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PTSansNarrow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bf1b6e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bf1b6e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2bf1b6e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2bf1b6e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2bf1b6ea3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2bf1b6ea3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82bf1b6ea3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82bf1b6ea3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82bf1b6ea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82bf1b6ea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2bf1b6ea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2bf1b6ea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STB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Q1 : Regression Prediction on totshopping.rep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425" y="659547"/>
            <a:ext cx="3391450" cy="1018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63675" y="274600"/>
            <a:ext cx="4275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Approach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Linear Regression Model 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Lasso Regression</a:t>
            </a:r>
            <a:endParaRPr b="1"/>
          </a:p>
        </p:txBody>
      </p:sp>
      <p:sp>
        <p:nvSpPr>
          <p:cNvPr id="74" name="Google Shape;74;p14"/>
          <p:cNvSpPr txBox="1"/>
          <p:nvPr/>
        </p:nvSpPr>
        <p:spPr>
          <a:xfrm>
            <a:off x="4638675" y="349400"/>
            <a:ext cx="16200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: RSME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6875" y="349400"/>
            <a:ext cx="2065226" cy="142831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>
            <p:ph idx="4294967295" type="subTitle"/>
          </p:nvPr>
        </p:nvSpPr>
        <p:spPr>
          <a:xfrm>
            <a:off x="311700" y="1736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Q1 : Prediction of totshopping.rep</a:t>
            </a:r>
            <a:endParaRPr b="1"/>
          </a:p>
        </p:txBody>
      </p:sp>
      <p:sp>
        <p:nvSpPr>
          <p:cNvPr id="77" name="Google Shape;77;p14"/>
          <p:cNvSpPr txBox="1"/>
          <p:nvPr/>
        </p:nvSpPr>
        <p:spPr>
          <a:xfrm>
            <a:off x="2828700" y="2605025"/>
            <a:ext cx="197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Train set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14700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2828700" y="3709875"/>
            <a:ext cx="1971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Valid set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3676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180150" y="3142925"/>
            <a:ext cx="2396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Total Training Data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18379</a:t>
            </a: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0" name="Google Shape;80;p14"/>
          <p:cNvSpPr/>
          <p:nvPr/>
        </p:nvSpPr>
        <p:spPr>
          <a:xfrm rot="-1080342">
            <a:off x="2411276" y="3024488"/>
            <a:ext cx="797770" cy="1543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 rot="-2903776">
            <a:off x="4523646" y="3853340"/>
            <a:ext cx="383147" cy="1559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 rot="2907576">
            <a:off x="4506117" y="3003248"/>
            <a:ext cx="383172" cy="1559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6894473" y="3151875"/>
            <a:ext cx="2177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Total Test Data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4595</a:t>
            </a: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84" name="Google Shape;84;p14"/>
          <p:cNvSpPr/>
          <p:nvPr/>
        </p:nvSpPr>
        <p:spPr>
          <a:xfrm rot="2870">
            <a:off x="6746205" y="3486569"/>
            <a:ext cx="3594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 rot="1221409">
            <a:off x="2411298" y="3948182"/>
            <a:ext cx="797722" cy="1543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349800" y="3193875"/>
            <a:ext cx="2396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Lasso Model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STB</a:t>
            </a:r>
            <a:endParaRPr/>
          </a:p>
        </p:txBody>
      </p:sp>
      <p:sp>
        <p:nvSpPr>
          <p:cNvPr id="92" name="Google Shape;92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Q2: Classification</a:t>
            </a:r>
            <a:r>
              <a:rPr lang="en"/>
              <a:t> Prediction on pov6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/>
        </p:nvSpPr>
        <p:spPr>
          <a:xfrm>
            <a:off x="363675" y="274600"/>
            <a:ext cx="4275000" cy="10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Approach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Logistic Regression Model 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/>
              <a:t>MultinomialNB</a:t>
            </a:r>
            <a:endParaRPr b="1"/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311700" y="17362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/>
              <a:t>Q2 : classification of pov6</a:t>
            </a:r>
            <a:endParaRPr b="1"/>
          </a:p>
        </p:txBody>
      </p:sp>
      <p:sp>
        <p:nvSpPr>
          <p:cNvPr id="99" name="Google Shape;99;p16"/>
          <p:cNvSpPr txBox="1"/>
          <p:nvPr/>
        </p:nvSpPr>
        <p:spPr>
          <a:xfrm>
            <a:off x="2828700" y="2605025"/>
            <a:ext cx="1971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Train set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14700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0" name="Google Shape;100;p16"/>
          <p:cNvSpPr txBox="1"/>
          <p:nvPr/>
        </p:nvSpPr>
        <p:spPr>
          <a:xfrm>
            <a:off x="2828700" y="3709875"/>
            <a:ext cx="19716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Valid set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3676</a:t>
            </a:r>
            <a:r>
              <a:rPr lang="en" sz="18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18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18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180150" y="3142925"/>
            <a:ext cx="2396400" cy="8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Total Training Data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18379</a:t>
            </a: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2" name="Google Shape;102;p16"/>
          <p:cNvSpPr/>
          <p:nvPr/>
        </p:nvSpPr>
        <p:spPr>
          <a:xfrm rot="-1080342">
            <a:off x="2411276" y="3024488"/>
            <a:ext cx="797770" cy="1543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 rot="-2903776">
            <a:off x="4523646" y="3853340"/>
            <a:ext cx="383147" cy="1559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 rot="2907576">
            <a:off x="4506117" y="3003248"/>
            <a:ext cx="383172" cy="155984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/>
        </p:nvSpPr>
        <p:spPr>
          <a:xfrm>
            <a:off x="6894473" y="3151875"/>
            <a:ext cx="2177400" cy="4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Total Test Data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4595</a:t>
            </a:r>
            <a:r>
              <a:rPr lang="en" sz="24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rows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106" name="Google Shape;106;p16"/>
          <p:cNvSpPr/>
          <p:nvPr/>
        </p:nvSpPr>
        <p:spPr>
          <a:xfrm rot="2870">
            <a:off x="6746205" y="3486569"/>
            <a:ext cx="359400" cy="165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 rot="1221409">
            <a:off x="2411298" y="3948182"/>
            <a:ext cx="797722" cy="1543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 txBox="1"/>
          <p:nvPr/>
        </p:nvSpPr>
        <p:spPr>
          <a:xfrm>
            <a:off x="4349800" y="3193875"/>
            <a:ext cx="23964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MultinomialNB</a:t>
            </a:r>
            <a:r>
              <a:rPr lang="en" sz="2400">
                <a:latin typeface="Economica"/>
                <a:ea typeface="Economica"/>
                <a:cs typeface="Economica"/>
                <a:sym typeface="Economica"/>
              </a:rPr>
              <a:t> Model</a:t>
            </a:r>
            <a:endParaRPr sz="24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2175" y="393825"/>
            <a:ext cx="2596450" cy="152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425" y="393825"/>
            <a:ext cx="2905125" cy="12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2945350" y="39175"/>
            <a:ext cx="5839500" cy="5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Metrics : Accuracy, Precision based on Confusion Matrix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ctrTitle"/>
          </p:nvPr>
        </p:nvSpPr>
        <p:spPr>
          <a:xfrm>
            <a:off x="311708" y="1918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Null Values</a:t>
            </a:r>
            <a:endParaRPr sz="4800"/>
          </a:p>
        </p:txBody>
      </p:sp>
      <p:sp>
        <p:nvSpPr>
          <p:cNvPr id="117" name="Google Shape;117;p17"/>
          <p:cNvSpPr txBox="1"/>
          <p:nvPr>
            <p:ph idx="1" type="subTitle"/>
          </p:nvPr>
        </p:nvSpPr>
        <p:spPr>
          <a:xfrm>
            <a:off x="311700" y="21754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Q3 : Key Points and Assumptions</a:t>
            </a:r>
            <a:endParaRPr b="1" u="sng"/>
          </a:p>
        </p:txBody>
      </p:sp>
      <p:sp>
        <p:nvSpPr>
          <p:cNvPr id="118" name="Google Shape;118;p17"/>
          <p:cNvSpPr txBox="1"/>
          <p:nvPr>
            <p:ph type="ctrTitle"/>
          </p:nvPr>
        </p:nvSpPr>
        <p:spPr>
          <a:xfrm>
            <a:off x="311708" y="296805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Outliers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/>
        </p:nvSpPr>
        <p:spPr>
          <a:xfrm>
            <a:off x="1094200" y="573175"/>
            <a:ext cx="144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Null Values</a:t>
            </a:r>
            <a:endParaRPr b="1"/>
          </a:p>
        </p:txBody>
      </p:sp>
      <p:sp>
        <p:nvSpPr>
          <p:cNvPr id="124" name="Google Shape;124;p18"/>
          <p:cNvSpPr txBox="1"/>
          <p:nvPr/>
        </p:nvSpPr>
        <p:spPr>
          <a:xfrm>
            <a:off x="2761175" y="1073275"/>
            <a:ext cx="3595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Values are assumed to be zero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*Sweeping statement given the time limit*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2761175" y="275050"/>
            <a:ext cx="31341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Columns with more than 90% null values are rejected</a:t>
            </a: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3471850" y="1627625"/>
            <a:ext cx="3595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Better Approach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Mean Value for ‘float’ type columns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mode value for categorical columns</a:t>
            </a:r>
            <a:endParaRPr/>
          </a:p>
        </p:txBody>
      </p:sp>
      <p:cxnSp>
        <p:nvCxnSpPr>
          <p:cNvPr id="127" name="Google Shape;127;p18"/>
          <p:cNvCxnSpPr/>
          <p:nvPr/>
        </p:nvCxnSpPr>
        <p:spPr>
          <a:xfrm flipH="1" rot="10800000">
            <a:off x="2374500" y="580550"/>
            <a:ext cx="774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8"/>
          <p:cNvCxnSpPr>
            <a:endCxn id="124" idx="1"/>
          </p:cNvCxnSpPr>
          <p:nvPr/>
        </p:nvCxnSpPr>
        <p:spPr>
          <a:xfrm>
            <a:off x="2233175" y="1079425"/>
            <a:ext cx="528000" cy="24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29" name="Google Shape;12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75" y="2420861"/>
            <a:ext cx="9144000" cy="1550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/>
        </p:nvSpPr>
        <p:spPr>
          <a:xfrm>
            <a:off x="0" y="618150"/>
            <a:ext cx="144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Outliers Values</a:t>
            </a:r>
            <a:endParaRPr b="1"/>
          </a:p>
        </p:txBody>
      </p:sp>
      <p:sp>
        <p:nvSpPr>
          <p:cNvPr id="135" name="Google Shape;135;p19"/>
          <p:cNvSpPr txBox="1"/>
          <p:nvPr/>
        </p:nvSpPr>
        <p:spPr>
          <a:xfrm>
            <a:off x="1569000" y="0"/>
            <a:ext cx="4228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correlation to identify features with high correlation with ‘totshopping.rep </a:t>
            </a:r>
            <a:endParaRPr/>
          </a:p>
        </p:txBody>
      </p:sp>
      <p:sp>
        <p:nvSpPr>
          <p:cNvPr id="136" name="Google Shape;136;p19"/>
          <p:cNvSpPr txBox="1"/>
          <p:nvPr/>
        </p:nvSpPr>
        <p:spPr>
          <a:xfrm>
            <a:off x="1569000" y="1441175"/>
            <a:ext cx="35955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Outliers using Regplot</a:t>
            </a:r>
            <a:endParaRPr/>
          </a:p>
        </p:txBody>
      </p:sp>
      <p:cxnSp>
        <p:nvCxnSpPr>
          <p:cNvPr id="137" name="Google Shape;137;p19"/>
          <p:cNvCxnSpPr/>
          <p:nvPr/>
        </p:nvCxnSpPr>
        <p:spPr>
          <a:xfrm flipH="1" rot="10800000">
            <a:off x="1280300" y="625525"/>
            <a:ext cx="774000" cy="1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p19"/>
          <p:cNvCxnSpPr>
            <a:stCxn id="135" idx="2"/>
            <a:endCxn id="136" idx="0"/>
          </p:cNvCxnSpPr>
          <p:nvPr/>
        </p:nvCxnSpPr>
        <p:spPr>
          <a:xfrm flipH="1">
            <a:off x="3366900" y="500100"/>
            <a:ext cx="316200" cy="94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3725" y="0"/>
            <a:ext cx="1895625" cy="2853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19"/>
          <p:cNvCxnSpPr>
            <a:stCxn id="135" idx="3"/>
            <a:endCxn id="139" idx="1"/>
          </p:cNvCxnSpPr>
          <p:nvPr/>
        </p:nvCxnSpPr>
        <p:spPr>
          <a:xfrm>
            <a:off x="5797200" y="250050"/>
            <a:ext cx="1386600" cy="117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9"/>
          <p:cNvSpPr txBox="1"/>
          <p:nvPr/>
        </p:nvSpPr>
        <p:spPr>
          <a:xfrm>
            <a:off x="6248625" y="0"/>
            <a:ext cx="14442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Heatmap</a:t>
            </a:r>
            <a:endParaRPr/>
          </a:p>
        </p:txBody>
      </p:sp>
      <p:pic>
        <p:nvPicPr>
          <p:cNvPr id="142" name="Google Shape;14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093675"/>
            <a:ext cx="2590800" cy="242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/>
          <p:nvPr/>
        </p:nvSpPr>
        <p:spPr>
          <a:xfrm>
            <a:off x="2281600" y="3913850"/>
            <a:ext cx="386100" cy="36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5600" y="2022150"/>
            <a:ext cx="3651575" cy="190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/>
          <p:nvPr/>
        </p:nvSpPr>
        <p:spPr>
          <a:xfrm>
            <a:off x="4303150" y="3367850"/>
            <a:ext cx="386100" cy="36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6161075" y="3367850"/>
            <a:ext cx="386100" cy="3684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6138" y="4223850"/>
            <a:ext cx="4410075" cy="819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p19"/>
          <p:cNvCxnSpPr>
            <a:endCxn id="144" idx="0"/>
          </p:cNvCxnSpPr>
          <p:nvPr/>
        </p:nvCxnSpPr>
        <p:spPr>
          <a:xfrm>
            <a:off x="4115687" y="1746450"/>
            <a:ext cx="6057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9"/>
          <p:cNvCxnSpPr>
            <a:endCxn id="142" idx="0"/>
          </p:cNvCxnSpPr>
          <p:nvPr/>
        </p:nvCxnSpPr>
        <p:spPr>
          <a:xfrm flipH="1">
            <a:off x="1447800" y="1842875"/>
            <a:ext cx="614400" cy="25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" name="Google Shape;150;p19"/>
          <p:cNvCxnSpPr>
            <a:stCxn id="143" idx="6"/>
          </p:cNvCxnSpPr>
          <p:nvPr/>
        </p:nvCxnSpPr>
        <p:spPr>
          <a:xfrm>
            <a:off x="2667700" y="4098050"/>
            <a:ext cx="3703200" cy="43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9"/>
          <p:cNvCxnSpPr>
            <a:stCxn id="145" idx="5"/>
          </p:cNvCxnSpPr>
          <p:nvPr/>
        </p:nvCxnSpPr>
        <p:spPr>
          <a:xfrm>
            <a:off x="4632707" y="3682299"/>
            <a:ext cx="2232600" cy="76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9"/>
          <p:cNvCxnSpPr>
            <a:stCxn id="146" idx="5"/>
          </p:cNvCxnSpPr>
          <p:nvPr/>
        </p:nvCxnSpPr>
        <p:spPr>
          <a:xfrm>
            <a:off x="6490632" y="3682299"/>
            <a:ext cx="769500" cy="75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