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28"/>
  </p:notesMasterIdLst>
  <p:handoutMasterIdLst>
    <p:handoutMasterId r:id="rId29"/>
  </p:handoutMasterIdLst>
  <p:sldIdLst>
    <p:sldId id="310" r:id="rId2"/>
    <p:sldId id="309" r:id="rId3"/>
    <p:sldId id="304" r:id="rId4"/>
    <p:sldId id="393" r:id="rId5"/>
    <p:sldId id="322" r:id="rId6"/>
    <p:sldId id="345" r:id="rId7"/>
    <p:sldId id="390" r:id="rId8"/>
    <p:sldId id="394" r:id="rId9"/>
    <p:sldId id="395" r:id="rId10"/>
    <p:sldId id="402" r:id="rId11"/>
    <p:sldId id="391" r:id="rId12"/>
    <p:sldId id="396" r:id="rId13"/>
    <p:sldId id="398" r:id="rId14"/>
    <p:sldId id="397" r:id="rId15"/>
    <p:sldId id="389" r:id="rId16"/>
    <p:sldId id="392" r:id="rId17"/>
    <p:sldId id="323" r:id="rId18"/>
    <p:sldId id="383" r:id="rId19"/>
    <p:sldId id="400" r:id="rId20"/>
    <p:sldId id="401" r:id="rId21"/>
    <p:sldId id="388" r:id="rId22"/>
    <p:sldId id="384" r:id="rId23"/>
    <p:sldId id="385" r:id="rId24"/>
    <p:sldId id="399" r:id="rId25"/>
    <p:sldId id="348" r:id="rId26"/>
    <p:sldId id="377" r:id="rId27"/>
  </p:sldIdLst>
  <p:sldSz cx="9144000" cy="5715000" type="screen16x10"/>
  <p:notesSz cx="6858000" cy="9144000"/>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4301" autoAdjust="0"/>
  </p:normalViewPr>
  <p:slideViewPr>
    <p:cSldViewPr showGuides="1">
      <p:cViewPr varScale="1">
        <p:scale>
          <a:sx n="82" d="100"/>
          <a:sy n="82" d="100"/>
        </p:scale>
        <p:origin x="978" y="78"/>
      </p:cViewPr>
      <p:guideLst>
        <p:guide orient="horz" pos="1773"/>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66" d="100"/>
        <a:sy n="66"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buFontTx/>
              <a:buNone/>
              <a:defRPr kumimoji="1"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0" hangingPunct="0">
              <a:buFontTx/>
              <a:buNone/>
              <a:defRPr kumimoji="1" sz="1200"/>
            </a:lvl1pPr>
          </a:lstStyle>
          <a:p>
            <a:pPr marL="0" marR="0" lvl="0" indent="0" algn="r" defTabSz="914400" rtl="0" eaLnBrk="0" fontAlgn="base" latinLnBrk="0" hangingPunct="0">
              <a:lnSpc>
                <a:spcPct val="100000"/>
              </a:lnSpc>
              <a:spcBef>
                <a:spcPct val="0"/>
              </a:spcBef>
              <a:spcAft>
                <a:spcPct val="0"/>
              </a:spcAft>
              <a:buClrTx/>
              <a:buSzTx/>
              <a:buFontTx/>
              <a:buNone/>
              <a:defRPr/>
            </a:pPr>
            <a:fld id="{48CF8402-1682-477C-A148-30574E539C08}" type="datetime1">
              <a:rPr kumimoji="1"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2019/6/25</a:t>
            </a:fld>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0" hangingPunct="0">
              <a:buFontTx/>
              <a:buNone/>
              <a:defRPr kumimoji="1"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eaLnBrk="0" hangingPunct="0">
              <a:buFontTx/>
              <a:buNone/>
              <a:defRPr kumimoji="1" sz="1200"/>
            </a:lvl1pPr>
          </a:lstStyle>
          <a:p>
            <a:pPr marL="0" marR="0" lvl="0" indent="0" algn="r" defTabSz="914400" rtl="0" eaLnBrk="0" fontAlgn="base" latinLnBrk="0" hangingPunct="0">
              <a:lnSpc>
                <a:spcPct val="100000"/>
              </a:lnSpc>
              <a:spcBef>
                <a:spcPct val="0"/>
              </a:spcBef>
              <a:spcAft>
                <a:spcPct val="0"/>
              </a:spcAft>
              <a:buClrTx/>
              <a:buSzTx/>
              <a:buFontTx/>
              <a:buNone/>
              <a:defRPr/>
            </a:pPr>
            <a:fld id="{66ACD5E7-8FDF-4C9E-A5D3-E119D6402089}" type="slidenum">
              <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1"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1AC145D-1D84-45D8-803B-7228CCE9BE17}" type="datetime1">
              <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2019/6/25</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幻灯片图像占位符 3"/>
          <p:cNvSpPr>
            <a:spLocks noGrp="1" noRot="1" noChangeAspect="1"/>
          </p:cNvSpPr>
          <p:nvPr>
            <p:ph type="sldImg"/>
          </p:nvPr>
        </p:nvSpPr>
        <p:spPr>
          <a:xfrm>
            <a:off x="685800" y="685800"/>
            <a:ext cx="5486400" cy="3429000"/>
          </a:xfrm>
          <a:prstGeom prst="rect">
            <a:avLst/>
          </a:prstGeom>
          <a:noFill/>
          <a:ln w="9525">
            <a:noFill/>
          </a:ln>
        </p:spPr>
      </p:sp>
      <p:sp>
        <p:nvSpPr>
          <p:cNvPr id="29701"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p>
          <a:p>
            <a:pPr marL="0" marR="0" lvl="0" indent="0" algn="l" defTabSz="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DA753F1-6E2E-4ACF-9414-3265D7D7B5B5}"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FA3A12-4CCD-4202-8A59-D6DE55F868AE}" type="datetime1">
              <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2019/6/25</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a:extLst>
              <a:ext uri="{FF2B5EF4-FFF2-40B4-BE49-F238E27FC236}">
                <a16:creationId xmlns:a16="http://schemas.microsoft.com/office/drawing/2014/main" id="{2B7F5F65-C32E-4815-9757-42CAC1AB41E6}"/>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DA753F1-6E2E-4ACF-9414-3265D7D7B5B5}" type="slidenum">
              <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眉占位符 5">
            <a:extLst>
              <a:ext uri="{FF2B5EF4-FFF2-40B4-BE49-F238E27FC236}">
                <a16:creationId xmlns:a16="http://schemas.microsoft.com/office/drawing/2014/main" id="{843EFAC7-5DB4-411E-8E58-A32B692443A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0357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10</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25013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11</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89211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12</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3506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13</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24074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14</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48142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15</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76896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440AEE55-D11B-462E-BBC3-8851C9EA61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16</a:t>
            </a:fld>
            <a:endParaRPr lang="zh-CN" altLang="en-US" sz="1200" dirty="0"/>
          </a:p>
        </p:txBody>
      </p:sp>
      <p:sp>
        <p:nvSpPr>
          <p:cNvPr id="2" name="页眉占位符 1">
            <a:extLst>
              <a:ext uri="{FF2B5EF4-FFF2-40B4-BE49-F238E27FC236}">
                <a16:creationId xmlns:a16="http://schemas.microsoft.com/office/drawing/2014/main" id="{E3365140-43C1-446F-8155-1CFF9C3A5F7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440AEE55-D11B-462E-BBC3-8851C9EA61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17</a:t>
            </a:fld>
            <a:endParaRPr lang="zh-CN" altLang="en-US" sz="1200" dirty="0"/>
          </a:p>
        </p:txBody>
      </p:sp>
      <p:sp>
        <p:nvSpPr>
          <p:cNvPr id="2" name="页眉占位符 1">
            <a:extLst>
              <a:ext uri="{FF2B5EF4-FFF2-40B4-BE49-F238E27FC236}">
                <a16:creationId xmlns:a16="http://schemas.microsoft.com/office/drawing/2014/main" id="{E3365140-43C1-446F-8155-1CFF9C3A5F7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53572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440AEE55-D11B-462E-BBC3-8851C9EA61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18</a:t>
            </a:fld>
            <a:endParaRPr lang="zh-CN" altLang="en-US" sz="1200" dirty="0"/>
          </a:p>
        </p:txBody>
      </p:sp>
      <p:sp>
        <p:nvSpPr>
          <p:cNvPr id="2" name="页眉占位符 1">
            <a:extLst>
              <a:ext uri="{FF2B5EF4-FFF2-40B4-BE49-F238E27FC236}">
                <a16:creationId xmlns:a16="http://schemas.microsoft.com/office/drawing/2014/main" id="{E3365140-43C1-446F-8155-1CFF9C3A5F7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88671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440AEE55-D11B-462E-BBC3-8851C9EA61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19</a:t>
            </a:fld>
            <a:endParaRPr lang="zh-CN" altLang="en-US" sz="1200" dirty="0"/>
          </a:p>
        </p:txBody>
      </p:sp>
      <p:sp>
        <p:nvSpPr>
          <p:cNvPr id="2" name="页眉占位符 1">
            <a:extLst>
              <a:ext uri="{FF2B5EF4-FFF2-40B4-BE49-F238E27FC236}">
                <a16:creationId xmlns:a16="http://schemas.microsoft.com/office/drawing/2014/main" id="{E3365140-43C1-446F-8155-1CFF9C3A5F7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93754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AD255AFF-6A4F-4B31-9916-8452A7961F48}" type="datetime1">
              <a:rPr lang="zh-CN" altLang="en-US" smtClean="0"/>
              <a:t>2019/6/25</a:t>
            </a:fld>
            <a:endParaRPr lang="zh-CN" altLang="en-US" sz="1200" dirty="0"/>
          </a:p>
        </p:txBody>
      </p:sp>
      <p:sp>
        <p:nvSpPr>
          <p:cNvPr id="8197"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2</a:t>
            </a:fld>
            <a:endParaRPr lang="zh-CN" altLang="en-US" sz="1200" dirty="0"/>
          </a:p>
        </p:txBody>
      </p:sp>
      <p:sp>
        <p:nvSpPr>
          <p:cNvPr id="2" name="页眉占位符 1">
            <a:extLst>
              <a:ext uri="{FF2B5EF4-FFF2-40B4-BE49-F238E27FC236}">
                <a16:creationId xmlns:a16="http://schemas.microsoft.com/office/drawing/2014/main" id="{6157FA94-6834-40D0-9F38-C4034CD5FC39}"/>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440AEE55-D11B-462E-BBC3-8851C9EA61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20</a:t>
            </a:fld>
            <a:endParaRPr lang="zh-CN" altLang="en-US" sz="1200" dirty="0"/>
          </a:p>
        </p:txBody>
      </p:sp>
      <p:sp>
        <p:nvSpPr>
          <p:cNvPr id="2" name="页眉占位符 1">
            <a:extLst>
              <a:ext uri="{FF2B5EF4-FFF2-40B4-BE49-F238E27FC236}">
                <a16:creationId xmlns:a16="http://schemas.microsoft.com/office/drawing/2014/main" id="{E3365140-43C1-446F-8155-1CFF9C3A5F7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20231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440AEE55-D11B-462E-BBC3-8851C9EA61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21</a:t>
            </a:fld>
            <a:endParaRPr lang="zh-CN" altLang="en-US" sz="1200" dirty="0"/>
          </a:p>
        </p:txBody>
      </p:sp>
      <p:sp>
        <p:nvSpPr>
          <p:cNvPr id="2" name="页眉占位符 1">
            <a:extLst>
              <a:ext uri="{FF2B5EF4-FFF2-40B4-BE49-F238E27FC236}">
                <a16:creationId xmlns:a16="http://schemas.microsoft.com/office/drawing/2014/main" id="{E3365140-43C1-446F-8155-1CFF9C3A5F7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81439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440AEE55-D11B-462E-BBC3-8851C9EA61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22</a:t>
            </a:fld>
            <a:endParaRPr lang="zh-CN" altLang="en-US" sz="1200" dirty="0"/>
          </a:p>
        </p:txBody>
      </p:sp>
      <p:sp>
        <p:nvSpPr>
          <p:cNvPr id="2" name="页眉占位符 1">
            <a:extLst>
              <a:ext uri="{FF2B5EF4-FFF2-40B4-BE49-F238E27FC236}">
                <a16:creationId xmlns:a16="http://schemas.microsoft.com/office/drawing/2014/main" id="{E3365140-43C1-446F-8155-1CFF9C3A5F7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29393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440AEE55-D11B-462E-BBC3-8851C9EA61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23</a:t>
            </a:fld>
            <a:endParaRPr lang="zh-CN" altLang="en-US" sz="1200" dirty="0"/>
          </a:p>
        </p:txBody>
      </p:sp>
      <p:sp>
        <p:nvSpPr>
          <p:cNvPr id="2" name="页眉占位符 1">
            <a:extLst>
              <a:ext uri="{FF2B5EF4-FFF2-40B4-BE49-F238E27FC236}">
                <a16:creationId xmlns:a16="http://schemas.microsoft.com/office/drawing/2014/main" id="{E3365140-43C1-446F-8155-1CFF9C3A5F7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70783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p:nvPr>
        </p:nvSpPr>
        <p:spPr>
          <a:xfrm>
            <a:off x="685800" y="4400550"/>
            <a:ext cx="5486400" cy="3600450"/>
          </a:xfrm>
          <a:prstGeom prst="rect">
            <a:avLst/>
          </a:prstGeom>
          <a:noFill/>
          <a:ln w="9525">
            <a:noFill/>
          </a:ln>
        </p:spPr>
        <p:txBody>
          <a:bodyPr/>
          <a:lstStyle/>
          <a:p>
            <a:pPr lvl="0"/>
            <a:r>
              <a:rPr lang="zh-CN" altLang="en-US" dirty="0"/>
              <a:t>在本文中，我们专注于提取由两个实体和这两个实体之间的一个关系组成的三元组。 </a:t>
            </a:r>
            <a:endParaRPr lang="en-US" altLang="zh-CN" dirty="0"/>
          </a:p>
          <a:p>
            <a:pPr lvl="0"/>
            <a:r>
              <a:rPr lang="zh-CN" altLang="en-US" dirty="0"/>
              <a:t>因此，我们可以直接对三元组进行建模，而不是分别提取实体和关系。</a:t>
            </a:r>
          </a:p>
        </p:txBody>
      </p:sp>
      <p:sp>
        <p:nvSpPr>
          <p:cNvPr id="12292"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1A7245BC-4B84-43F1-BB28-788AA0A9172A}" type="datetime1">
              <a:rPr lang="zh-CN" altLang="en-US" smtClean="0"/>
              <a:t>2019/6/25</a:t>
            </a:fld>
            <a:endParaRPr lang="zh-CN" altLang="en-US" sz="1200" dirty="0"/>
          </a:p>
        </p:txBody>
      </p:sp>
      <p:sp>
        <p:nvSpPr>
          <p:cNvPr id="12293"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24</a:t>
            </a:fld>
            <a:endParaRPr lang="zh-CN" altLang="en-US" sz="1200" dirty="0"/>
          </a:p>
        </p:txBody>
      </p:sp>
      <p:sp>
        <p:nvSpPr>
          <p:cNvPr id="2" name="页眉占位符 1">
            <a:extLst>
              <a:ext uri="{FF2B5EF4-FFF2-40B4-BE49-F238E27FC236}">
                <a16:creationId xmlns:a16="http://schemas.microsoft.com/office/drawing/2014/main" id="{F96247C1-8A27-4ED4-8E74-7E86BF99D358}"/>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259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8196"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AD255AFF-6A4F-4B31-9916-8452A7961F48}" type="datetime1">
              <a:rPr lang="zh-CN" altLang="en-US" smtClean="0"/>
              <a:t>2019/6/25</a:t>
            </a:fld>
            <a:endParaRPr lang="zh-CN" altLang="en-US" sz="1200" dirty="0"/>
          </a:p>
        </p:txBody>
      </p:sp>
      <p:sp>
        <p:nvSpPr>
          <p:cNvPr id="8197"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3</a:t>
            </a:fld>
            <a:endParaRPr lang="zh-CN" altLang="en-US" sz="1200" dirty="0"/>
          </a:p>
        </p:txBody>
      </p:sp>
      <p:sp>
        <p:nvSpPr>
          <p:cNvPr id="2" name="页眉占位符 1">
            <a:extLst>
              <a:ext uri="{FF2B5EF4-FFF2-40B4-BE49-F238E27FC236}">
                <a16:creationId xmlns:a16="http://schemas.microsoft.com/office/drawing/2014/main" id="{6157FA94-6834-40D0-9F38-C4034CD5FC39}"/>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04339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50DA50A0-1517-4AEE-A25A-1F6C70E7C14D}"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4</a:t>
            </a:fld>
            <a:endParaRPr lang="zh-CN" altLang="en-US" sz="1200" dirty="0"/>
          </a:p>
        </p:txBody>
      </p:sp>
      <p:sp>
        <p:nvSpPr>
          <p:cNvPr id="2" name="页眉占位符 1">
            <a:extLst>
              <a:ext uri="{FF2B5EF4-FFF2-40B4-BE49-F238E27FC236}">
                <a16:creationId xmlns:a16="http://schemas.microsoft.com/office/drawing/2014/main" id="{2E44B60F-AA70-4BA3-8A40-2573A7B4D94B}"/>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5</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36726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6</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74811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7</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17423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8</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4170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p:nvPr>
        </p:nvSpPr>
        <p:spPr>
          <a:xfrm>
            <a:off x="685800" y="4400550"/>
            <a:ext cx="5486400" cy="3600450"/>
          </a:xfrm>
          <a:prstGeom prst="rect">
            <a:avLst/>
          </a:prstGeom>
          <a:noFill/>
          <a:ln w="9525">
            <a:noFill/>
          </a:ln>
        </p:spPr>
        <p:txBody>
          <a:bodyPr/>
          <a:lstStyle/>
          <a:p>
            <a:pPr lvl="0"/>
            <a:endParaRPr lang="zh-CN" altLang="en-US" dirty="0"/>
          </a:p>
        </p:txBody>
      </p:sp>
      <p:sp>
        <p:nvSpPr>
          <p:cNvPr id="10244" name="日期占位符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2FD95180-F087-49C8-BC28-99E522147742}" type="datetime1">
              <a:rPr lang="zh-CN" altLang="en-US" smtClean="0"/>
              <a:t>2019/6/25</a:t>
            </a:fld>
            <a:endParaRPr lang="zh-CN" altLang="en-US" sz="1200" dirty="0"/>
          </a:p>
        </p:txBody>
      </p:sp>
      <p:sp>
        <p:nvSpPr>
          <p:cNvPr id="10245" name="灯片编号占位符 4"/>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dirty="0"/>
              <a:t>9</a:t>
            </a:fld>
            <a:endParaRPr lang="zh-CN" altLang="en-US" sz="1200" dirty="0"/>
          </a:p>
        </p:txBody>
      </p:sp>
      <p:sp>
        <p:nvSpPr>
          <p:cNvPr id="2" name="页眉占位符 1">
            <a:extLst>
              <a:ext uri="{FF2B5EF4-FFF2-40B4-BE49-F238E27FC236}">
                <a16:creationId xmlns:a16="http://schemas.microsoft.com/office/drawing/2014/main" id="{15176075-1A01-4025-9D1C-ABC3F4670583}"/>
              </a:ext>
            </a:extLst>
          </p:cNvPr>
          <p:cNvSpPr>
            <a:spLocks noGrp="1"/>
          </p:cNvSpPr>
          <p:nvPr>
            <p:ph type="hdr" sz="quarter" idx="4294967295"/>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5382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4825"/>
            <a:ext cx="7772400" cy="1225550"/>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333500"/>
            <a:ext cx="8229600" cy="377190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4876800"/>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28600"/>
            <a:ext cx="6019800" cy="487680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333500"/>
            <a:ext cx="8229600" cy="377190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671888"/>
            <a:ext cx="7772400" cy="1135062"/>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4" y="2422529"/>
            <a:ext cx="7772400" cy="1249363"/>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350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279525"/>
            <a:ext cx="4040188"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812929"/>
            <a:ext cx="4040188"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279525"/>
            <a:ext cx="4041775" cy="5334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1812929"/>
            <a:ext cx="4041775" cy="32924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52500"/>
          </a:xfrm>
          <a:prstGeom prst="rect">
            <a:avLst/>
          </a:prstGeom>
        </p:spPr>
        <p:txBody>
          <a:bodyPr/>
          <a:lstStyle/>
          <a:p>
            <a:r>
              <a:rPr lang="zh-CN" altLang="en-US"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017"/>
            <a:ext cx="3008314" cy="968375"/>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27017"/>
            <a:ext cx="5111750" cy="48783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195388"/>
            <a:ext cx="3008314" cy="39100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4"/>
            <a:ext cx="5486400" cy="473075"/>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511175"/>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1792288" y="4473579"/>
            <a:ext cx="5486400" cy="6699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9144000" cy="5711825"/>
          </a:xfrm>
          <a:prstGeom prst="rect">
            <a:avLst/>
          </a:prstGeom>
          <a:noFill/>
          <a:ln w="9525">
            <a:noFill/>
          </a:ln>
        </p:spPr>
      </p:pic>
      <p:sp>
        <p:nvSpPr>
          <p:cNvPr id="1027" name="矩形 7"/>
          <p:cNvSpPr>
            <a:spLocks noChangeArrowheads="1"/>
          </p:cNvSpPr>
          <p:nvPr/>
        </p:nvSpPr>
        <p:spPr bwMode="auto">
          <a:xfrm>
            <a:off x="1835150" y="500063"/>
            <a:ext cx="7308850" cy="19050"/>
          </a:xfrm>
          <a:prstGeom prst="rect">
            <a:avLst/>
          </a:prstGeom>
          <a:solidFill>
            <a:srgbClr val="0F24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28" name="矩形 15"/>
          <p:cNvSpPr>
            <a:spLocks noChangeArrowheads="1"/>
          </p:cNvSpPr>
          <p:nvPr/>
        </p:nvSpPr>
        <p:spPr bwMode="auto">
          <a:xfrm>
            <a:off x="0" y="500063"/>
            <a:ext cx="879475" cy="19050"/>
          </a:xfrm>
          <a:prstGeom prst="rect">
            <a:avLst/>
          </a:prstGeom>
          <a:solidFill>
            <a:srgbClr val="0F24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029" name="Picture 7" descr="C:\Users\Administrator\Desktop\未处理\1526907256(1).png"/>
          <p:cNvPicPr>
            <a:picLocks noChangeAspect="1"/>
          </p:cNvPicPr>
          <p:nvPr userDrawn="1"/>
        </p:nvPicPr>
        <p:blipFill>
          <a:blip r:embed="rId14"/>
          <a:stretch>
            <a:fillRect/>
          </a:stretch>
        </p:blipFill>
        <p:spPr>
          <a:xfrm>
            <a:off x="971550" y="120650"/>
            <a:ext cx="735013" cy="7270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913130" indent="-91313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3130" indent="-91313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1630" indent="-34163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1680" indent="-28448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1730" indent="-22733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598930" indent="-22733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6130" indent="-22733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44"/>
          <p:cNvSpPr/>
          <p:nvPr/>
        </p:nvSpPr>
        <p:spPr>
          <a:xfrm>
            <a:off x="7705725" y="5083175"/>
            <a:ext cx="185738" cy="200025"/>
          </a:xfrm>
          <a:prstGeom prst="rect">
            <a:avLst/>
          </a:prstGeom>
          <a:noFill/>
          <a:ln w="9525">
            <a:noFill/>
          </a:ln>
        </p:spPr>
        <p:txBody>
          <a:bodyPr wrap="none">
            <a:spAutoFit/>
          </a:bodyPr>
          <a:lstStyle/>
          <a:p>
            <a:pPr algn="just" eaLnBrk="1" hangingPunct="1"/>
            <a:endParaRPr lang="zh-CN" altLang="zh-CN" sz="7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99" name="TextBox 18"/>
          <p:cNvSpPr/>
          <p:nvPr/>
        </p:nvSpPr>
        <p:spPr>
          <a:xfrm>
            <a:off x="683730" y="1777425"/>
            <a:ext cx="7677321" cy="1446550"/>
          </a:xfrm>
          <a:prstGeom prst="rect">
            <a:avLst/>
          </a:prstGeom>
          <a:noFill/>
          <a:ln w="9525">
            <a:noFill/>
          </a:ln>
        </p:spPr>
        <p:txBody>
          <a:bodyPr wrap="square" anchor="ctr">
            <a:spAutoFit/>
          </a:bodyPr>
          <a:lstStyle/>
          <a:p>
            <a:pPr algn="ctr" eaLnBrk="1" hangingPunct="1"/>
            <a:r>
              <a:rPr lang="en-US" altLang="zh-CN" sz="4400" b="1" dirty="0" smtClean="0">
                <a:latin typeface="微软雅黑" panose="020B0503020204020204" pitchFamily="34" charset="-122"/>
                <a:ea typeface="微软雅黑" panose="020B0503020204020204" pitchFamily="34" charset="-122"/>
              </a:rPr>
              <a:t>Visual question answering</a:t>
            </a:r>
            <a:r>
              <a:rPr lang="zh-CN" altLang="en-US" sz="4400" b="1" dirty="0" smtClean="0">
                <a:latin typeface="微软雅黑" panose="020B0503020204020204" pitchFamily="34" charset="-122"/>
                <a:ea typeface="微软雅黑" panose="020B0503020204020204" pitchFamily="34" charset="-122"/>
              </a:rPr>
              <a:t>（</a:t>
            </a:r>
            <a:r>
              <a:rPr lang="en-US" altLang="zh-CN" sz="4400" b="1" dirty="0" smtClean="0">
                <a:latin typeface="微软雅黑" panose="020B0503020204020204" pitchFamily="34" charset="-122"/>
                <a:ea typeface="微软雅黑" panose="020B0503020204020204" pitchFamily="34" charset="-122"/>
              </a:rPr>
              <a:t>VQA</a:t>
            </a:r>
            <a:r>
              <a:rPr lang="zh-CN" altLang="en-US" sz="4400" b="1" dirty="0" smtClean="0">
                <a:latin typeface="微软雅黑" panose="020B0503020204020204" pitchFamily="34" charset="-122"/>
                <a:ea typeface="微软雅黑" panose="020B0503020204020204" pitchFamily="34" charset="-122"/>
              </a:rPr>
              <a:t>）</a:t>
            </a:r>
            <a:r>
              <a:rPr lang="zh-CN" altLang="en-US" sz="4400" b="1" dirty="0">
                <a:latin typeface="微软雅黑" panose="020B0503020204020204" pitchFamily="34" charset="-122"/>
                <a:ea typeface="微软雅黑" panose="020B0503020204020204" pitchFamily="34" charset="-122"/>
              </a:rPr>
              <a:t>研究</a:t>
            </a:r>
            <a:endParaRPr lang="zh-CN" altLang="zh-CN" sz="4400" b="1" baseline="30000" dirty="0">
              <a:latin typeface="微软雅黑" panose="020B0503020204020204" pitchFamily="34" charset="-122"/>
              <a:ea typeface="微软雅黑" panose="020B0503020204020204" pitchFamily="34" charset="-122"/>
            </a:endParaRPr>
          </a:p>
        </p:txBody>
      </p:sp>
      <p:sp>
        <p:nvSpPr>
          <p:cNvPr id="4101" name="TextBox 18"/>
          <p:cNvSpPr/>
          <p:nvPr/>
        </p:nvSpPr>
        <p:spPr>
          <a:xfrm>
            <a:off x="1547790" y="3641090"/>
            <a:ext cx="5040313" cy="523220"/>
          </a:xfrm>
          <a:prstGeom prst="rect">
            <a:avLst/>
          </a:prstGeom>
          <a:noFill/>
          <a:ln w="9525">
            <a:noFill/>
          </a:ln>
        </p:spPr>
        <p:txBody>
          <a:bodyPr anchor="ctr">
            <a:spAutoFit/>
          </a:bodyPr>
          <a:lstStyle/>
          <a:p>
            <a:pPr algn="ctr" eaLnBrk="1" hangingPunct="1"/>
            <a:r>
              <a:rPr lang="zh-CN" altLang="en-US" sz="28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张</a:t>
            </a:r>
            <a:r>
              <a:rPr lang="zh-CN" altLang="en-US" sz="2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溢炉</a:t>
            </a:r>
            <a:endParaRPr lang="zh-CN" altLang="zh-CN" sz="2800" dirty="0">
              <a:latin typeface="Calibri" panose="020F0502020204030204" pitchFamily="34" charset="0"/>
            </a:endParaRPr>
          </a:p>
        </p:txBody>
      </p:sp>
      <p:sp>
        <p:nvSpPr>
          <p:cNvPr id="7" name="文本框 16">
            <a:extLst>
              <a:ext uri="{FF2B5EF4-FFF2-40B4-BE49-F238E27FC236}">
                <a16:creationId xmlns:a16="http://schemas.microsoft.com/office/drawing/2014/main" id="{8D789642-8AC4-4029-9276-1E25A0974FCF}"/>
              </a:ext>
            </a:extLst>
          </p:cNvPr>
          <p:cNvSpPr txBox="1"/>
          <p:nvPr/>
        </p:nvSpPr>
        <p:spPr>
          <a:xfrm>
            <a:off x="8683299" y="5265598"/>
            <a:ext cx="287337" cy="369887"/>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1</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82"/>
    </mc:Choice>
    <mc:Fallback xmlns="">
      <p:transition spd="slow" advTm="58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3005951"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模型：图像特征提取方式</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4470117"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、图像特征提取方式</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提取</a:t>
            </a:r>
            <a:r>
              <a:rPr lang="en-US" altLang="zh-CN" dirty="0" smtClean="0">
                <a:latin typeface="微软雅黑" panose="020B0503020204020204" pitchFamily="34" charset="-122"/>
                <a:ea typeface="微软雅黑" panose="020B0503020204020204" pitchFamily="34" charset="-122"/>
              </a:rPr>
              <a:t>graph</a:t>
            </a:r>
            <a:r>
              <a:rPr lang="zh-CN" altLang="en-US" dirty="0" smtClean="0">
                <a:latin typeface="微软雅黑" panose="020B0503020204020204" pitchFamily="34" charset="-122"/>
                <a:ea typeface="微软雅黑" panose="020B0503020204020204" pitchFamily="34" charset="-122"/>
              </a:rPr>
              <a:t>特征</a:t>
            </a:r>
          </a:p>
        </p:txBody>
      </p:sp>
    </p:spTree>
    <p:extLst>
      <p:ext uri="{BB962C8B-B14F-4D97-AF65-F5344CB8AC3E}">
        <p14:creationId xmlns:p14="http://schemas.microsoft.com/office/powerpoint/2010/main" val="3743520296"/>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3005951"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模型：图像特征提取模型</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4" y="1057375"/>
            <a:ext cx="7992555" cy="923330"/>
          </a:xfrm>
          <a:prstGeom prst="rect">
            <a:avLst/>
          </a:prstGeom>
          <a:noFill/>
        </p:spPr>
        <p:txBody>
          <a:bodyPr wrap="square" rtlCol="0">
            <a:spAutoFit/>
          </a:bodyPr>
          <a:lstStyle/>
          <a:p>
            <a:pPr eaLnBrk="1" hangingPunct="1"/>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、图像特征提取模型：不同的图像特征提取模型对结果有一定影响，如下面这篇论文中比较了</a:t>
            </a:r>
            <a:r>
              <a:rPr lang="en-US" altLang="zh-CN" dirty="0" smtClean="0">
                <a:latin typeface="微软雅黑" panose="020B0503020204020204" pitchFamily="34" charset="-122"/>
                <a:ea typeface="微软雅黑" panose="020B0503020204020204" pitchFamily="34" charset="-122"/>
              </a:rPr>
              <a:t>CNN</a:t>
            </a:r>
            <a:r>
              <a:rPr lang="zh-CN" altLang="en-US" dirty="0" smtClean="0">
                <a:latin typeface="微软雅黑" panose="020B0503020204020204" pitchFamily="34" charset="-122"/>
                <a:ea typeface="微软雅黑" panose="020B0503020204020204" pitchFamily="34" charset="-122"/>
              </a:rPr>
              <a:t>模型</a:t>
            </a:r>
            <a:r>
              <a:rPr lang="en-US" altLang="zh-CN" dirty="0" err="1" smtClean="0"/>
              <a:t>AlexNet</a:t>
            </a:r>
            <a:r>
              <a:rPr lang="en-US" altLang="zh-CN" dirty="0" smtClean="0"/>
              <a:t> </a:t>
            </a:r>
            <a:r>
              <a:rPr lang="zh-CN" altLang="en-US" dirty="0" smtClean="0"/>
              <a:t>，</a:t>
            </a:r>
            <a:r>
              <a:rPr lang="en-US" altLang="zh-CN" dirty="0" err="1" smtClean="0"/>
              <a:t>GoogLeNet</a:t>
            </a:r>
            <a:r>
              <a:rPr lang="en-US" altLang="zh-CN" dirty="0" smtClean="0"/>
              <a:t> </a:t>
            </a:r>
            <a:r>
              <a:rPr lang="zh-CN" altLang="en-US" dirty="0" smtClean="0"/>
              <a:t>，</a:t>
            </a:r>
            <a:r>
              <a:rPr lang="en-US" altLang="zh-CN" dirty="0" smtClean="0"/>
              <a:t>ResNet-34</a:t>
            </a:r>
            <a:r>
              <a:rPr lang="zh-CN" altLang="en-US" dirty="0" smtClean="0"/>
              <a:t>，</a:t>
            </a:r>
            <a:r>
              <a:rPr lang="en-US" altLang="zh-CN" dirty="0"/>
              <a:t> </a:t>
            </a:r>
            <a:r>
              <a:rPr lang="en-US" altLang="zh-CN" dirty="0" smtClean="0"/>
              <a:t>ResNet-50</a:t>
            </a:r>
            <a:r>
              <a:rPr lang="zh-CN" altLang="en-US" dirty="0" smtClean="0"/>
              <a:t>，</a:t>
            </a:r>
            <a:r>
              <a:rPr lang="en-US" altLang="zh-CN" dirty="0" smtClean="0"/>
              <a:t> ResNet-101</a:t>
            </a:r>
            <a:r>
              <a:rPr lang="zh-CN" altLang="en-US" dirty="0" smtClean="0"/>
              <a:t>对结果的影响</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37199" y="2366188"/>
            <a:ext cx="8025210" cy="1520683"/>
          </a:xfrm>
          <a:prstGeom prst="rect">
            <a:avLst/>
          </a:prstGeom>
        </p:spPr>
      </p:pic>
      <p:sp>
        <p:nvSpPr>
          <p:cNvPr id="4" name="矩形 3"/>
          <p:cNvSpPr/>
          <p:nvPr/>
        </p:nvSpPr>
        <p:spPr>
          <a:xfrm>
            <a:off x="423164" y="4297600"/>
            <a:ext cx="7973037" cy="646331"/>
          </a:xfrm>
          <a:prstGeom prst="rect">
            <a:avLst/>
          </a:prstGeom>
        </p:spPr>
        <p:txBody>
          <a:bodyPr wrap="square">
            <a:spAutoFit/>
          </a:bodyPr>
          <a:lstStyle/>
          <a:p>
            <a:r>
              <a:rPr lang="en-US" altLang="zh-CN" dirty="0" err="1">
                <a:solidFill>
                  <a:srgbClr val="000000"/>
                </a:solidFill>
                <a:latin typeface="Helvetica Neue"/>
                <a:ea typeface="等线" panose="02010600030101010101" pitchFamily="2" charset="-122"/>
              </a:rPr>
              <a:t>Jabri</a:t>
            </a:r>
            <a:r>
              <a:rPr lang="en-US" altLang="zh-CN" dirty="0">
                <a:solidFill>
                  <a:srgbClr val="000000"/>
                </a:solidFill>
                <a:latin typeface="Helvetica Neue"/>
                <a:ea typeface="等线" panose="02010600030101010101" pitchFamily="2" charset="-122"/>
              </a:rPr>
              <a:t> A , </a:t>
            </a:r>
            <a:r>
              <a:rPr lang="en-US" altLang="zh-CN" dirty="0" err="1">
                <a:solidFill>
                  <a:srgbClr val="000000"/>
                </a:solidFill>
                <a:latin typeface="Helvetica Neue"/>
                <a:ea typeface="等线" panose="02010600030101010101" pitchFamily="2" charset="-122"/>
              </a:rPr>
              <a:t>Joulin</a:t>
            </a:r>
            <a:r>
              <a:rPr lang="en-US" altLang="zh-CN" dirty="0">
                <a:solidFill>
                  <a:srgbClr val="000000"/>
                </a:solidFill>
                <a:latin typeface="Helvetica Neue"/>
                <a:ea typeface="等线" panose="02010600030101010101" pitchFamily="2" charset="-122"/>
              </a:rPr>
              <a:t> A , Laurens V D M . Revisiting Visual Question Answering Baselines[J]. 2016.</a:t>
            </a:r>
            <a:r>
              <a:rPr lang="en-US" altLang="zh-CN" dirty="0"/>
              <a:t> </a:t>
            </a:r>
            <a:endParaRPr lang="zh-CN" altLang="en-US" dirty="0"/>
          </a:p>
        </p:txBody>
      </p:sp>
    </p:spTree>
    <p:extLst>
      <p:ext uri="{BB962C8B-B14F-4D97-AF65-F5344CB8AC3E}">
        <p14:creationId xmlns:p14="http://schemas.microsoft.com/office/powerpoint/2010/main" val="101531418"/>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2236510"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模型：注意力机制</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7927564" cy="1200329"/>
          </a:xfrm>
          <a:prstGeom prst="rect">
            <a:avLst/>
          </a:prstGeom>
          <a:noFill/>
        </p:spPr>
        <p:txBody>
          <a:bodyPr wrap="square" rtlCol="0">
            <a:spAutoFit/>
          </a:bodyPr>
          <a:lstStyle/>
          <a:p>
            <a:pPr eaLnBrk="1" hangingPunct="1"/>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、注意力机制</a:t>
            </a:r>
            <a:endParaRPr lang="en-US" altLang="zh-CN" dirty="0" smtClean="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Bottom-Up attention</a:t>
            </a:r>
            <a:r>
              <a:rPr lang="zh-CN" altLang="en-US" dirty="0" smtClean="0">
                <a:latin typeface="微软雅黑" panose="020B0503020204020204" pitchFamily="34" charset="-122"/>
                <a:ea typeface="微软雅黑" panose="020B0503020204020204" pitchFamily="34" charset="-122"/>
              </a:rPr>
              <a:t>：直接从图像提取图像中物体</a:t>
            </a:r>
            <a:endParaRPr lang="en-US" altLang="zh-CN" dirty="0" smtClean="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Top-Down attention</a:t>
            </a:r>
            <a:r>
              <a:rPr lang="zh-CN" altLang="en-US" dirty="0" smtClean="0">
                <a:latin typeface="微软雅黑" panose="020B0503020204020204" pitchFamily="34" charset="-122"/>
                <a:ea typeface="微软雅黑" panose="020B0503020204020204" pitchFamily="34" charset="-122"/>
              </a:rPr>
              <a:t>：根据问题计算不同物体或区域的注意力分布，如下图所示</a:t>
            </a:r>
            <a:endParaRPr lang="en-US" altLang="zh-CN"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87831" y="4441610"/>
            <a:ext cx="8087331" cy="646331"/>
          </a:xfrm>
          <a:prstGeom prst="rect">
            <a:avLst/>
          </a:prstGeom>
        </p:spPr>
        <p:txBody>
          <a:bodyPr wrap="square">
            <a:spAutoFit/>
          </a:bodyPr>
          <a:lstStyle/>
          <a:p>
            <a:pPr eaLnBrk="1" hangingPunct="1"/>
            <a:r>
              <a:rPr lang="en-US" altLang="zh-CN" dirty="0" smtClean="0"/>
              <a:t>Anders</a:t>
            </a:r>
            <a:r>
              <a:rPr lang="en-US" altLang="zh-CN" dirty="0"/>
              <a:t>, Buehler C , et al. Bottom-Up and Top-Down Attention for Image Captioning and Visual Question Answering[J]. 2017. </a:t>
            </a:r>
          </a:p>
        </p:txBody>
      </p:sp>
      <p:pic>
        <p:nvPicPr>
          <p:cNvPr id="4" name="图片 3"/>
          <p:cNvPicPr>
            <a:picLocks noChangeAspect="1"/>
          </p:cNvPicPr>
          <p:nvPr/>
        </p:nvPicPr>
        <p:blipFill>
          <a:blip r:embed="rId3"/>
          <a:stretch>
            <a:fillRect/>
          </a:stretch>
        </p:blipFill>
        <p:spPr>
          <a:xfrm>
            <a:off x="537462" y="2257704"/>
            <a:ext cx="7788067" cy="1834586"/>
          </a:xfrm>
          <a:prstGeom prst="rect">
            <a:avLst/>
          </a:prstGeom>
        </p:spPr>
      </p:pic>
    </p:spTree>
    <p:extLst>
      <p:ext uri="{BB962C8B-B14F-4D97-AF65-F5344CB8AC3E}">
        <p14:creationId xmlns:p14="http://schemas.microsoft.com/office/powerpoint/2010/main" val="3920324566"/>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2236510"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模型：注意力机制</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7927564" cy="923330"/>
          </a:xfrm>
          <a:prstGeom prst="rect">
            <a:avLst/>
          </a:prstGeom>
          <a:noFill/>
        </p:spPr>
        <p:txBody>
          <a:bodyPr wrap="square" rtlCol="0">
            <a:spAutoFit/>
          </a:bodyPr>
          <a:lstStyle/>
          <a:p>
            <a:pPr eaLnBrk="1" hangingPunct="1"/>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、注意力机制</a:t>
            </a:r>
            <a:endParaRPr lang="en-US" altLang="zh-CN" dirty="0" smtClean="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Top-Down attention</a:t>
            </a:r>
            <a:r>
              <a:rPr lang="zh-CN" altLang="en-US" dirty="0" smtClean="0">
                <a:latin typeface="微软雅黑" panose="020B0503020204020204" pitchFamily="34" charset="-122"/>
                <a:ea typeface="微软雅黑" panose="020B0503020204020204" pitchFamily="34" charset="-122"/>
              </a:rPr>
              <a:t>：根据问题计算不同物体或区域的注意力分布，如下图所示</a:t>
            </a:r>
            <a:endParaRPr lang="en-US" altLang="zh-CN"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467715" y="2102068"/>
            <a:ext cx="8265285" cy="2532910"/>
          </a:xfrm>
          <a:prstGeom prst="rect">
            <a:avLst/>
          </a:prstGeom>
        </p:spPr>
      </p:pic>
      <p:sp>
        <p:nvSpPr>
          <p:cNvPr id="8" name="矩形 7"/>
          <p:cNvSpPr/>
          <p:nvPr/>
        </p:nvSpPr>
        <p:spPr>
          <a:xfrm>
            <a:off x="827739" y="4756341"/>
            <a:ext cx="7662195" cy="646331"/>
          </a:xfrm>
          <a:prstGeom prst="rect">
            <a:avLst/>
          </a:prstGeom>
        </p:spPr>
        <p:txBody>
          <a:bodyPr wrap="square">
            <a:spAutoFit/>
          </a:bodyPr>
          <a:lstStyle/>
          <a:p>
            <a:r>
              <a:rPr lang="en-US" altLang="zh-CN" dirty="0">
                <a:solidFill>
                  <a:srgbClr val="000000"/>
                </a:solidFill>
                <a:ea typeface="等线" panose="02010600030101010101" pitchFamily="2" charset="-122"/>
              </a:rPr>
              <a:t>Shih K J , Singh S , </a:t>
            </a:r>
            <a:r>
              <a:rPr lang="en-US" altLang="zh-CN" dirty="0" err="1">
                <a:solidFill>
                  <a:srgbClr val="000000"/>
                </a:solidFill>
                <a:ea typeface="等线" panose="02010600030101010101" pitchFamily="2" charset="-122"/>
              </a:rPr>
              <a:t>Hoiem</a:t>
            </a:r>
            <a:r>
              <a:rPr lang="en-US" altLang="zh-CN" dirty="0">
                <a:solidFill>
                  <a:srgbClr val="000000"/>
                </a:solidFill>
                <a:ea typeface="等线" panose="02010600030101010101" pitchFamily="2" charset="-122"/>
              </a:rPr>
              <a:t> D . Where To Look: Focus Regions for Visual Question Answering[J]. 2015.</a:t>
            </a:r>
            <a:r>
              <a:rPr lang="en-US" altLang="zh-CN" dirty="0"/>
              <a:t> </a:t>
            </a:r>
            <a:endParaRPr lang="zh-CN" altLang="en-US" dirty="0"/>
          </a:p>
        </p:txBody>
      </p:sp>
    </p:spTree>
    <p:extLst>
      <p:ext uri="{BB962C8B-B14F-4D97-AF65-F5344CB8AC3E}">
        <p14:creationId xmlns:p14="http://schemas.microsoft.com/office/powerpoint/2010/main" val="1531814889"/>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2236510"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模型：注意力机制</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41317" y="854283"/>
            <a:ext cx="8241982" cy="923330"/>
          </a:xfrm>
          <a:prstGeom prst="rect">
            <a:avLst/>
          </a:prstGeom>
          <a:noFill/>
        </p:spPr>
        <p:txBody>
          <a:bodyPr wrap="square" rtlCol="0">
            <a:spAutoFit/>
          </a:bodyPr>
          <a:lstStyle/>
          <a:p>
            <a:pPr eaLnBrk="1" hangingPunct="1"/>
            <a:r>
              <a:rPr lang="en-US" altLang="zh-CN" dirty="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、注意力机制</a:t>
            </a:r>
            <a:endParaRPr lang="en-US" altLang="zh-CN" dirty="0" smtClean="0">
              <a:latin typeface="微软雅黑" panose="020B0503020204020204" pitchFamily="34" charset="-122"/>
              <a:ea typeface="微软雅黑" panose="020B0503020204020204" pitchFamily="34" charset="-122"/>
            </a:endParaRPr>
          </a:p>
          <a:p>
            <a:pPr marL="285750" indent="-285750" eaLnBrk="1" hangingPunct="1">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Co-Attention</a:t>
            </a:r>
            <a:r>
              <a:rPr lang="zh-CN" altLang="en-US" dirty="0" smtClean="0">
                <a:latin typeface="微软雅黑" panose="020B0503020204020204" pitchFamily="34" charset="-122"/>
                <a:ea typeface="微软雅黑" panose="020B0503020204020204" pitchFamily="34" charset="-122"/>
              </a:rPr>
              <a:t>：</a:t>
            </a:r>
            <a:r>
              <a:rPr lang="en-US" altLang="zh-CN" dirty="0" smtClean="0"/>
              <a:t>Parallel </a:t>
            </a:r>
            <a:r>
              <a:rPr lang="en-US" altLang="zh-CN" dirty="0"/>
              <a:t>co-attention </a:t>
            </a:r>
            <a:r>
              <a:rPr lang="en-US" altLang="zh-CN" dirty="0" smtClean="0"/>
              <a:t>mechanism</a:t>
            </a:r>
            <a:r>
              <a:rPr lang="zh-CN" altLang="en-US" dirty="0" smtClean="0"/>
              <a:t>和</a:t>
            </a:r>
            <a:r>
              <a:rPr lang="en-US" altLang="zh-CN" dirty="0" smtClean="0"/>
              <a:t>Alternating </a:t>
            </a:r>
            <a:r>
              <a:rPr lang="en-US" altLang="zh-CN" dirty="0"/>
              <a:t>co-attention </a:t>
            </a:r>
            <a:r>
              <a:rPr lang="en-US" altLang="zh-CN" dirty="0" smtClean="0"/>
              <a:t>mechanism</a:t>
            </a:r>
            <a:r>
              <a:rPr lang="zh-CN" altLang="en-US" dirty="0" smtClean="0"/>
              <a:t>，</a:t>
            </a:r>
            <a:r>
              <a:rPr lang="zh-CN" altLang="zh-CN" dirty="0" smtClean="0"/>
              <a:t>分别</a:t>
            </a:r>
            <a:r>
              <a:rPr lang="zh-CN" altLang="zh-CN" dirty="0"/>
              <a:t>如下图所示，在本文实验中，前者表现优于后者</a:t>
            </a:r>
            <a:r>
              <a:rPr lang="zh-CN" altLang="zh-CN" dirty="0" smtClean="0"/>
              <a:t>。</a:t>
            </a:r>
            <a:endParaRPr lang="en-US" altLang="zh-CN" dirty="0" smtClean="0">
              <a:latin typeface="微软雅黑" panose="020B0503020204020204" pitchFamily="34" charset="-122"/>
              <a:ea typeface="微软雅黑" panose="020B0503020204020204" pitchFamily="34" charset="-122"/>
            </a:endParaRPr>
          </a:p>
        </p:txBody>
      </p:sp>
      <p:sp>
        <p:nvSpPr>
          <p:cNvPr id="2" name="矩形 1"/>
          <p:cNvSpPr/>
          <p:nvPr/>
        </p:nvSpPr>
        <p:spPr>
          <a:xfrm>
            <a:off x="467715" y="4657625"/>
            <a:ext cx="7927563" cy="646331"/>
          </a:xfrm>
          <a:prstGeom prst="rect">
            <a:avLst/>
          </a:prstGeom>
        </p:spPr>
        <p:txBody>
          <a:bodyPr wrap="square">
            <a:spAutoFit/>
          </a:bodyPr>
          <a:lstStyle/>
          <a:p>
            <a:pPr eaLnBrk="1" hangingPunct="1"/>
            <a:r>
              <a:rPr lang="en-US" altLang="zh-CN" dirty="0"/>
              <a:t>Lu J , Yang J , </a:t>
            </a:r>
            <a:r>
              <a:rPr lang="en-US" altLang="zh-CN" dirty="0" err="1"/>
              <a:t>Batra</a:t>
            </a:r>
            <a:r>
              <a:rPr lang="en-US" altLang="zh-CN" dirty="0"/>
              <a:t> D , et al. Hierarchical Question-Image Co-Attention for Visual Question Answering[J]. 2016. </a:t>
            </a:r>
            <a:endParaRPr lang="zh-CN" altLang="en-US" dirty="0">
              <a:latin typeface="微软雅黑" panose="020B0503020204020204" pitchFamily="34" charset="-122"/>
              <a:ea typeface="微软雅黑" panose="020B0503020204020204" pitchFamily="34" charset="-122"/>
            </a:endParaRPr>
          </a:p>
        </p:txBody>
      </p:sp>
      <p:pic>
        <p:nvPicPr>
          <p:cNvPr id="6" name="图片 5"/>
          <p:cNvPicPr/>
          <p:nvPr/>
        </p:nvPicPr>
        <p:blipFill>
          <a:blip r:embed="rId3"/>
          <a:stretch>
            <a:fillRect/>
          </a:stretch>
        </p:blipFill>
        <p:spPr>
          <a:xfrm>
            <a:off x="1043755" y="1868666"/>
            <a:ext cx="6300470" cy="2647950"/>
          </a:xfrm>
          <a:prstGeom prst="rect">
            <a:avLst/>
          </a:prstGeom>
        </p:spPr>
      </p:pic>
    </p:spTree>
    <p:extLst>
      <p:ext uri="{BB962C8B-B14F-4D97-AF65-F5344CB8AC3E}">
        <p14:creationId xmlns:p14="http://schemas.microsoft.com/office/powerpoint/2010/main" val="3636250638"/>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2900153"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种模态</a:t>
            </a:r>
            <a:r>
              <a:rPr lang="zh-CN" altLang="en-US" sz="2000" dirty="0">
                <a:latin typeface="微软雅黑" panose="020B0503020204020204" pitchFamily="34" charset="-122"/>
                <a:ea typeface="微软雅黑" panose="020B0503020204020204" pitchFamily="34" charset="-122"/>
              </a:rPr>
              <a:t>融合</a:t>
            </a:r>
            <a:r>
              <a:rPr lang="zh-CN" altLang="en-US" sz="2000" dirty="0" smtClean="0">
                <a:latin typeface="微软雅黑" panose="020B0503020204020204" pitchFamily="34" charset="-122"/>
                <a:ea typeface="微软雅黑" panose="020B0503020204020204" pitchFamily="34" charset="-122"/>
              </a:rPr>
              <a:t>方式</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8215584" cy="1200329"/>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种模态</a:t>
            </a:r>
            <a:r>
              <a:rPr lang="zh-CN" altLang="en-US" dirty="0">
                <a:latin typeface="微软雅黑" panose="020B0503020204020204" pitchFamily="34" charset="-122"/>
                <a:ea typeface="微软雅黑" panose="020B0503020204020204" pitchFamily="34" charset="-122"/>
              </a:rPr>
              <a:t>融合</a:t>
            </a:r>
            <a:r>
              <a:rPr lang="zh-CN" altLang="en-US" dirty="0" smtClean="0">
                <a:latin typeface="微软雅黑" panose="020B0503020204020204" pitchFamily="34" charset="-122"/>
                <a:ea typeface="微软雅黑" panose="020B0503020204020204" pitchFamily="34" charset="-122"/>
              </a:rPr>
              <a:t>方式：</a:t>
            </a:r>
            <a:r>
              <a:rPr lang="en-US" altLang="zh-CN" dirty="0" smtClean="0">
                <a:latin typeface="微软雅黑" panose="020B0503020204020204" pitchFamily="34" charset="-122"/>
                <a:ea typeface="微软雅黑" panose="020B0503020204020204" pitchFamily="34" charset="-122"/>
              </a:rPr>
              <a:t>element-wise product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element-wise sum</a:t>
            </a:r>
            <a:r>
              <a:rPr lang="zh-CN" altLang="en-US" dirty="0" smtClean="0">
                <a:latin typeface="微软雅黑" panose="020B0503020204020204" pitchFamily="34" charset="-122"/>
                <a:ea typeface="微软雅黑" panose="020B0503020204020204" pitchFamily="34" charset="-122"/>
              </a:rPr>
              <a:t>、外积、串联、</a:t>
            </a:r>
            <a:r>
              <a:rPr lang="en-US" altLang="zh-CN" dirty="0">
                <a:latin typeface="微软雅黑" panose="020B0503020204020204" pitchFamily="34" charset="-122"/>
                <a:ea typeface="微软雅黑" panose="020B0503020204020204" pitchFamily="34" charset="-122"/>
              </a:rPr>
              <a:t>Multimodal Compact </a:t>
            </a:r>
            <a:r>
              <a:rPr lang="en-US" altLang="zh-CN" dirty="0" smtClean="0">
                <a:latin typeface="微软雅黑" panose="020B0503020204020204" pitchFamily="34" charset="-122"/>
                <a:ea typeface="微软雅黑" panose="020B0503020204020204" pitchFamily="34" charset="-122"/>
              </a:rPr>
              <a:t>Bilinear pooling </a:t>
            </a:r>
            <a:r>
              <a:rPr lang="en-US" altLang="zh-CN" dirty="0">
                <a:latin typeface="微软雅黑" panose="020B0503020204020204" pitchFamily="34" charset="-122"/>
                <a:ea typeface="微软雅黑" panose="020B0503020204020204" pitchFamily="34" charset="-122"/>
              </a:rPr>
              <a:t>(MCB) </a:t>
            </a:r>
            <a:r>
              <a:rPr lang="zh-CN" altLang="en-US" dirty="0" smtClean="0">
                <a:latin typeface="微软雅黑" panose="020B0503020204020204" pitchFamily="34" charset="-122"/>
                <a:ea typeface="微软雅黑" panose="020B0503020204020204" pitchFamily="34" charset="-122"/>
              </a:rPr>
              <a:t>，以下文献证明使用</a:t>
            </a:r>
            <a:r>
              <a:rPr lang="en-US" altLang="zh-CN" dirty="0" smtClean="0">
                <a:latin typeface="微软雅黑" panose="020B0503020204020204" pitchFamily="34" charset="-122"/>
                <a:ea typeface="微软雅黑" panose="020B0503020204020204" pitchFamily="34" charset="-122"/>
              </a:rPr>
              <a:t>MCB</a:t>
            </a:r>
            <a:r>
              <a:rPr lang="zh-CN" altLang="en-US" dirty="0" smtClean="0">
                <a:latin typeface="微软雅黑" panose="020B0503020204020204" pitchFamily="34" charset="-122"/>
                <a:ea typeface="微软雅黑" panose="020B0503020204020204" pitchFamily="34" charset="-122"/>
              </a:rPr>
              <a:t>具有较好的效果，它相当于外积的优化版，利用了傅里叶变换和反变换，外积更具表达性，但高维时计算困难</a:t>
            </a:r>
          </a:p>
        </p:txBody>
      </p:sp>
      <p:sp>
        <p:nvSpPr>
          <p:cNvPr id="5" name="矩形 4"/>
          <p:cNvSpPr/>
          <p:nvPr/>
        </p:nvSpPr>
        <p:spPr>
          <a:xfrm>
            <a:off x="619422" y="4570388"/>
            <a:ext cx="8063877" cy="646331"/>
          </a:xfrm>
          <a:prstGeom prst="rect">
            <a:avLst/>
          </a:prstGeom>
        </p:spPr>
        <p:txBody>
          <a:bodyPr wrap="square">
            <a:spAutoFit/>
          </a:bodyPr>
          <a:lstStyle/>
          <a:p>
            <a:r>
              <a:rPr lang="en-US" altLang="zh-CN" dirty="0">
                <a:solidFill>
                  <a:srgbClr val="000000"/>
                </a:solidFill>
                <a:latin typeface="Helvetica Neue"/>
                <a:ea typeface="等线" panose="02010600030101010101" pitchFamily="2" charset="-122"/>
              </a:rPr>
              <a:t>Fukui A , Park D H , Yang D , et al. Multimodal Compact Bilinear Pooling for Visual Question Answering and Visual Grounding[J]. 2016.</a:t>
            </a:r>
            <a:r>
              <a:rPr lang="en-US" altLang="zh-CN" dirty="0"/>
              <a:t> </a:t>
            </a:r>
            <a:endParaRPr lang="zh-CN" altLang="en-US" dirty="0"/>
          </a:p>
        </p:txBody>
      </p:sp>
      <p:pic>
        <p:nvPicPr>
          <p:cNvPr id="2" name="图片 1"/>
          <p:cNvPicPr>
            <a:picLocks noChangeAspect="1"/>
          </p:cNvPicPr>
          <p:nvPr/>
        </p:nvPicPr>
        <p:blipFill>
          <a:blip r:embed="rId3"/>
          <a:stretch>
            <a:fillRect/>
          </a:stretch>
        </p:blipFill>
        <p:spPr>
          <a:xfrm>
            <a:off x="2123830" y="2257704"/>
            <a:ext cx="4589166" cy="2178324"/>
          </a:xfrm>
          <a:prstGeom prst="rect">
            <a:avLst/>
          </a:prstGeom>
        </p:spPr>
      </p:pic>
    </p:spTree>
    <p:extLst>
      <p:ext uri="{BB962C8B-B14F-4D97-AF65-F5344CB8AC3E}">
        <p14:creationId xmlns:p14="http://schemas.microsoft.com/office/powerpoint/2010/main" val="2764062690"/>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2492990"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a:t>
            </a:r>
            <a:r>
              <a:rPr lang="zh-CN" altLang="en-US" sz="2000" dirty="0">
                <a:latin typeface="微软雅黑" panose="020B0503020204020204" pitchFamily="34" charset="-122"/>
                <a:ea typeface="微软雅黑" panose="020B0503020204020204" pitchFamily="34" charset="-122"/>
              </a:rPr>
              <a:t>外部</a:t>
            </a:r>
            <a:r>
              <a:rPr lang="zh-CN" altLang="en-US" sz="2000" dirty="0" smtClean="0">
                <a:latin typeface="微软雅黑" panose="020B0503020204020204" pitchFamily="34" charset="-122"/>
                <a:ea typeface="微软雅黑" panose="020B0503020204020204" pitchFamily="34" charset="-122"/>
              </a:rPr>
              <a:t>知识使用</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7927564" cy="369332"/>
          </a:xfrm>
          <a:prstGeom prst="rect">
            <a:avLst/>
          </a:prstGeom>
          <a:noFill/>
        </p:spPr>
        <p:txBody>
          <a:bodyPr wrap="square" rtlCol="0">
            <a:spAutoFit/>
          </a:bodyPr>
          <a:lstStyle/>
          <a:p>
            <a:pPr eaLnBrk="1" hangingPunct="1"/>
            <a:r>
              <a:rPr lang="en-US" altLang="zh-CN" dirty="0" smtClean="0">
                <a:latin typeface="微软雅黑" panose="020B0503020204020204" pitchFamily="34" charset="-122"/>
                <a:ea typeface="微软雅黑" panose="020B0503020204020204" pitchFamily="34" charset="-122"/>
              </a:rPr>
              <a:t>7</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外部</a:t>
            </a:r>
            <a:r>
              <a:rPr lang="zh-CN" altLang="en-US" dirty="0" smtClean="0">
                <a:latin typeface="微软雅黑" panose="020B0503020204020204" pitchFamily="34" charset="-122"/>
                <a:ea typeface="微软雅黑" panose="020B0503020204020204" pitchFamily="34" charset="-122"/>
              </a:rPr>
              <a:t>知识使用：如下图所示，可以通过外部知识来提高模型的推理能力</a:t>
            </a:r>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479292" y="1431017"/>
            <a:ext cx="5904410" cy="3087716"/>
          </a:xfrm>
          <a:prstGeom prst="rect">
            <a:avLst/>
          </a:prstGeom>
        </p:spPr>
      </p:pic>
      <p:sp>
        <p:nvSpPr>
          <p:cNvPr id="4" name="矩形 3"/>
          <p:cNvSpPr/>
          <p:nvPr/>
        </p:nvSpPr>
        <p:spPr>
          <a:xfrm>
            <a:off x="492731" y="4662258"/>
            <a:ext cx="8190567" cy="923330"/>
          </a:xfrm>
          <a:prstGeom prst="rect">
            <a:avLst/>
          </a:prstGeom>
        </p:spPr>
        <p:txBody>
          <a:bodyPr wrap="square">
            <a:spAutoFit/>
          </a:bodyPr>
          <a:lstStyle/>
          <a:p>
            <a:r>
              <a:rPr lang="en-US" altLang="zh-CN" dirty="0">
                <a:solidFill>
                  <a:srgbClr val="000000"/>
                </a:solidFill>
                <a:ea typeface="等线" panose="02010600030101010101" pitchFamily="2" charset="-122"/>
              </a:rPr>
              <a:t>Zhu Y , Lim J </a:t>
            </a:r>
            <a:r>
              <a:rPr lang="en-US" altLang="zh-CN" dirty="0" err="1">
                <a:solidFill>
                  <a:srgbClr val="000000"/>
                </a:solidFill>
                <a:ea typeface="等线" panose="02010600030101010101" pitchFamily="2" charset="-122"/>
              </a:rPr>
              <a:t>J</a:t>
            </a:r>
            <a:r>
              <a:rPr lang="en-US" altLang="zh-CN" dirty="0">
                <a:solidFill>
                  <a:srgbClr val="000000"/>
                </a:solidFill>
                <a:ea typeface="等线" panose="02010600030101010101" pitchFamily="2" charset="-122"/>
              </a:rPr>
              <a:t> , </a:t>
            </a:r>
            <a:r>
              <a:rPr lang="en-US" altLang="zh-CN" dirty="0" err="1">
                <a:solidFill>
                  <a:srgbClr val="000000"/>
                </a:solidFill>
                <a:ea typeface="等线" panose="02010600030101010101" pitchFamily="2" charset="-122"/>
              </a:rPr>
              <a:t>Fei-Fei</a:t>
            </a:r>
            <a:r>
              <a:rPr lang="en-US" altLang="zh-CN" dirty="0">
                <a:solidFill>
                  <a:srgbClr val="000000"/>
                </a:solidFill>
                <a:ea typeface="等线" panose="02010600030101010101" pitchFamily="2" charset="-122"/>
              </a:rPr>
              <a:t> L . Knowledge Acquisition for Visual Question Answering via Iterative Querying[C]// 2017 IEEE Conference on Computer Vision and Pattern Recognition (CVPR). IEEE Computer Society, 2017.</a:t>
            </a:r>
            <a:r>
              <a:rPr lang="en-US" altLang="zh-CN" dirty="0"/>
              <a:t> </a:t>
            </a:r>
            <a:endParaRPr lang="zh-CN" altLang="en-US" dirty="0"/>
          </a:p>
        </p:txBody>
      </p:sp>
    </p:spTree>
    <p:extLst>
      <p:ext uri="{BB962C8B-B14F-4D97-AF65-F5344CB8AC3E}">
        <p14:creationId xmlns:p14="http://schemas.microsoft.com/office/powerpoint/2010/main" val="2772665431"/>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954107" cy="400110"/>
          </a:xfrm>
          <a:prstGeom prst="rect">
            <a:avLst/>
          </a:prstGeom>
          <a:noFill/>
          <a:ln w="9525">
            <a:noFill/>
          </a:ln>
        </p:spPr>
        <p:txBody>
          <a:bodyPr wrap="none">
            <a:spAutoFit/>
          </a:bodyPr>
          <a:lstStyle/>
          <a:p>
            <a:pPr eaLnBrk="1" hangingPunct="1"/>
            <a:r>
              <a:rPr lang="zh-CN" altLang="en-US" sz="2000" dirty="0">
                <a:latin typeface="微软雅黑" panose="020B0503020204020204" pitchFamily="34" charset="-122"/>
                <a:ea typeface="微软雅黑" panose="020B0503020204020204" pitchFamily="34" charset="-122"/>
              </a:rPr>
              <a:t>数据集</a:t>
            </a:r>
          </a:p>
        </p:txBody>
      </p:sp>
      <p:sp>
        <p:nvSpPr>
          <p:cNvPr id="4" name="文本框 3">
            <a:extLst>
              <a:ext uri="{FF2B5EF4-FFF2-40B4-BE49-F238E27FC236}">
                <a16:creationId xmlns:a16="http://schemas.microsoft.com/office/drawing/2014/main" id="{C09F0E30-1030-4BE9-96E9-950983B33C71}"/>
              </a:ext>
            </a:extLst>
          </p:cNvPr>
          <p:cNvSpPr txBox="1"/>
          <p:nvPr/>
        </p:nvSpPr>
        <p:spPr>
          <a:xfrm>
            <a:off x="724917" y="1129380"/>
            <a:ext cx="7135509" cy="2862322"/>
          </a:xfrm>
          <a:prstGeom prst="rect">
            <a:avLst/>
          </a:prstGeom>
          <a:noFill/>
        </p:spPr>
        <p:txBody>
          <a:bodyPr wrap="square" rtlCol="0">
            <a:spAutoFit/>
          </a:bodyPr>
          <a:lstStyle/>
          <a:p>
            <a:pPr>
              <a:buClr>
                <a:schemeClr val="accent1"/>
              </a:buCl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VQA dataset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VQA</a:t>
            </a:r>
            <a:r>
              <a:rPr lang="zh-CN" altLang="en-US" dirty="0" smtClean="0">
                <a:latin typeface="微软雅黑" panose="020B0503020204020204" pitchFamily="34" charset="-122"/>
                <a:ea typeface="微软雅黑" panose="020B0503020204020204" pitchFamily="34" charset="-122"/>
              </a:rPr>
              <a:t>最常用的数据集，是</a:t>
            </a:r>
            <a:r>
              <a:rPr lang="en-US" altLang="zh-CN" dirty="0" smtClean="0">
                <a:latin typeface="微软雅黑" panose="020B0503020204020204" pitchFamily="34" charset="-122"/>
                <a:ea typeface="微软雅黑" panose="020B0503020204020204" pitchFamily="34" charset="-122"/>
              </a:rPr>
              <a:t>VQA</a:t>
            </a:r>
            <a:r>
              <a:rPr lang="zh-CN" altLang="en-US" dirty="0" smtClean="0">
                <a:latin typeface="微软雅黑" panose="020B0503020204020204" pitchFamily="34" charset="-122"/>
                <a:ea typeface="微软雅黑" panose="020B0503020204020204" pitchFamily="34" charset="-122"/>
              </a:rPr>
              <a:t>比赛官方的数据集，有</a:t>
            </a:r>
            <a:r>
              <a:rPr lang="en-US" altLang="zh-CN" dirty="0">
                <a:latin typeface="微软雅黑" panose="020B0503020204020204" pitchFamily="34" charset="-122"/>
                <a:ea typeface="微软雅黑" panose="020B0503020204020204" pitchFamily="34" charset="-122"/>
              </a:rPr>
              <a:t>v</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v</a:t>
            </a:r>
            <a:r>
              <a:rPr lang="en-US" altLang="zh-CN" dirty="0" smtClean="0">
                <a:latin typeface="微软雅黑" panose="020B0503020204020204" pitchFamily="34" charset="-122"/>
                <a:ea typeface="微软雅黑" panose="020B0503020204020204" pitchFamily="34" charset="-122"/>
              </a:rPr>
              <a:t>2.0</a:t>
            </a:r>
            <a:r>
              <a:rPr lang="zh-CN" altLang="en-US" dirty="0" smtClean="0">
                <a:latin typeface="微软雅黑" panose="020B0503020204020204" pitchFamily="34" charset="-122"/>
                <a:ea typeface="微软雅黑" panose="020B0503020204020204" pitchFamily="34" charset="-122"/>
              </a:rPr>
              <a:t>两个版本，</a:t>
            </a:r>
            <a:r>
              <a:rPr lang="en-US" altLang="zh-CN" dirty="0" smtClean="0">
                <a:latin typeface="微软雅黑" panose="020B0503020204020204" pitchFamily="34" charset="-122"/>
                <a:ea typeface="微软雅黑" panose="020B0503020204020204" pitchFamily="34" charset="-122"/>
              </a:rPr>
              <a:t>v2.0</a:t>
            </a:r>
            <a:r>
              <a:rPr lang="zh-CN" altLang="en-US" dirty="0" smtClean="0">
                <a:latin typeface="微软雅黑" panose="020B0503020204020204" pitchFamily="34" charset="-122"/>
                <a:ea typeface="微软雅黑" panose="020B0503020204020204" pitchFamily="34" charset="-122"/>
              </a:rPr>
              <a:t>相对于</a:t>
            </a:r>
            <a:r>
              <a:rPr lang="en-US" altLang="zh-CN" dirty="0" smtClean="0">
                <a:latin typeface="微软雅黑" panose="020B0503020204020204" pitchFamily="34" charset="-122"/>
                <a:ea typeface="微软雅黑" panose="020B0503020204020204" pitchFamily="34" charset="-122"/>
              </a:rPr>
              <a:t>v1.0</a:t>
            </a:r>
            <a:r>
              <a:rPr lang="zh-CN" altLang="en-US" dirty="0" smtClean="0">
                <a:latin typeface="微软雅黑" panose="020B0503020204020204" pitchFamily="34" charset="-122"/>
                <a:ea typeface="微软雅黑" panose="020B0503020204020204" pitchFamily="34" charset="-122"/>
              </a:rPr>
              <a:t>最大的改变是：将每个问题与</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张不同图片联系起来，那么就会有不同答案。这样，可以避免模型盲目猜测得到答案，现在一般用</a:t>
            </a:r>
            <a:r>
              <a:rPr lang="en-US" altLang="zh-CN" dirty="0" smtClean="0">
                <a:latin typeface="微软雅黑" panose="020B0503020204020204" pitchFamily="34" charset="-122"/>
                <a:ea typeface="微软雅黑" panose="020B0503020204020204" pitchFamily="34" charset="-122"/>
              </a:rPr>
              <a:t>v2.0</a:t>
            </a:r>
            <a:r>
              <a:rPr lang="zh-CN" altLang="en-US" dirty="0" smtClean="0">
                <a:latin typeface="微软雅黑" panose="020B0503020204020204" pitchFamily="34" charset="-122"/>
                <a:ea typeface="微软雅黑" panose="020B0503020204020204" pitchFamily="34" charset="-122"/>
              </a:rPr>
              <a:t>，其包括如下</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个图像集：</a:t>
            </a:r>
            <a:endParaRPr lang="en-US" altLang="zh-CN" dirty="0" smtClean="0">
              <a:latin typeface="微软雅黑" panose="020B0503020204020204" pitchFamily="34" charset="-122"/>
              <a:ea typeface="微软雅黑" panose="020B0503020204020204" pitchFamily="34" charset="-122"/>
            </a:endParaRPr>
          </a:p>
          <a:p>
            <a:pPr marL="285750" indent="-285750">
              <a:buClr>
                <a:schemeClr val="accent1"/>
              </a:buClr>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MS COCO</a:t>
            </a:r>
            <a:r>
              <a:rPr lang="zh-CN" altLang="en-US" dirty="0">
                <a:latin typeface="微软雅黑" panose="020B0503020204020204" pitchFamily="34" charset="-122"/>
                <a:ea typeface="微软雅黑" panose="020B0503020204020204" pitchFamily="34" charset="-122"/>
              </a:rPr>
              <a:t>：训练集有</a:t>
            </a:r>
            <a:r>
              <a:rPr lang="en-US" altLang="zh-CN" dirty="0" smtClean="0">
                <a:latin typeface="微软雅黑" panose="020B0503020204020204" pitchFamily="34" charset="-122"/>
                <a:ea typeface="微软雅黑" panose="020B0503020204020204" pitchFamily="34" charset="-122"/>
              </a:rPr>
              <a:t>82,783</a:t>
            </a:r>
            <a:r>
              <a:rPr lang="zh-CN" altLang="en-US" dirty="0">
                <a:latin typeface="微软雅黑" panose="020B0503020204020204" pitchFamily="34" charset="-122"/>
                <a:ea typeface="微软雅黑" panose="020B0503020204020204" pitchFamily="34" charset="-122"/>
              </a:rPr>
              <a:t>张图片，</a:t>
            </a:r>
            <a:r>
              <a:rPr lang="en-US" altLang="zh-CN" dirty="0" smtClean="0">
                <a:latin typeface="微软雅黑" panose="020B0503020204020204" pitchFamily="34" charset="-122"/>
                <a:ea typeface="微软雅黑" panose="020B0503020204020204" pitchFamily="34" charset="-122"/>
              </a:rPr>
              <a:t>443,757</a:t>
            </a:r>
            <a:r>
              <a:rPr lang="zh-CN" altLang="en-US" dirty="0">
                <a:latin typeface="微软雅黑" panose="020B0503020204020204" pitchFamily="34" charset="-122"/>
                <a:ea typeface="微软雅黑" panose="020B0503020204020204" pitchFamily="34" charset="-122"/>
              </a:rPr>
              <a:t>个问题， </a:t>
            </a:r>
            <a:r>
              <a:rPr lang="en-US" altLang="zh-CN" dirty="0">
                <a:latin typeface="微软雅黑" panose="020B0503020204020204" pitchFamily="34" charset="-122"/>
                <a:ea typeface="微软雅黑" panose="020B0503020204020204" pitchFamily="34" charset="-122"/>
              </a:rPr>
              <a:t>4,437,570</a:t>
            </a:r>
            <a:r>
              <a:rPr lang="zh-CN" altLang="en-US" dirty="0">
                <a:latin typeface="微软雅黑" panose="020B0503020204020204" pitchFamily="34" charset="-122"/>
                <a:ea typeface="微软雅黑" panose="020B0503020204020204" pitchFamily="34" charset="-122"/>
              </a:rPr>
              <a:t>个答案；测试集有</a:t>
            </a:r>
            <a:r>
              <a:rPr lang="en-US" altLang="zh-CN" dirty="0">
                <a:latin typeface="微软雅黑" panose="020B0503020204020204" pitchFamily="34" charset="-122"/>
                <a:ea typeface="微软雅黑" panose="020B0503020204020204" pitchFamily="34" charset="-122"/>
              </a:rPr>
              <a:t>40,504</a:t>
            </a:r>
            <a:r>
              <a:rPr lang="zh-CN" altLang="en-US" dirty="0">
                <a:latin typeface="微软雅黑" panose="020B0503020204020204" pitchFamily="34" charset="-122"/>
                <a:ea typeface="微软雅黑" panose="020B0503020204020204" pitchFamily="34" charset="-122"/>
              </a:rPr>
              <a:t>张图片， </a:t>
            </a:r>
            <a:r>
              <a:rPr lang="en-US" altLang="zh-CN" dirty="0">
                <a:latin typeface="微软雅黑" panose="020B0503020204020204" pitchFamily="34" charset="-122"/>
                <a:ea typeface="微软雅黑" panose="020B0503020204020204" pitchFamily="34" charset="-122"/>
              </a:rPr>
              <a:t>214,354</a:t>
            </a:r>
            <a:r>
              <a:rPr lang="zh-CN" altLang="en-US" dirty="0">
                <a:latin typeface="微软雅黑" panose="020B0503020204020204" pitchFamily="34" charset="-122"/>
                <a:ea typeface="微软雅黑" panose="020B0503020204020204" pitchFamily="34" charset="-122"/>
              </a:rPr>
              <a:t>个问题， </a:t>
            </a:r>
            <a:r>
              <a:rPr lang="en-US" altLang="zh-CN" dirty="0">
                <a:latin typeface="微软雅黑" panose="020B0503020204020204" pitchFamily="34" charset="-122"/>
                <a:ea typeface="微软雅黑" panose="020B0503020204020204" pitchFamily="34" charset="-122"/>
              </a:rPr>
              <a:t>2,143,540</a:t>
            </a:r>
            <a:r>
              <a:rPr lang="zh-CN" altLang="en-US" dirty="0">
                <a:latin typeface="微软雅黑" panose="020B0503020204020204" pitchFamily="34" charset="-122"/>
                <a:ea typeface="微软雅黑" panose="020B0503020204020204" pitchFamily="34" charset="-122"/>
              </a:rPr>
              <a:t>个答案；测试集有</a:t>
            </a:r>
            <a:r>
              <a:rPr lang="en-US" altLang="zh-CN" dirty="0">
                <a:latin typeface="微软雅黑" panose="020B0503020204020204" pitchFamily="34" charset="-122"/>
                <a:ea typeface="微软雅黑" panose="020B0503020204020204" pitchFamily="34" charset="-122"/>
              </a:rPr>
              <a:t>81,434</a:t>
            </a:r>
            <a:r>
              <a:rPr lang="zh-CN" altLang="en-US" dirty="0">
                <a:latin typeface="微软雅黑" panose="020B0503020204020204" pitchFamily="34" charset="-122"/>
                <a:ea typeface="微软雅黑" panose="020B0503020204020204" pitchFamily="34" charset="-122"/>
              </a:rPr>
              <a:t>张图片， </a:t>
            </a:r>
            <a:r>
              <a:rPr lang="en-US" altLang="zh-CN" dirty="0">
                <a:latin typeface="微软雅黑" panose="020B0503020204020204" pitchFamily="34" charset="-122"/>
                <a:ea typeface="微软雅黑" panose="020B0503020204020204" pitchFamily="34" charset="-122"/>
              </a:rPr>
              <a:t>447,793</a:t>
            </a:r>
            <a:r>
              <a:rPr lang="zh-CN" altLang="en-US" dirty="0">
                <a:latin typeface="微软雅黑" panose="020B0503020204020204" pitchFamily="34" charset="-122"/>
                <a:ea typeface="微软雅黑" panose="020B0503020204020204" pitchFamily="34" charset="-122"/>
              </a:rPr>
              <a:t>个问题</a:t>
            </a:r>
            <a:endParaRPr lang="en-US" altLang="zh-CN" dirty="0">
              <a:latin typeface="微软雅黑" panose="020B0503020204020204" pitchFamily="34" charset="-122"/>
              <a:ea typeface="微软雅黑" panose="020B0503020204020204" pitchFamily="34" charset="-122"/>
            </a:endParaRPr>
          </a:p>
          <a:p>
            <a:pPr marL="285750" indent="-285750">
              <a:buClr>
                <a:schemeClr val="accent1"/>
              </a:buClr>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Abstract Scenes</a:t>
            </a:r>
            <a:r>
              <a:rPr lang="zh-CN" altLang="en-US" dirty="0">
                <a:latin typeface="微软雅黑" panose="020B0503020204020204" pitchFamily="34" charset="-122"/>
                <a:ea typeface="微软雅黑" panose="020B0503020204020204" pitchFamily="34" charset="-122"/>
              </a:rPr>
              <a:t>：训练集有</a:t>
            </a:r>
            <a:r>
              <a:rPr lang="en-US" altLang="zh-CN" dirty="0">
                <a:latin typeface="微软雅黑" panose="020B0503020204020204" pitchFamily="34" charset="-122"/>
                <a:ea typeface="微软雅黑" panose="020B0503020204020204" pitchFamily="34" charset="-122"/>
              </a:rPr>
              <a:t>20,629</a:t>
            </a:r>
            <a:r>
              <a:rPr lang="zh-CN" altLang="en-US" dirty="0">
                <a:latin typeface="微软雅黑" panose="020B0503020204020204" pitchFamily="34" charset="-122"/>
                <a:ea typeface="微软雅黑" panose="020B0503020204020204" pitchFamily="34" charset="-122"/>
              </a:rPr>
              <a:t>张图片， </a:t>
            </a:r>
            <a:r>
              <a:rPr lang="en-US" altLang="zh-CN" dirty="0">
                <a:latin typeface="微软雅黑" panose="020B0503020204020204" pitchFamily="34" charset="-122"/>
                <a:ea typeface="微软雅黑" panose="020B0503020204020204" pitchFamily="34" charset="-122"/>
              </a:rPr>
              <a:t>22,055</a:t>
            </a:r>
            <a:r>
              <a:rPr lang="zh-CN" altLang="en-US" dirty="0">
                <a:latin typeface="微软雅黑" panose="020B0503020204020204" pitchFamily="34" charset="-122"/>
                <a:ea typeface="微软雅黑" panose="020B0503020204020204" pitchFamily="34" charset="-122"/>
              </a:rPr>
              <a:t>个问题， </a:t>
            </a:r>
            <a:r>
              <a:rPr lang="en-US" altLang="zh-CN" dirty="0">
                <a:latin typeface="微软雅黑" panose="020B0503020204020204" pitchFamily="34" charset="-122"/>
                <a:ea typeface="微软雅黑" panose="020B0503020204020204" pitchFamily="34" charset="-122"/>
              </a:rPr>
              <a:t>220,550</a:t>
            </a:r>
            <a:r>
              <a:rPr lang="zh-CN" altLang="en-US" dirty="0">
                <a:latin typeface="微软雅黑" panose="020B0503020204020204" pitchFamily="34" charset="-122"/>
                <a:ea typeface="微软雅黑" panose="020B0503020204020204" pitchFamily="34" charset="-122"/>
              </a:rPr>
              <a:t>个答案；验证集有</a:t>
            </a:r>
            <a:r>
              <a:rPr lang="en-US" altLang="zh-CN" dirty="0">
                <a:latin typeface="微软雅黑" panose="020B0503020204020204" pitchFamily="34" charset="-122"/>
                <a:ea typeface="微软雅黑" panose="020B0503020204020204" pitchFamily="34" charset="-122"/>
              </a:rPr>
              <a:t>10,696</a:t>
            </a:r>
            <a:r>
              <a:rPr lang="zh-CN" altLang="en-US" dirty="0">
                <a:latin typeface="微软雅黑" panose="020B0503020204020204" pitchFamily="34" charset="-122"/>
                <a:ea typeface="微软雅黑" panose="020B0503020204020204" pitchFamily="34" charset="-122"/>
              </a:rPr>
              <a:t>张图片， </a:t>
            </a:r>
            <a:r>
              <a:rPr lang="en-US" altLang="zh-CN" dirty="0">
                <a:latin typeface="微软雅黑" panose="020B0503020204020204" pitchFamily="34" charset="-122"/>
                <a:ea typeface="微软雅黑" panose="020B0503020204020204" pitchFamily="34" charset="-122"/>
              </a:rPr>
              <a:t>11,328</a:t>
            </a:r>
            <a:r>
              <a:rPr lang="zh-CN" altLang="en-US" dirty="0">
                <a:latin typeface="微软雅黑" panose="020B0503020204020204" pitchFamily="34" charset="-122"/>
                <a:ea typeface="微软雅黑" panose="020B0503020204020204" pitchFamily="34" charset="-122"/>
              </a:rPr>
              <a:t>个问题， </a:t>
            </a:r>
            <a:r>
              <a:rPr lang="en-US" altLang="zh-CN" dirty="0">
                <a:latin typeface="微软雅黑" panose="020B0503020204020204" pitchFamily="34" charset="-122"/>
                <a:ea typeface="微软雅黑" panose="020B0503020204020204" pitchFamily="34" charset="-122"/>
              </a:rPr>
              <a:t>113,280</a:t>
            </a:r>
            <a:r>
              <a:rPr lang="zh-CN" altLang="en-US" dirty="0">
                <a:latin typeface="微软雅黑" panose="020B0503020204020204" pitchFamily="34" charset="-122"/>
                <a:ea typeface="微软雅黑" panose="020B0503020204020204" pitchFamily="34" charset="-122"/>
              </a:rPr>
              <a:t>个答案</a:t>
            </a:r>
            <a:endParaRPr lang="en-US" altLang="zh-CN"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27344A2E-C3BA-4F9F-B5F5-0888B4DFDD9D}"/>
              </a:ext>
            </a:extLst>
          </p:cNvPr>
          <p:cNvSpPr txBox="1"/>
          <p:nvPr/>
        </p:nvSpPr>
        <p:spPr>
          <a:xfrm>
            <a:off x="8683299" y="5265598"/>
            <a:ext cx="46070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8</a:t>
            </a:r>
          </a:p>
        </p:txBody>
      </p:sp>
      <p:sp>
        <p:nvSpPr>
          <p:cNvPr id="2" name="矩形 1"/>
          <p:cNvSpPr/>
          <p:nvPr/>
        </p:nvSpPr>
        <p:spPr>
          <a:xfrm>
            <a:off x="724917" y="4441610"/>
            <a:ext cx="7416515" cy="646331"/>
          </a:xfrm>
          <a:prstGeom prst="rect">
            <a:avLst/>
          </a:prstGeom>
        </p:spPr>
        <p:txBody>
          <a:bodyPr wrap="square">
            <a:spAutoFit/>
          </a:bodyPr>
          <a:lstStyle/>
          <a:p>
            <a:r>
              <a:rPr lang="en-US" altLang="zh-CN">
                <a:solidFill>
                  <a:srgbClr val="000000"/>
                </a:solidFill>
                <a:latin typeface="Helvetica Neue"/>
                <a:ea typeface="等线" panose="02010600030101010101" pitchFamily="2" charset="-122"/>
              </a:rPr>
              <a:t>Teney</a:t>
            </a:r>
            <a:r>
              <a:rPr lang="en-US" altLang="zh-CN" dirty="0">
                <a:solidFill>
                  <a:srgbClr val="000000"/>
                </a:solidFill>
                <a:latin typeface="Helvetica Neue"/>
                <a:ea typeface="等线" panose="02010600030101010101" pitchFamily="2" charset="-122"/>
              </a:rPr>
              <a:t> D , Anderson P , He X , et al. Tips and Tricks for Visual Question Answering: Learnings from the 2017 Challenge[J]. 2017.</a:t>
            </a:r>
            <a:r>
              <a:rPr lang="en-US" altLang="zh-CN" dirty="0"/>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3573607"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数据集</a:t>
            </a:r>
            <a:r>
              <a:rPr lang="en-US" altLang="zh-CN" sz="2000" dirty="0" smtClean="0">
                <a:latin typeface="微软雅黑" panose="020B0503020204020204" pitchFamily="34" charset="-122"/>
                <a:ea typeface="微软雅黑" panose="020B0503020204020204" pitchFamily="34" charset="-122"/>
              </a:rPr>
              <a:t>:VQA dataset</a:t>
            </a:r>
            <a:r>
              <a:rPr lang="zh-CN" altLang="en-US" sz="2000" dirty="0" smtClean="0">
                <a:latin typeface="微软雅黑" panose="020B0503020204020204" pitchFamily="34" charset="-122"/>
                <a:ea typeface="微软雅黑" panose="020B0503020204020204" pitchFamily="34" charset="-122"/>
              </a:rPr>
              <a:t>问题分布</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27344A2E-C3BA-4F9F-B5F5-0888B4DFDD9D}"/>
              </a:ext>
            </a:extLst>
          </p:cNvPr>
          <p:cNvSpPr txBox="1"/>
          <p:nvPr/>
        </p:nvSpPr>
        <p:spPr>
          <a:xfrm>
            <a:off x="8683299" y="5265598"/>
            <a:ext cx="46070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8</a:t>
            </a:r>
          </a:p>
        </p:txBody>
      </p:sp>
      <p:pic>
        <p:nvPicPr>
          <p:cNvPr id="2" name="图片 1"/>
          <p:cNvPicPr>
            <a:picLocks noChangeAspect="1"/>
          </p:cNvPicPr>
          <p:nvPr/>
        </p:nvPicPr>
        <p:blipFill>
          <a:blip r:embed="rId3"/>
          <a:stretch>
            <a:fillRect/>
          </a:stretch>
        </p:blipFill>
        <p:spPr>
          <a:xfrm>
            <a:off x="755735" y="922890"/>
            <a:ext cx="3686175" cy="4038600"/>
          </a:xfrm>
          <a:prstGeom prst="rect">
            <a:avLst/>
          </a:prstGeom>
        </p:spPr>
      </p:pic>
      <p:pic>
        <p:nvPicPr>
          <p:cNvPr id="3" name="图片 2"/>
          <p:cNvPicPr>
            <a:picLocks noChangeAspect="1"/>
          </p:cNvPicPr>
          <p:nvPr/>
        </p:nvPicPr>
        <p:blipFill>
          <a:blip r:embed="rId4"/>
          <a:stretch>
            <a:fillRect/>
          </a:stretch>
        </p:blipFill>
        <p:spPr>
          <a:xfrm>
            <a:off x="4730424" y="913365"/>
            <a:ext cx="3952875" cy="4057650"/>
          </a:xfrm>
          <a:prstGeom prst="rect">
            <a:avLst/>
          </a:prstGeom>
        </p:spPr>
      </p:pic>
      <p:sp>
        <p:nvSpPr>
          <p:cNvPr id="5" name="矩形 4"/>
          <p:cNvSpPr/>
          <p:nvPr/>
        </p:nvSpPr>
        <p:spPr>
          <a:xfrm>
            <a:off x="332183" y="4987772"/>
            <a:ext cx="8219453" cy="646331"/>
          </a:xfrm>
          <a:prstGeom prst="rect">
            <a:avLst/>
          </a:prstGeom>
        </p:spPr>
        <p:txBody>
          <a:bodyPr wrap="square">
            <a:spAutoFit/>
          </a:bodyPr>
          <a:lstStyle/>
          <a:p>
            <a:r>
              <a:rPr lang="en-US" altLang="zh-CN" dirty="0" err="1">
                <a:solidFill>
                  <a:srgbClr val="000000"/>
                </a:solidFill>
                <a:latin typeface="Helvetica Neue"/>
                <a:ea typeface="等线" panose="02010600030101010101" pitchFamily="2" charset="-122"/>
              </a:rPr>
              <a:t>Antol</a:t>
            </a:r>
            <a:r>
              <a:rPr lang="en-US" altLang="zh-CN" dirty="0">
                <a:solidFill>
                  <a:srgbClr val="000000"/>
                </a:solidFill>
                <a:latin typeface="Helvetica Neue"/>
                <a:ea typeface="等线" panose="02010600030101010101" pitchFamily="2" charset="-122"/>
              </a:rPr>
              <a:t> S, Agrawal A, Lu J, et al. VQA: Visual Question Answering[C]// IEEE International Conference on Computer Vision. 2017.</a:t>
            </a:r>
            <a:r>
              <a:rPr lang="en-US" altLang="zh-CN" dirty="0"/>
              <a:t> </a:t>
            </a:r>
            <a:endParaRPr lang="zh-CN" altLang="en-US" dirty="0"/>
          </a:p>
        </p:txBody>
      </p:sp>
    </p:spTree>
    <p:extLst>
      <p:ext uri="{BB962C8B-B14F-4D97-AF65-F5344CB8AC3E}">
        <p14:creationId xmlns:p14="http://schemas.microsoft.com/office/powerpoint/2010/main" val="393132263"/>
      </p:ext>
    </p:extLst>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954107"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数据集</a:t>
            </a:r>
            <a:endParaRPr lang="zh-CN" altLang="en-US"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09F0E30-1030-4BE9-96E9-950983B33C71}"/>
              </a:ext>
            </a:extLst>
          </p:cNvPr>
          <p:cNvSpPr txBox="1"/>
          <p:nvPr/>
        </p:nvSpPr>
        <p:spPr>
          <a:xfrm>
            <a:off x="971750" y="1129380"/>
            <a:ext cx="6199664" cy="369332"/>
          </a:xfrm>
          <a:prstGeom prst="rect">
            <a:avLst/>
          </a:prstGeom>
          <a:noFill/>
        </p:spPr>
        <p:txBody>
          <a:bodyPr wrap="square" rtlCol="0">
            <a:spAutoFit/>
          </a:bodyPr>
          <a:lstStyle/>
          <a:p>
            <a:pPr>
              <a:buClr>
                <a:schemeClr val="accent1"/>
              </a:buClr>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Visual </a:t>
            </a:r>
            <a:r>
              <a:rPr lang="en-US" altLang="zh-CN" dirty="0" smtClean="0">
                <a:latin typeface="微软雅黑" panose="020B0503020204020204" pitchFamily="34" charset="-122"/>
                <a:ea typeface="微软雅黑" panose="020B0503020204020204" pitchFamily="34" charset="-122"/>
              </a:rPr>
              <a:t>Genome</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27344A2E-C3BA-4F9F-B5F5-0888B4DFDD9D}"/>
              </a:ext>
            </a:extLst>
          </p:cNvPr>
          <p:cNvSpPr txBox="1"/>
          <p:nvPr/>
        </p:nvSpPr>
        <p:spPr>
          <a:xfrm>
            <a:off x="8683299" y="5265598"/>
            <a:ext cx="46070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8</a:t>
            </a:r>
          </a:p>
        </p:txBody>
      </p:sp>
    </p:spTree>
    <p:extLst>
      <p:ext uri="{BB962C8B-B14F-4D97-AF65-F5344CB8AC3E}">
        <p14:creationId xmlns:p14="http://schemas.microsoft.com/office/powerpoint/2010/main" val="2019696439"/>
      </p:ext>
    </p:extLst>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p:cNvSpPr/>
          <p:nvPr/>
        </p:nvSpPr>
        <p:spPr>
          <a:xfrm>
            <a:off x="263355" y="2747721"/>
            <a:ext cx="2232025" cy="584200"/>
          </a:xfrm>
          <a:prstGeom prst="rect">
            <a:avLst/>
          </a:prstGeom>
          <a:noFill/>
          <a:ln w="9525">
            <a:noFill/>
          </a:ln>
        </p:spPr>
        <p:txBody>
          <a:bodyPr>
            <a:spAutoFit/>
          </a:bodyPr>
          <a:lstStyle/>
          <a:p>
            <a:pPr eaLnBrk="1" hangingPunct="1"/>
            <a:r>
              <a:rPr lang="en-US" altLang="zh-CN" sz="3200" b="1" dirty="0">
                <a:solidFill>
                  <a:srgbClr val="17365D"/>
                </a:solidFill>
                <a:latin typeface="Stencil" panose="040409050D0802020404" pitchFamily="82" charset="0"/>
                <a:ea typeface="微软雅黑" panose="020B0503020204020204" pitchFamily="34" charset="-122"/>
                <a:sym typeface="微软雅黑" panose="020B0503020204020204" pitchFamily="34" charset="-122"/>
              </a:rPr>
              <a:t>outlines</a:t>
            </a:r>
          </a:p>
        </p:txBody>
      </p:sp>
      <p:sp>
        <p:nvSpPr>
          <p:cNvPr id="5123" name="文本框 26"/>
          <p:cNvSpPr txBox="1"/>
          <p:nvPr/>
        </p:nvSpPr>
        <p:spPr>
          <a:xfrm>
            <a:off x="3635935" y="913365"/>
            <a:ext cx="4346575" cy="461963"/>
          </a:xfrm>
          <a:prstGeom prst="rect">
            <a:avLst/>
          </a:prstGeom>
          <a:noFill/>
          <a:ln w="9525">
            <a:noFill/>
          </a:ln>
        </p:spPr>
        <p:txBody>
          <a:bodyPr>
            <a:spAutoFit/>
          </a:bodyPr>
          <a:lstStyle/>
          <a:p>
            <a:pPr eaLnBrk="1" hangingPunct="1"/>
            <a:r>
              <a:rPr lang="zh-CN" altLang="en-US" sz="2400" dirty="0">
                <a:solidFill>
                  <a:srgbClr val="404040"/>
                </a:solidFill>
                <a:latin typeface="微软雅黑" panose="020B0503020204020204" pitchFamily="34" charset="-122"/>
                <a:ea typeface="微软雅黑" panose="020B0503020204020204" pitchFamily="34" charset="-122"/>
              </a:rPr>
              <a:t>动机</a:t>
            </a:r>
          </a:p>
        </p:txBody>
      </p:sp>
      <p:sp>
        <p:nvSpPr>
          <p:cNvPr id="5124" name="文本框 31"/>
          <p:cNvSpPr txBox="1"/>
          <p:nvPr/>
        </p:nvSpPr>
        <p:spPr>
          <a:xfrm>
            <a:off x="3634348" y="1710290"/>
            <a:ext cx="3352800" cy="461963"/>
          </a:xfrm>
          <a:prstGeom prst="rect">
            <a:avLst/>
          </a:prstGeom>
          <a:noFill/>
          <a:ln w="9525">
            <a:noFill/>
          </a:ln>
        </p:spPr>
        <p:txBody>
          <a:bodyPr>
            <a:spAutoFit/>
          </a:bodyPr>
          <a:lstStyle/>
          <a:p>
            <a:pPr eaLnBrk="1" hangingPunct="1"/>
            <a:r>
              <a:rPr lang="zh-CN" altLang="en-US" sz="2400" dirty="0">
                <a:solidFill>
                  <a:srgbClr val="404040"/>
                </a:solidFill>
                <a:latin typeface="微软雅黑" panose="020B0503020204020204" pitchFamily="34" charset="-122"/>
                <a:ea typeface="微软雅黑" panose="020B0503020204020204" pitchFamily="34" charset="-122"/>
              </a:rPr>
              <a:t>模型</a:t>
            </a:r>
          </a:p>
        </p:txBody>
      </p:sp>
      <p:sp>
        <p:nvSpPr>
          <p:cNvPr id="5125" name="文本框 35"/>
          <p:cNvSpPr txBox="1"/>
          <p:nvPr/>
        </p:nvSpPr>
        <p:spPr>
          <a:xfrm>
            <a:off x="3639110" y="2516740"/>
            <a:ext cx="2808288" cy="461963"/>
          </a:xfrm>
          <a:prstGeom prst="rect">
            <a:avLst/>
          </a:prstGeom>
          <a:noFill/>
          <a:ln w="9525">
            <a:noFill/>
          </a:ln>
        </p:spPr>
        <p:txBody>
          <a:bodyPr>
            <a:spAutoFit/>
          </a:bodyPr>
          <a:lstStyle/>
          <a:p>
            <a:pPr eaLnBrk="1" hangingPunct="1"/>
            <a:r>
              <a:rPr lang="zh-CN" altLang="en-US" sz="2400" dirty="0">
                <a:solidFill>
                  <a:srgbClr val="404040"/>
                </a:solidFill>
                <a:latin typeface="微软雅黑" panose="020B0503020204020204" pitchFamily="34" charset="-122"/>
                <a:ea typeface="微软雅黑" panose="020B0503020204020204" pitchFamily="34" charset="-122"/>
              </a:rPr>
              <a:t>数据集</a:t>
            </a:r>
          </a:p>
        </p:txBody>
      </p:sp>
      <p:sp>
        <p:nvSpPr>
          <p:cNvPr id="5126" name="文本框 39"/>
          <p:cNvSpPr txBox="1"/>
          <p:nvPr/>
        </p:nvSpPr>
        <p:spPr>
          <a:xfrm>
            <a:off x="3648635" y="3208890"/>
            <a:ext cx="2808288" cy="461963"/>
          </a:xfrm>
          <a:prstGeom prst="rect">
            <a:avLst/>
          </a:prstGeom>
          <a:noFill/>
          <a:ln w="9525">
            <a:noFill/>
          </a:ln>
        </p:spPr>
        <p:txBody>
          <a:bodyPr>
            <a:spAutoFit/>
          </a:bodyPr>
          <a:lstStyle/>
          <a:p>
            <a:pPr eaLnBrk="1" hangingPunct="1"/>
            <a:r>
              <a:rPr lang="zh-CN" altLang="en-US" sz="2400" dirty="0" smtClean="0">
                <a:solidFill>
                  <a:srgbClr val="404040"/>
                </a:solidFill>
                <a:latin typeface="微软雅黑" panose="020B0503020204020204" pitchFamily="34" charset="-122"/>
                <a:ea typeface="微软雅黑" panose="020B0503020204020204" pitchFamily="34" charset="-122"/>
              </a:rPr>
              <a:t>评价方式</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nvGrpSpPr>
          <p:cNvPr id="5127" name="组合 43"/>
          <p:cNvGrpSpPr/>
          <p:nvPr/>
        </p:nvGrpSpPr>
        <p:grpSpPr>
          <a:xfrm>
            <a:off x="2969185" y="833990"/>
            <a:ext cx="522288" cy="534988"/>
            <a:chOff x="0" y="0"/>
            <a:chExt cx="707886" cy="731416"/>
          </a:xfrm>
        </p:grpSpPr>
        <p:sp>
          <p:nvSpPr>
            <p:cNvPr id="16" name="椭圆 44"/>
            <p:cNvSpPr>
              <a:spLocks noChangeArrowheads="1"/>
            </p:cNvSpPr>
            <p:nvPr/>
          </p:nvSpPr>
          <p:spPr bwMode="auto">
            <a:xfrm>
              <a:off x="0" y="0"/>
              <a:ext cx="707886" cy="707541"/>
            </a:xfrm>
            <a:prstGeom prst="ellipse">
              <a:avLst/>
            </a:prstGeom>
            <a:solidFill>
              <a:schemeClr val="accent5">
                <a:lumMod val="50000"/>
              </a:schemeClr>
            </a:solidFill>
            <a:ln w="12700">
              <a:solidFill>
                <a:srgbClr val="1C59B6"/>
              </a:solidFill>
              <a:round/>
            </a:ln>
          </p:spPr>
          <p:txBody>
            <a:bodyPr anchor="ctr"/>
            <a:lstStyle/>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5147" name="文本框 45"/>
            <p:cNvSpPr txBox="1"/>
            <p:nvPr/>
          </p:nvSpPr>
          <p:spPr>
            <a:xfrm>
              <a:off x="132321" y="15741"/>
              <a:ext cx="552450" cy="715675"/>
            </a:xfrm>
            <a:prstGeom prst="rect">
              <a:avLst/>
            </a:prstGeom>
            <a:noFill/>
            <a:ln w="9525">
              <a:noFill/>
            </a:ln>
          </p:spPr>
          <p:txBody>
            <a:bodyPr>
              <a:spAutoFit/>
            </a:bodyPr>
            <a:lstStyle/>
            <a:p>
              <a:pPr eaLnBrk="1" hangingPunct="1"/>
              <a:r>
                <a:rPr lang="en-US" altLang="zh-CN" sz="2800" dirty="0">
                  <a:solidFill>
                    <a:schemeClr val="bg1"/>
                  </a:solidFill>
                  <a:latin typeface="Impact" panose="020B0806030902050204" pitchFamily="34" charset="0"/>
                </a:rPr>
                <a:t>1</a:t>
              </a:r>
              <a:endParaRPr lang="zh-CN" altLang="en-US" sz="2800" dirty="0">
                <a:solidFill>
                  <a:schemeClr val="bg1"/>
                </a:solidFill>
                <a:latin typeface="Impact" panose="020B0806030902050204" pitchFamily="34" charset="0"/>
              </a:endParaRPr>
            </a:p>
          </p:txBody>
        </p:sp>
      </p:grpSp>
      <p:cxnSp>
        <p:nvCxnSpPr>
          <p:cNvPr id="5128" name="直接连接符 2"/>
          <p:cNvCxnSpPr/>
          <p:nvPr/>
        </p:nvCxnSpPr>
        <p:spPr>
          <a:xfrm>
            <a:off x="2969185" y="1489628"/>
            <a:ext cx="4713288" cy="0"/>
          </a:xfrm>
          <a:prstGeom prst="line">
            <a:avLst/>
          </a:prstGeom>
          <a:ln w="19050" cap="flat" cmpd="sng">
            <a:solidFill>
              <a:srgbClr val="BFBFBF"/>
            </a:solidFill>
            <a:prstDash val="dash"/>
            <a:headEnd type="none" w="med" len="med"/>
            <a:tailEnd type="none" w="med" len="med"/>
          </a:ln>
        </p:spPr>
      </p:cxnSp>
      <p:cxnSp>
        <p:nvCxnSpPr>
          <p:cNvPr id="5129" name="直接连接符 25"/>
          <p:cNvCxnSpPr/>
          <p:nvPr/>
        </p:nvCxnSpPr>
        <p:spPr>
          <a:xfrm>
            <a:off x="2972360" y="2272265"/>
            <a:ext cx="4713288" cy="0"/>
          </a:xfrm>
          <a:prstGeom prst="line">
            <a:avLst/>
          </a:prstGeom>
          <a:ln w="19050" cap="flat" cmpd="sng">
            <a:solidFill>
              <a:srgbClr val="BFBFBF"/>
            </a:solidFill>
            <a:prstDash val="dash"/>
            <a:headEnd type="none" w="med" len="med"/>
            <a:tailEnd type="none" w="med" len="med"/>
          </a:ln>
        </p:spPr>
      </p:cxnSp>
      <p:cxnSp>
        <p:nvCxnSpPr>
          <p:cNvPr id="5130" name="直接连接符 27"/>
          <p:cNvCxnSpPr/>
          <p:nvPr/>
        </p:nvCxnSpPr>
        <p:spPr>
          <a:xfrm>
            <a:off x="2969185" y="3058078"/>
            <a:ext cx="4713288" cy="0"/>
          </a:xfrm>
          <a:prstGeom prst="line">
            <a:avLst/>
          </a:prstGeom>
          <a:ln w="19050" cap="flat" cmpd="sng">
            <a:solidFill>
              <a:srgbClr val="BFBFBF"/>
            </a:solidFill>
            <a:prstDash val="dash"/>
            <a:headEnd type="none" w="med" len="med"/>
            <a:tailEnd type="none" w="med" len="med"/>
          </a:ln>
        </p:spPr>
      </p:cxnSp>
      <p:cxnSp>
        <p:nvCxnSpPr>
          <p:cNvPr id="5131" name="直接连接符 28"/>
          <p:cNvCxnSpPr/>
          <p:nvPr/>
        </p:nvCxnSpPr>
        <p:spPr>
          <a:xfrm>
            <a:off x="3010460" y="3770865"/>
            <a:ext cx="4713288" cy="0"/>
          </a:xfrm>
          <a:prstGeom prst="line">
            <a:avLst/>
          </a:prstGeom>
          <a:ln w="19050" cap="flat" cmpd="sng">
            <a:solidFill>
              <a:srgbClr val="BFBFBF"/>
            </a:solidFill>
            <a:prstDash val="dash"/>
            <a:headEnd type="none" w="med" len="med"/>
            <a:tailEnd type="none" w="med" len="med"/>
          </a:ln>
        </p:spPr>
      </p:cxnSp>
      <p:grpSp>
        <p:nvGrpSpPr>
          <p:cNvPr id="5132" name="组合 43"/>
          <p:cNvGrpSpPr/>
          <p:nvPr/>
        </p:nvGrpSpPr>
        <p:grpSpPr>
          <a:xfrm>
            <a:off x="2988235" y="1632503"/>
            <a:ext cx="522288" cy="534987"/>
            <a:chOff x="0" y="0"/>
            <a:chExt cx="707886" cy="731072"/>
          </a:xfrm>
        </p:grpSpPr>
        <p:sp>
          <p:nvSpPr>
            <p:cNvPr id="26" name="椭圆 44"/>
            <p:cNvSpPr>
              <a:spLocks noChangeArrowheads="1"/>
            </p:cNvSpPr>
            <p:nvPr/>
          </p:nvSpPr>
          <p:spPr bwMode="auto">
            <a:xfrm>
              <a:off x="0" y="0"/>
              <a:ext cx="707886" cy="707210"/>
            </a:xfrm>
            <a:prstGeom prst="ellipse">
              <a:avLst/>
            </a:prstGeom>
            <a:solidFill>
              <a:schemeClr val="accent5">
                <a:lumMod val="50000"/>
              </a:schemeClr>
            </a:solidFill>
            <a:ln w="12700">
              <a:solidFill>
                <a:srgbClr val="1C59B6"/>
              </a:solidFill>
              <a:round/>
            </a:ln>
          </p:spPr>
          <p:txBody>
            <a:bodyPr anchor="ctr"/>
            <a:lstStyle/>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5145" name="文本框 45"/>
            <p:cNvSpPr txBox="1"/>
            <p:nvPr/>
          </p:nvSpPr>
          <p:spPr>
            <a:xfrm>
              <a:off x="132321" y="15742"/>
              <a:ext cx="552450" cy="715330"/>
            </a:xfrm>
            <a:prstGeom prst="rect">
              <a:avLst/>
            </a:prstGeom>
            <a:noFill/>
            <a:ln w="9525">
              <a:noFill/>
            </a:ln>
          </p:spPr>
          <p:txBody>
            <a:bodyPr>
              <a:spAutoFit/>
            </a:bodyPr>
            <a:lstStyle/>
            <a:p>
              <a:pPr eaLnBrk="1" hangingPunct="1"/>
              <a:r>
                <a:rPr lang="en-US" altLang="zh-CN" sz="2800" dirty="0">
                  <a:solidFill>
                    <a:schemeClr val="bg1"/>
                  </a:solidFill>
                  <a:latin typeface="Impact" panose="020B0806030902050204" pitchFamily="34" charset="0"/>
                </a:rPr>
                <a:t>2</a:t>
              </a:r>
              <a:endParaRPr lang="zh-CN" altLang="en-US" sz="2800" dirty="0">
                <a:solidFill>
                  <a:schemeClr val="bg1"/>
                </a:solidFill>
                <a:latin typeface="Impact" panose="020B0806030902050204" pitchFamily="34" charset="0"/>
              </a:endParaRPr>
            </a:p>
          </p:txBody>
        </p:sp>
      </p:grpSp>
      <p:grpSp>
        <p:nvGrpSpPr>
          <p:cNvPr id="5133" name="组合 43"/>
          <p:cNvGrpSpPr/>
          <p:nvPr/>
        </p:nvGrpSpPr>
        <p:grpSpPr>
          <a:xfrm>
            <a:off x="3010460" y="2427840"/>
            <a:ext cx="522288" cy="534988"/>
            <a:chOff x="0" y="0"/>
            <a:chExt cx="707886" cy="731070"/>
          </a:xfrm>
        </p:grpSpPr>
        <p:sp>
          <p:nvSpPr>
            <p:cNvPr id="29" name="椭圆 44"/>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ln>
          </p:spPr>
          <p:txBody>
            <a:bodyPr anchor="ctr"/>
            <a:lstStyle/>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5143" name="文本框 45"/>
            <p:cNvSpPr txBox="1"/>
            <p:nvPr/>
          </p:nvSpPr>
          <p:spPr>
            <a:xfrm>
              <a:off x="75047" y="15742"/>
              <a:ext cx="552450" cy="715328"/>
            </a:xfrm>
            <a:prstGeom prst="rect">
              <a:avLst/>
            </a:prstGeom>
            <a:noFill/>
            <a:ln w="9525">
              <a:noFill/>
            </a:ln>
          </p:spPr>
          <p:txBody>
            <a:bodyPr>
              <a:spAutoFit/>
            </a:bodyPr>
            <a:lstStyle/>
            <a:p>
              <a:pPr eaLnBrk="1" hangingPunct="1"/>
              <a:r>
                <a:rPr lang="en-US" altLang="zh-CN" sz="2800" dirty="0">
                  <a:solidFill>
                    <a:schemeClr val="bg1"/>
                  </a:solidFill>
                  <a:latin typeface="Impact" panose="020B0806030902050204" pitchFamily="34" charset="0"/>
                </a:rPr>
                <a:t>3</a:t>
              </a:r>
              <a:endParaRPr lang="zh-CN" altLang="en-US" sz="2800" dirty="0">
                <a:solidFill>
                  <a:schemeClr val="bg1"/>
                </a:solidFill>
                <a:latin typeface="Impact" panose="020B0806030902050204" pitchFamily="34" charset="0"/>
              </a:endParaRPr>
            </a:p>
          </p:txBody>
        </p:sp>
      </p:grpSp>
      <p:grpSp>
        <p:nvGrpSpPr>
          <p:cNvPr id="5134" name="组合 43"/>
          <p:cNvGrpSpPr/>
          <p:nvPr/>
        </p:nvGrpSpPr>
        <p:grpSpPr>
          <a:xfrm>
            <a:off x="3027923" y="3145390"/>
            <a:ext cx="522287" cy="534988"/>
            <a:chOff x="0" y="0"/>
            <a:chExt cx="707886" cy="731070"/>
          </a:xfrm>
        </p:grpSpPr>
        <p:sp>
          <p:nvSpPr>
            <p:cNvPr id="32" name="椭圆 44"/>
            <p:cNvSpPr>
              <a:spLocks noChangeArrowheads="1"/>
            </p:cNvSpPr>
            <p:nvPr/>
          </p:nvSpPr>
          <p:spPr bwMode="auto">
            <a:xfrm>
              <a:off x="0" y="0"/>
              <a:ext cx="707886" cy="707207"/>
            </a:xfrm>
            <a:prstGeom prst="ellipse">
              <a:avLst/>
            </a:prstGeom>
            <a:solidFill>
              <a:schemeClr val="accent5">
                <a:lumMod val="50000"/>
              </a:schemeClr>
            </a:solidFill>
            <a:ln w="12700">
              <a:solidFill>
                <a:srgbClr val="1C59B6"/>
              </a:solidFill>
              <a:round/>
            </a:ln>
          </p:spPr>
          <p:txBody>
            <a:bodyPr anchor="ctr"/>
            <a:lstStyle/>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5141" name="文本框 45"/>
            <p:cNvSpPr txBox="1"/>
            <p:nvPr/>
          </p:nvSpPr>
          <p:spPr>
            <a:xfrm>
              <a:off x="75655" y="15742"/>
              <a:ext cx="552449" cy="715328"/>
            </a:xfrm>
            <a:prstGeom prst="rect">
              <a:avLst/>
            </a:prstGeom>
            <a:noFill/>
            <a:ln w="9525">
              <a:noFill/>
            </a:ln>
          </p:spPr>
          <p:txBody>
            <a:bodyPr>
              <a:spAutoFit/>
            </a:bodyPr>
            <a:lstStyle/>
            <a:p>
              <a:pPr eaLnBrk="1" hangingPunct="1"/>
              <a:r>
                <a:rPr lang="en-US" altLang="zh-CN" sz="2800" dirty="0">
                  <a:solidFill>
                    <a:schemeClr val="bg1"/>
                  </a:solidFill>
                  <a:latin typeface="Impact" panose="020B0806030902050204" pitchFamily="34" charset="0"/>
                </a:rPr>
                <a:t>4</a:t>
              </a:r>
              <a:endParaRPr lang="zh-CN" altLang="en-US" sz="2800" dirty="0">
                <a:solidFill>
                  <a:schemeClr val="bg1"/>
                </a:solidFill>
                <a:latin typeface="Impact" panose="020B0806030902050204" pitchFamily="34" charset="0"/>
              </a:endParaRPr>
            </a:p>
          </p:txBody>
        </p:sp>
      </p:grpSp>
      <p:sp>
        <p:nvSpPr>
          <p:cNvPr id="5135" name="文本框 39"/>
          <p:cNvSpPr txBox="1"/>
          <p:nvPr/>
        </p:nvSpPr>
        <p:spPr>
          <a:xfrm>
            <a:off x="3648635" y="3988353"/>
            <a:ext cx="2808288" cy="461962"/>
          </a:xfrm>
          <a:prstGeom prst="rect">
            <a:avLst/>
          </a:prstGeom>
          <a:noFill/>
          <a:ln w="9525">
            <a:noFill/>
          </a:ln>
        </p:spPr>
        <p:txBody>
          <a:bodyPr>
            <a:spAutoFit/>
          </a:bodyPr>
          <a:lstStyle/>
          <a:p>
            <a:pPr eaLnBrk="1" hangingPunct="1"/>
            <a:r>
              <a:rPr lang="en-US" altLang="zh-CN" sz="2400" dirty="0" smtClean="0">
                <a:solidFill>
                  <a:srgbClr val="404040"/>
                </a:solidFill>
                <a:latin typeface="微软雅黑" panose="020B0503020204020204" pitchFamily="34" charset="-122"/>
                <a:ea typeface="微软雅黑" panose="020B0503020204020204" pitchFamily="34" charset="-122"/>
              </a:rPr>
              <a:t>Baseline</a:t>
            </a:r>
            <a:r>
              <a:rPr lang="zh-CN" altLang="en-US" sz="2400" dirty="0" smtClean="0">
                <a:solidFill>
                  <a:srgbClr val="404040"/>
                </a:solidFill>
                <a:latin typeface="微软雅黑" panose="020B0503020204020204" pitchFamily="34" charset="-122"/>
                <a:ea typeface="微软雅黑" panose="020B0503020204020204" pitchFamily="34" charset="-122"/>
              </a:rPr>
              <a:t>结果分析</a:t>
            </a:r>
            <a:endParaRPr lang="zh-CN" altLang="en-US" sz="2400" dirty="0">
              <a:solidFill>
                <a:srgbClr val="404040"/>
              </a:solidFill>
              <a:latin typeface="微软雅黑" panose="020B0503020204020204" pitchFamily="34" charset="-122"/>
              <a:ea typeface="微软雅黑" panose="020B0503020204020204" pitchFamily="34" charset="-122"/>
            </a:endParaRPr>
          </a:p>
        </p:txBody>
      </p:sp>
      <p:cxnSp>
        <p:nvCxnSpPr>
          <p:cNvPr id="5136" name="直接连接符 28"/>
          <p:cNvCxnSpPr/>
          <p:nvPr/>
        </p:nvCxnSpPr>
        <p:spPr>
          <a:xfrm>
            <a:off x="3008873" y="4540803"/>
            <a:ext cx="4713287" cy="0"/>
          </a:xfrm>
          <a:prstGeom prst="line">
            <a:avLst/>
          </a:prstGeom>
          <a:ln w="19050" cap="flat" cmpd="sng">
            <a:solidFill>
              <a:srgbClr val="BFBFBF"/>
            </a:solidFill>
            <a:prstDash val="dash"/>
            <a:headEnd type="none" w="med" len="med"/>
            <a:tailEnd type="none" w="med" len="med"/>
          </a:ln>
        </p:spPr>
      </p:cxnSp>
      <p:grpSp>
        <p:nvGrpSpPr>
          <p:cNvPr id="5137" name="组合 43"/>
          <p:cNvGrpSpPr/>
          <p:nvPr/>
        </p:nvGrpSpPr>
        <p:grpSpPr>
          <a:xfrm>
            <a:off x="3040623" y="3915328"/>
            <a:ext cx="522287" cy="534987"/>
            <a:chOff x="0" y="0"/>
            <a:chExt cx="707886" cy="731070"/>
          </a:xfrm>
        </p:grpSpPr>
        <p:sp>
          <p:nvSpPr>
            <p:cNvPr id="31" name="椭圆 44"/>
            <p:cNvSpPr>
              <a:spLocks noChangeArrowheads="1"/>
            </p:cNvSpPr>
            <p:nvPr/>
          </p:nvSpPr>
          <p:spPr bwMode="auto">
            <a:xfrm>
              <a:off x="0" y="0"/>
              <a:ext cx="707886" cy="707208"/>
            </a:xfrm>
            <a:prstGeom prst="ellipse">
              <a:avLst/>
            </a:prstGeom>
            <a:solidFill>
              <a:schemeClr val="accent5">
                <a:lumMod val="50000"/>
              </a:schemeClr>
            </a:solidFill>
            <a:ln w="12700">
              <a:solidFill>
                <a:srgbClr val="1C59B6"/>
              </a:solidFill>
              <a:round/>
            </a:ln>
          </p:spPr>
          <p:txBody>
            <a:bodyPr anchor="ctr"/>
            <a:lstStyle/>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5139" name="文本框 45"/>
            <p:cNvSpPr txBox="1"/>
            <p:nvPr/>
          </p:nvSpPr>
          <p:spPr>
            <a:xfrm>
              <a:off x="97593" y="15742"/>
              <a:ext cx="552449" cy="715328"/>
            </a:xfrm>
            <a:prstGeom prst="rect">
              <a:avLst/>
            </a:prstGeom>
            <a:noFill/>
            <a:ln w="9525">
              <a:noFill/>
            </a:ln>
          </p:spPr>
          <p:txBody>
            <a:bodyPr>
              <a:spAutoFit/>
            </a:bodyPr>
            <a:lstStyle/>
            <a:p>
              <a:pPr eaLnBrk="1" hangingPunct="1"/>
              <a:r>
                <a:rPr lang="en-US" altLang="zh-CN" sz="2800" dirty="0">
                  <a:solidFill>
                    <a:schemeClr val="bg1"/>
                  </a:solidFill>
                  <a:latin typeface="Impact" panose="020B0806030902050204" pitchFamily="34" charset="0"/>
                </a:rPr>
                <a:t>5</a:t>
              </a:r>
              <a:endParaRPr lang="zh-CN" altLang="en-US" sz="2800" dirty="0">
                <a:solidFill>
                  <a:schemeClr val="bg1"/>
                </a:solidFill>
                <a:latin typeface="Impact" panose="020B0806030902050204" pitchFamily="34" charset="0"/>
              </a:endParaRPr>
            </a:p>
          </p:txBody>
        </p:sp>
      </p:grpSp>
      <p:sp>
        <p:nvSpPr>
          <p:cNvPr id="37" name="文本框 16">
            <a:extLst>
              <a:ext uri="{FF2B5EF4-FFF2-40B4-BE49-F238E27FC236}">
                <a16:creationId xmlns:a16="http://schemas.microsoft.com/office/drawing/2014/main" id="{3C9F9826-8DC1-4787-9B50-34EC76DF5F05}"/>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2</a:t>
            </a:r>
          </a:p>
        </p:txBody>
      </p:sp>
      <p:sp>
        <p:nvSpPr>
          <p:cNvPr id="30" name="文本框 39"/>
          <p:cNvSpPr txBox="1"/>
          <p:nvPr/>
        </p:nvSpPr>
        <p:spPr>
          <a:xfrm>
            <a:off x="3669265" y="4772439"/>
            <a:ext cx="2808288" cy="461962"/>
          </a:xfrm>
          <a:prstGeom prst="rect">
            <a:avLst/>
          </a:prstGeom>
          <a:noFill/>
          <a:ln w="9525">
            <a:noFill/>
          </a:ln>
        </p:spPr>
        <p:txBody>
          <a:bodyPr>
            <a:spAutoFit/>
          </a:bodyPr>
          <a:lstStyle/>
          <a:p>
            <a:pPr eaLnBrk="1" hangingPunct="1"/>
            <a:r>
              <a:rPr lang="zh-CN" altLang="en-US" sz="2400" dirty="0">
                <a:solidFill>
                  <a:srgbClr val="404040"/>
                </a:solidFill>
                <a:latin typeface="微软雅黑" panose="020B0503020204020204" pitchFamily="34" charset="-122"/>
                <a:ea typeface="微软雅黑" panose="020B0503020204020204" pitchFamily="34" charset="-122"/>
              </a:rPr>
              <a:t>我</a:t>
            </a:r>
            <a:r>
              <a:rPr lang="zh-CN" altLang="en-US" sz="2400" dirty="0" smtClean="0">
                <a:solidFill>
                  <a:srgbClr val="404040"/>
                </a:solidFill>
                <a:latin typeface="微软雅黑" panose="020B0503020204020204" pitchFamily="34" charset="-122"/>
                <a:ea typeface="微软雅黑" panose="020B0503020204020204" pitchFamily="34" charset="-122"/>
              </a:rPr>
              <a:t>的计划</a:t>
            </a:r>
            <a:endParaRPr lang="zh-CN" altLang="en-US" sz="2400" dirty="0">
              <a:solidFill>
                <a:srgbClr val="404040"/>
              </a:solidFill>
              <a:latin typeface="微软雅黑" panose="020B0503020204020204" pitchFamily="34" charset="-122"/>
              <a:ea typeface="微软雅黑" panose="020B0503020204020204" pitchFamily="34" charset="-122"/>
            </a:endParaRPr>
          </a:p>
        </p:txBody>
      </p:sp>
      <p:cxnSp>
        <p:nvCxnSpPr>
          <p:cNvPr id="33" name="直接连接符 28"/>
          <p:cNvCxnSpPr/>
          <p:nvPr/>
        </p:nvCxnSpPr>
        <p:spPr>
          <a:xfrm>
            <a:off x="3029503" y="5324889"/>
            <a:ext cx="4713287" cy="0"/>
          </a:xfrm>
          <a:prstGeom prst="line">
            <a:avLst/>
          </a:prstGeom>
          <a:ln w="19050" cap="flat" cmpd="sng">
            <a:solidFill>
              <a:srgbClr val="BFBFBF"/>
            </a:solidFill>
            <a:prstDash val="dash"/>
            <a:headEnd type="none" w="med" len="med"/>
            <a:tailEnd type="none" w="med" len="med"/>
          </a:ln>
        </p:spPr>
      </p:cxnSp>
      <p:grpSp>
        <p:nvGrpSpPr>
          <p:cNvPr id="34" name="组合 43"/>
          <p:cNvGrpSpPr/>
          <p:nvPr/>
        </p:nvGrpSpPr>
        <p:grpSpPr>
          <a:xfrm>
            <a:off x="3061253" y="4699414"/>
            <a:ext cx="522287" cy="534987"/>
            <a:chOff x="0" y="0"/>
            <a:chExt cx="707886" cy="731070"/>
          </a:xfrm>
        </p:grpSpPr>
        <p:sp>
          <p:nvSpPr>
            <p:cNvPr id="35" name="椭圆 44"/>
            <p:cNvSpPr>
              <a:spLocks noChangeArrowheads="1"/>
            </p:cNvSpPr>
            <p:nvPr/>
          </p:nvSpPr>
          <p:spPr bwMode="auto">
            <a:xfrm>
              <a:off x="0" y="0"/>
              <a:ext cx="707886" cy="707208"/>
            </a:xfrm>
            <a:prstGeom prst="ellipse">
              <a:avLst/>
            </a:prstGeom>
            <a:solidFill>
              <a:schemeClr val="accent5">
                <a:lumMod val="50000"/>
              </a:schemeClr>
            </a:solidFill>
            <a:ln w="12700">
              <a:solidFill>
                <a:srgbClr val="1C59B6"/>
              </a:solidFill>
              <a:round/>
            </a:ln>
          </p:spPr>
          <p:txBody>
            <a:bodyPr anchor="ctr"/>
            <a:lstStyle/>
            <a:p>
              <a:pPr marL="0" marR="0" lvl="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36" name="文本框 45"/>
            <p:cNvSpPr txBox="1"/>
            <p:nvPr/>
          </p:nvSpPr>
          <p:spPr>
            <a:xfrm>
              <a:off x="97593" y="15742"/>
              <a:ext cx="552449" cy="715328"/>
            </a:xfrm>
            <a:prstGeom prst="rect">
              <a:avLst/>
            </a:prstGeom>
            <a:noFill/>
            <a:ln w="9525">
              <a:noFill/>
            </a:ln>
          </p:spPr>
          <p:txBody>
            <a:bodyPr>
              <a:spAutoFit/>
            </a:bodyPr>
            <a:lstStyle/>
            <a:p>
              <a:pPr eaLnBrk="1" hangingPunct="1"/>
              <a:r>
                <a:rPr lang="en-US" altLang="zh-CN" sz="2800" dirty="0">
                  <a:solidFill>
                    <a:schemeClr val="bg1"/>
                  </a:solidFill>
                  <a:latin typeface="Impact" panose="020B0806030902050204" pitchFamily="34" charset="0"/>
                </a:rPr>
                <a:t>6</a:t>
              </a:r>
              <a:endParaRPr lang="zh-CN" altLang="en-US" sz="2800" dirty="0">
                <a:solidFill>
                  <a:schemeClr val="bg1"/>
                </a:solidFill>
                <a:latin typeface="Impact" panose="020B0806030902050204" pitchFamily="34" charset="0"/>
              </a:endParaRPr>
            </a:p>
          </p:txBody>
        </p:sp>
      </p:grpSp>
    </p:spTree>
  </p:cSld>
  <p:clrMapOvr>
    <a:masterClrMapping/>
  </p:clrMapOvr>
  <p:transition advTm="4463"/>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4086375" cy="707886"/>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数据集：</a:t>
            </a:r>
            <a:r>
              <a:rPr lang="en-US" altLang="zh-CN" sz="2000" dirty="0" smtClean="0">
                <a:latin typeface="微软雅黑" panose="020B0503020204020204" pitchFamily="34" charset="-122"/>
                <a:ea typeface="微软雅黑" panose="020B0503020204020204" pitchFamily="34" charset="-122"/>
              </a:rPr>
              <a:t>Visual Genome</a:t>
            </a:r>
            <a:r>
              <a:rPr lang="zh-CN" altLang="en-US" sz="2000" dirty="0" smtClean="0">
                <a:latin typeface="微软雅黑" panose="020B0503020204020204" pitchFamily="34" charset="-122"/>
                <a:ea typeface="微软雅黑" panose="020B0503020204020204" pitchFamily="34" charset="-122"/>
              </a:rPr>
              <a:t>问题分布</a:t>
            </a:r>
            <a:endParaRPr lang="en-US" altLang="zh-CN" sz="2000" dirty="0">
              <a:latin typeface="微软雅黑" panose="020B0503020204020204" pitchFamily="34" charset="-122"/>
              <a:ea typeface="微软雅黑" panose="020B0503020204020204" pitchFamily="34" charset="-122"/>
            </a:endParaRPr>
          </a:p>
          <a:p>
            <a:pPr eaLnBrk="1" hangingPunct="1"/>
            <a:endParaRPr lang="zh-CN" altLang="en-US"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09F0E30-1030-4BE9-96E9-950983B33C71}"/>
              </a:ext>
            </a:extLst>
          </p:cNvPr>
          <p:cNvSpPr txBox="1"/>
          <p:nvPr/>
        </p:nvSpPr>
        <p:spPr>
          <a:xfrm>
            <a:off x="971750" y="1129380"/>
            <a:ext cx="6199664" cy="369332"/>
          </a:xfrm>
          <a:prstGeom prst="rect">
            <a:avLst/>
          </a:prstGeom>
          <a:noFill/>
        </p:spPr>
        <p:txBody>
          <a:bodyPr wrap="square" rtlCol="0">
            <a:spAutoFit/>
          </a:bodyPr>
          <a:lstStyle/>
          <a:p>
            <a:pPr>
              <a:buClr>
                <a:schemeClr val="accent1"/>
              </a:buClr>
            </a:pPr>
            <a:endParaRPr lang="en-US" altLang="zh-CN" dirty="0" smtClean="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27344A2E-C3BA-4F9F-B5F5-0888B4DFDD9D}"/>
              </a:ext>
            </a:extLst>
          </p:cNvPr>
          <p:cNvSpPr txBox="1"/>
          <p:nvPr/>
        </p:nvSpPr>
        <p:spPr>
          <a:xfrm>
            <a:off x="8683299" y="5265598"/>
            <a:ext cx="46070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8</a:t>
            </a:r>
          </a:p>
        </p:txBody>
      </p:sp>
      <p:pic>
        <p:nvPicPr>
          <p:cNvPr id="2" name="图片 1"/>
          <p:cNvPicPr>
            <a:picLocks noChangeAspect="1"/>
          </p:cNvPicPr>
          <p:nvPr/>
        </p:nvPicPr>
        <p:blipFill>
          <a:blip r:embed="rId3"/>
          <a:stretch>
            <a:fillRect/>
          </a:stretch>
        </p:blipFill>
        <p:spPr>
          <a:xfrm>
            <a:off x="4053422" y="753846"/>
            <a:ext cx="4640567" cy="4679811"/>
          </a:xfrm>
          <a:prstGeom prst="rect">
            <a:avLst/>
          </a:prstGeom>
        </p:spPr>
      </p:pic>
      <p:sp>
        <p:nvSpPr>
          <p:cNvPr id="3" name="矩形 2"/>
          <p:cNvSpPr/>
          <p:nvPr/>
        </p:nvSpPr>
        <p:spPr>
          <a:xfrm>
            <a:off x="3198" y="3402332"/>
            <a:ext cx="4283980" cy="2031325"/>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Krishna R , Zhu Y , </a:t>
            </a:r>
            <a:r>
              <a:rPr lang="en-US" altLang="zh-CN" dirty="0" err="1">
                <a:solidFill>
                  <a:srgbClr val="000000"/>
                </a:solidFill>
                <a:latin typeface="Microsoft YaHei" panose="020B0503020204020204" pitchFamily="34" charset="-122"/>
                <a:ea typeface="Microsoft YaHei" panose="020B0503020204020204" pitchFamily="34" charset="-122"/>
              </a:rPr>
              <a:t>Groth</a:t>
            </a:r>
            <a:r>
              <a:rPr lang="en-US" altLang="zh-CN" dirty="0">
                <a:solidFill>
                  <a:srgbClr val="000000"/>
                </a:solidFill>
                <a:latin typeface="Microsoft YaHei" panose="020B0503020204020204" pitchFamily="34" charset="-122"/>
                <a:ea typeface="Microsoft YaHei" panose="020B0503020204020204" pitchFamily="34" charset="-122"/>
              </a:rPr>
              <a:t> O , et al. Visual Genome: Connecting Language and Vision Using Crowdsourced Dense Image Annotations[J]. International Journal of Computer Vision, 2017, 123(1):32-73.</a:t>
            </a:r>
            <a:endParaRPr lang="zh-CN" altLang="en-US" dirty="0"/>
          </a:p>
        </p:txBody>
      </p:sp>
    </p:spTree>
    <p:extLst>
      <p:ext uri="{BB962C8B-B14F-4D97-AF65-F5344CB8AC3E}">
        <p14:creationId xmlns:p14="http://schemas.microsoft.com/office/powerpoint/2010/main" val="3152253443"/>
      </p:ext>
    </p:extLst>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954107"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数据集</a:t>
            </a:r>
            <a:endParaRPr lang="zh-CN" altLang="en-US"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09F0E30-1030-4BE9-96E9-950983B33C71}"/>
              </a:ext>
            </a:extLst>
          </p:cNvPr>
          <p:cNvSpPr txBox="1"/>
          <p:nvPr/>
        </p:nvSpPr>
        <p:spPr>
          <a:xfrm>
            <a:off x="971750" y="1129380"/>
            <a:ext cx="6199664" cy="369332"/>
          </a:xfrm>
          <a:prstGeom prst="rect">
            <a:avLst/>
          </a:prstGeom>
          <a:noFill/>
        </p:spPr>
        <p:txBody>
          <a:bodyPr wrap="square" rtlCol="0">
            <a:spAutoFit/>
          </a:bodyPr>
          <a:lstStyle/>
          <a:p>
            <a:pPr>
              <a:buClr>
                <a:schemeClr val="accent1"/>
              </a:buClr>
            </a:pPr>
            <a:r>
              <a:rPr lang="en-US" altLang="zh-CN" dirty="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Visual7W</a:t>
            </a:r>
          </a:p>
        </p:txBody>
      </p:sp>
      <p:sp>
        <p:nvSpPr>
          <p:cNvPr id="7" name="文本框 16">
            <a:extLst>
              <a:ext uri="{FF2B5EF4-FFF2-40B4-BE49-F238E27FC236}">
                <a16:creationId xmlns:a16="http://schemas.microsoft.com/office/drawing/2014/main" id="{27344A2E-C3BA-4F9F-B5F5-0888B4DFDD9D}"/>
              </a:ext>
            </a:extLst>
          </p:cNvPr>
          <p:cNvSpPr txBox="1"/>
          <p:nvPr/>
        </p:nvSpPr>
        <p:spPr>
          <a:xfrm>
            <a:off x="8683299" y="5265598"/>
            <a:ext cx="46070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8</a:t>
            </a:r>
          </a:p>
        </p:txBody>
      </p:sp>
    </p:spTree>
    <p:extLst>
      <p:ext uri="{BB962C8B-B14F-4D97-AF65-F5344CB8AC3E}">
        <p14:creationId xmlns:p14="http://schemas.microsoft.com/office/powerpoint/2010/main" val="2023575229"/>
      </p:ext>
    </p:extLst>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1210588"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评价方式</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27344A2E-C3BA-4F9F-B5F5-0888B4DFDD9D}"/>
              </a:ext>
            </a:extLst>
          </p:cNvPr>
          <p:cNvSpPr txBox="1"/>
          <p:nvPr/>
        </p:nvSpPr>
        <p:spPr>
          <a:xfrm>
            <a:off x="8683299" y="5265598"/>
            <a:ext cx="46070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8</a:t>
            </a:r>
          </a:p>
        </p:txBody>
      </p:sp>
      <p:sp>
        <p:nvSpPr>
          <p:cNvPr id="3" name="文本框 2"/>
          <p:cNvSpPr txBox="1"/>
          <p:nvPr/>
        </p:nvSpPr>
        <p:spPr>
          <a:xfrm>
            <a:off x="467715" y="1201385"/>
            <a:ext cx="7704535" cy="2585323"/>
          </a:xfrm>
          <a:prstGeom prst="rect">
            <a:avLst/>
          </a:prstGeom>
          <a:noFill/>
        </p:spPr>
        <p:txBody>
          <a:bodyPr wrap="square" rtlCol="0">
            <a:spAutoFit/>
          </a:bodyPr>
          <a:lstStyle/>
          <a:p>
            <a:pPr algn="l"/>
            <a:r>
              <a:rPr lang="zh-CN" altLang="en-US" dirty="0" smtClean="0">
                <a:latin typeface="微软雅黑" panose="020B0503020204020204" pitchFamily="34" charset="-122"/>
                <a:ea typeface="微软雅黑" panose="020B0503020204020204" pitchFamily="34" charset="-122"/>
              </a:rPr>
              <a:t>论文比较常见的是把覆盖训练集大部分答案的答案作为输出，这就把任务看成一个分类问题，比较好评价，问题的答案主要有以下</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种形式：</a:t>
            </a:r>
            <a:endParaRPr lang="en-US" altLang="zh-CN" dirty="0" smtClean="0">
              <a:latin typeface="微软雅黑" panose="020B0503020204020204" pitchFamily="34" charset="-122"/>
              <a:ea typeface="微软雅黑" panose="020B0503020204020204" pitchFamily="34" charset="-122"/>
            </a:endParaRPr>
          </a:p>
          <a:p>
            <a:pPr marL="285750" indent="-285750" algn="l">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只有一个正确答案</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有一个或多个答案，并赋给不同答案不同的分数</a:t>
            </a:r>
            <a:r>
              <a:rPr lang="en-US" altLang="zh-CN" dirty="0" smtClean="0">
                <a:latin typeface="微软雅黑" panose="020B0503020204020204" pitchFamily="34" charset="-122"/>
                <a:ea typeface="微软雅黑" panose="020B0503020204020204" pitchFamily="34" charset="-122"/>
              </a:rPr>
              <a:t>[0,1],</a:t>
            </a:r>
            <a:r>
              <a:rPr lang="zh-CN" altLang="en-US" dirty="0" smtClean="0">
                <a:latin typeface="微软雅黑" panose="020B0503020204020204" pitchFamily="34" charset="-122"/>
                <a:ea typeface="微软雅黑" panose="020B0503020204020204" pitchFamily="34" charset="-122"/>
              </a:rPr>
              <a:t>这更符合现实生活，对于不同的问题不同</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人可能有</a:t>
            </a:r>
            <a:r>
              <a:rPr lang="zh-CN" altLang="en-US" dirty="0">
                <a:latin typeface="微软雅黑" panose="020B0503020204020204" pitchFamily="34" charset="-122"/>
                <a:ea typeface="微软雅黑" panose="020B0503020204020204" pitchFamily="34" charset="-122"/>
              </a:rPr>
              <a:t>不同的</a:t>
            </a:r>
            <a:r>
              <a:rPr lang="zh-CN" altLang="en-US" dirty="0" smtClean="0">
                <a:latin typeface="微软雅黑" panose="020B0503020204020204" pitchFamily="34" charset="-122"/>
                <a:ea typeface="微软雅黑" panose="020B0503020204020204" pitchFamily="34" charset="-122"/>
              </a:rPr>
              <a:t>解答，且没有明显的对错，论文也证实了这种形式优于前者</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另外，在</a:t>
            </a:r>
            <a:r>
              <a:rPr lang="en-US" altLang="zh-CN" dirty="0" smtClean="0">
                <a:latin typeface="微软雅黑" panose="020B0503020204020204" pitchFamily="34" charset="-122"/>
                <a:ea typeface="微软雅黑" panose="020B0503020204020204" pitchFamily="34" charset="-122"/>
              </a:rPr>
              <a:t>VQA v2.0</a:t>
            </a:r>
            <a:r>
              <a:rPr lang="zh-CN" altLang="en-US" dirty="0" smtClean="0">
                <a:latin typeface="微软雅黑" panose="020B0503020204020204" pitchFamily="34" charset="-122"/>
                <a:ea typeface="微软雅黑" panose="020B0503020204020204" pitchFamily="34" charset="-122"/>
              </a:rPr>
              <a:t>上还有个评价指标是模型能正确回答同一个问题在两张图片上的答案才算正确，这个准确率在这篇论文中只有</a:t>
            </a:r>
            <a:r>
              <a:rPr lang="en-US" altLang="zh-CN" dirty="0" smtClean="0">
                <a:latin typeface="微软雅黑" panose="020B0503020204020204" pitchFamily="34" charset="-122"/>
                <a:ea typeface="微软雅黑" panose="020B0503020204020204" pitchFamily="34" charset="-122"/>
              </a:rPr>
              <a:t>35%</a:t>
            </a:r>
            <a:r>
              <a:rPr lang="zh-CN" altLang="en-US" dirty="0" smtClean="0">
                <a:latin typeface="微软雅黑" panose="020B0503020204020204" pitchFamily="34" charset="-122"/>
                <a:ea typeface="微软雅黑" panose="020B0503020204020204" pitchFamily="34" charset="-122"/>
              </a:rPr>
              <a:t>左右，比较低</a:t>
            </a:r>
          </a:p>
        </p:txBody>
      </p:sp>
      <p:sp>
        <p:nvSpPr>
          <p:cNvPr id="4" name="矩形 3"/>
          <p:cNvSpPr/>
          <p:nvPr/>
        </p:nvSpPr>
        <p:spPr>
          <a:xfrm>
            <a:off x="683730" y="4081585"/>
            <a:ext cx="7771969" cy="646331"/>
          </a:xfrm>
          <a:prstGeom prst="rect">
            <a:avLst/>
          </a:prstGeom>
        </p:spPr>
        <p:txBody>
          <a:bodyPr wrap="square">
            <a:spAutoFit/>
          </a:bodyPr>
          <a:lstStyle/>
          <a:p>
            <a:r>
              <a:rPr lang="en-US" altLang="zh-CN" dirty="0" err="1">
                <a:solidFill>
                  <a:srgbClr val="000000"/>
                </a:solidFill>
                <a:latin typeface="Helvetica Neue"/>
                <a:ea typeface="等线" panose="02010600030101010101" pitchFamily="2" charset="-122"/>
              </a:rPr>
              <a:t>Teney</a:t>
            </a:r>
            <a:r>
              <a:rPr lang="en-US" altLang="zh-CN" dirty="0">
                <a:solidFill>
                  <a:srgbClr val="000000"/>
                </a:solidFill>
                <a:latin typeface="Helvetica Neue"/>
                <a:ea typeface="等线" panose="02010600030101010101" pitchFamily="2" charset="-122"/>
              </a:rPr>
              <a:t> D , Anderson P , He X , et al. Tips and Tricks for Visual Question Answering: Learnings from the 2017 Challenge[J]. 2017.</a:t>
            </a:r>
            <a:r>
              <a:rPr lang="en-US" altLang="zh-CN" dirty="0"/>
              <a:t> </a:t>
            </a:r>
            <a:endParaRPr lang="zh-CN" altLang="en-US" dirty="0"/>
          </a:p>
        </p:txBody>
      </p:sp>
    </p:spTree>
    <p:extLst>
      <p:ext uri="{BB962C8B-B14F-4D97-AF65-F5344CB8AC3E}">
        <p14:creationId xmlns:p14="http://schemas.microsoft.com/office/powerpoint/2010/main" val="1789983731"/>
      </p:ext>
    </p:extLst>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2218877" cy="400110"/>
          </a:xfrm>
          <a:prstGeom prst="rect">
            <a:avLst/>
          </a:prstGeom>
          <a:noFill/>
          <a:ln w="9525">
            <a:noFill/>
          </a:ln>
        </p:spPr>
        <p:txBody>
          <a:bodyPr wrap="none">
            <a:spAutoFit/>
          </a:bodyPr>
          <a:lstStyle/>
          <a:p>
            <a:pPr eaLnBrk="1" hangingPunct="1"/>
            <a:r>
              <a:rPr lang="en-US" altLang="zh-CN" sz="2000" dirty="0" smtClean="0">
                <a:latin typeface="微软雅黑" panose="020B0503020204020204" pitchFamily="34" charset="-122"/>
                <a:ea typeface="微软雅黑" panose="020B0503020204020204" pitchFamily="34" charset="-122"/>
              </a:rPr>
              <a:t>Baseline</a:t>
            </a:r>
            <a:r>
              <a:rPr lang="zh-CN" altLang="en-US" sz="2000" dirty="0" smtClean="0">
                <a:latin typeface="微软雅黑" panose="020B0503020204020204" pitchFamily="34" charset="-122"/>
                <a:ea typeface="微软雅黑" panose="020B0503020204020204" pitchFamily="34" charset="-122"/>
              </a:rPr>
              <a:t>结果分析</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27344A2E-C3BA-4F9F-B5F5-0888B4DFDD9D}"/>
              </a:ext>
            </a:extLst>
          </p:cNvPr>
          <p:cNvSpPr txBox="1"/>
          <p:nvPr/>
        </p:nvSpPr>
        <p:spPr>
          <a:xfrm>
            <a:off x="8683299" y="5265598"/>
            <a:ext cx="46070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8</a:t>
            </a:r>
          </a:p>
        </p:txBody>
      </p:sp>
    </p:spTree>
    <p:extLst>
      <p:ext uri="{BB962C8B-B14F-4D97-AF65-F5344CB8AC3E}">
        <p14:creationId xmlns:p14="http://schemas.microsoft.com/office/powerpoint/2010/main" val="3831518134"/>
      </p:ext>
    </p:extLst>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697627"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总结</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27344A2E-C3BA-4F9F-B5F5-0888B4DFDD9D}"/>
              </a:ext>
            </a:extLst>
          </p:cNvPr>
          <p:cNvSpPr txBox="1"/>
          <p:nvPr/>
        </p:nvSpPr>
        <p:spPr>
          <a:xfrm>
            <a:off x="8683299" y="5265598"/>
            <a:ext cx="46070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8</a:t>
            </a:r>
          </a:p>
        </p:txBody>
      </p:sp>
    </p:spTree>
    <p:extLst>
      <p:ext uri="{BB962C8B-B14F-4D97-AF65-F5344CB8AC3E}">
        <p14:creationId xmlns:p14="http://schemas.microsoft.com/office/powerpoint/2010/main" val="1571527950"/>
      </p:ext>
    </p:extLst>
  </p:cSld>
  <p:clrMapOvr>
    <a:masterClrMapping/>
  </p:clrMapOvr>
  <mc:AlternateContent xmlns:mc="http://schemas.openxmlformats.org/markup-compatibility/2006" xmlns:p14="http://schemas.microsoft.com/office/powerpoint/2010/main">
    <mc:Choice Requires="p14">
      <p:transition spd="slow" p14:dur="2000" advTm="951"/>
    </mc:Choice>
    <mc:Fallback xmlns="">
      <p:transition spd="slow" advTm="95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p:nvPr/>
        </p:nvSpPr>
        <p:spPr>
          <a:xfrm>
            <a:off x="1763713" y="49213"/>
            <a:ext cx="1210588"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我的计划</a:t>
            </a:r>
            <a:endParaRPr lang="zh-CN" altLang="en-US"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C09F0E30-1030-4BE9-96E9-950983B33C71}"/>
              </a:ext>
            </a:extLst>
          </p:cNvPr>
          <p:cNvSpPr txBox="1"/>
          <p:nvPr/>
        </p:nvSpPr>
        <p:spPr>
          <a:xfrm>
            <a:off x="755735" y="1561410"/>
            <a:ext cx="6199664" cy="2585323"/>
          </a:xfrm>
          <a:prstGeom prst="rect">
            <a:avLst/>
          </a:prstGeom>
          <a:noFill/>
        </p:spPr>
        <p:txBody>
          <a:bodyPr wrap="square" rtlCol="0">
            <a:spAutoFit/>
          </a:bodyPr>
          <a:lstStyle/>
          <a:p>
            <a:pPr>
              <a:buClr>
                <a:schemeClr val="accent1"/>
              </a:buClr>
            </a:pPr>
            <a:r>
              <a:rPr lang="zh-CN" altLang="en-US" dirty="0" smtClean="0">
                <a:latin typeface="微软雅黑" panose="020B0503020204020204" pitchFamily="34" charset="-122"/>
                <a:ea typeface="微软雅黑" panose="020B0503020204020204" pitchFamily="34" charset="-122"/>
              </a:rPr>
              <a:t>       通过之前的学习，具备了一定的基础</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接下来</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个月计划每周看完</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篇论文之后，选择一些论文复现代码，加深对相关知识的理解和提高代码水平。首先打算复现</a:t>
            </a:r>
            <a:r>
              <a:rPr lang="en-US" altLang="zh-CN" dirty="0" smtClean="0">
                <a:latin typeface="微软雅黑" panose="020B0503020204020204" pitchFamily="34" charset="-122"/>
                <a:ea typeface="微软雅黑" panose="020B0503020204020204" pitchFamily="34" charset="-122"/>
              </a:rPr>
              <a:t>2017</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VQA</a:t>
            </a:r>
            <a:r>
              <a:rPr lang="zh-CN" altLang="en-US" dirty="0">
                <a:latin typeface="微软雅黑" panose="020B0503020204020204" pitchFamily="34" charset="-122"/>
                <a:ea typeface="微软雅黑" panose="020B0503020204020204" pitchFamily="34" charset="-122"/>
              </a:rPr>
              <a:t>比赛代码，锻炼代码</a:t>
            </a:r>
            <a:r>
              <a:rPr lang="zh-CN" altLang="en-US" dirty="0" smtClean="0">
                <a:latin typeface="微软雅黑" panose="020B0503020204020204" pitchFamily="34" charset="-122"/>
                <a:ea typeface="微软雅黑" panose="020B0503020204020204" pitchFamily="34" charset="-122"/>
              </a:rPr>
              <a:t>能力，分析数据集，小改程序验证自己的一些想法，如：</a:t>
            </a:r>
            <a:endParaRPr lang="en-US" altLang="zh-CN" dirty="0" smtClean="0">
              <a:latin typeface="微软雅黑" panose="020B0503020204020204" pitchFamily="34" charset="-122"/>
              <a:ea typeface="微软雅黑" panose="020B0503020204020204" pitchFamily="34" charset="-122"/>
            </a:endParaRPr>
          </a:p>
          <a:p>
            <a:pPr marL="285750" indent="-285750">
              <a:buClr>
                <a:schemeClr val="accent1"/>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经</a:t>
            </a:r>
            <a:r>
              <a:rPr lang="en-US" altLang="zh-CN" dirty="0" smtClean="0">
                <a:latin typeface="微软雅黑" panose="020B0503020204020204" pitchFamily="34" charset="-122"/>
                <a:ea typeface="微软雅黑" panose="020B0503020204020204" pitchFamily="34" charset="-122"/>
              </a:rPr>
              <a:t>GRU</a:t>
            </a:r>
            <a:r>
              <a:rPr lang="zh-CN" altLang="en-US" dirty="0" smtClean="0">
                <a:latin typeface="微软雅黑" panose="020B0503020204020204" pitchFamily="34" charset="-122"/>
                <a:ea typeface="微软雅黑" panose="020B0503020204020204" pitchFamily="34" charset="-122"/>
              </a:rPr>
              <a:t>编码后问题之间的距离，相似问题距离是否接近</a:t>
            </a:r>
            <a:endParaRPr lang="en-US" altLang="zh-CN" dirty="0" smtClean="0">
              <a:latin typeface="微软雅黑" panose="020B0503020204020204" pitchFamily="34" charset="-122"/>
              <a:ea typeface="微软雅黑" panose="020B0503020204020204" pitchFamily="34" charset="-122"/>
            </a:endParaRPr>
          </a:p>
          <a:p>
            <a:pPr marL="285750" indent="-285750">
              <a:buClr>
                <a:schemeClr val="accent1"/>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计数这种对人来说比较简单的问题为何准确率较低（观察输出是不是数字、</a:t>
            </a:r>
            <a:r>
              <a:rPr lang="en-US" altLang="zh-CN" dirty="0" smtClean="0">
                <a:latin typeface="微软雅黑" panose="020B0503020204020204" pitchFamily="34" charset="-122"/>
                <a:ea typeface="微软雅黑" panose="020B0503020204020204" pitchFamily="34" charset="-122"/>
              </a:rPr>
              <a:t>bottom-up</a:t>
            </a:r>
            <a:r>
              <a:rPr lang="zh-CN" altLang="en-US" dirty="0" smtClean="0">
                <a:latin typeface="微软雅黑" panose="020B0503020204020204" pitchFamily="34" charset="-122"/>
                <a:ea typeface="微软雅黑" panose="020B0503020204020204" pitchFamily="34" charset="-122"/>
              </a:rPr>
              <a:t>注意的区域）</a:t>
            </a:r>
            <a:endParaRPr lang="en-US" altLang="zh-CN" dirty="0" smtClean="0">
              <a:latin typeface="微软雅黑" panose="020B0503020204020204" pitchFamily="34" charset="-122"/>
              <a:ea typeface="微软雅黑" panose="020B0503020204020204" pitchFamily="34" charset="-122"/>
            </a:endParaRPr>
          </a:p>
          <a:p>
            <a:pPr marL="285750" indent="-285750">
              <a:buClr>
                <a:schemeClr val="accent1"/>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模型能注意到相关区域也能正确推理吗</a:t>
            </a:r>
            <a:endParaRPr lang="en-US" altLang="zh-CN" dirty="0" smtClean="0">
              <a:latin typeface="微软雅黑" panose="020B0503020204020204" pitchFamily="34" charset="-122"/>
              <a:ea typeface="微软雅黑" panose="020B0503020204020204" pitchFamily="34" charset="-122"/>
            </a:endParaRPr>
          </a:p>
        </p:txBody>
      </p:sp>
      <p:sp>
        <p:nvSpPr>
          <p:cNvPr id="9" name="文本框 16">
            <a:extLst>
              <a:ext uri="{FF2B5EF4-FFF2-40B4-BE49-F238E27FC236}">
                <a16:creationId xmlns:a16="http://schemas.microsoft.com/office/drawing/2014/main" id="{08A4B911-4F6B-48CA-9E10-34F62D7E4BC9}"/>
              </a:ext>
            </a:extLst>
          </p:cNvPr>
          <p:cNvSpPr txBox="1"/>
          <p:nvPr/>
        </p:nvSpPr>
        <p:spPr>
          <a:xfrm>
            <a:off x="8683299" y="5265598"/>
            <a:ext cx="49702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9</a:t>
            </a:r>
          </a:p>
        </p:txBody>
      </p:sp>
    </p:spTree>
    <p:extLst>
      <p:ext uri="{BB962C8B-B14F-4D97-AF65-F5344CB8AC3E}">
        <p14:creationId xmlns:p14="http://schemas.microsoft.com/office/powerpoint/2010/main" val="137387030"/>
      </p:ext>
    </p:extLst>
  </p:cSld>
  <p:clrMapOvr>
    <a:masterClrMapping/>
  </p:clrMapOvr>
  <mc:AlternateContent xmlns:mc="http://schemas.openxmlformats.org/markup-compatibility/2006" xmlns:p14="http://schemas.microsoft.com/office/powerpoint/2010/main">
    <mc:Choice Requires="p14">
      <p:transition spd="slow" p14:dur="2000" advTm="1193"/>
    </mc:Choice>
    <mc:Fallback xmlns="">
      <p:transition spd="slow" advTm="119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08325" y="2137450"/>
            <a:ext cx="8229600" cy="952500"/>
          </a:xfrm>
          <a:noFill/>
          <a:ln>
            <a:noFill/>
          </a:ln>
        </p:spPr>
        <p:txBody>
          <a:bodyPr/>
          <a:lstStyle/>
          <a:p>
            <a:r>
              <a:rPr lang="en-US" altLang="zh-CN" dirty="0" smtClean="0">
                <a:latin typeface="微软雅黑" panose="020B0503020204020204" pitchFamily="34" charset="-122"/>
                <a:ea typeface="微软雅黑" panose="020B0503020204020204" pitchFamily="34" charset="-122"/>
              </a:rPr>
              <a:t>      Thank you</a:t>
            </a:r>
            <a:r>
              <a:rPr lang="en-US" altLang="zh-CN" dirty="0">
                <a:latin typeface="微软雅黑" panose="020B0503020204020204" pitchFamily="34" charset="-122"/>
                <a:ea typeface="微软雅黑" panose="020B0503020204020204" pitchFamily="34" charset="-122"/>
              </a:rPr>
              <a:t/>
            </a:r>
            <a:br>
              <a:rPr lang="en-US" altLang="zh-CN" dirty="0">
                <a:latin typeface="微软雅黑" panose="020B0503020204020204" pitchFamily="34" charset="-122"/>
                <a:ea typeface="微软雅黑" panose="020B0503020204020204" pitchFamily="34" charset="-122"/>
              </a:rPr>
            </a:br>
            <a:r>
              <a:rPr lang="zh-CN" altLang="en-US" dirty="0" smtClean="0">
                <a:latin typeface="微软雅黑" panose="020B0503020204020204" pitchFamily="34" charset="-122"/>
                <a:ea typeface="微软雅黑" panose="020B0503020204020204" pitchFamily="34" charset="-122"/>
              </a:rPr>
              <a:t>请老师批评与指正</a:t>
            </a:r>
            <a:endParaRPr lang="zh-CN" altLang="en-US" dirty="0">
              <a:latin typeface="微软雅黑" panose="020B0503020204020204" pitchFamily="34" charset="-122"/>
              <a:ea typeface="微软雅黑" panose="020B0503020204020204" pitchFamily="34" charset="-122"/>
            </a:endParaRPr>
          </a:p>
        </p:txBody>
      </p:sp>
      <p:sp>
        <p:nvSpPr>
          <p:cNvPr id="3" name="文本框 16">
            <a:extLst>
              <a:ext uri="{FF2B5EF4-FFF2-40B4-BE49-F238E27FC236}">
                <a16:creationId xmlns:a16="http://schemas.microsoft.com/office/drawing/2014/main" id="{CAD4916C-EC35-458B-A95D-B0C5445C2612}"/>
              </a:ext>
            </a:extLst>
          </p:cNvPr>
          <p:cNvSpPr txBox="1"/>
          <p:nvPr/>
        </p:nvSpPr>
        <p:spPr>
          <a:xfrm>
            <a:off x="8683299" y="5265598"/>
            <a:ext cx="353011" cy="336118"/>
          </a:xfrm>
          <a:prstGeom prst="rect">
            <a:avLst/>
          </a:prstGeom>
          <a:noFill/>
          <a:ln w="9525">
            <a:noFill/>
          </a:ln>
        </p:spPr>
        <p:txBody>
          <a:bodyPr wrap="square">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31</a:t>
            </a:r>
          </a:p>
        </p:txBody>
      </p:sp>
    </p:spTree>
    <p:extLst>
      <p:ext uri="{BB962C8B-B14F-4D97-AF65-F5344CB8AC3E}">
        <p14:creationId xmlns:p14="http://schemas.microsoft.com/office/powerpoint/2010/main" val="409971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p:nvPr/>
        </p:nvSpPr>
        <p:spPr>
          <a:xfrm>
            <a:off x="1763713" y="49213"/>
            <a:ext cx="697627"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动机</a:t>
            </a:r>
            <a:endParaRPr lang="zh-CN" altLang="en-US" sz="2000" dirty="0">
              <a:latin typeface="微软雅黑" panose="020B0503020204020204" pitchFamily="34" charset="-122"/>
              <a:ea typeface="微软雅黑" panose="020B0503020204020204" pitchFamily="34" charset="-122"/>
            </a:endParaRPr>
          </a:p>
        </p:txBody>
      </p:sp>
      <p:sp>
        <p:nvSpPr>
          <p:cNvPr id="7172" name="文本框 1"/>
          <p:cNvSpPr txBox="1"/>
          <p:nvPr/>
        </p:nvSpPr>
        <p:spPr>
          <a:xfrm>
            <a:off x="556124" y="1633415"/>
            <a:ext cx="7848545" cy="1477328"/>
          </a:xfrm>
          <a:prstGeom prst="rect">
            <a:avLst/>
          </a:prstGeom>
          <a:noFill/>
          <a:ln w="9525">
            <a:noFill/>
          </a:ln>
        </p:spPr>
        <p:txBody>
          <a:bodyPr wrap="square">
            <a:spAutoFit/>
          </a:bodyPr>
          <a:lstStyle/>
          <a:p>
            <a:pPr eaLnBrk="1" hangingPunct="1"/>
            <a:r>
              <a:rPr lang="en-US" altLang="zh-CN" dirty="0" smtClean="0"/>
              <a:t>  VQA</a:t>
            </a:r>
            <a:r>
              <a:rPr lang="zh-CN" altLang="en-US" dirty="0" smtClean="0"/>
              <a:t>是相对于图像描述等更接近于‘</a:t>
            </a:r>
            <a:r>
              <a:rPr lang="en-US" altLang="zh-CN" dirty="0" smtClean="0"/>
              <a:t>AI-complete</a:t>
            </a:r>
            <a:r>
              <a:rPr lang="zh-CN" altLang="en-US" dirty="0" smtClean="0"/>
              <a:t>’的任务，利用了</a:t>
            </a:r>
            <a:r>
              <a:rPr lang="en-US" altLang="zh-CN" dirty="0"/>
              <a:t>Computer Vision (CV), Natural Language Processing (NLP</a:t>
            </a:r>
            <a:r>
              <a:rPr lang="en-US" altLang="zh-CN" dirty="0" smtClean="0"/>
              <a:t>)</a:t>
            </a:r>
            <a:r>
              <a:rPr lang="zh-CN" altLang="en-US" dirty="0" smtClean="0"/>
              <a:t>和</a:t>
            </a:r>
            <a:r>
              <a:rPr lang="en-US" altLang="zh-CN" dirty="0" smtClean="0"/>
              <a:t>Knowledge </a:t>
            </a:r>
            <a:r>
              <a:rPr lang="en-US" altLang="zh-CN" dirty="0"/>
              <a:t>Representation &amp; Reasoning (KR</a:t>
            </a:r>
            <a:r>
              <a:rPr lang="en-US" altLang="zh-CN" dirty="0" smtClean="0"/>
              <a:t>)</a:t>
            </a:r>
            <a:r>
              <a:rPr lang="zh-CN" altLang="en-US" dirty="0" smtClean="0"/>
              <a:t>多个领域的知识，可以实现细粒度识别、物体检测、行为识别、基于知识的推理、常识推理等，可用于帮助视觉障碍者和在一些情报分析中收集视觉信息</a:t>
            </a:r>
            <a:endParaRPr lang="zh-CN" altLang="en-US" dirty="0">
              <a:latin typeface="微软雅黑" panose="020B0503020204020204" pitchFamily="34" charset="-122"/>
              <a:ea typeface="微软雅黑" panose="020B0503020204020204" pitchFamily="34" charset="-122"/>
            </a:endParaRPr>
          </a:p>
        </p:txBody>
      </p:sp>
      <p:sp>
        <p:nvSpPr>
          <p:cNvPr id="9" name="文本框 16">
            <a:extLst>
              <a:ext uri="{FF2B5EF4-FFF2-40B4-BE49-F238E27FC236}">
                <a16:creationId xmlns:a16="http://schemas.microsoft.com/office/drawing/2014/main" id="{95F92A93-C71A-4125-8998-148B435BAF14}"/>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4</a:t>
            </a:r>
          </a:p>
        </p:txBody>
      </p:sp>
      <p:sp>
        <p:nvSpPr>
          <p:cNvPr id="8" name="文本框 1"/>
          <p:cNvSpPr txBox="1"/>
          <p:nvPr/>
        </p:nvSpPr>
        <p:spPr>
          <a:xfrm>
            <a:off x="565434" y="3937575"/>
            <a:ext cx="7941126" cy="923330"/>
          </a:xfrm>
          <a:prstGeom prst="rect">
            <a:avLst/>
          </a:prstGeom>
          <a:noFill/>
          <a:ln w="9525">
            <a:noFill/>
          </a:ln>
        </p:spPr>
        <p:txBody>
          <a:bodyPr wrap="square">
            <a:spAutoFit/>
          </a:bodyPr>
          <a:lstStyle/>
          <a:p>
            <a:pPr eaLnBrk="1" hangingPunct="1"/>
            <a:r>
              <a:rPr lang="en-US" altLang="zh-CN" dirty="0"/>
              <a:t>  </a:t>
            </a:r>
            <a:r>
              <a:rPr lang="en-US" altLang="zh-CN" dirty="0" smtClean="0"/>
              <a:t>[1] </a:t>
            </a:r>
            <a:r>
              <a:rPr lang="en-US" altLang="zh-CN" dirty="0" err="1" smtClean="0"/>
              <a:t>Antol</a:t>
            </a:r>
            <a:r>
              <a:rPr lang="en-US" altLang="zh-CN" dirty="0" smtClean="0"/>
              <a:t> </a:t>
            </a:r>
            <a:r>
              <a:rPr lang="en-US" altLang="zh-CN" dirty="0"/>
              <a:t>S, Agrawal A, Lu J, et al. VQA: Visual Question Answering[C]// IEEE International Conference on Computer Vision. 2017.</a:t>
            </a:r>
          </a:p>
          <a:p>
            <a:pPr eaLnBrk="1" hangingPunct="1"/>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559"/>
    </mc:Choice>
    <mc:Fallback xmlns="">
      <p:transition spd="slow" advTm="55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p:nvPr/>
        </p:nvSpPr>
        <p:spPr>
          <a:xfrm>
            <a:off x="1763713" y="49213"/>
            <a:ext cx="3518912"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发展演变历史：从融合方法看</a:t>
            </a:r>
            <a:endParaRPr lang="zh-CN" altLang="en-US" sz="2000" dirty="0">
              <a:latin typeface="微软雅黑" panose="020B0503020204020204" pitchFamily="34" charset="-122"/>
              <a:ea typeface="微软雅黑" panose="020B0503020204020204" pitchFamily="34" charset="-122"/>
            </a:endParaRPr>
          </a:p>
        </p:txBody>
      </p:sp>
      <p:sp>
        <p:nvSpPr>
          <p:cNvPr id="7172" name="文本框 1"/>
          <p:cNvSpPr txBox="1"/>
          <p:nvPr/>
        </p:nvSpPr>
        <p:spPr>
          <a:xfrm>
            <a:off x="611725" y="1454785"/>
            <a:ext cx="7848545" cy="369332"/>
          </a:xfrm>
          <a:prstGeom prst="rect">
            <a:avLst/>
          </a:prstGeom>
          <a:noFill/>
          <a:ln w="9525">
            <a:noFill/>
          </a:ln>
        </p:spPr>
        <p:txBody>
          <a:bodyPr wrap="square">
            <a:spAutoFit/>
          </a:bodyPr>
          <a:lstStyle/>
          <a:p>
            <a:pPr eaLnBrk="1" hangingPunct="1"/>
            <a:r>
              <a:rPr lang="en-US" altLang="zh-CN" dirty="0" smtClean="0"/>
              <a:t>  </a:t>
            </a:r>
            <a:endParaRPr lang="zh-CN" altLang="en-US" dirty="0">
              <a:latin typeface="微软雅黑" panose="020B0503020204020204" pitchFamily="34" charset="-122"/>
              <a:ea typeface="微软雅黑" panose="020B0503020204020204" pitchFamily="34" charset="-122"/>
            </a:endParaRPr>
          </a:p>
        </p:txBody>
      </p:sp>
      <p:sp>
        <p:nvSpPr>
          <p:cNvPr id="9" name="文本框 16">
            <a:extLst>
              <a:ext uri="{FF2B5EF4-FFF2-40B4-BE49-F238E27FC236}">
                <a16:creationId xmlns:a16="http://schemas.microsoft.com/office/drawing/2014/main" id="{95F92A93-C71A-4125-8998-148B435BAF14}"/>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4</a:t>
            </a:r>
          </a:p>
        </p:txBody>
      </p:sp>
      <p:grpSp>
        <p:nvGrpSpPr>
          <p:cNvPr id="33" name="组合 32"/>
          <p:cNvGrpSpPr/>
          <p:nvPr/>
        </p:nvGrpSpPr>
        <p:grpSpPr>
          <a:xfrm>
            <a:off x="343482" y="3032311"/>
            <a:ext cx="2141933" cy="489125"/>
            <a:chOff x="404643" y="3231207"/>
            <a:chExt cx="2141933" cy="489125"/>
          </a:xfrm>
        </p:grpSpPr>
        <p:sp>
          <p:nvSpPr>
            <p:cNvPr id="34" name="圆角矩形 33"/>
            <p:cNvSpPr/>
            <p:nvPr/>
          </p:nvSpPr>
          <p:spPr>
            <a:xfrm>
              <a:off x="404643" y="3231207"/>
              <a:ext cx="2141933" cy="489125"/>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404643" y="3243693"/>
              <a:ext cx="2141933" cy="461665"/>
            </a:xfrm>
            <a:prstGeom prst="rect">
              <a:avLst/>
            </a:prstGeom>
            <a:noFill/>
            <a:ln>
              <a:noFill/>
            </a:ln>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Fusion methods</a:t>
              </a:r>
              <a:endParaRPr lang="zh-CN" altLang="en-US" sz="2400" dirty="0" smtClean="0">
                <a:latin typeface="Times New Roman" panose="02020603050405020304" pitchFamily="18" charset="0"/>
                <a:cs typeface="Times New Roman" panose="02020603050405020304" pitchFamily="18" charset="0"/>
              </a:endParaRPr>
            </a:p>
          </p:txBody>
        </p:sp>
      </p:grpSp>
      <p:sp>
        <p:nvSpPr>
          <p:cNvPr id="36" name="左大括号 35"/>
          <p:cNvSpPr/>
          <p:nvPr/>
        </p:nvSpPr>
        <p:spPr>
          <a:xfrm>
            <a:off x="2595822" y="1804411"/>
            <a:ext cx="685800" cy="2925219"/>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7" name="组合 36"/>
          <p:cNvGrpSpPr/>
          <p:nvPr/>
        </p:nvGrpSpPr>
        <p:grpSpPr>
          <a:xfrm>
            <a:off x="3392029" y="1539843"/>
            <a:ext cx="1078897" cy="461665"/>
            <a:chOff x="3489415" y="1504693"/>
            <a:chExt cx="1078897" cy="461665"/>
          </a:xfrm>
        </p:grpSpPr>
        <p:sp>
          <p:nvSpPr>
            <p:cNvPr id="38" name="圆角矩形 37"/>
            <p:cNvSpPr/>
            <p:nvPr/>
          </p:nvSpPr>
          <p:spPr>
            <a:xfrm>
              <a:off x="3489415" y="1504693"/>
              <a:ext cx="974430" cy="46166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505200" y="1504693"/>
              <a:ext cx="1063112"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Linear </a:t>
              </a:r>
              <a:endParaRPr lang="zh-CN" altLang="en-US" sz="2400" dirty="0" smtClean="0">
                <a:latin typeface="Times New Roman" panose="02020603050405020304" pitchFamily="18" charset="0"/>
                <a:cs typeface="Times New Roman" panose="02020603050405020304" pitchFamily="18" charset="0"/>
              </a:endParaRPr>
            </a:p>
          </p:txBody>
        </p:sp>
      </p:grpSp>
      <p:grpSp>
        <p:nvGrpSpPr>
          <p:cNvPr id="40" name="组合 39"/>
          <p:cNvGrpSpPr/>
          <p:nvPr/>
        </p:nvGrpSpPr>
        <p:grpSpPr>
          <a:xfrm>
            <a:off x="3418681" y="4434240"/>
            <a:ext cx="1212032" cy="488749"/>
            <a:chOff x="3400547" y="4279989"/>
            <a:chExt cx="1212032" cy="488749"/>
          </a:xfrm>
        </p:grpSpPr>
        <p:sp>
          <p:nvSpPr>
            <p:cNvPr id="41" name="圆角矩形 40"/>
            <p:cNvSpPr/>
            <p:nvPr/>
          </p:nvSpPr>
          <p:spPr>
            <a:xfrm>
              <a:off x="3400547" y="4307073"/>
              <a:ext cx="1120707" cy="461665"/>
            </a:xfrm>
            <a:prstGeom prst="round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438860" y="4279989"/>
              <a:ext cx="117371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Bilinear</a:t>
              </a:r>
              <a:endParaRPr lang="zh-CN" altLang="en-US" sz="2400" dirty="0" smtClean="0">
                <a:latin typeface="Times New Roman" panose="02020603050405020304" pitchFamily="18" charset="0"/>
                <a:cs typeface="Times New Roman" panose="02020603050405020304" pitchFamily="18" charset="0"/>
              </a:endParaRPr>
            </a:p>
          </p:txBody>
        </p:sp>
      </p:grpSp>
      <p:sp>
        <p:nvSpPr>
          <p:cNvPr id="43" name="左大括号 42"/>
          <p:cNvSpPr/>
          <p:nvPr/>
        </p:nvSpPr>
        <p:spPr>
          <a:xfrm>
            <a:off x="4584098" y="1201385"/>
            <a:ext cx="560880" cy="1423828"/>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文本框 43"/>
          <p:cNvSpPr txBox="1"/>
          <p:nvPr/>
        </p:nvSpPr>
        <p:spPr>
          <a:xfrm>
            <a:off x="6793123" y="457855"/>
            <a:ext cx="201850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Multiplication </a:t>
            </a:r>
            <a:endParaRPr lang="zh-CN" altLang="en-US" sz="2400" dirty="0" smtClean="0">
              <a:latin typeface="Times New Roman" panose="02020603050405020304" pitchFamily="18" charset="0"/>
              <a:cs typeface="Times New Roman" panose="02020603050405020304" pitchFamily="18" charset="0"/>
            </a:endParaRPr>
          </a:p>
        </p:txBody>
      </p:sp>
      <p:sp>
        <p:nvSpPr>
          <p:cNvPr id="45" name="文本框 44"/>
          <p:cNvSpPr txBox="1"/>
          <p:nvPr/>
        </p:nvSpPr>
        <p:spPr>
          <a:xfrm>
            <a:off x="6775489" y="980671"/>
            <a:ext cx="2036135"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Concatenation </a:t>
            </a:r>
            <a:endParaRPr lang="zh-CN" altLang="en-US" sz="2400" dirty="0" smtClean="0">
              <a:latin typeface="Times New Roman" panose="02020603050405020304" pitchFamily="18" charset="0"/>
              <a:cs typeface="Times New Roman" panose="02020603050405020304" pitchFamily="18" charset="0"/>
            </a:endParaRPr>
          </a:p>
        </p:txBody>
      </p:sp>
      <p:sp>
        <p:nvSpPr>
          <p:cNvPr id="46" name="文本框 45"/>
          <p:cNvSpPr txBox="1"/>
          <p:nvPr/>
        </p:nvSpPr>
        <p:spPr>
          <a:xfrm>
            <a:off x="6807392" y="1503487"/>
            <a:ext cx="1678665"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Summation </a:t>
            </a:r>
            <a:endParaRPr lang="zh-CN" altLang="en-US" sz="2400" dirty="0" smtClean="0">
              <a:latin typeface="Times New Roman" panose="02020603050405020304" pitchFamily="18" charset="0"/>
              <a:cs typeface="Times New Roman" panose="02020603050405020304" pitchFamily="18" charset="0"/>
            </a:endParaRPr>
          </a:p>
        </p:txBody>
      </p:sp>
      <p:sp>
        <p:nvSpPr>
          <p:cNvPr id="47" name="文本框 46"/>
          <p:cNvSpPr txBox="1"/>
          <p:nvPr/>
        </p:nvSpPr>
        <p:spPr>
          <a:xfrm>
            <a:off x="5199876" y="972672"/>
            <a:ext cx="111601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Coarse </a:t>
            </a:r>
            <a:endParaRPr lang="zh-CN" altLang="en-US" sz="2400" dirty="0" smtClean="0">
              <a:latin typeface="Times New Roman" panose="02020603050405020304" pitchFamily="18" charset="0"/>
              <a:cs typeface="Times New Roman" panose="02020603050405020304" pitchFamily="18" charset="0"/>
            </a:endParaRPr>
          </a:p>
        </p:txBody>
      </p:sp>
      <p:sp>
        <p:nvSpPr>
          <p:cNvPr id="48" name="文本框 47"/>
          <p:cNvSpPr txBox="1"/>
          <p:nvPr/>
        </p:nvSpPr>
        <p:spPr>
          <a:xfrm>
            <a:off x="5217962" y="2343455"/>
            <a:ext cx="175560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Fine-grained</a:t>
            </a:r>
            <a:endParaRPr lang="zh-CN" altLang="en-US" sz="2400" dirty="0" smtClean="0">
              <a:latin typeface="Times New Roman" panose="02020603050405020304" pitchFamily="18" charset="0"/>
              <a:cs typeface="Times New Roman" panose="02020603050405020304" pitchFamily="18" charset="0"/>
            </a:endParaRPr>
          </a:p>
        </p:txBody>
      </p:sp>
      <p:sp>
        <p:nvSpPr>
          <p:cNvPr id="49" name="左大括号 48"/>
          <p:cNvSpPr/>
          <p:nvPr/>
        </p:nvSpPr>
        <p:spPr>
          <a:xfrm>
            <a:off x="6370785" y="605126"/>
            <a:ext cx="407236" cy="1179981"/>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文本框 49"/>
          <p:cNvSpPr txBox="1"/>
          <p:nvPr/>
        </p:nvSpPr>
        <p:spPr>
          <a:xfrm>
            <a:off x="7331136" y="1881790"/>
            <a:ext cx="1422184"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Attention </a:t>
            </a:r>
            <a:endParaRPr lang="zh-CN" altLang="en-US" sz="2400" dirty="0" smtClean="0">
              <a:latin typeface="Times New Roman" panose="02020603050405020304" pitchFamily="18" charset="0"/>
              <a:cs typeface="Times New Roman" panose="02020603050405020304" pitchFamily="18" charset="0"/>
            </a:endParaRPr>
          </a:p>
        </p:txBody>
      </p:sp>
      <p:sp>
        <p:nvSpPr>
          <p:cNvPr id="51" name="文本框 50"/>
          <p:cNvSpPr txBox="1"/>
          <p:nvPr/>
        </p:nvSpPr>
        <p:spPr>
          <a:xfrm>
            <a:off x="7275294" y="2394380"/>
            <a:ext cx="1720343"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Co-attention</a:t>
            </a:r>
            <a:endParaRPr lang="zh-CN" altLang="en-US" sz="2400" dirty="0" smtClean="0">
              <a:latin typeface="Times New Roman" panose="02020603050405020304" pitchFamily="18" charset="0"/>
              <a:cs typeface="Times New Roman" panose="02020603050405020304" pitchFamily="18" charset="0"/>
            </a:endParaRPr>
          </a:p>
        </p:txBody>
      </p:sp>
      <p:sp>
        <p:nvSpPr>
          <p:cNvPr id="52" name="左大括号 51"/>
          <p:cNvSpPr/>
          <p:nvPr/>
        </p:nvSpPr>
        <p:spPr>
          <a:xfrm>
            <a:off x="4630713" y="3828672"/>
            <a:ext cx="452031" cy="1699886"/>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文本框 52"/>
          <p:cNvSpPr txBox="1"/>
          <p:nvPr/>
        </p:nvSpPr>
        <p:spPr>
          <a:xfrm>
            <a:off x="5086879" y="3597839"/>
            <a:ext cx="86914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MCB</a:t>
            </a:r>
            <a:endParaRPr lang="zh-CN" altLang="en-US" sz="2400" dirty="0" smtClean="0">
              <a:latin typeface="Times New Roman" panose="02020603050405020304" pitchFamily="18" charset="0"/>
              <a:cs typeface="Times New Roman" panose="02020603050405020304" pitchFamily="18" charset="0"/>
            </a:endParaRPr>
          </a:p>
        </p:txBody>
      </p:sp>
      <p:sp>
        <p:nvSpPr>
          <p:cNvPr id="54" name="文本框 53"/>
          <p:cNvSpPr txBox="1"/>
          <p:nvPr/>
        </p:nvSpPr>
        <p:spPr>
          <a:xfrm>
            <a:off x="5062708" y="3989569"/>
            <a:ext cx="851515"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MLB</a:t>
            </a:r>
            <a:endParaRPr lang="zh-CN" altLang="en-US" sz="2400" dirty="0" smtClean="0">
              <a:latin typeface="Times New Roman" panose="02020603050405020304" pitchFamily="18" charset="0"/>
              <a:cs typeface="Times New Roman" panose="02020603050405020304" pitchFamily="18" charset="0"/>
            </a:endParaRPr>
          </a:p>
        </p:txBody>
      </p:sp>
      <p:sp>
        <p:nvSpPr>
          <p:cNvPr id="55" name="文本框 54"/>
          <p:cNvSpPr txBox="1"/>
          <p:nvPr/>
        </p:nvSpPr>
        <p:spPr>
          <a:xfrm>
            <a:off x="5042614" y="4434239"/>
            <a:ext cx="853119"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MFH</a:t>
            </a:r>
            <a:endParaRPr lang="zh-CN" altLang="en-US" sz="2400" dirty="0" smtClean="0">
              <a:latin typeface="Times New Roman" panose="02020603050405020304" pitchFamily="18" charset="0"/>
              <a:cs typeface="Times New Roman" panose="02020603050405020304" pitchFamily="18" charset="0"/>
            </a:endParaRPr>
          </a:p>
        </p:txBody>
      </p:sp>
      <p:sp>
        <p:nvSpPr>
          <p:cNvPr id="56" name="文本框 55"/>
          <p:cNvSpPr txBox="1"/>
          <p:nvPr/>
        </p:nvSpPr>
        <p:spPr>
          <a:xfrm>
            <a:off x="4996564" y="4852223"/>
            <a:ext cx="1314784"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MUTUN</a:t>
            </a:r>
            <a:endParaRPr lang="zh-CN" altLang="en-US" sz="2400" dirty="0" smtClean="0">
              <a:latin typeface="Times New Roman" panose="02020603050405020304" pitchFamily="18" charset="0"/>
              <a:cs typeface="Times New Roman" panose="02020603050405020304" pitchFamily="18" charset="0"/>
            </a:endParaRPr>
          </a:p>
        </p:txBody>
      </p:sp>
      <p:sp>
        <p:nvSpPr>
          <p:cNvPr id="57" name="文本框 56"/>
          <p:cNvSpPr txBox="1"/>
          <p:nvPr/>
        </p:nvSpPr>
        <p:spPr>
          <a:xfrm>
            <a:off x="5028242" y="5262963"/>
            <a:ext cx="1228221"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BLOCK</a:t>
            </a:r>
            <a:endParaRPr lang="zh-CN" altLang="en-US" sz="2400" dirty="0" smtClean="0">
              <a:latin typeface="Times New Roman" panose="02020603050405020304" pitchFamily="18" charset="0"/>
              <a:cs typeface="Times New Roman" panose="02020603050405020304" pitchFamily="18" charset="0"/>
            </a:endParaRPr>
          </a:p>
        </p:txBody>
      </p:sp>
      <p:sp>
        <p:nvSpPr>
          <p:cNvPr id="58" name="文本框 57"/>
          <p:cNvSpPr txBox="1"/>
          <p:nvPr/>
        </p:nvSpPr>
        <p:spPr>
          <a:xfrm>
            <a:off x="7275294" y="2881923"/>
            <a:ext cx="1856598"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Self-attention</a:t>
            </a:r>
            <a:endParaRPr lang="zh-CN" altLang="en-US" sz="2400" dirty="0" smtClean="0">
              <a:latin typeface="Times New Roman" panose="02020603050405020304" pitchFamily="18" charset="0"/>
              <a:cs typeface="Times New Roman" panose="02020603050405020304" pitchFamily="18" charset="0"/>
            </a:endParaRPr>
          </a:p>
        </p:txBody>
      </p:sp>
      <p:sp>
        <p:nvSpPr>
          <p:cNvPr id="59" name="左大括号 58"/>
          <p:cNvSpPr/>
          <p:nvPr/>
        </p:nvSpPr>
        <p:spPr>
          <a:xfrm>
            <a:off x="6889964" y="2083291"/>
            <a:ext cx="409914" cy="1067095"/>
          </a:xfrm>
          <a:prstGeom prst="lef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061202844"/>
      </p:ext>
    </p:extLst>
  </p:cSld>
  <p:clrMapOvr>
    <a:masterClrMapping/>
  </p:clrMapOvr>
  <mc:AlternateContent xmlns:mc="http://schemas.openxmlformats.org/markup-compatibility/2006" xmlns:p14="http://schemas.microsoft.com/office/powerpoint/2010/main">
    <mc:Choice Requires="p14">
      <p:transition spd="slow" p14:dur="2000" advTm="559"/>
    </mc:Choice>
    <mc:Fallback xmlns="">
      <p:transition spd="slow" advTm="55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2236510"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模型：输入与输出</a:t>
            </a:r>
            <a:endParaRPr lang="zh-CN" altLang="en-US" sz="2000" dirty="0">
              <a:latin typeface="微软雅黑" panose="020B0503020204020204" pitchFamily="34" charset="-122"/>
              <a:ea typeface="微软雅黑" panose="020B0503020204020204" pitchFamily="34" charset="-122"/>
            </a:endParaRPr>
          </a:p>
        </p:txBody>
      </p:sp>
      <p:sp>
        <p:nvSpPr>
          <p:cNvPr id="8" name="文本框 16">
            <a:extLst>
              <a:ext uri="{FF2B5EF4-FFF2-40B4-BE49-F238E27FC236}">
                <a16:creationId xmlns:a16="http://schemas.microsoft.com/office/drawing/2014/main" id="{7672D2F9-E284-463D-9CBD-12CEB2B3B5E2}"/>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5</a:t>
            </a:r>
          </a:p>
        </p:txBody>
      </p:sp>
      <p:sp>
        <p:nvSpPr>
          <p:cNvPr id="2" name="矩形 1">
            <a:extLst>
              <a:ext uri="{FF2B5EF4-FFF2-40B4-BE49-F238E27FC236}">
                <a16:creationId xmlns:a16="http://schemas.microsoft.com/office/drawing/2014/main" id="{089F4930-05D6-435E-BBC4-701399AB9A59}"/>
              </a:ext>
            </a:extLst>
          </p:cNvPr>
          <p:cNvSpPr/>
          <p:nvPr/>
        </p:nvSpPr>
        <p:spPr>
          <a:xfrm>
            <a:off x="295034" y="1102384"/>
            <a:ext cx="7704535" cy="923330"/>
          </a:xfrm>
          <a:prstGeom prst="rect">
            <a:avLst/>
          </a:prstGeom>
        </p:spPr>
        <p:txBody>
          <a:bodyPr wrap="square">
            <a:spAutoFit/>
          </a:bodyPr>
          <a:lstStyle/>
          <a:p>
            <a:pPr>
              <a:buClr>
                <a:schemeClr val="accent1"/>
              </a:buClr>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、输入与输出</a:t>
            </a:r>
            <a:endParaRPr lang="en-US" altLang="zh-CN" dirty="0" smtClean="0">
              <a:latin typeface="微软雅黑" panose="020B0503020204020204" pitchFamily="34" charset="-122"/>
              <a:ea typeface="微软雅黑" panose="020B0503020204020204" pitchFamily="34" charset="-122"/>
            </a:endParaRPr>
          </a:p>
          <a:p>
            <a:pPr marL="285750" indent="-285750">
              <a:buClr>
                <a:schemeClr val="accent1"/>
              </a:buClr>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输入图像和问题，输出答案，答案覆盖了训练集和数据集大部分答案（</a:t>
            </a:r>
            <a:r>
              <a:rPr lang="en-US" altLang="zh-CN" dirty="0" smtClean="0">
                <a:latin typeface="微软雅黑" panose="020B0503020204020204" pitchFamily="34" charset="-122"/>
                <a:ea typeface="微软雅黑" panose="020B0503020204020204" pitchFamily="34" charset="-122"/>
              </a:rPr>
              <a:t>80%</a:t>
            </a:r>
            <a:r>
              <a:rPr lang="zh-CN" altLang="en-US" dirty="0" smtClean="0">
                <a:latin typeface="微软雅黑" panose="020B0503020204020204" pitchFamily="34" charset="-122"/>
                <a:ea typeface="微软雅黑" panose="020B0503020204020204" pitchFamily="34" charset="-122"/>
              </a:rPr>
              <a:t>以上），相当于一个分类问题，如下</a:t>
            </a:r>
            <a:r>
              <a:rPr lang="en-US" altLang="zh-CN" dirty="0" smtClean="0">
                <a:latin typeface="微软雅黑" panose="020B0503020204020204" pitchFamily="34" charset="-122"/>
                <a:ea typeface="微软雅黑" panose="020B0503020204020204" pitchFamily="34" charset="-122"/>
              </a:rPr>
              <a:t>2017</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VQA</a:t>
            </a:r>
            <a:r>
              <a:rPr lang="zh-CN" altLang="en-US" dirty="0" smtClean="0">
                <a:latin typeface="微软雅黑" panose="020B0503020204020204" pitchFamily="34" charset="-122"/>
                <a:ea typeface="微软雅黑" panose="020B0503020204020204" pitchFamily="34" charset="-122"/>
              </a:rPr>
              <a:t>比赛冠军模型：</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95034" y="2308404"/>
            <a:ext cx="8388265" cy="1567826"/>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78018002"/>
              </p:ext>
            </p:extLst>
          </p:nvPr>
        </p:nvGraphicFramePr>
        <p:xfrm>
          <a:off x="492888" y="4441610"/>
          <a:ext cx="7992555" cy="554919"/>
        </p:xfrm>
        <a:graphic>
          <a:graphicData uri="http://schemas.openxmlformats.org/drawingml/2006/table">
            <a:tbl>
              <a:tblPr>
                <a:tableStyleId>{5C22544A-7EE6-4342-B048-85BDC9FD1C3A}</a:tableStyleId>
              </a:tblPr>
              <a:tblGrid>
                <a:gridCol w="7992555">
                  <a:extLst>
                    <a:ext uri="{9D8B030D-6E8A-4147-A177-3AD203B41FA5}">
                      <a16:colId xmlns:a16="http://schemas.microsoft.com/office/drawing/2014/main" val="1591564416"/>
                    </a:ext>
                  </a:extLst>
                </a:gridCol>
              </a:tblGrid>
              <a:tr h="454371">
                <a:tc>
                  <a:txBody>
                    <a:bodyPr/>
                    <a:lstStyle/>
                    <a:p>
                      <a:pPr algn="l" fontAlgn="ctr"/>
                      <a:r>
                        <a:rPr lang="en-US" sz="1800" u="none" strike="noStrike" dirty="0" err="1">
                          <a:effectLst/>
                        </a:rPr>
                        <a:t>Teney</a:t>
                      </a:r>
                      <a:r>
                        <a:rPr lang="en-US" sz="1800" u="none" strike="noStrike" dirty="0">
                          <a:effectLst/>
                        </a:rPr>
                        <a:t> D , Anderson P , He X , et al. Tips and Tricks </a:t>
                      </a:r>
                      <a:r>
                        <a:rPr lang="en-US" sz="1800" u="none" strike="noStrike" dirty="0">
                          <a:solidFill>
                            <a:schemeClr val="tx1"/>
                          </a:solidFill>
                          <a:effectLst/>
                        </a:rPr>
                        <a:t>for Visual Question Answering</a:t>
                      </a:r>
                      <a:r>
                        <a:rPr lang="en-US" sz="1800" u="none" strike="noStrike" dirty="0">
                          <a:effectLst/>
                        </a:rPr>
                        <a:t>: Learnings from the 2017 Challenge[J]. 2017.</a:t>
                      </a:r>
                      <a:endParaRPr lang="en-US" sz="1800" b="0" i="0" u="none" strike="noStrike" dirty="0">
                        <a:solidFill>
                          <a:srgbClr val="000000"/>
                        </a:solidFill>
                        <a:effectLst/>
                        <a:latin typeface="Helvetica Neue"/>
                        <a:ea typeface="等线" panose="02010600030101010101" pitchFamily="2" charset="-122"/>
                      </a:endParaRPr>
                    </a:p>
                  </a:txBody>
                  <a:tcPr marL="6279" marR="6279" marT="6279" marB="0" anchor="ctr"/>
                </a:tc>
                <a:extLst>
                  <a:ext uri="{0D108BD9-81ED-4DB2-BD59-A6C34878D82A}">
                    <a16:rowId xmlns:a16="http://schemas.microsoft.com/office/drawing/2014/main" val="376728396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687"/>
    </mc:Choice>
    <mc:Fallback xmlns="">
      <p:transition spd="slow" advTm="68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2236510"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模型：输入与输出</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7927564"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、输入与</a:t>
            </a:r>
            <a:r>
              <a:rPr lang="zh-CN" altLang="en-US" dirty="0" smtClean="0">
                <a:latin typeface="微软雅黑" panose="020B0503020204020204" pitchFamily="34" charset="-122"/>
                <a:ea typeface="微软雅黑" panose="020B0503020204020204" pitchFamily="34" charset="-122"/>
              </a:rPr>
              <a:t>输出</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输入图像、问题和答案，输出匹配分数，</a:t>
            </a:r>
            <a:r>
              <a:rPr lang="zh-CN" altLang="en-US" dirty="0">
                <a:latin typeface="微软雅黑" panose="020B0503020204020204" pitchFamily="34" charset="-122"/>
                <a:ea typeface="微软雅黑" panose="020B0503020204020204" pitchFamily="34" charset="-122"/>
              </a:rPr>
              <a:t>主要用于有选项的问题，</a:t>
            </a:r>
            <a:r>
              <a:rPr lang="zh-CN" altLang="en-US" dirty="0" smtClean="0">
                <a:latin typeface="微软雅黑" panose="020B0503020204020204" pitchFamily="34" charset="-122"/>
                <a:ea typeface="微软雅黑" panose="020B0503020204020204" pitchFamily="34" charset="-122"/>
              </a:rPr>
              <a:t>如下图所示：</a:t>
            </a:r>
          </a:p>
        </p:txBody>
      </p:sp>
      <p:pic>
        <p:nvPicPr>
          <p:cNvPr id="2" name="图片 1"/>
          <p:cNvPicPr>
            <a:picLocks noChangeAspect="1"/>
          </p:cNvPicPr>
          <p:nvPr/>
        </p:nvPicPr>
        <p:blipFill>
          <a:blip r:embed="rId3"/>
          <a:stretch>
            <a:fillRect/>
          </a:stretch>
        </p:blipFill>
        <p:spPr>
          <a:xfrm>
            <a:off x="2051825" y="1708016"/>
            <a:ext cx="5336617" cy="2592790"/>
          </a:xfrm>
          <a:prstGeom prst="rect">
            <a:avLst/>
          </a:prstGeom>
        </p:spPr>
      </p:pic>
      <p:sp>
        <p:nvSpPr>
          <p:cNvPr id="4" name="矩形 3"/>
          <p:cNvSpPr/>
          <p:nvPr/>
        </p:nvSpPr>
        <p:spPr>
          <a:xfrm>
            <a:off x="634665" y="4441610"/>
            <a:ext cx="7783554" cy="646331"/>
          </a:xfrm>
          <a:prstGeom prst="rect">
            <a:avLst/>
          </a:prstGeom>
        </p:spPr>
        <p:txBody>
          <a:bodyPr wrap="square">
            <a:spAutoFit/>
          </a:bodyPr>
          <a:lstStyle/>
          <a:p>
            <a:r>
              <a:rPr lang="en-US" altLang="zh-CN" dirty="0" err="1">
                <a:solidFill>
                  <a:srgbClr val="000000"/>
                </a:solidFill>
                <a:latin typeface="Helvetica Neue"/>
                <a:ea typeface="等线" panose="02010600030101010101" pitchFamily="2" charset="-122"/>
              </a:rPr>
              <a:t>Jabri</a:t>
            </a:r>
            <a:r>
              <a:rPr lang="en-US" altLang="zh-CN" dirty="0">
                <a:solidFill>
                  <a:srgbClr val="000000"/>
                </a:solidFill>
                <a:latin typeface="Helvetica Neue"/>
                <a:ea typeface="等线" panose="02010600030101010101" pitchFamily="2" charset="-122"/>
              </a:rPr>
              <a:t> A , </a:t>
            </a:r>
            <a:r>
              <a:rPr lang="en-US" altLang="zh-CN" dirty="0" err="1">
                <a:solidFill>
                  <a:srgbClr val="000000"/>
                </a:solidFill>
                <a:latin typeface="Helvetica Neue"/>
                <a:ea typeface="等线" panose="02010600030101010101" pitchFamily="2" charset="-122"/>
              </a:rPr>
              <a:t>Joulin</a:t>
            </a:r>
            <a:r>
              <a:rPr lang="en-US" altLang="zh-CN" dirty="0">
                <a:solidFill>
                  <a:srgbClr val="000000"/>
                </a:solidFill>
                <a:latin typeface="Helvetica Neue"/>
                <a:ea typeface="等线" panose="02010600030101010101" pitchFamily="2" charset="-122"/>
              </a:rPr>
              <a:t> A , Laurens V D M . Revisiting Visual Question Answering Baselines[J]. 2016.</a:t>
            </a:r>
            <a:r>
              <a:rPr lang="en-US" altLang="zh-CN" dirty="0"/>
              <a:t> </a:t>
            </a:r>
            <a:endParaRPr lang="zh-CN" altLang="en-US" dirty="0"/>
          </a:p>
        </p:txBody>
      </p:sp>
    </p:spTree>
    <p:extLst>
      <p:ext uri="{BB962C8B-B14F-4D97-AF65-F5344CB8AC3E}">
        <p14:creationId xmlns:p14="http://schemas.microsoft.com/office/powerpoint/2010/main" val="2293415998"/>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1980029"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模型：问题编码</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7927564"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、问题编码：一般使用</a:t>
            </a:r>
            <a:r>
              <a:rPr lang="en-US" altLang="zh-CN" dirty="0" smtClean="0">
                <a:latin typeface="微软雅黑" panose="020B0503020204020204" pitchFamily="34" charset="-122"/>
                <a:ea typeface="微软雅黑" panose="020B0503020204020204" pitchFamily="34" charset="-122"/>
              </a:rPr>
              <a:t>Glove</a:t>
            </a:r>
            <a:r>
              <a:rPr lang="zh-CN" altLang="en-US" dirty="0" smtClean="0">
                <a:latin typeface="微软雅黑" panose="020B0503020204020204" pitchFamily="34" charset="-122"/>
                <a:ea typeface="微软雅黑" panose="020B0503020204020204" pitchFamily="34" charset="-122"/>
              </a:rPr>
              <a:t>词向量表示词，然后使用</a:t>
            </a:r>
            <a:r>
              <a:rPr lang="en-US" altLang="zh-CN" dirty="0" smtClean="0">
                <a:latin typeface="微软雅黑" panose="020B0503020204020204" pitchFamily="34" charset="-122"/>
                <a:ea typeface="微软雅黑" panose="020B0503020204020204" pitchFamily="34" charset="-122"/>
              </a:rPr>
              <a:t>GRU</a:t>
            </a:r>
            <a:r>
              <a:rPr lang="zh-CN" altLang="en-US" dirty="0" smtClean="0">
                <a:latin typeface="微软雅黑" panose="020B0503020204020204" pitchFamily="34" charset="-122"/>
                <a:ea typeface="微软雅黑" panose="020B0503020204020204" pitchFamily="34" charset="-122"/>
              </a:rPr>
              <a:t>或</a:t>
            </a:r>
            <a:r>
              <a:rPr lang="en-US" altLang="zh-CN" dirty="0" smtClean="0">
                <a:latin typeface="微软雅黑" panose="020B0503020204020204" pitchFamily="34" charset="-122"/>
                <a:ea typeface="微软雅黑" panose="020B0503020204020204" pitchFamily="34" charset="-122"/>
              </a:rPr>
              <a:t>LSTM</a:t>
            </a:r>
            <a:r>
              <a:rPr lang="zh-CN" altLang="en-US" dirty="0" smtClean="0">
                <a:latin typeface="微软雅黑" panose="020B0503020204020204" pitchFamily="34" charset="-122"/>
                <a:ea typeface="微软雅黑" panose="020B0503020204020204" pitchFamily="34" charset="-122"/>
              </a:rPr>
              <a:t>编码，本文发现固定长度（</a:t>
            </a:r>
            <a:r>
              <a:rPr lang="en-US" altLang="zh-CN" dirty="0" smtClean="0">
                <a:latin typeface="微软雅黑" panose="020B0503020204020204" pitchFamily="34" charset="-122"/>
                <a:ea typeface="微软雅黑" panose="020B0503020204020204" pitchFamily="34" charset="-122"/>
              </a:rPr>
              <a:t>14</a:t>
            </a:r>
            <a:r>
              <a:rPr lang="zh-CN" altLang="en-US" dirty="0" smtClean="0">
                <a:latin typeface="微软雅黑" panose="020B0503020204020204" pitchFamily="34" charset="-122"/>
                <a:ea typeface="微软雅黑" panose="020B0503020204020204" pitchFamily="34" charset="-122"/>
              </a:rPr>
              <a:t>）的问题能取得较好效果</a:t>
            </a:r>
          </a:p>
        </p:txBody>
      </p:sp>
      <p:pic>
        <p:nvPicPr>
          <p:cNvPr id="2" name="图片 1"/>
          <p:cNvPicPr>
            <a:picLocks noChangeAspect="1"/>
          </p:cNvPicPr>
          <p:nvPr/>
        </p:nvPicPr>
        <p:blipFill>
          <a:blip r:embed="rId3"/>
          <a:stretch>
            <a:fillRect/>
          </a:stretch>
        </p:blipFill>
        <p:spPr>
          <a:xfrm>
            <a:off x="755735" y="2067694"/>
            <a:ext cx="6579700" cy="1512105"/>
          </a:xfrm>
          <a:prstGeom prst="rect">
            <a:avLst/>
          </a:prstGeom>
        </p:spPr>
      </p:pic>
      <p:sp>
        <p:nvSpPr>
          <p:cNvPr id="4" name="矩形 3"/>
          <p:cNvSpPr/>
          <p:nvPr/>
        </p:nvSpPr>
        <p:spPr>
          <a:xfrm>
            <a:off x="441778" y="4153590"/>
            <a:ext cx="8071574" cy="646331"/>
          </a:xfrm>
          <a:prstGeom prst="rect">
            <a:avLst/>
          </a:prstGeom>
        </p:spPr>
        <p:txBody>
          <a:bodyPr wrap="square">
            <a:spAutoFit/>
          </a:bodyPr>
          <a:lstStyle/>
          <a:p>
            <a:r>
              <a:rPr lang="en-US" altLang="zh-CN" dirty="0">
                <a:solidFill>
                  <a:srgbClr val="000000"/>
                </a:solidFill>
                <a:latin typeface="Helvetica Neue"/>
                <a:ea typeface="等线" panose="02010600030101010101" pitchFamily="2" charset="-122"/>
              </a:rPr>
              <a:t>Anderson P , He X , Buehler C , et al. Bottom-Up and Top-Down Attention for Image Captioning and Visual Question Answering[J</a:t>
            </a:r>
            <a:r>
              <a:rPr lang="en-US" altLang="zh-CN" dirty="0" smtClean="0">
                <a:solidFill>
                  <a:srgbClr val="000000"/>
                </a:solidFill>
                <a:latin typeface="Helvetica Neue"/>
                <a:ea typeface="等线" panose="02010600030101010101" pitchFamily="2" charset="-122"/>
              </a:rPr>
              <a:t>].2017</a:t>
            </a:r>
            <a:r>
              <a:rPr lang="en-US" altLang="zh-CN" dirty="0">
                <a:solidFill>
                  <a:srgbClr val="000000"/>
                </a:solidFill>
                <a:latin typeface="Helvetica Neue"/>
                <a:ea typeface="等线" panose="02010600030101010101" pitchFamily="2" charset="-122"/>
              </a:rPr>
              <a:t>.</a:t>
            </a:r>
            <a:r>
              <a:rPr lang="en-US" altLang="zh-CN" dirty="0"/>
              <a:t> </a:t>
            </a:r>
            <a:endParaRPr lang="zh-CN" altLang="en-US" dirty="0"/>
          </a:p>
        </p:txBody>
      </p:sp>
    </p:spTree>
    <p:extLst>
      <p:ext uri="{BB962C8B-B14F-4D97-AF65-F5344CB8AC3E}">
        <p14:creationId xmlns:p14="http://schemas.microsoft.com/office/powerpoint/2010/main" val="766947662"/>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3005951"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模型：图像特征提取方式</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4543291"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、图像特征提取方式</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提取固定网格大小图像特征</a:t>
            </a:r>
          </a:p>
        </p:txBody>
      </p:sp>
      <p:pic>
        <p:nvPicPr>
          <p:cNvPr id="2" name="图片 1"/>
          <p:cNvPicPr>
            <a:picLocks noChangeAspect="1"/>
          </p:cNvPicPr>
          <p:nvPr/>
        </p:nvPicPr>
        <p:blipFill>
          <a:blip r:embed="rId3"/>
          <a:stretch>
            <a:fillRect/>
          </a:stretch>
        </p:blipFill>
        <p:spPr>
          <a:xfrm>
            <a:off x="5011006" y="608976"/>
            <a:ext cx="3402586" cy="4992740"/>
          </a:xfrm>
          <a:prstGeom prst="rect">
            <a:avLst/>
          </a:prstGeom>
        </p:spPr>
      </p:pic>
      <p:sp>
        <p:nvSpPr>
          <p:cNvPr id="4" name="矩形 3"/>
          <p:cNvSpPr/>
          <p:nvPr/>
        </p:nvSpPr>
        <p:spPr>
          <a:xfrm>
            <a:off x="217489" y="3793565"/>
            <a:ext cx="4572000" cy="1200150"/>
          </a:xfrm>
          <a:prstGeom prst="rect">
            <a:avLst/>
          </a:prstGeom>
        </p:spPr>
        <p:txBody>
          <a:bodyPr>
            <a:spAutoFit/>
          </a:bodyPr>
          <a:lstStyle/>
          <a:p>
            <a:r>
              <a:rPr lang="en-US" altLang="zh-CN" dirty="0">
                <a:solidFill>
                  <a:srgbClr val="000000"/>
                </a:solidFill>
                <a:latin typeface="Helvetica Neue"/>
                <a:ea typeface="等线" panose="02010600030101010101" pitchFamily="2" charset="-122"/>
              </a:rPr>
              <a:t>Anderson P , He X , Buehler C , et al. Bottom-Up and Top-Down Attention for Image Captioning and Visual Question Answering[J]. 2017.</a:t>
            </a:r>
            <a:r>
              <a:rPr lang="en-US" altLang="zh-CN" dirty="0"/>
              <a:t> </a:t>
            </a:r>
            <a:endParaRPr lang="zh-CN" altLang="en-US" dirty="0"/>
          </a:p>
        </p:txBody>
      </p:sp>
    </p:spTree>
    <p:extLst>
      <p:ext uri="{BB962C8B-B14F-4D97-AF65-F5344CB8AC3E}">
        <p14:creationId xmlns:p14="http://schemas.microsoft.com/office/powerpoint/2010/main" val="5273535"/>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763713" y="49213"/>
            <a:ext cx="3005951" cy="400110"/>
          </a:xfrm>
          <a:prstGeom prst="rect">
            <a:avLst/>
          </a:prstGeom>
          <a:noFill/>
          <a:ln w="9525">
            <a:noFill/>
          </a:ln>
        </p:spPr>
        <p:txBody>
          <a:bodyPr wrap="none">
            <a:spAutoFit/>
          </a:bodyPr>
          <a:lstStyle/>
          <a:p>
            <a:pPr eaLnBrk="1" hangingPunct="1"/>
            <a:r>
              <a:rPr lang="zh-CN" altLang="en-US" sz="2000" dirty="0" smtClean="0">
                <a:latin typeface="微软雅黑" panose="020B0503020204020204" pitchFamily="34" charset="-122"/>
                <a:ea typeface="微软雅黑" panose="020B0503020204020204" pitchFamily="34" charset="-122"/>
              </a:rPr>
              <a:t>模型：图像特征提取方式</a:t>
            </a:r>
            <a:endParaRPr lang="zh-CN" altLang="en-US" sz="2000" dirty="0">
              <a:latin typeface="微软雅黑" panose="020B0503020204020204" pitchFamily="34" charset="-122"/>
              <a:ea typeface="微软雅黑" panose="020B0503020204020204" pitchFamily="34" charset="-122"/>
            </a:endParaRPr>
          </a:p>
        </p:txBody>
      </p:sp>
      <p:sp>
        <p:nvSpPr>
          <p:cNvPr id="7" name="文本框 16">
            <a:extLst>
              <a:ext uri="{FF2B5EF4-FFF2-40B4-BE49-F238E27FC236}">
                <a16:creationId xmlns:a16="http://schemas.microsoft.com/office/drawing/2014/main" id="{B687EB74-592D-4F0B-A4E9-1B30D87CD02B}"/>
              </a:ext>
            </a:extLst>
          </p:cNvPr>
          <p:cNvSpPr txBox="1"/>
          <p:nvPr/>
        </p:nvSpPr>
        <p:spPr>
          <a:xfrm>
            <a:off x="8683299" y="5265598"/>
            <a:ext cx="287337" cy="336118"/>
          </a:xfrm>
          <a:prstGeom prst="rect">
            <a:avLst/>
          </a:prstGeom>
          <a:noFill/>
          <a:ln w="9525">
            <a:noFill/>
          </a:ln>
        </p:spPr>
        <p:txBody>
          <a:bodyPr>
            <a:spAutoFit/>
          </a:bodyPr>
          <a:lstStyle/>
          <a:p>
            <a:pPr>
              <a:lnSpc>
                <a:spcPct val="150000"/>
              </a:lnSpc>
            </a:pPr>
            <a:r>
              <a:rPr lang="en-US" altLang="zh-CN" sz="1200" dirty="0">
                <a:latin typeface="Times New Roman" panose="02020603050405020304" pitchFamily="18" charset="0"/>
                <a:ea typeface="微软雅黑" panose="020B0503020204020204" pitchFamily="34" charset="-122"/>
              </a:rPr>
              <a:t>6</a:t>
            </a:r>
          </a:p>
        </p:txBody>
      </p:sp>
      <p:sp>
        <p:nvSpPr>
          <p:cNvPr id="3" name="文本框 2"/>
          <p:cNvSpPr txBox="1"/>
          <p:nvPr/>
        </p:nvSpPr>
        <p:spPr>
          <a:xfrm>
            <a:off x="467715" y="1057375"/>
            <a:ext cx="4470117"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、图像特征提取方式</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提取网格中的物体，这种方法具有语义信息，从实验结果来看，更好一些</a:t>
            </a:r>
          </a:p>
        </p:txBody>
      </p:sp>
      <p:sp>
        <p:nvSpPr>
          <p:cNvPr id="4" name="矩形 3"/>
          <p:cNvSpPr/>
          <p:nvPr/>
        </p:nvSpPr>
        <p:spPr>
          <a:xfrm>
            <a:off x="217489" y="3793565"/>
            <a:ext cx="4572000" cy="1200150"/>
          </a:xfrm>
          <a:prstGeom prst="rect">
            <a:avLst/>
          </a:prstGeom>
        </p:spPr>
        <p:txBody>
          <a:bodyPr>
            <a:spAutoFit/>
          </a:bodyPr>
          <a:lstStyle/>
          <a:p>
            <a:r>
              <a:rPr lang="en-US" altLang="zh-CN" dirty="0">
                <a:solidFill>
                  <a:srgbClr val="000000"/>
                </a:solidFill>
                <a:latin typeface="Helvetica Neue"/>
                <a:ea typeface="等线" panose="02010600030101010101" pitchFamily="2" charset="-122"/>
              </a:rPr>
              <a:t>Anderson P , He X , Buehler C , et al. Bottom-Up and Top-Down Attention for Image Captioning and Visual Question Answering[J]. 2017.</a:t>
            </a:r>
            <a:r>
              <a:rPr lang="en-US" altLang="zh-CN" dirty="0"/>
              <a:t> </a:t>
            </a:r>
            <a:endParaRPr lang="zh-CN" altLang="en-US" dirty="0"/>
          </a:p>
        </p:txBody>
      </p:sp>
      <p:pic>
        <p:nvPicPr>
          <p:cNvPr id="5" name="图片 4"/>
          <p:cNvPicPr>
            <a:picLocks noChangeAspect="1"/>
          </p:cNvPicPr>
          <p:nvPr/>
        </p:nvPicPr>
        <p:blipFill>
          <a:blip r:embed="rId3"/>
          <a:stretch>
            <a:fillRect/>
          </a:stretch>
        </p:blipFill>
        <p:spPr>
          <a:xfrm>
            <a:off x="5216082" y="618057"/>
            <a:ext cx="3188967" cy="4824335"/>
          </a:xfrm>
          <a:prstGeom prst="rect">
            <a:avLst/>
          </a:prstGeom>
        </p:spPr>
      </p:pic>
    </p:spTree>
    <p:extLst>
      <p:ext uri="{BB962C8B-B14F-4D97-AF65-F5344CB8AC3E}">
        <p14:creationId xmlns:p14="http://schemas.microsoft.com/office/powerpoint/2010/main" val="1778595941"/>
      </p:ext>
    </p:extLst>
  </p:cSld>
  <p:clrMapOvr>
    <a:masterClrMapping/>
  </p:clrMapOvr>
  <mc:AlternateContent xmlns:mc="http://schemas.openxmlformats.org/markup-compatibility/2006" xmlns:p14="http://schemas.microsoft.com/office/powerpoint/2010/main">
    <mc:Choice Requires="p14">
      <p:transition spd="slow" p14:dur="2000" advTm="725"/>
    </mc:Choice>
    <mc:Fallback xmlns="">
      <p:transition spd="slow" advTm="72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noFill/>
      </a:spPr>
      <a:bodyPr wrap="squar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7608</TotalTime>
  <Words>1535</Words>
  <Application>Microsoft Office PowerPoint</Application>
  <PresentationFormat>全屏显示(16:10)</PresentationFormat>
  <Paragraphs>183</Paragraphs>
  <Slides>26</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Helvetica Neue</vt:lpstr>
      <vt:lpstr>等线</vt:lpstr>
      <vt:lpstr>宋体</vt:lpstr>
      <vt:lpstr>微软雅黑</vt:lpstr>
      <vt:lpstr>微软雅黑</vt:lpstr>
      <vt:lpstr>Arial</vt:lpstr>
      <vt:lpstr>Calibri</vt:lpstr>
      <vt:lpstr>Impact</vt:lpstr>
      <vt:lpstr>Stencil</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Thank you 请老师批评与指正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yiluzhang</cp:lastModifiedBy>
  <cp:revision>681</cp:revision>
  <dcterms:created xsi:type="dcterms:W3CDTF">2018-12-27T06:28:58Z</dcterms:created>
  <dcterms:modified xsi:type="dcterms:W3CDTF">2019-06-25T13:56:34Z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