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1" autoAdjust="0"/>
    <p:restoredTop sz="94732" autoAdjust="0"/>
  </p:normalViewPr>
  <p:slideViewPr>
    <p:cSldViewPr snapToGrid="0" snapToObjects="1" showGuides="1">
      <p:cViewPr>
        <p:scale>
          <a:sx n="70" d="100"/>
          <a:sy n="70" d="100"/>
        </p:scale>
        <p:origin x="-8888" y="-8672"/>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5/29/18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0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0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0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0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1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1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1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1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3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3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3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3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7001895"/>
          </a:xfrm>
        </p:spPr>
        <p:txBody>
          <a:bodyPr/>
          <a:lstStyle/>
          <a:p>
            <a:pPr algn="just"/>
            <a:r>
              <a:rPr lang="en-US" dirty="0">
                <a:latin typeface="+mn-lt"/>
              </a:rPr>
              <a:t>“</a:t>
            </a:r>
            <a:r>
              <a:rPr lang="en-US" dirty="0" err="1">
                <a:latin typeface="+mn-lt"/>
              </a:rPr>
              <a:t>Zao</a:t>
            </a:r>
            <a:r>
              <a:rPr lang="en-US" dirty="0">
                <a:latin typeface="+mn-lt"/>
              </a:rPr>
              <a:t> </a:t>
            </a:r>
            <a:r>
              <a:rPr lang="en-US" dirty="0" err="1">
                <a:latin typeface="+mn-lt"/>
              </a:rPr>
              <a:t>Lian</a:t>
            </a:r>
            <a:r>
              <a:rPr lang="en-US" dirty="0">
                <a:latin typeface="+mn-lt"/>
              </a:rPr>
              <a:t>”(Chinese word: 早恋), Chinse term of puppy love, has been a unique taboo in </a:t>
            </a:r>
            <a:r>
              <a:rPr lang="en-US" dirty="0" smtClean="0">
                <a:latin typeface="+mn-lt"/>
              </a:rPr>
              <a:t>Socialist </a:t>
            </a:r>
            <a:r>
              <a:rPr lang="en-US" dirty="0">
                <a:latin typeface="+mn-lt"/>
              </a:rPr>
              <a:t>China from 1950s to early 2000s. </a:t>
            </a:r>
            <a:r>
              <a:rPr lang="en-US" dirty="0" smtClean="0">
                <a:latin typeface="+mn-lt"/>
              </a:rPr>
              <a:t>“</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is </a:t>
            </a:r>
            <a:r>
              <a:rPr lang="en-US" dirty="0">
                <a:latin typeface="+mn-lt"/>
              </a:rPr>
              <a:t>most commonly defined as dating or having a love relationship before college. </a:t>
            </a:r>
            <a:r>
              <a:rPr lang="en-US" dirty="0" smtClean="0">
                <a:latin typeface="+mn-lt"/>
              </a:rPr>
              <a:t>Policy makers formulated punitive policies on school rules and issued strict censorships on films and </a:t>
            </a:r>
            <a:r>
              <a:rPr lang="en-US" dirty="0" err="1" smtClean="0">
                <a:latin typeface="+mn-lt"/>
              </a:rPr>
              <a:t>tv</a:t>
            </a:r>
            <a:r>
              <a:rPr lang="en-US" dirty="0" smtClean="0">
                <a:latin typeface="+mn-lt"/>
              </a:rPr>
              <a:t> series to prevent and suppress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a:t>
            </a:r>
            <a:r>
              <a:rPr lang="en-US" dirty="0">
                <a:latin typeface="+mn-lt"/>
              </a:rPr>
              <a:t>recent years (since late 2000s), however, there is an increasing tolerance on puppy love in the Chinese society. </a:t>
            </a:r>
            <a:r>
              <a:rPr lang="en-US" dirty="0" smtClean="0">
                <a:latin typeface="+mn-lt"/>
              </a:rPr>
              <a:t>Middle school and high school students are holding hands on campus without worrying about being expelled; TV series with young lovers at school are streaming on major TV networks. Past literatures provided historical and structural explanations for the formation and the development of this taboo through qualitative analysis of documents and interviews, but few has addressed the reason why the Chinese society changes its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recent years using computational tools. This research uses computational tools and constructs statistical models to examine factors that are likely to cause this change and to provide functional explanations for the change. </a:t>
            </a:r>
            <a:endParaRPr lang="en-US" dirty="0">
              <a:latin typeface="+mn-lt"/>
            </a:endParaRPr>
          </a:p>
        </p:txBody>
      </p:sp>
      <p:sp>
        <p:nvSpPr>
          <p:cNvPr id="3" name="Text Placeholder 2"/>
          <p:cNvSpPr>
            <a:spLocks noGrp="1"/>
          </p:cNvSpPr>
          <p:nvPr>
            <p:ph type="body" sz="quarter" idx="11"/>
          </p:nvPr>
        </p:nvSpPr>
        <p:spPr>
          <a:xfrm>
            <a:off x="477827" y="4674100"/>
            <a:ext cx="10048875" cy="754045"/>
          </a:xfrm>
        </p:spPr>
        <p:txBody>
          <a:bodyPr/>
          <a:lstStyle/>
          <a:p>
            <a:r>
              <a:rPr lang="en-US" dirty="0" smtClean="0"/>
              <a:t>INTRODUCTION</a:t>
            </a:r>
          </a:p>
        </p:txBody>
      </p:sp>
      <p:sp>
        <p:nvSpPr>
          <p:cNvPr id="4" name="Text Placeholder 3"/>
          <p:cNvSpPr>
            <a:spLocks noGrp="1"/>
          </p:cNvSpPr>
          <p:nvPr>
            <p:ph type="body" sz="quarter" idx="20"/>
          </p:nvPr>
        </p:nvSpPr>
        <p:spPr>
          <a:xfrm>
            <a:off x="459674" y="12382767"/>
            <a:ext cx="10038662" cy="1721305"/>
          </a:xfrm>
        </p:spPr>
        <p:txBody>
          <a:bodyPr/>
          <a:lstStyle/>
          <a:p>
            <a:r>
              <a:rPr lang="en-US" smtClean="0"/>
              <a:t>FACTORS THAT MIGHT CONTRIBUTE TO THIS CHANGE</a:t>
            </a:r>
            <a:endParaRPr lang="en-US" dirty="0"/>
          </a:p>
        </p:txBody>
      </p:sp>
      <p:sp>
        <p:nvSpPr>
          <p:cNvPr id="5" name="Text Placeholder 4"/>
          <p:cNvSpPr>
            <a:spLocks noGrp="1"/>
          </p:cNvSpPr>
          <p:nvPr>
            <p:ph type="body" sz="quarter" idx="21"/>
          </p:nvPr>
        </p:nvSpPr>
        <p:spPr>
          <a:xfrm>
            <a:off x="11428410" y="5988373"/>
            <a:ext cx="10048874" cy="2000525"/>
          </a:xfrm>
        </p:spPr>
        <p:txBody>
          <a:bodyPr/>
          <a:lstStyle/>
          <a:p>
            <a:pPr algn="just"/>
            <a:r>
              <a:rPr lang="en-US" dirty="0" smtClean="0">
                <a:latin typeface="+mn-lt"/>
              </a:rPr>
              <a:t>I used Python to scrape film and TV information from </a:t>
            </a:r>
            <a:r>
              <a:rPr lang="en-US" dirty="0" err="1" smtClean="0">
                <a:latin typeface="+mn-lt"/>
              </a:rPr>
              <a:t>Douban</a:t>
            </a:r>
            <a:r>
              <a:rPr lang="en-US" dirty="0" smtClean="0">
                <a:latin typeface="+mn-lt"/>
              </a:rPr>
              <a:t>, a Chinese film and movie rating website. Films and TV series with the three tags “Mainland China”, “School”, and “Romance” are scraped and I created a time series of the annual number of films and TV series produced.  </a:t>
            </a:r>
            <a:endParaRPr lang="en-US" dirty="0">
              <a:latin typeface="+mn-lt"/>
            </a:endParaRPr>
          </a:p>
        </p:txBody>
      </p:sp>
      <p:sp>
        <p:nvSpPr>
          <p:cNvPr id="6" name="Text Placeholder 5"/>
          <p:cNvSpPr>
            <a:spLocks noGrp="1"/>
          </p:cNvSpPr>
          <p:nvPr>
            <p:ph type="body" sz="quarter" idx="22"/>
          </p:nvPr>
        </p:nvSpPr>
        <p:spPr>
          <a:xfrm>
            <a:off x="11428409" y="4665799"/>
            <a:ext cx="10048875" cy="1323431"/>
          </a:xfrm>
        </p:spPr>
        <p:txBody>
          <a:bodyPr/>
          <a:lstStyle/>
          <a:p>
            <a:r>
              <a:rPr lang="en-US" dirty="0" smtClean="0"/>
              <a:t>Number of Films and TV as an Indicator of Attitude </a:t>
            </a:r>
            <a:endParaRPr lang="en-US" dirty="0"/>
          </a:p>
        </p:txBody>
      </p:sp>
      <p:sp>
        <p:nvSpPr>
          <p:cNvPr id="7" name="Text Placeholder 6"/>
          <p:cNvSpPr>
            <a:spLocks noGrp="1"/>
          </p:cNvSpPr>
          <p:nvPr>
            <p:ph type="body" sz="quarter" idx="23"/>
          </p:nvPr>
        </p:nvSpPr>
        <p:spPr>
          <a:xfrm>
            <a:off x="22448845" y="5503831"/>
            <a:ext cx="10048874" cy="1615805"/>
          </a:xfrm>
        </p:spPr>
        <p:txBody>
          <a:bodyPr/>
          <a:lstStyle/>
          <a:p>
            <a:r>
              <a:rPr lang="en-US" dirty="0" smtClean="0"/>
              <a:t>Granger Causality Test calculates and compares the p-values of the two equations in a VAR model and selects the equation with the smaller p-value. </a:t>
            </a:r>
            <a:endParaRPr lang="en-US" dirty="0"/>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a:xfrm>
            <a:off x="33369530" y="15024534"/>
            <a:ext cx="10047018" cy="754045"/>
          </a:xfrm>
        </p:spPr>
        <p:txBody>
          <a:bodyPr/>
          <a:lstStyle/>
          <a:p>
            <a:r>
              <a:rPr lang="en-US" dirty="0" smtClean="0"/>
              <a:t>CONCLUSION</a:t>
            </a:r>
          </a:p>
        </p:txBody>
      </p:sp>
      <p:sp>
        <p:nvSpPr>
          <p:cNvPr id="10" name="Text Placeholder 9"/>
          <p:cNvSpPr>
            <a:spLocks noGrp="1"/>
          </p:cNvSpPr>
          <p:nvPr>
            <p:ph type="body" sz="quarter" idx="26"/>
          </p:nvPr>
        </p:nvSpPr>
        <p:spPr>
          <a:xfrm>
            <a:off x="33422043" y="15709462"/>
            <a:ext cx="10047018" cy="5847732"/>
          </a:xfrm>
        </p:spPr>
        <p:txBody>
          <a:bodyPr/>
          <a:lstStyle/>
          <a:p>
            <a:pPr algn="just"/>
            <a:r>
              <a:rPr lang="en-US" dirty="0" smtClean="0">
                <a:latin typeface="+mn-lt"/>
              </a:rPr>
              <a:t>The Chinese society’s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specifically, the number of films and TV series with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component in previous years, can be used predict China’s Fertility Rate and the average female’s age of first marriage, </a:t>
            </a:r>
            <a:r>
              <a:rPr lang="en-US" dirty="0">
                <a:latin typeface="+mn-lt"/>
              </a:rPr>
              <a:t>c</a:t>
            </a:r>
            <a:r>
              <a:rPr lang="en-US" dirty="0" smtClean="0">
                <a:latin typeface="+mn-lt"/>
              </a:rPr>
              <a:t>ontrary to the hypothesis that TFR and the average female’s age of first marriage have causal effects on the change in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However, a change in number of students studying abroad has a positive causal effect on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Policy makers are adjusting the society’s perception on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order to facilitate new marriage and fertility policies, because average marriage age has been postponing and TFR has been low. On the other hand, an increasing number of Chinese students studying abroad demonstrates diversifying forms of education in China. As ways to obtain high-quality higher education are no longer solely score-based, the purpose to reduce the negative effect of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on exam results becomes less significant. </a:t>
            </a:r>
            <a:endParaRPr lang="en-US" dirty="0">
              <a:latin typeface="+mn-lt"/>
            </a:endParaRPr>
          </a:p>
        </p:txBody>
      </p:sp>
      <p:sp>
        <p:nvSpPr>
          <p:cNvPr id="11" name="Text Placeholder 10"/>
          <p:cNvSpPr>
            <a:spLocks noGrp="1"/>
          </p:cNvSpPr>
          <p:nvPr>
            <p:ph type="body" sz="quarter" idx="27"/>
          </p:nvPr>
        </p:nvSpPr>
        <p:spPr>
          <a:xfrm>
            <a:off x="33422043" y="21634157"/>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369530" y="22597586"/>
            <a:ext cx="10052050" cy="5643747"/>
          </a:xfrm>
        </p:spPr>
        <p:txBody>
          <a:bodyPr/>
          <a:lstStyle/>
          <a:p>
            <a:pPr marL="342900" indent="-342900">
              <a:buFont typeface="Arial" charset="0"/>
              <a:buChar char="•"/>
            </a:pPr>
            <a:r>
              <a:rPr lang="en-US" dirty="0">
                <a:latin typeface="+mn-lt"/>
              </a:rPr>
              <a:t>Diebold, F.X. (2015), Forecasting, Department of Economics, University of </a:t>
            </a:r>
            <a:r>
              <a:rPr lang="en-US" dirty="0" err="1">
                <a:latin typeface="+mn-lt"/>
              </a:rPr>
              <a:t>Pennsyl</a:t>
            </a:r>
            <a:r>
              <a:rPr lang="en-US" dirty="0">
                <a:latin typeface="+mn-lt"/>
              </a:rPr>
              <a:t>- </a:t>
            </a:r>
            <a:r>
              <a:rPr lang="en-US" dirty="0" err="1">
                <a:latin typeface="+mn-lt"/>
              </a:rPr>
              <a:t>vania</a:t>
            </a:r>
            <a:r>
              <a:rPr lang="en-US" dirty="0">
                <a:latin typeface="+mn-lt"/>
              </a:rPr>
              <a:t>, http://</a:t>
            </a:r>
            <a:r>
              <a:rPr lang="en-US" dirty="0" err="1">
                <a:latin typeface="+mn-lt"/>
              </a:rPr>
              <a:t>www.ssc.upenn.edu</a:t>
            </a:r>
            <a:r>
              <a:rPr lang="en-US" dirty="0">
                <a:latin typeface="+mn-lt"/>
              </a:rPr>
              <a:t>/~</a:t>
            </a:r>
            <a:r>
              <a:rPr lang="en-US" dirty="0" err="1" smtClean="0">
                <a:latin typeface="+mn-lt"/>
              </a:rPr>
              <a:t>fdiebold</a:t>
            </a:r>
            <a:r>
              <a:rPr lang="en-US" dirty="0" smtClean="0">
                <a:latin typeface="+mn-lt"/>
              </a:rPr>
              <a:t>/</a:t>
            </a:r>
            <a:r>
              <a:rPr lang="en-US" dirty="0" err="1" smtClean="0">
                <a:latin typeface="+mn-lt"/>
              </a:rPr>
              <a:t>Textbooks.html</a:t>
            </a:r>
            <a:endParaRPr lang="en-US" dirty="0" smtClean="0">
              <a:latin typeface="+mn-lt"/>
            </a:endParaRPr>
          </a:p>
          <a:p>
            <a:pPr marL="342900" indent="-342900">
              <a:buFont typeface="Arial" charset="0"/>
              <a:buChar char="•"/>
            </a:pPr>
            <a:r>
              <a:rPr lang="en-US" dirty="0">
                <a:latin typeface="+mn-lt"/>
              </a:rPr>
              <a:t>Pan, S., Parish, W., &amp; Huang, Y. (2011). Love and Sex of Chinese Teenagers: A Random Sampling Based on Census of populations aged 14-17. Chinese Youth Studies, 12(7), 55</a:t>
            </a:r>
            <a:r>
              <a:rPr lang="en-US" dirty="0" smtClean="0">
                <a:latin typeface="+mn-lt"/>
              </a:rPr>
              <a:t>.</a:t>
            </a:r>
            <a:endParaRPr lang="en-US" dirty="0">
              <a:latin typeface="+mn-lt"/>
            </a:endParaRPr>
          </a:p>
          <a:p>
            <a:pPr marL="342900" indent="-342900">
              <a:buFont typeface="Arial" charset="0"/>
              <a:buChar char="•"/>
            </a:pPr>
            <a:r>
              <a:rPr lang="en-US" dirty="0" err="1" smtClean="0">
                <a:latin typeface="+mn-lt"/>
              </a:rPr>
              <a:t>Salganik</a:t>
            </a:r>
            <a:r>
              <a:rPr lang="en-US" dirty="0">
                <a:latin typeface="+mn-lt"/>
              </a:rPr>
              <a:t>, Matthew J. 2017. Bit by Bit: Social Research in the Digital Age. Princeton, NJ: Princeton University Press. Open review edition. </a:t>
            </a:r>
          </a:p>
          <a:p>
            <a:pPr marL="342900" indent="-342900">
              <a:buFont typeface="Arial" charset="0"/>
              <a:buChar char="•"/>
            </a:pPr>
            <a:r>
              <a:rPr lang="en-US" dirty="0" smtClean="0">
                <a:latin typeface="+mn-lt"/>
              </a:rPr>
              <a:t>Shen</a:t>
            </a:r>
            <a:r>
              <a:rPr lang="en-US" dirty="0">
                <a:latin typeface="+mn-lt"/>
              </a:rPr>
              <a:t>, Y. (2015). Too young to date! The origins of </a:t>
            </a:r>
            <a:r>
              <a:rPr lang="en-US" dirty="0" err="1">
                <a:latin typeface="+mn-lt"/>
              </a:rPr>
              <a:t>zaolian</a:t>
            </a:r>
            <a:r>
              <a:rPr lang="en-US" dirty="0">
                <a:latin typeface="+mn-lt"/>
              </a:rPr>
              <a:t> (early love) as a social problem in 20th- century China. History of Science, 53(1), 86</a:t>
            </a:r>
            <a:r>
              <a:rPr lang="en-US" dirty="0" smtClean="0">
                <a:latin typeface="+mn-lt"/>
              </a:rPr>
              <a:t>.</a:t>
            </a:r>
          </a:p>
          <a:p>
            <a:pPr marL="342900" indent="-342900">
              <a:buFont typeface="Arial" charset="0"/>
              <a:buChar char="•"/>
            </a:pPr>
            <a:r>
              <a:rPr lang="en-US" dirty="0" err="1" smtClean="0">
                <a:latin typeface="+mn-lt"/>
              </a:rPr>
              <a:t>Wang,J</a:t>
            </a:r>
            <a:r>
              <a:rPr lang="en-US" dirty="0" smtClean="0">
                <a:latin typeface="+mn-lt"/>
              </a:rPr>
              <a:t>. (2013,August31).Puppy love no longer taboo [Electronic version].Shanghai Daily Zhang, E. (2005). Rethinking Sexual Repression in Maoist China: Ideology, Structure</a:t>
            </a:r>
            <a:br>
              <a:rPr lang="en-US" dirty="0" smtClean="0">
                <a:latin typeface="+mn-lt"/>
              </a:rPr>
            </a:br>
            <a:r>
              <a:rPr lang="en-US" dirty="0" smtClean="0">
                <a:latin typeface="+mn-lt"/>
              </a:rPr>
              <a:t>and the Ownership of the Body. Body and Society, 11(3), 9. </a:t>
            </a:r>
          </a:p>
          <a:p>
            <a:endParaRPr lang="en-US" dirty="0"/>
          </a:p>
        </p:txBody>
      </p:sp>
      <p:sp>
        <p:nvSpPr>
          <p:cNvPr id="13" name="Text Placeholder 12"/>
          <p:cNvSpPr>
            <a:spLocks noGrp="1"/>
          </p:cNvSpPr>
          <p:nvPr>
            <p:ph type="body" sz="quarter" idx="29"/>
          </p:nvPr>
        </p:nvSpPr>
        <p:spPr>
          <a:xfrm>
            <a:off x="33414042" y="28452396"/>
            <a:ext cx="10047018" cy="754045"/>
          </a:xfrm>
        </p:spPr>
        <p:txBody>
          <a:bodyPr/>
          <a:lstStyle/>
          <a:p>
            <a:r>
              <a:rPr lang="en-US" dirty="0" smtClean="0"/>
              <a:t>CONTACT INFORMATION</a:t>
            </a:r>
            <a:endParaRPr lang="en-US" dirty="0"/>
          </a:p>
        </p:txBody>
      </p:sp>
      <p:sp>
        <p:nvSpPr>
          <p:cNvPr id="14" name="Text Placeholder 13"/>
          <p:cNvSpPr>
            <a:spLocks noGrp="1"/>
          </p:cNvSpPr>
          <p:nvPr>
            <p:ph type="body" sz="quarter" idx="30"/>
          </p:nvPr>
        </p:nvSpPr>
        <p:spPr>
          <a:xfrm>
            <a:off x="33417011" y="28997825"/>
            <a:ext cx="10052050" cy="2231358"/>
          </a:xfrm>
        </p:spPr>
        <p:txBody>
          <a:bodyPr/>
          <a:lstStyle/>
          <a:p>
            <a:r>
              <a:rPr lang="en-US" dirty="0" smtClean="0">
                <a:latin typeface="+mn-lt"/>
              </a:rPr>
              <a:t>Yilun Dai  </a:t>
            </a:r>
          </a:p>
          <a:p>
            <a:r>
              <a:rPr lang="en-US" dirty="0" smtClean="0">
                <a:latin typeface="+mn-lt"/>
              </a:rPr>
              <a:t>Social Sciences Division, </a:t>
            </a:r>
          </a:p>
          <a:p>
            <a:r>
              <a:rPr lang="en-US" dirty="0" smtClean="0">
                <a:latin typeface="+mn-lt"/>
              </a:rPr>
              <a:t>The University of Chicago</a:t>
            </a:r>
          </a:p>
          <a:p>
            <a:r>
              <a:rPr lang="en-US" dirty="0" smtClean="0">
                <a:latin typeface="+mn-lt"/>
              </a:rPr>
              <a:t>Email: </a:t>
            </a:r>
            <a:r>
              <a:rPr lang="en-US" dirty="0" err="1" smtClean="0">
                <a:latin typeface="+mn-lt"/>
              </a:rPr>
              <a:t>yilundai@uchicago.edu</a:t>
            </a:r>
            <a:endParaRPr lang="en-US" dirty="0">
              <a:latin typeface="+mn-lt"/>
            </a:endParaRPr>
          </a:p>
        </p:txBody>
      </p:sp>
      <p:sp>
        <p:nvSpPr>
          <p:cNvPr id="15" name="Text Placeholder 14"/>
          <p:cNvSpPr>
            <a:spLocks noGrp="1"/>
          </p:cNvSpPr>
          <p:nvPr>
            <p:ph type="body" sz="quarter" idx="96"/>
          </p:nvPr>
        </p:nvSpPr>
        <p:spPr>
          <a:xfrm>
            <a:off x="459674" y="29786938"/>
            <a:ext cx="10056813" cy="1231084"/>
          </a:xfrm>
        </p:spPr>
        <p:txBody>
          <a:bodyPr/>
          <a:lstStyle/>
          <a:p>
            <a:r>
              <a:rPr lang="en-US" dirty="0" smtClean="0"/>
              <a:t>Data sources: the World Bank and the National Bureau of Statistics of </a:t>
            </a:r>
            <a:r>
              <a:rPr lang="en-US" smtClean="0"/>
              <a:t>the People’s Republic of China</a:t>
            </a:r>
            <a:endParaRPr lang="en-US" dirty="0"/>
          </a:p>
        </p:txBody>
      </p:sp>
      <p:sp>
        <p:nvSpPr>
          <p:cNvPr id="17" name="Text Placeholder 16"/>
          <p:cNvSpPr>
            <a:spLocks noGrp="1"/>
          </p:cNvSpPr>
          <p:nvPr>
            <p:ph type="body" sz="quarter" idx="151"/>
          </p:nvPr>
        </p:nvSpPr>
        <p:spPr/>
        <p:txBody>
          <a:bodyPr/>
          <a:lstStyle/>
          <a:p>
            <a:r>
              <a:rPr lang="en-US" dirty="0" smtClean="0"/>
              <a:t>Yilun Dai</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a:t>WHY HAVE THE CHINESE BECOME MORE </a:t>
            </a:r>
            <a:r>
              <a:rPr lang="en-US" dirty="0" smtClean="0"/>
              <a:t>TOLERANT </a:t>
            </a:r>
            <a:r>
              <a:rPr lang="en-US" dirty="0" smtClean="0"/>
              <a:t>OF</a:t>
            </a:r>
            <a:r>
              <a:rPr lang="en-US" dirty="0" smtClean="0"/>
              <a:t> </a:t>
            </a:r>
            <a:r>
              <a:rPr lang="en-US" dirty="0" smtClean="0"/>
              <a:t>ZAO LIAN</a:t>
            </a:r>
          </a:p>
          <a:p>
            <a:r>
              <a:rPr lang="en-US" sz="6000" dirty="0" smtClean="0"/>
              <a:t>A Functional Analysis</a:t>
            </a:r>
            <a:endParaRPr lang="en-US" sz="7700" dirty="0" smtClean="0"/>
          </a:p>
          <a:p>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888" y="7988898"/>
            <a:ext cx="7958866" cy="596915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87" y="19460111"/>
            <a:ext cx="8569752" cy="529151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111" y="24775694"/>
            <a:ext cx="8530228" cy="5267105"/>
          </a:xfrm>
          <a:prstGeom prst="rect">
            <a:avLst/>
          </a:prstGeom>
        </p:spPr>
      </p:pic>
      <p:sp>
        <p:nvSpPr>
          <p:cNvPr id="24" name="Text Placeholder 5"/>
          <p:cNvSpPr txBox="1">
            <a:spLocks/>
          </p:cNvSpPr>
          <p:nvPr/>
        </p:nvSpPr>
        <p:spPr>
          <a:xfrm>
            <a:off x="11428408" y="14537758"/>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VAR MODELS</a:t>
            </a:r>
            <a:endParaRPr lang="en-US" dirty="0"/>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54138" y="16752128"/>
            <a:ext cx="9594989" cy="2263094"/>
          </a:xfrm>
          <a:prstGeom prst="rect">
            <a:avLst/>
          </a:prstGeom>
        </p:spPr>
      </p:pic>
      <p:sp>
        <p:nvSpPr>
          <p:cNvPr id="27" name="TextBox 26"/>
          <p:cNvSpPr txBox="1"/>
          <p:nvPr/>
        </p:nvSpPr>
        <p:spPr>
          <a:xfrm>
            <a:off x="11654138" y="15890484"/>
            <a:ext cx="8388194" cy="477054"/>
          </a:xfrm>
          <a:prstGeom prst="rect">
            <a:avLst/>
          </a:prstGeom>
          <a:noFill/>
        </p:spPr>
        <p:txBody>
          <a:bodyPr wrap="none" rtlCol="0">
            <a:spAutoFit/>
          </a:bodyPr>
          <a:lstStyle/>
          <a:p>
            <a:r>
              <a:rPr lang="en-US" sz="2500" dirty="0" smtClean="0">
                <a:ea typeface="Times New Roman" charset="0"/>
                <a:cs typeface="Times New Roman" charset="0"/>
              </a:rPr>
              <a:t>VAR(2) Model for TFR and the Number of Films and TV series</a:t>
            </a:r>
            <a:endParaRPr lang="en-US" sz="2500" dirty="0">
              <a:ea typeface="Times New Roman" charset="0"/>
              <a:cs typeface="Times New Roman" charset="0"/>
            </a:endParaRPr>
          </a:p>
        </p:txBody>
      </p:sp>
      <p:sp>
        <p:nvSpPr>
          <p:cNvPr id="28" name="TextBox 27"/>
          <p:cNvSpPr txBox="1"/>
          <p:nvPr/>
        </p:nvSpPr>
        <p:spPr>
          <a:xfrm>
            <a:off x="11558078" y="19503820"/>
            <a:ext cx="9594989" cy="861774"/>
          </a:xfrm>
          <a:prstGeom prst="rect">
            <a:avLst/>
          </a:prstGeom>
          <a:noFill/>
        </p:spPr>
        <p:txBody>
          <a:bodyPr wrap="square" rtlCol="0">
            <a:spAutoFit/>
          </a:bodyPr>
          <a:lstStyle/>
          <a:p>
            <a:r>
              <a:rPr lang="en-US" sz="2500" dirty="0" smtClean="0">
                <a:ea typeface="Times New Roman" charset="0"/>
                <a:cs typeface="Times New Roman" charset="0"/>
              </a:rPr>
              <a:t>VAR(3) Model for Female’s Average Age at First Marriage and the Number of TV series </a:t>
            </a:r>
            <a:endParaRPr lang="en-US" sz="2500" dirty="0">
              <a:ea typeface="Times New Roman" charset="0"/>
              <a:cs typeface="Times New Roman" charset="0"/>
            </a:endParaRP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4138" y="21059069"/>
            <a:ext cx="9590082" cy="2150103"/>
          </a:xfrm>
          <a:prstGeom prst="rect">
            <a:avLst/>
          </a:prstGeom>
        </p:spPr>
      </p:pic>
      <p:sp>
        <p:nvSpPr>
          <p:cNvPr id="31" name="TextBox 30"/>
          <p:cNvSpPr txBox="1"/>
          <p:nvPr/>
        </p:nvSpPr>
        <p:spPr>
          <a:xfrm>
            <a:off x="11495311" y="23902647"/>
            <a:ext cx="9123405" cy="861774"/>
          </a:xfrm>
          <a:prstGeom prst="rect">
            <a:avLst/>
          </a:prstGeom>
          <a:noFill/>
        </p:spPr>
        <p:txBody>
          <a:bodyPr wrap="square" rtlCol="0">
            <a:spAutoFit/>
          </a:bodyPr>
          <a:lstStyle/>
          <a:p>
            <a:r>
              <a:rPr lang="en-US" sz="2500" dirty="0" smtClean="0">
                <a:ea typeface="Times New Roman" charset="0"/>
                <a:cs typeface="Times New Roman" charset="0"/>
              </a:rPr>
              <a:t>VAR(5) Model for Number of Students Studying Abroad (In 1,000) and the Number of TV series</a:t>
            </a:r>
            <a:endParaRPr lang="en-US" sz="2500" dirty="0">
              <a:ea typeface="Times New Roman" charset="0"/>
              <a:cs typeface="Times New Roman" charset="0"/>
            </a:endParaRPr>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4138" y="25667289"/>
            <a:ext cx="9402871" cy="1065563"/>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5349" y="26646683"/>
            <a:ext cx="9401660" cy="3460978"/>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40906" y="6924872"/>
            <a:ext cx="9910566" cy="3316407"/>
          </a:xfrm>
          <a:prstGeom prst="rect">
            <a:avLst/>
          </a:prstGeom>
        </p:spPr>
      </p:pic>
      <p:pic>
        <p:nvPicPr>
          <p:cNvPr id="35" name="Picture 34"/>
          <p:cNvPicPr>
            <a:picLocks noChangeAspect="1"/>
          </p:cNvPicPr>
          <p:nvPr/>
        </p:nvPicPr>
        <p:blipFill rotWithShape="1">
          <a:blip r:embed="rId10">
            <a:extLst>
              <a:ext uri="{28A0092B-C50C-407E-A947-70E740481C1C}">
                <a14:useLocalDpi xmlns:a14="http://schemas.microsoft.com/office/drawing/2010/main" val="0"/>
              </a:ext>
            </a:extLst>
          </a:blip>
          <a:srcRect l="10009" t="13413" r="12379" b="1942"/>
          <a:stretch/>
        </p:blipFill>
        <p:spPr>
          <a:xfrm>
            <a:off x="22920316" y="10961511"/>
            <a:ext cx="8547877" cy="5966031"/>
          </a:xfrm>
          <a:prstGeom prst="rect">
            <a:avLst/>
          </a:prstGeom>
        </p:spPr>
      </p:pic>
      <p:sp>
        <p:nvSpPr>
          <p:cNvPr id="36" name="TextBox 35"/>
          <p:cNvSpPr txBox="1"/>
          <p:nvPr/>
        </p:nvSpPr>
        <p:spPr>
          <a:xfrm>
            <a:off x="22440906" y="10637907"/>
            <a:ext cx="9910566" cy="477054"/>
          </a:xfrm>
          <a:prstGeom prst="rect">
            <a:avLst/>
          </a:prstGeom>
          <a:noFill/>
        </p:spPr>
        <p:txBody>
          <a:bodyPr wrap="square" rtlCol="0">
            <a:spAutoFit/>
          </a:bodyPr>
          <a:lstStyle/>
          <a:p>
            <a:pPr algn="ctr"/>
            <a:r>
              <a:rPr lang="en-US" sz="2500" dirty="0" smtClean="0"/>
              <a:t>Response of TFR to Impulse from the number of films and </a:t>
            </a:r>
            <a:r>
              <a:rPr lang="en-US" sz="2500" dirty="0" err="1" smtClean="0"/>
              <a:t>tv</a:t>
            </a:r>
            <a:r>
              <a:rPr lang="en-US" sz="2500" dirty="0" smtClean="0"/>
              <a:t> series </a:t>
            </a:r>
            <a:endParaRPr lang="en-US" sz="2500" dirty="0"/>
          </a:p>
        </p:txBody>
      </p:sp>
      <p:sp>
        <p:nvSpPr>
          <p:cNvPr id="37" name="TextBox 36"/>
          <p:cNvSpPr txBox="1"/>
          <p:nvPr/>
        </p:nvSpPr>
        <p:spPr>
          <a:xfrm>
            <a:off x="22587153" y="17206114"/>
            <a:ext cx="9910566" cy="861774"/>
          </a:xfrm>
          <a:prstGeom prst="rect">
            <a:avLst/>
          </a:prstGeom>
          <a:noFill/>
        </p:spPr>
        <p:txBody>
          <a:bodyPr wrap="square" rtlCol="0">
            <a:spAutoFit/>
          </a:bodyPr>
          <a:lstStyle/>
          <a:p>
            <a:pPr algn="ctr"/>
            <a:r>
              <a:rPr lang="en-US" sz="2500" dirty="0" smtClean="0"/>
              <a:t>Response of Female’s average age at First Marriage to Impulse from the number of films and </a:t>
            </a:r>
            <a:r>
              <a:rPr lang="en-US" sz="2500" dirty="0" err="1" smtClean="0"/>
              <a:t>tv</a:t>
            </a:r>
            <a:r>
              <a:rPr lang="en-US" sz="2500" dirty="0" smtClean="0"/>
              <a:t> series </a:t>
            </a:r>
            <a:endParaRPr lang="en-US" sz="2500" dirty="0"/>
          </a:p>
        </p:txBody>
      </p:sp>
      <p:pic>
        <p:nvPicPr>
          <p:cNvPr id="38" name="Picture 37"/>
          <p:cNvPicPr>
            <a:picLocks noChangeAspect="1"/>
          </p:cNvPicPr>
          <p:nvPr/>
        </p:nvPicPr>
        <p:blipFill rotWithShape="1">
          <a:blip r:embed="rId11">
            <a:extLst>
              <a:ext uri="{28A0092B-C50C-407E-A947-70E740481C1C}">
                <a14:useLocalDpi xmlns:a14="http://schemas.microsoft.com/office/drawing/2010/main" val="0"/>
              </a:ext>
            </a:extLst>
          </a:blip>
          <a:srcRect l="10042" t="14321" r="14358" b="767"/>
          <a:stretch/>
        </p:blipFill>
        <p:spPr>
          <a:xfrm>
            <a:off x="22867523" y="18287798"/>
            <a:ext cx="8404957" cy="5827282"/>
          </a:xfrm>
          <a:prstGeom prst="rect">
            <a:avLst/>
          </a:prstGeom>
        </p:spPr>
      </p:pic>
      <p:sp>
        <p:nvSpPr>
          <p:cNvPr id="39" name="TextBox 38"/>
          <p:cNvSpPr txBox="1"/>
          <p:nvPr/>
        </p:nvSpPr>
        <p:spPr>
          <a:xfrm>
            <a:off x="22587153" y="24159041"/>
            <a:ext cx="9910566" cy="861774"/>
          </a:xfrm>
          <a:prstGeom prst="rect">
            <a:avLst/>
          </a:prstGeom>
          <a:noFill/>
        </p:spPr>
        <p:txBody>
          <a:bodyPr wrap="square" rtlCol="0">
            <a:spAutoFit/>
          </a:bodyPr>
          <a:lstStyle/>
          <a:p>
            <a:pPr algn="ctr"/>
            <a:r>
              <a:rPr lang="en-US" sz="2500" dirty="0" smtClean="0"/>
              <a:t>Response of</a:t>
            </a:r>
            <a:r>
              <a:rPr lang="en-US" sz="2500" dirty="0"/>
              <a:t> the number of films and </a:t>
            </a:r>
            <a:r>
              <a:rPr lang="en-US" sz="2500" dirty="0" err="1"/>
              <a:t>tv</a:t>
            </a:r>
            <a:r>
              <a:rPr lang="en-US" sz="2500" dirty="0"/>
              <a:t> </a:t>
            </a:r>
            <a:r>
              <a:rPr lang="en-US" sz="2500" dirty="0" smtClean="0"/>
              <a:t>series to the Impulse from the number of students (in 1,000)</a:t>
            </a:r>
            <a:endParaRPr lang="en-US" sz="2500" dirty="0"/>
          </a:p>
        </p:txBody>
      </p:sp>
      <p:pic>
        <p:nvPicPr>
          <p:cNvPr id="40" name="Picture 39"/>
          <p:cNvPicPr>
            <a:picLocks noChangeAspect="1"/>
          </p:cNvPicPr>
          <p:nvPr/>
        </p:nvPicPr>
        <p:blipFill rotWithShape="1">
          <a:blip r:embed="rId12">
            <a:extLst>
              <a:ext uri="{28A0092B-C50C-407E-A947-70E740481C1C}">
                <a14:useLocalDpi xmlns:a14="http://schemas.microsoft.com/office/drawing/2010/main" val="0"/>
              </a:ext>
            </a:extLst>
          </a:blip>
          <a:srcRect l="9860" t="13275" r="10941"/>
          <a:stretch/>
        </p:blipFill>
        <p:spPr>
          <a:xfrm>
            <a:off x="22701156" y="24951035"/>
            <a:ext cx="9165294" cy="6066987"/>
          </a:xfrm>
          <a:prstGeom prst="rect">
            <a:avLst/>
          </a:prstGeom>
        </p:spPr>
      </p:pic>
      <p:sp>
        <p:nvSpPr>
          <p:cNvPr id="41" name="Text Placeholder 8"/>
          <p:cNvSpPr txBox="1">
            <a:spLocks/>
          </p:cNvSpPr>
          <p:nvPr/>
        </p:nvSpPr>
        <p:spPr>
          <a:xfrm>
            <a:off x="33168790" y="4710901"/>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Validation</a:t>
            </a:r>
          </a:p>
        </p:txBody>
      </p:sp>
      <p:sp>
        <p:nvSpPr>
          <p:cNvPr id="43" name="TextBox 42"/>
          <p:cNvSpPr txBox="1"/>
          <p:nvPr/>
        </p:nvSpPr>
        <p:spPr>
          <a:xfrm>
            <a:off x="33369530" y="5594756"/>
            <a:ext cx="9910566" cy="477054"/>
          </a:xfrm>
          <a:prstGeom prst="rect">
            <a:avLst/>
          </a:prstGeom>
          <a:noFill/>
        </p:spPr>
        <p:txBody>
          <a:bodyPr wrap="square" rtlCol="0">
            <a:spAutoFit/>
          </a:bodyPr>
          <a:lstStyle/>
          <a:p>
            <a:r>
              <a:rPr lang="en-US" sz="2500" dirty="0" smtClean="0"/>
              <a:t>Residuals are stable</a:t>
            </a:r>
            <a:r>
              <a:rPr lang="en-US" sz="2500" smtClean="0"/>
              <a:t>, </a:t>
            </a:r>
            <a:r>
              <a:rPr lang="en-US" sz="2500" smtClean="0"/>
              <a:t>random</a:t>
            </a:r>
            <a:r>
              <a:rPr lang="en-US" sz="2500" dirty="0" smtClean="0"/>
              <a:t>, and to not break in later steps. </a:t>
            </a:r>
            <a:endParaRPr lang="en-US" sz="2500" dirty="0"/>
          </a:p>
        </p:txBody>
      </p:sp>
      <p:pic>
        <p:nvPicPr>
          <p:cNvPr id="44" name="Picture 43"/>
          <p:cNvPicPr>
            <a:picLocks noChangeAspect="1"/>
          </p:cNvPicPr>
          <p:nvPr/>
        </p:nvPicPr>
        <p:blipFill rotWithShape="1">
          <a:blip r:embed="rId13">
            <a:extLst>
              <a:ext uri="{28A0092B-C50C-407E-A947-70E740481C1C}">
                <a14:useLocalDpi xmlns:a14="http://schemas.microsoft.com/office/drawing/2010/main" val="0"/>
              </a:ext>
            </a:extLst>
          </a:blip>
          <a:srcRect b="52938"/>
          <a:stretch/>
        </p:blipFill>
        <p:spPr>
          <a:xfrm>
            <a:off x="34275871" y="6028406"/>
            <a:ext cx="7475633" cy="2673596"/>
          </a:xfrm>
          <a:prstGeom prst="rect">
            <a:avLst/>
          </a:prstGeom>
        </p:spPr>
      </p:pic>
      <p:pic>
        <p:nvPicPr>
          <p:cNvPr id="50" name="Picture 49"/>
          <p:cNvPicPr>
            <a:picLocks noChangeAspect="1"/>
          </p:cNvPicPr>
          <p:nvPr/>
        </p:nvPicPr>
        <p:blipFill rotWithShape="1">
          <a:blip r:embed="rId14">
            <a:extLst>
              <a:ext uri="{28A0092B-C50C-407E-A947-70E740481C1C}">
                <a14:useLocalDpi xmlns:a14="http://schemas.microsoft.com/office/drawing/2010/main" val="0"/>
              </a:ext>
            </a:extLst>
          </a:blip>
          <a:srcRect t="2109" b="51478"/>
          <a:stretch/>
        </p:blipFill>
        <p:spPr>
          <a:xfrm>
            <a:off x="34275871" y="8976637"/>
            <a:ext cx="7475633" cy="2855699"/>
          </a:xfrm>
          <a:prstGeom prst="rect">
            <a:avLst/>
          </a:prstGeom>
        </p:spPr>
      </p:pic>
      <p:pic>
        <p:nvPicPr>
          <p:cNvPr id="25" name="Picture 24"/>
          <p:cNvPicPr>
            <a:picLocks noChangeAspect="1"/>
          </p:cNvPicPr>
          <p:nvPr/>
        </p:nvPicPr>
        <p:blipFill rotWithShape="1">
          <a:blip r:embed="rId15">
            <a:extLst>
              <a:ext uri="{28A0092B-C50C-407E-A947-70E740481C1C}">
                <a14:useLocalDpi xmlns:a14="http://schemas.microsoft.com/office/drawing/2010/main" val="0"/>
              </a:ext>
            </a:extLst>
          </a:blip>
          <a:srcRect t="2723" b="51156"/>
          <a:stretch/>
        </p:blipFill>
        <p:spPr>
          <a:xfrm>
            <a:off x="34275870" y="11553243"/>
            <a:ext cx="7475634" cy="3099721"/>
          </a:xfrm>
          <a:prstGeom prst="rect">
            <a:avLst/>
          </a:prstGeom>
        </p:spPr>
      </p:pic>
      <p:sp>
        <p:nvSpPr>
          <p:cNvPr id="42" name="Text Placeholder 41"/>
          <p:cNvSpPr>
            <a:spLocks noGrp="1"/>
          </p:cNvSpPr>
          <p:nvPr>
            <p:ph type="body" sz="quarter" idx="150"/>
          </p:nvPr>
        </p:nvSpPr>
        <p:spPr/>
        <p:txBody>
          <a:bodyPr/>
          <a:lstStyle/>
          <a:p>
            <a:endParaRPr lang="en-US" dirty="0"/>
          </a:p>
        </p:txBody>
      </p:sp>
      <p:pic>
        <p:nvPicPr>
          <p:cNvPr id="19" name="Picture 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87728" y="14062803"/>
            <a:ext cx="8622284" cy="5323947"/>
          </a:xfrm>
          <a:prstGeom prst="rect">
            <a:avLst/>
          </a:prstGeom>
        </p:spPr>
      </p:pic>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1694</TotalTime>
  <Words>811</Words>
  <Application>Microsoft Macintosh PowerPoint</Application>
  <PresentationFormat>Custom</PresentationFormat>
  <Paragraphs>33</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Yilun Dai</cp:lastModifiedBy>
  <cp:revision>107</cp:revision>
  <cp:lastPrinted>2018-05-29T04:33:33Z</cp:lastPrinted>
  <dcterms:created xsi:type="dcterms:W3CDTF">2012-02-03T19:11:35Z</dcterms:created>
  <dcterms:modified xsi:type="dcterms:W3CDTF">2018-05-29T13:20:58Z</dcterms:modified>
</cp:coreProperties>
</file>