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20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1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en-US" altLang="zh-CN" baseline="0" dirty="0" smtClean="0"/>
              <a:t> First Love</a:t>
            </a:r>
          </a:p>
          <a:p>
            <a:pPr>
              <a:defRPr/>
            </a:pPr>
            <a:r>
              <a:rPr lang="en-US" altLang="zh-CN" baseline="0" dirty="0" smtClean="0"/>
              <a:t>Source: China Family Panel Studies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70s</c:v>
                </c:pt>
                <c:pt idx="1">
                  <c:v>80s</c:v>
                </c:pt>
                <c:pt idx="2">
                  <c:v>90s</c:v>
                </c:pt>
                <c:pt idx="3">
                  <c:v>After 95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19.19</c:v>
                </c:pt>
                <c:pt idx="1">
                  <c:v>18.54</c:v>
                </c:pt>
                <c:pt idx="2">
                  <c:v>15.18</c:v>
                </c:pt>
                <c:pt idx="3">
                  <c:v>12.67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3910032"/>
        <c:axId val="1684683760"/>
      </c:barChart>
      <c:catAx>
        <c:axId val="168391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683760"/>
        <c:crosses val="autoZero"/>
        <c:auto val="1"/>
        <c:lblAlgn val="ctr"/>
        <c:lblOffset val="100"/>
        <c:noMultiLvlLbl val="0"/>
      </c:catAx>
      <c:valAx>
        <c:axId val="168468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91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China’s Fertility Rate </a:t>
            </a:r>
          </a:p>
          <a:p>
            <a:pPr>
              <a:defRPr/>
            </a:pPr>
            <a:r>
              <a:rPr lang="en-US" dirty="0" smtClean="0"/>
              <a:t>(Source: The</a:t>
            </a:r>
            <a:r>
              <a:rPr lang="en-US" baseline="0" dirty="0" smtClean="0"/>
              <a:t> World Bank)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453468257874016"/>
          <c:y val="0.0165303882982024"/>
          <c:w val="0.935161909448819"/>
          <c:h val="0.763088994683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Fertility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Sheet1!$A$2:$A$57</c:f>
              <c:strCache>
                <c:ptCount val="56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</c:strCache>
            </c:str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5.748</c:v>
                </c:pt>
                <c:pt idx="1">
                  <c:v>5.919</c:v>
                </c:pt>
                <c:pt idx="2">
                  <c:v>6.089</c:v>
                </c:pt>
                <c:pt idx="3">
                  <c:v>6.237</c:v>
                </c:pt>
                <c:pt idx="4">
                  <c:v>6.346</c:v>
                </c:pt>
                <c:pt idx="5">
                  <c:v>6.396</c:v>
                </c:pt>
                <c:pt idx="6">
                  <c:v>6.375</c:v>
                </c:pt>
                <c:pt idx="7">
                  <c:v>6.286</c:v>
                </c:pt>
                <c:pt idx="8">
                  <c:v>6.133</c:v>
                </c:pt>
                <c:pt idx="9">
                  <c:v>5.92</c:v>
                </c:pt>
                <c:pt idx="10">
                  <c:v>5.648</c:v>
                </c:pt>
                <c:pt idx="11">
                  <c:v>5.321999999999996</c:v>
                </c:pt>
                <c:pt idx="12">
                  <c:v>4.956</c:v>
                </c:pt>
                <c:pt idx="13">
                  <c:v>4.57</c:v>
                </c:pt>
                <c:pt idx="14">
                  <c:v>4.181</c:v>
                </c:pt>
                <c:pt idx="15">
                  <c:v>3.809</c:v>
                </c:pt>
                <c:pt idx="16">
                  <c:v>3.472</c:v>
                </c:pt>
                <c:pt idx="17">
                  <c:v>3.18</c:v>
                </c:pt>
                <c:pt idx="18">
                  <c:v>2.938</c:v>
                </c:pt>
                <c:pt idx="19">
                  <c:v>2.753</c:v>
                </c:pt>
                <c:pt idx="20">
                  <c:v>2.63</c:v>
                </c:pt>
                <c:pt idx="21">
                  <c:v>2.57</c:v>
                </c:pt>
                <c:pt idx="22">
                  <c:v>2.56</c:v>
                </c:pt>
                <c:pt idx="23">
                  <c:v>2.582</c:v>
                </c:pt>
                <c:pt idx="24">
                  <c:v>2.623</c:v>
                </c:pt>
                <c:pt idx="25">
                  <c:v>2.661</c:v>
                </c:pt>
                <c:pt idx="26">
                  <c:v>2.675</c:v>
                </c:pt>
                <c:pt idx="27">
                  <c:v>2.654</c:v>
                </c:pt>
                <c:pt idx="28">
                  <c:v>2.593</c:v>
                </c:pt>
                <c:pt idx="29">
                  <c:v>2.489</c:v>
                </c:pt>
                <c:pt idx="30">
                  <c:v>2.35</c:v>
                </c:pt>
                <c:pt idx="31">
                  <c:v>2.187</c:v>
                </c:pt>
                <c:pt idx="32">
                  <c:v>2.021</c:v>
                </c:pt>
                <c:pt idx="33">
                  <c:v>1.868</c:v>
                </c:pt>
                <c:pt idx="34">
                  <c:v>1.739</c:v>
                </c:pt>
                <c:pt idx="35">
                  <c:v>1.639</c:v>
                </c:pt>
                <c:pt idx="36">
                  <c:v>1.571</c:v>
                </c:pt>
                <c:pt idx="37">
                  <c:v>1.527</c:v>
                </c:pt>
                <c:pt idx="38">
                  <c:v>1.503</c:v>
                </c:pt>
                <c:pt idx="39">
                  <c:v>1.494</c:v>
                </c:pt>
                <c:pt idx="40">
                  <c:v>1.497</c:v>
                </c:pt>
                <c:pt idx="41">
                  <c:v>1.508</c:v>
                </c:pt>
                <c:pt idx="42">
                  <c:v>1.524</c:v>
                </c:pt>
                <c:pt idx="43">
                  <c:v>1.54</c:v>
                </c:pt>
                <c:pt idx="44">
                  <c:v>1.554</c:v>
                </c:pt>
                <c:pt idx="45">
                  <c:v>1.565</c:v>
                </c:pt>
                <c:pt idx="46">
                  <c:v>1.572</c:v>
                </c:pt>
                <c:pt idx="47">
                  <c:v>1.577</c:v>
                </c:pt>
                <c:pt idx="48">
                  <c:v>1.581</c:v>
                </c:pt>
                <c:pt idx="49">
                  <c:v>1.586</c:v>
                </c:pt>
                <c:pt idx="50">
                  <c:v>1.59</c:v>
                </c:pt>
                <c:pt idx="51">
                  <c:v>1.594</c:v>
                </c:pt>
                <c:pt idx="52">
                  <c:v>1.599</c:v>
                </c:pt>
                <c:pt idx="53">
                  <c:v>1.604</c:v>
                </c:pt>
                <c:pt idx="54">
                  <c:v>1.61</c:v>
                </c:pt>
                <c:pt idx="55">
                  <c:v>1.617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3925248"/>
        <c:axId val="1683927728"/>
      </c:lineChart>
      <c:catAx>
        <c:axId val="168392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927728"/>
        <c:crosses val="autoZero"/>
        <c:auto val="1"/>
        <c:lblAlgn val="ctr"/>
        <c:lblOffset val="100"/>
        <c:noMultiLvlLbl val="0"/>
      </c:catAx>
      <c:valAx>
        <c:axId val="168392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92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 (In 1,000)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1997.0</c:v>
                </c:pt>
                <c:pt idx="1">
                  <c:v>1998.0</c:v>
                </c:pt>
                <c:pt idx="2">
                  <c:v>1999.0</c:v>
                </c:pt>
                <c:pt idx="3">
                  <c:v>2000.0</c:v>
                </c:pt>
                <c:pt idx="4">
                  <c:v>2001.0</c:v>
                </c:pt>
                <c:pt idx="5">
                  <c:v>2002.0</c:v>
                </c:pt>
                <c:pt idx="6">
                  <c:v>2003.0</c:v>
                </c:pt>
                <c:pt idx="7">
                  <c:v>2004.0</c:v>
                </c:pt>
                <c:pt idx="8">
                  <c:v>2005.0</c:v>
                </c:pt>
                <c:pt idx="9">
                  <c:v>2006.0</c:v>
                </c:pt>
                <c:pt idx="10">
                  <c:v>2007.0</c:v>
                </c:pt>
                <c:pt idx="11">
                  <c:v>2008.0</c:v>
                </c:pt>
                <c:pt idx="12">
                  <c:v>2009.0</c:v>
                </c:pt>
                <c:pt idx="13">
                  <c:v>2010.0</c:v>
                </c:pt>
                <c:pt idx="14">
                  <c:v>2011.0</c:v>
                </c:pt>
                <c:pt idx="15">
                  <c:v>2012.0</c:v>
                </c:pt>
                <c:pt idx="16">
                  <c:v>2013.0</c:v>
                </c:pt>
                <c:pt idx="17">
                  <c:v>2014.0</c:v>
                </c:pt>
                <c:pt idx="18">
                  <c:v>2015.0</c:v>
                </c:pt>
                <c:pt idx="19">
                  <c:v>2016.0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22.41</c:v>
                </c:pt>
                <c:pt idx="1">
                  <c:v>17.622</c:v>
                </c:pt>
                <c:pt idx="2">
                  <c:v>23.749</c:v>
                </c:pt>
                <c:pt idx="3">
                  <c:v>38.989</c:v>
                </c:pt>
                <c:pt idx="4">
                  <c:v>83.973</c:v>
                </c:pt>
                <c:pt idx="5">
                  <c:v>125.179</c:v>
                </c:pt>
                <c:pt idx="6">
                  <c:v>117.307</c:v>
                </c:pt>
                <c:pt idx="7">
                  <c:v>114.682</c:v>
                </c:pt>
                <c:pt idx="8">
                  <c:v>118.515</c:v>
                </c:pt>
                <c:pt idx="9">
                  <c:v>134.0</c:v>
                </c:pt>
                <c:pt idx="10">
                  <c:v>144.0</c:v>
                </c:pt>
                <c:pt idx="11">
                  <c:v>179.8</c:v>
                </c:pt>
                <c:pt idx="12">
                  <c:v>229.3</c:v>
                </c:pt>
                <c:pt idx="13">
                  <c:v>284.7</c:v>
                </c:pt>
                <c:pt idx="14">
                  <c:v>339.7</c:v>
                </c:pt>
                <c:pt idx="15">
                  <c:v>399.6</c:v>
                </c:pt>
                <c:pt idx="16">
                  <c:v>413.9</c:v>
                </c:pt>
                <c:pt idx="17">
                  <c:v>459.8</c:v>
                </c:pt>
                <c:pt idx="18">
                  <c:v>523.7</c:v>
                </c:pt>
                <c:pt idx="19">
                  <c:v>544.5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3960384"/>
        <c:axId val="1683963136"/>
      </c:lineChart>
      <c:catAx>
        <c:axId val="168396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963136"/>
        <c:crosses val="autoZero"/>
        <c:auto val="1"/>
        <c:lblAlgn val="ctr"/>
        <c:lblOffset val="100"/>
        <c:noMultiLvlLbl val="0"/>
      </c:catAx>
      <c:valAx>
        <c:axId val="168396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96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3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9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3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982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2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80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88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C9D-E2A4-BF49-87B5-97E122F6E61E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83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9A0C9D-E2A4-BF49-87B5-97E122F6E61E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5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0C9D-E2A4-BF49-87B5-97E122F6E61E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DE7BA6-8A69-5F48-9484-1064E5AB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8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18179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A0FFA78-985C-4F50-B21A-77045C7DF6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65409EC7-69B1-45CC-8FB7-1964C1AB67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>
            <a:solidFill>
              <a:srgbClr val="CBA77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3600" y="5321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E"/>
                </a:solidFill>
              </a:rPr>
              <a:t>Why HAVE the Chinese become </a:t>
            </a:r>
            <a:r>
              <a:rPr lang="en-US" sz="2800">
                <a:solidFill>
                  <a:srgbClr val="FFFFFE"/>
                </a:solidFill>
              </a:rPr>
              <a:t>more </a:t>
            </a:r>
            <a:r>
              <a:rPr lang="en-US" sz="2800" smtClean="0">
                <a:solidFill>
                  <a:srgbClr val="FFFFFE"/>
                </a:solidFill>
              </a:rPr>
              <a:t>tolerant </a:t>
            </a:r>
            <a:r>
              <a:rPr lang="en-US" sz="2800" dirty="0">
                <a:solidFill>
                  <a:srgbClr val="FFFFFE"/>
                </a:solidFill>
              </a:rPr>
              <a:t>on puppy love SINCE late 2000s:  A Functional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Yilun Dai</a:t>
            </a:r>
          </a:p>
        </p:txBody>
      </p:sp>
    </p:spTree>
    <p:extLst>
      <p:ext uri="{BB962C8B-B14F-4D97-AF65-F5344CB8AC3E}">
        <p14:creationId xmlns:p14="http://schemas.microsoft.com/office/powerpoint/2010/main" val="232731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TV series that have puppy love contents is increasing</a:t>
            </a:r>
          </a:p>
          <a:p>
            <a:r>
              <a:rPr lang="en-US" dirty="0" smtClean="0"/>
              <a:t>The declining fertility rate and marriage rate, and the increasing number of students </a:t>
            </a:r>
            <a:r>
              <a:rPr lang="en-US" smtClean="0"/>
              <a:t>studying abroad granger cause the increasing tolerance of puppy love in China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0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416" y="2024062"/>
            <a:ext cx="10515600" cy="4833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Chinese Definition of puppy love: 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早恋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zao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lian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, early love), most commonly refer to dating and having a love relationship before college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Puppy love has been a taboo from 1950s to early 2000s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However, there has been an increasing tolerance on puppy love since late 2000s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Why are Chinese people changing their opinion?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9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Question: past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Shen, Y. (2015). Too young to date! The origins of </a:t>
            </a:r>
            <a:r>
              <a:rPr lang="en-US" dirty="0" err="1"/>
              <a:t>zaolian</a:t>
            </a:r>
            <a:r>
              <a:rPr lang="en-US" dirty="0"/>
              <a:t> (early love) as a social problem in 20th-century China. History Of Science, 53(1), 86.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Provided structural explanation for this taboo in 20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</a:p>
          <a:p>
            <a:pPr lvl="1"/>
            <a:r>
              <a:rPr lang="en-US" dirty="0" smtClean="0"/>
              <a:t>Purpose: to prevent early marriage, early birth and school drop-outs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ualitative analysis on political documents</a:t>
            </a:r>
          </a:p>
          <a:p>
            <a:r>
              <a:rPr lang="en-US" dirty="0"/>
              <a:t>Wang, J. (2013, August 31). Puppy love no longer taboo [Electronic version]. </a:t>
            </a:r>
            <a:r>
              <a:rPr lang="en-US" i="1" dirty="0"/>
              <a:t>Shanghai </a:t>
            </a:r>
            <a:r>
              <a:rPr lang="en-US" i="1" dirty="0" smtClean="0"/>
              <a:t>Daily</a:t>
            </a:r>
            <a:endParaRPr lang="en-US" dirty="0" smtClean="0"/>
          </a:p>
          <a:p>
            <a:pPr lvl="1"/>
            <a:r>
              <a:rPr lang="en-US" dirty="0" smtClean="0"/>
              <a:t>Gave cultural explanations on the change: 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 parents themselves experienced puppy love and controlling parents, and therefore are more understanding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54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Question: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Will provide functional and structural explanation on the recent change in attitude towards puppy love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Will use computational methods and quantitative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1122262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Love relationships and marital status statistics from China Family Panel Studies (PKU and </a:t>
            </a:r>
            <a:r>
              <a:rPr lang="en-US" altLang="zh-CN" dirty="0" err="1" smtClean="0"/>
              <a:t>i.baihe.com</a:t>
            </a:r>
            <a:r>
              <a:rPr lang="en-US" altLang="zh-CN" dirty="0" smtClean="0"/>
              <a:t>, </a:t>
            </a:r>
            <a:r>
              <a:rPr lang="en-US" dirty="0" smtClean="0"/>
              <a:t>2015)</a:t>
            </a:r>
          </a:p>
          <a:p>
            <a:r>
              <a:rPr lang="en-US" dirty="0" smtClean="0"/>
              <a:t>Movie and TV series data from </a:t>
            </a:r>
            <a:r>
              <a:rPr lang="en-US" dirty="0" err="1" smtClean="0"/>
              <a:t>Douban</a:t>
            </a:r>
            <a:endParaRPr lang="en-US" dirty="0" smtClean="0"/>
          </a:p>
          <a:p>
            <a:r>
              <a:rPr lang="en-US" dirty="0" smtClean="0"/>
              <a:t>Chinese Fertility rate and marriage rate statistics from the World Bank</a:t>
            </a:r>
          </a:p>
          <a:p>
            <a:r>
              <a:rPr lang="en-US" dirty="0" smtClean="0"/>
              <a:t>Study abroad statistics: National Bureau of Statistics of China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2711177"/>
              </p:ext>
            </p:extLst>
          </p:nvPr>
        </p:nvGraphicFramePr>
        <p:xfrm>
          <a:off x="6413500" y="2017713"/>
          <a:ext cx="4645025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848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Data used</a:t>
            </a:r>
            <a:r>
              <a:rPr lang="en-US" dirty="0" smtClean="0"/>
              <a:t>: Fertility Rate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Plunging fertility </a:t>
            </a:r>
            <a:r>
              <a:rPr lang="en-US" dirty="0" smtClean="0"/>
              <a:t>rate since 1990</a:t>
            </a:r>
          </a:p>
          <a:p>
            <a:r>
              <a:rPr lang="en-US" dirty="0" smtClean="0"/>
              <a:t>One Child Policy became effective in 1980s not 90s</a:t>
            </a:r>
          </a:p>
          <a:p>
            <a:r>
              <a:rPr lang="en-US" dirty="0" smtClean="0"/>
              <a:t>little </a:t>
            </a:r>
            <a:r>
              <a:rPr lang="en-US" dirty="0"/>
              <a:t>change even after the “second child policy”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42054288"/>
              </p:ext>
            </p:extLst>
          </p:nvPr>
        </p:nvGraphicFramePr>
        <p:xfrm>
          <a:off x="5894727" y="1710781"/>
          <a:ext cx="5382874" cy="3180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0449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913" y="581454"/>
            <a:ext cx="4176511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used</a:t>
            </a:r>
            <a:r>
              <a:rPr lang="en-US" dirty="0" smtClean="0"/>
              <a:t>: Number of Students studying abroad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Form of education is diversifying</a:t>
            </a:r>
          </a:p>
          <a:p>
            <a:r>
              <a:rPr lang="en-US" dirty="0" smtClean="0"/>
              <a:t>College Entrance Exam (</a:t>
            </a:r>
            <a:r>
              <a:rPr lang="en-US" dirty="0" err="1" smtClean="0"/>
              <a:t>Gaokao</a:t>
            </a:r>
            <a:r>
              <a:rPr lang="en-US" dirty="0" smtClean="0"/>
              <a:t>) is no longer the only way to higher education</a:t>
            </a:r>
          </a:p>
          <a:p>
            <a:r>
              <a:rPr lang="en-US" dirty="0" smtClean="0"/>
              <a:t>Score is no longer the one and only standard for “good student”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025037474"/>
              </p:ext>
            </p:extLst>
          </p:nvPr>
        </p:nvGraphicFramePr>
        <p:xfrm>
          <a:off x="5894727" y="880533"/>
          <a:ext cx="5382874" cy="4010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903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crawling: fetching TV series data from </a:t>
            </a:r>
            <a:r>
              <a:rPr lang="en-US" dirty="0" err="1" smtClean="0"/>
              <a:t>Douban</a:t>
            </a:r>
            <a:endParaRPr lang="en-US" dirty="0"/>
          </a:p>
          <a:p>
            <a:pPr lvl="1"/>
            <a:r>
              <a:rPr lang="en-US" dirty="0" smtClean="0"/>
              <a:t>Tool: </a:t>
            </a:r>
            <a:r>
              <a:rPr lang="en-US" dirty="0" err="1" smtClean="0"/>
              <a:t>Beautifulsoup</a:t>
            </a:r>
            <a:r>
              <a:rPr lang="en-US" dirty="0" smtClean="0"/>
              <a:t> in Python</a:t>
            </a:r>
          </a:p>
          <a:p>
            <a:r>
              <a:rPr lang="en-US" dirty="0" smtClean="0"/>
              <a:t>Digital Survey</a:t>
            </a:r>
            <a:r>
              <a:rPr lang="en-US" dirty="0"/>
              <a:t> </a:t>
            </a:r>
            <a:r>
              <a:rPr lang="en-US" dirty="0" smtClean="0"/>
              <a:t>on first love age, opinions on marriage, and childbirth</a:t>
            </a:r>
          </a:p>
          <a:p>
            <a:r>
              <a:rPr lang="en-US" dirty="0" smtClean="0"/>
              <a:t>Time Series Analysis: constructing VAR models with exogenous variables and conduct Granger Causality test</a:t>
            </a:r>
          </a:p>
          <a:p>
            <a:pPr lvl="1"/>
            <a:r>
              <a:rPr lang="en-US" dirty="0" smtClean="0"/>
              <a:t>Tool: R studio</a:t>
            </a:r>
          </a:p>
        </p:txBody>
      </p:sp>
    </p:spTree>
    <p:extLst>
      <p:ext uri="{BB962C8B-B14F-4D97-AF65-F5344CB8AC3E}">
        <p14:creationId xmlns:p14="http://schemas.microsoft.com/office/powerpoint/2010/main" val="27719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used: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VAR model with exogenous variables (Christopher Sims, 1980): </a:t>
                </a:r>
              </a:p>
              <a:p>
                <a:pPr lvl="1"/>
                <a:r>
                  <a:rPr lang="en-US" dirty="0" smtClean="0"/>
                  <a:t>A multivariate time series process that includes both exogenous and endogenous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11, 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en-US" dirty="0"/>
                      <m:t> +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12, 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Granger Causality: </a:t>
                </a:r>
              </a:p>
              <a:p>
                <a:pPr lvl="1"/>
                <a:r>
                  <a:rPr lang="en-US" dirty="0" smtClean="0"/>
                  <a:t>“If a signal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“Granger causes” a signal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then past values of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should contain information that helps predict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above and beyond the information contained in past values of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alone” (Anil Seth, 2007). Theory developed by Clive Granger in 1960s.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11, 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21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2, 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883" r="-635" b="-15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1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354</TotalTime>
  <Words>459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Cambria Math</vt:lpstr>
      <vt:lpstr>Gill Sans MT</vt:lpstr>
      <vt:lpstr>Times New Roman</vt:lpstr>
      <vt:lpstr>等线</vt:lpstr>
      <vt:lpstr>Arial</vt:lpstr>
      <vt:lpstr>Gallery</vt:lpstr>
      <vt:lpstr>Why HAVE the Chinese become more tolerant on puppy love SINCE late 2000s:  A Functional ANALYSIS</vt:lpstr>
      <vt:lpstr>Research Question: Introduction</vt:lpstr>
      <vt:lpstr>Research Question: past literature</vt:lpstr>
      <vt:lpstr>Research Question: This Project</vt:lpstr>
      <vt:lpstr>Data used</vt:lpstr>
      <vt:lpstr>Data used: Fertility Rate </vt:lpstr>
      <vt:lpstr>Data used: Number of Students studying abroad</vt:lpstr>
      <vt:lpstr>Methods and tools</vt:lpstr>
      <vt:lpstr>Theories used: </vt:lpstr>
      <vt:lpstr>Hypothetical result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the Chinese become more tolerate on puppy love: functional explanations</dc:title>
  <dc:creator>Yilun Dai</dc:creator>
  <cp:lastModifiedBy>Yilun Dai</cp:lastModifiedBy>
  <cp:revision>40</cp:revision>
  <dcterms:created xsi:type="dcterms:W3CDTF">2018-03-30T11:44:53Z</dcterms:created>
  <dcterms:modified xsi:type="dcterms:W3CDTF">2018-04-04T15:42:55Z</dcterms:modified>
</cp:coreProperties>
</file>