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3" autoAdjust="0"/>
    <p:restoredTop sz="94732" autoAdjust="0"/>
  </p:normalViewPr>
  <p:slideViewPr>
    <p:cSldViewPr snapToGrid="0" snapToObjects="1" showGuides="1">
      <p:cViewPr>
        <p:scale>
          <a:sx n="70" d="100"/>
          <a:sy n="70" d="100"/>
        </p:scale>
        <p:origin x="-7688" y="208"/>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0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0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0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0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0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1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1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1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2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3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3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3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503831"/>
            <a:ext cx="10056813" cy="6617174"/>
          </a:xfrm>
        </p:spPr>
        <p:txBody>
          <a:bodyPr/>
          <a:lstStyle/>
          <a:p>
            <a:pPr algn="just"/>
            <a:r>
              <a:rPr lang="en-US" dirty="0"/>
              <a:t>“</a:t>
            </a:r>
            <a:r>
              <a:rPr lang="en-US" dirty="0" err="1"/>
              <a:t>Zao</a:t>
            </a:r>
            <a:r>
              <a:rPr lang="en-US" dirty="0"/>
              <a:t> </a:t>
            </a:r>
            <a:r>
              <a:rPr lang="en-US" dirty="0" err="1"/>
              <a:t>Lian</a:t>
            </a:r>
            <a:r>
              <a:rPr lang="en-US" dirty="0"/>
              <a:t>”(Chinese word: 早恋), Chinse term of puppy love, has been a unique taboo in </a:t>
            </a:r>
            <a:r>
              <a:rPr lang="en-US" dirty="0" smtClean="0"/>
              <a:t>Socialist </a:t>
            </a:r>
            <a:r>
              <a:rPr lang="en-US" dirty="0"/>
              <a:t>China from 1950s to early 2000s. </a:t>
            </a:r>
            <a:r>
              <a:rPr lang="en-US" dirty="0" smtClean="0"/>
              <a:t>“</a:t>
            </a:r>
            <a:r>
              <a:rPr lang="en-US" dirty="0" err="1" smtClean="0"/>
              <a:t>Zao</a:t>
            </a:r>
            <a:r>
              <a:rPr lang="en-US" dirty="0" smtClean="0"/>
              <a:t> </a:t>
            </a:r>
            <a:r>
              <a:rPr lang="en-US" dirty="0" err="1" smtClean="0"/>
              <a:t>Lian</a:t>
            </a:r>
            <a:r>
              <a:rPr lang="en-US" dirty="0" smtClean="0"/>
              <a:t>” is </a:t>
            </a:r>
            <a:r>
              <a:rPr lang="en-US" dirty="0"/>
              <a:t>most commonly defined as dating or having a love relationship before college. </a:t>
            </a:r>
            <a:r>
              <a:rPr lang="en-US" dirty="0" smtClean="0"/>
              <a:t>Policy makers formulated punitive policies on school rules and issued strict censorships on films and </a:t>
            </a:r>
            <a:r>
              <a:rPr lang="en-US" dirty="0" err="1" smtClean="0"/>
              <a:t>tv</a:t>
            </a:r>
            <a:r>
              <a:rPr lang="en-US" dirty="0" smtClean="0"/>
              <a:t> series to prevent and suppress “</a:t>
            </a:r>
            <a:r>
              <a:rPr lang="en-US" dirty="0" err="1" smtClean="0"/>
              <a:t>Zao</a:t>
            </a:r>
            <a:r>
              <a:rPr lang="en-US" dirty="0" smtClean="0"/>
              <a:t> </a:t>
            </a:r>
            <a:r>
              <a:rPr lang="en-US" dirty="0" err="1" smtClean="0"/>
              <a:t>Lian</a:t>
            </a:r>
            <a:r>
              <a:rPr lang="en-US" dirty="0" smtClean="0"/>
              <a:t>”. In </a:t>
            </a:r>
            <a:r>
              <a:rPr lang="en-US" dirty="0"/>
              <a:t>recent years (since late 2000s), however, there is an increasing tolerance on puppy love in the Chinese society. </a:t>
            </a:r>
            <a:r>
              <a:rPr lang="en-US" dirty="0" smtClean="0"/>
              <a:t>Middle school and high school students are holding hands on campus without worrying about being expelled; TV series with young lovers at school are streaming on major TV networks. Past literatures provided historical and structural explanations for the formation and the development of this taboo through qualitative analysis of documents and interviews, but few has addressed the reason why the Chinese society changes its attitude towards “</a:t>
            </a:r>
            <a:r>
              <a:rPr lang="en-US" dirty="0" err="1" smtClean="0"/>
              <a:t>Zao</a:t>
            </a:r>
            <a:r>
              <a:rPr lang="en-US" dirty="0" smtClean="0"/>
              <a:t> </a:t>
            </a:r>
            <a:r>
              <a:rPr lang="en-US" dirty="0" err="1" smtClean="0"/>
              <a:t>Lian</a:t>
            </a:r>
            <a:r>
              <a:rPr lang="en-US" dirty="0" smtClean="0"/>
              <a:t>” in recent years using computational tools. </a:t>
            </a:r>
            <a:r>
              <a:rPr lang="en-US" b="1" dirty="0" smtClean="0"/>
              <a:t>This research uses computational tools and constructs statistical models to examine factors that are likely to cause this change. </a:t>
            </a:r>
            <a:endParaRPr lang="en-US" b="1" dirty="0"/>
          </a:p>
        </p:txBody>
      </p:sp>
      <p:sp>
        <p:nvSpPr>
          <p:cNvPr id="3" name="Text Placeholder 2"/>
          <p:cNvSpPr>
            <a:spLocks noGrp="1"/>
          </p:cNvSpPr>
          <p:nvPr>
            <p:ph type="body" sz="quarter" idx="11"/>
          </p:nvPr>
        </p:nvSpPr>
        <p:spPr>
          <a:xfrm>
            <a:off x="477827" y="4674100"/>
            <a:ext cx="10048875" cy="754045"/>
          </a:xfrm>
        </p:spPr>
        <p:txBody>
          <a:bodyPr/>
          <a:lstStyle/>
          <a:p>
            <a:r>
              <a:rPr lang="en-US" dirty="0" smtClean="0"/>
              <a:t>INTRODUCTION</a:t>
            </a:r>
          </a:p>
        </p:txBody>
      </p:sp>
      <p:sp>
        <p:nvSpPr>
          <p:cNvPr id="4" name="Text Placeholder 3"/>
          <p:cNvSpPr>
            <a:spLocks noGrp="1"/>
          </p:cNvSpPr>
          <p:nvPr>
            <p:ph type="body" sz="quarter" idx="20"/>
          </p:nvPr>
        </p:nvSpPr>
        <p:spPr>
          <a:xfrm>
            <a:off x="459674" y="12382767"/>
            <a:ext cx="10038662" cy="1721305"/>
          </a:xfrm>
        </p:spPr>
        <p:txBody>
          <a:bodyPr/>
          <a:lstStyle/>
          <a:p>
            <a:r>
              <a:rPr lang="en-US" smtClean="0"/>
              <a:t>FACTORS THAT MIGHT CONTRIBUTE TO THIS CHANGE</a:t>
            </a:r>
            <a:endParaRPr lang="en-US" dirty="0"/>
          </a:p>
        </p:txBody>
      </p:sp>
      <p:sp>
        <p:nvSpPr>
          <p:cNvPr id="5" name="Text Placeholder 4"/>
          <p:cNvSpPr>
            <a:spLocks noGrp="1"/>
          </p:cNvSpPr>
          <p:nvPr>
            <p:ph type="body" sz="quarter" idx="21"/>
          </p:nvPr>
        </p:nvSpPr>
        <p:spPr>
          <a:xfrm>
            <a:off x="11428410" y="5988373"/>
            <a:ext cx="10048874" cy="2000525"/>
          </a:xfrm>
        </p:spPr>
        <p:txBody>
          <a:bodyPr/>
          <a:lstStyle/>
          <a:p>
            <a:pPr algn="just"/>
            <a:r>
              <a:rPr lang="en-US" dirty="0" smtClean="0"/>
              <a:t>I used Python to scrape film and TV information from </a:t>
            </a:r>
            <a:r>
              <a:rPr lang="en-US" dirty="0" err="1" smtClean="0"/>
              <a:t>Douban</a:t>
            </a:r>
            <a:r>
              <a:rPr lang="en-US" dirty="0" smtClean="0"/>
              <a:t>, a Chinese film and movie rating website. Films and TV series with the three tags “Mainland China”, “School”, and “Romance” are scraped and I created a time series of the annual number of films and TV series produced.  </a:t>
            </a:r>
            <a:endParaRPr lang="en-US" dirty="0"/>
          </a:p>
        </p:txBody>
      </p:sp>
      <p:sp>
        <p:nvSpPr>
          <p:cNvPr id="6" name="Text Placeholder 5"/>
          <p:cNvSpPr>
            <a:spLocks noGrp="1"/>
          </p:cNvSpPr>
          <p:nvPr>
            <p:ph type="body" sz="quarter" idx="22"/>
          </p:nvPr>
        </p:nvSpPr>
        <p:spPr>
          <a:xfrm>
            <a:off x="11428409" y="4665799"/>
            <a:ext cx="10048875" cy="1323431"/>
          </a:xfrm>
        </p:spPr>
        <p:txBody>
          <a:bodyPr/>
          <a:lstStyle/>
          <a:p>
            <a:r>
              <a:rPr lang="en-US" dirty="0" smtClean="0"/>
              <a:t>Number of Films and TV as an Indicator of Attitude </a:t>
            </a:r>
            <a:endParaRPr lang="en-US" dirty="0"/>
          </a:p>
        </p:txBody>
      </p:sp>
      <p:sp>
        <p:nvSpPr>
          <p:cNvPr id="7" name="Text Placeholder 6"/>
          <p:cNvSpPr>
            <a:spLocks noGrp="1"/>
          </p:cNvSpPr>
          <p:nvPr>
            <p:ph type="body" sz="quarter" idx="23"/>
          </p:nvPr>
        </p:nvSpPr>
        <p:spPr>
          <a:xfrm>
            <a:off x="22448845" y="5503831"/>
            <a:ext cx="10048874" cy="1615805"/>
          </a:xfrm>
        </p:spPr>
        <p:txBody>
          <a:bodyPr/>
          <a:lstStyle/>
          <a:p>
            <a:r>
              <a:rPr lang="en-US" dirty="0" smtClean="0"/>
              <a:t>Granger Causality Test calculates and compares the p-values of the two equations in a VAR model and selects the equation with the smaller p-value. </a:t>
            </a:r>
            <a:endParaRPr lang="en-US" dirty="0"/>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a:xfrm>
            <a:off x="33422043" y="4674100"/>
            <a:ext cx="10047018" cy="754045"/>
          </a:xfrm>
        </p:spPr>
        <p:txBody>
          <a:bodyPr/>
          <a:lstStyle/>
          <a:p>
            <a:r>
              <a:rPr lang="en-US" dirty="0" smtClean="0"/>
              <a:t>CONCLUSION</a:t>
            </a:r>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a:xfrm>
            <a:off x="279309" y="30107661"/>
            <a:ext cx="10056813" cy="846363"/>
          </a:xfrm>
        </p:spPr>
        <p:txBody>
          <a:bodyPr/>
          <a:lstStyle/>
          <a:p>
            <a:r>
              <a:rPr lang="en-US" dirty="0" smtClean="0"/>
              <a:t>Note: </a:t>
            </a:r>
            <a:endParaRPr lang="en-US" dirty="0"/>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lstStyle/>
          <a:p>
            <a:r>
              <a:rPr lang="en-US" dirty="0" smtClean="0"/>
              <a:t>Yilun Dai</a:t>
            </a:r>
            <a:endParaRPr lang="en-US" dirty="0"/>
          </a:p>
        </p:txBody>
      </p:sp>
      <p:sp>
        <p:nvSpPr>
          <p:cNvPr id="18" name="Text Placeholder 17"/>
          <p:cNvSpPr>
            <a:spLocks noGrp="1"/>
          </p:cNvSpPr>
          <p:nvPr>
            <p:ph type="body" sz="quarter" idx="153"/>
          </p:nvPr>
        </p:nvSpPr>
        <p:spPr/>
        <p:txBody>
          <a:bodyPr>
            <a:normAutofit fontScale="92500" lnSpcReduction="10000"/>
          </a:bodyPr>
          <a:lstStyle/>
          <a:p>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888" y="7988898"/>
            <a:ext cx="7958866" cy="5969150"/>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587" y="14136752"/>
            <a:ext cx="8471353" cy="5230752"/>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587" y="19460111"/>
            <a:ext cx="8569752" cy="5291510"/>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6111" y="24775694"/>
            <a:ext cx="8530228" cy="5267105"/>
          </a:xfrm>
          <a:prstGeom prst="rect">
            <a:avLst/>
          </a:prstGeom>
        </p:spPr>
      </p:pic>
      <p:sp>
        <p:nvSpPr>
          <p:cNvPr id="24" name="Text Placeholder 5"/>
          <p:cNvSpPr txBox="1">
            <a:spLocks/>
          </p:cNvSpPr>
          <p:nvPr/>
        </p:nvSpPr>
        <p:spPr>
          <a:xfrm>
            <a:off x="11428408" y="14537758"/>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VAR MODELS</a:t>
            </a:r>
            <a:endParaRPr lang="en-US" dirty="0"/>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4138" y="16752128"/>
            <a:ext cx="9594989" cy="2263094"/>
          </a:xfrm>
          <a:prstGeom prst="rect">
            <a:avLst/>
          </a:prstGeom>
        </p:spPr>
      </p:pic>
      <p:sp>
        <p:nvSpPr>
          <p:cNvPr id="27" name="TextBox 26"/>
          <p:cNvSpPr txBox="1"/>
          <p:nvPr/>
        </p:nvSpPr>
        <p:spPr>
          <a:xfrm>
            <a:off x="11654138" y="15890484"/>
            <a:ext cx="8388194" cy="477054"/>
          </a:xfrm>
          <a:prstGeom prst="rect">
            <a:avLst/>
          </a:prstGeom>
          <a:noFill/>
        </p:spPr>
        <p:txBody>
          <a:bodyPr wrap="none" rtlCol="0">
            <a:spAutoFit/>
          </a:bodyPr>
          <a:lstStyle/>
          <a:p>
            <a:r>
              <a:rPr lang="en-US" sz="2500" dirty="0" smtClean="0">
                <a:latin typeface="Times New Roman" charset="0"/>
                <a:ea typeface="Times New Roman" charset="0"/>
                <a:cs typeface="Times New Roman" charset="0"/>
              </a:rPr>
              <a:t>VAR(2) Model for TFR and the Number of Films and TV series</a:t>
            </a:r>
            <a:endParaRPr lang="en-US" sz="2500" dirty="0">
              <a:latin typeface="Times New Roman" charset="0"/>
              <a:ea typeface="Times New Roman" charset="0"/>
              <a:cs typeface="Times New Roman" charset="0"/>
            </a:endParaRPr>
          </a:p>
        </p:txBody>
      </p:sp>
      <p:sp>
        <p:nvSpPr>
          <p:cNvPr id="28" name="TextBox 27"/>
          <p:cNvSpPr txBox="1"/>
          <p:nvPr/>
        </p:nvSpPr>
        <p:spPr>
          <a:xfrm>
            <a:off x="11558078" y="19503820"/>
            <a:ext cx="9594989" cy="861774"/>
          </a:xfrm>
          <a:prstGeom prst="rect">
            <a:avLst/>
          </a:prstGeom>
          <a:noFill/>
        </p:spPr>
        <p:txBody>
          <a:bodyPr wrap="square" rtlCol="0">
            <a:spAutoFit/>
          </a:bodyPr>
          <a:lstStyle/>
          <a:p>
            <a:r>
              <a:rPr lang="en-US" sz="2500" dirty="0" smtClean="0">
                <a:latin typeface="Times New Roman" charset="0"/>
                <a:ea typeface="Times New Roman" charset="0"/>
                <a:cs typeface="Times New Roman" charset="0"/>
              </a:rPr>
              <a:t>VAR(3) Model for Female’s Average Age at First Marriage and the Number of TV series </a:t>
            </a:r>
            <a:endParaRPr lang="en-US" sz="2500" dirty="0">
              <a:latin typeface="Times New Roman" charset="0"/>
              <a:ea typeface="Times New Roman" charset="0"/>
              <a:cs typeface="Times New Roman" charset="0"/>
            </a:endParaRP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54138" y="21059069"/>
            <a:ext cx="9590082" cy="2150103"/>
          </a:xfrm>
          <a:prstGeom prst="rect">
            <a:avLst/>
          </a:prstGeom>
        </p:spPr>
      </p:pic>
      <p:sp>
        <p:nvSpPr>
          <p:cNvPr id="31" name="TextBox 30"/>
          <p:cNvSpPr txBox="1"/>
          <p:nvPr/>
        </p:nvSpPr>
        <p:spPr>
          <a:xfrm>
            <a:off x="11495311" y="23902647"/>
            <a:ext cx="9123405" cy="861774"/>
          </a:xfrm>
          <a:prstGeom prst="rect">
            <a:avLst/>
          </a:prstGeom>
          <a:noFill/>
        </p:spPr>
        <p:txBody>
          <a:bodyPr wrap="square" rtlCol="0">
            <a:spAutoFit/>
          </a:bodyPr>
          <a:lstStyle/>
          <a:p>
            <a:r>
              <a:rPr lang="en-US" sz="2500" dirty="0" smtClean="0">
                <a:latin typeface="Times New Roman" charset="0"/>
                <a:ea typeface="Times New Roman" charset="0"/>
                <a:cs typeface="Times New Roman" charset="0"/>
              </a:rPr>
              <a:t>VAR(5) Model for Number of Students Studying Abroad (In 1,000) and the Number of TV series</a:t>
            </a:r>
            <a:endParaRPr lang="en-US" sz="2500" dirty="0">
              <a:latin typeface="Times New Roman" charset="0"/>
              <a:ea typeface="Times New Roman" charset="0"/>
              <a:cs typeface="Times New Roman" charset="0"/>
            </a:endParaRPr>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54138" y="25667289"/>
            <a:ext cx="9402871" cy="1065563"/>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55349" y="26646683"/>
            <a:ext cx="9401660" cy="3460978"/>
          </a:xfrm>
          <a:prstGeom prst="rect">
            <a:avLst/>
          </a:prstGeom>
        </p:spPr>
      </p:pic>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40906" y="6924872"/>
            <a:ext cx="9910566" cy="3316407"/>
          </a:xfrm>
          <a:prstGeom prst="rect">
            <a:avLst/>
          </a:prstGeom>
        </p:spPr>
      </p:pic>
      <p:pic>
        <p:nvPicPr>
          <p:cNvPr id="35" name="Picture 34"/>
          <p:cNvPicPr>
            <a:picLocks noChangeAspect="1"/>
          </p:cNvPicPr>
          <p:nvPr/>
        </p:nvPicPr>
        <p:blipFill rotWithShape="1">
          <a:blip r:embed="rId11">
            <a:extLst>
              <a:ext uri="{28A0092B-C50C-407E-A947-70E740481C1C}">
                <a14:useLocalDpi xmlns:a14="http://schemas.microsoft.com/office/drawing/2010/main" val="0"/>
              </a:ext>
            </a:extLst>
          </a:blip>
          <a:srcRect l="10009" t="13413" r="12379" b="1942"/>
          <a:stretch/>
        </p:blipFill>
        <p:spPr>
          <a:xfrm>
            <a:off x="22920316" y="10961511"/>
            <a:ext cx="8547877" cy="5966031"/>
          </a:xfrm>
          <a:prstGeom prst="rect">
            <a:avLst/>
          </a:prstGeom>
        </p:spPr>
      </p:pic>
      <p:sp>
        <p:nvSpPr>
          <p:cNvPr id="36" name="TextBox 35"/>
          <p:cNvSpPr txBox="1"/>
          <p:nvPr/>
        </p:nvSpPr>
        <p:spPr>
          <a:xfrm>
            <a:off x="22440906" y="10637907"/>
            <a:ext cx="9910566" cy="477054"/>
          </a:xfrm>
          <a:prstGeom prst="rect">
            <a:avLst/>
          </a:prstGeom>
          <a:noFill/>
        </p:spPr>
        <p:txBody>
          <a:bodyPr wrap="square" rtlCol="0">
            <a:spAutoFit/>
          </a:bodyPr>
          <a:lstStyle/>
          <a:p>
            <a:r>
              <a:rPr lang="en-US" sz="2500" dirty="0" smtClean="0"/>
              <a:t>Response of TFR to Impulse from the number of films and </a:t>
            </a:r>
            <a:r>
              <a:rPr lang="en-US" sz="2500" dirty="0" err="1" smtClean="0"/>
              <a:t>tv</a:t>
            </a:r>
            <a:r>
              <a:rPr lang="en-US" sz="2500" dirty="0" smtClean="0"/>
              <a:t> series </a:t>
            </a:r>
            <a:endParaRPr lang="en-US" sz="2500" dirty="0"/>
          </a:p>
        </p:txBody>
      </p:sp>
      <p:sp>
        <p:nvSpPr>
          <p:cNvPr id="37" name="TextBox 36"/>
          <p:cNvSpPr txBox="1"/>
          <p:nvPr/>
        </p:nvSpPr>
        <p:spPr>
          <a:xfrm>
            <a:off x="22587153" y="17206114"/>
            <a:ext cx="9910566" cy="861774"/>
          </a:xfrm>
          <a:prstGeom prst="rect">
            <a:avLst/>
          </a:prstGeom>
          <a:noFill/>
        </p:spPr>
        <p:txBody>
          <a:bodyPr wrap="square" rtlCol="0">
            <a:spAutoFit/>
          </a:bodyPr>
          <a:lstStyle/>
          <a:p>
            <a:r>
              <a:rPr lang="en-US" sz="2500" dirty="0" smtClean="0"/>
              <a:t>Response of Female’s average age at First Marriage to Impulse from the number of films and </a:t>
            </a:r>
            <a:r>
              <a:rPr lang="en-US" sz="2500" dirty="0" err="1" smtClean="0"/>
              <a:t>tv</a:t>
            </a:r>
            <a:r>
              <a:rPr lang="en-US" sz="2500" dirty="0" smtClean="0"/>
              <a:t> series </a:t>
            </a:r>
            <a:endParaRPr lang="en-US" sz="2500" dirty="0"/>
          </a:p>
        </p:txBody>
      </p:sp>
      <p:pic>
        <p:nvPicPr>
          <p:cNvPr id="38" name="Picture 37"/>
          <p:cNvPicPr>
            <a:picLocks noChangeAspect="1"/>
          </p:cNvPicPr>
          <p:nvPr/>
        </p:nvPicPr>
        <p:blipFill rotWithShape="1">
          <a:blip r:embed="rId12">
            <a:extLst>
              <a:ext uri="{28A0092B-C50C-407E-A947-70E740481C1C}">
                <a14:useLocalDpi xmlns:a14="http://schemas.microsoft.com/office/drawing/2010/main" val="0"/>
              </a:ext>
            </a:extLst>
          </a:blip>
          <a:srcRect l="10042" t="14321" r="14358" b="767"/>
          <a:stretch/>
        </p:blipFill>
        <p:spPr>
          <a:xfrm>
            <a:off x="22867523" y="18287798"/>
            <a:ext cx="8404957" cy="5827282"/>
          </a:xfrm>
          <a:prstGeom prst="rect">
            <a:avLst/>
          </a:prstGeom>
        </p:spPr>
      </p:pic>
      <p:sp>
        <p:nvSpPr>
          <p:cNvPr id="39" name="TextBox 38"/>
          <p:cNvSpPr txBox="1"/>
          <p:nvPr/>
        </p:nvSpPr>
        <p:spPr>
          <a:xfrm>
            <a:off x="22587153" y="24159041"/>
            <a:ext cx="9910566" cy="861774"/>
          </a:xfrm>
          <a:prstGeom prst="rect">
            <a:avLst/>
          </a:prstGeom>
          <a:noFill/>
        </p:spPr>
        <p:txBody>
          <a:bodyPr wrap="square" rtlCol="0">
            <a:spAutoFit/>
          </a:bodyPr>
          <a:lstStyle/>
          <a:p>
            <a:r>
              <a:rPr lang="en-US" sz="2500" dirty="0" smtClean="0"/>
              <a:t>Response of</a:t>
            </a:r>
            <a:r>
              <a:rPr lang="en-US" sz="2500" dirty="0"/>
              <a:t> the number of films and </a:t>
            </a:r>
            <a:r>
              <a:rPr lang="en-US" sz="2500" dirty="0" err="1"/>
              <a:t>tv</a:t>
            </a:r>
            <a:r>
              <a:rPr lang="en-US" sz="2500" dirty="0"/>
              <a:t> </a:t>
            </a:r>
            <a:r>
              <a:rPr lang="en-US" sz="2500" dirty="0" smtClean="0"/>
              <a:t>series to the Impulse from the number of students (in 1,000)</a:t>
            </a:r>
            <a:endParaRPr lang="en-US" sz="2500" dirty="0"/>
          </a:p>
        </p:txBody>
      </p:sp>
      <p:pic>
        <p:nvPicPr>
          <p:cNvPr id="40" name="Picture 39"/>
          <p:cNvPicPr>
            <a:picLocks noChangeAspect="1"/>
          </p:cNvPicPr>
          <p:nvPr/>
        </p:nvPicPr>
        <p:blipFill rotWithShape="1">
          <a:blip r:embed="rId13">
            <a:extLst>
              <a:ext uri="{28A0092B-C50C-407E-A947-70E740481C1C}">
                <a14:useLocalDpi xmlns:a14="http://schemas.microsoft.com/office/drawing/2010/main" val="0"/>
              </a:ext>
            </a:extLst>
          </a:blip>
          <a:srcRect l="9860" t="13275" r="10941"/>
          <a:stretch/>
        </p:blipFill>
        <p:spPr>
          <a:xfrm>
            <a:off x="22701156" y="24951035"/>
            <a:ext cx="9165294" cy="6066987"/>
          </a:xfrm>
          <a:prstGeom prst="rect">
            <a:avLst/>
          </a:prstGeom>
        </p:spPr>
      </p:pic>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1346</TotalTime>
  <Words>404</Words>
  <Application>Microsoft Macintosh PowerPoint</Application>
  <PresentationFormat>Custom</PresentationFormat>
  <Paragraphs>17</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Times New Roman</vt:lpstr>
      <vt:lpstr>Trebuchet MS</vt:lpstr>
      <vt:lpstr>Arial</vt:lpstr>
      <vt:lpstr>Calibri</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Yilun Dai</cp:lastModifiedBy>
  <cp:revision>84</cp:revision>
  <cp:lastPrinted>2015-06-29T17:31:11Z</cp:lastPrinted>
  <dcterms:created xsi:type="dcterms:W3CDTF">2012-02-03T19:11:35Z</dcterms:created>
  <dcterms:modified xsi:type="dcterms:W3CDTF">2018-05-28T23:07:52Z</dcterms:modified>
</cp:coreProperties>
</file>