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0" r:id="rId4"/>
    <p:sldId id="277" r:id="rId5"/>
    <p:sldId id="278"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在校生兼职服务平台设计与实现</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招聘搜索模块</a:t>
            </a:r>
            <a:endParaRPr lang="zh-CN" altLang="en-US"/>
          </a:p>
        </p:txBody>
      </p:sp>
      <p:sp>
        <p:nvSpPr>
          <p:cNvPr id="3" name="内容占位符 2"/>
          <p:cNvSpPr>
            <a:spLocks noGrp="1"/>
          </p:cNvSpPr>
          <p:nvPr>
            <p:ph idx="1"/>
          </p:nvPr>
        </p:nvSpPr>
        <p:spPr/>
        <p:txBody>
          <a:bodyPr/>
          <a:p>
            <a:pPr marL="0" indent="0">
              <a:buNone/>
            </a:pPr>
            <a:r>
              <a:rPr lang="zh-CN" altLang="en-US"/>
              <a:t>添加职位 </a:t>
            </a:r>
            <a:r>
              <a:rPr lang="en-US" altLang="zh-CN"/>
              <a:t>(</a:t>
            </a:r>
            <a:r>
              <a:rPr lang="zh-CN" altLang="en-US"/>
              <a:t>添加到</a:t>
            </a:r>
            <a:r>
              <a:rPr lang="en-US" altLang="zh-CN"/>
              <a:t>es</a:t>
            </a:r>
            <a:r>
              <a:rPr lang="zh-CN" altLang="en-US"/>
              <a:t>）      关键字模糊查询职位</a:t>
            </a:r>
            <a:r>
              <a:rPr lang="en-US" altLang="zh-CN"/>
              <a:t>(es</a:t>
            </a:r>
            <a:r>
              <a:rPr lang="zh-CN" altLang="en-US"/>
              <a:t>模糊查询分页显示</a:t>
            </a:r>
            <a:r>
              <a:rPr lang="en-US" altLang="zh-CN"/>
              <a:t>)</a:t>
            </a:r>
            <a:endParaRPr lang="zh-CN" altLang="en-US"/>
          </a:p>
          <a:p>
            <a:pPr marL="0" indent="0">
              <a:buNone/>
            </a:pPr>
            <a:endParaRPr lang="zh-CN" altLang="en-US"/>
          </a:p>
        </p:txBody>
      </p:sp>
      <p:pic>
        <p:nvPicPr>
          <p:cNvPr id="5" name="图片 4"/>
          <p:cNvPicPr>
            <a:picLocks noChangeAspect="1"/>
          </p:cNvPicPr>
          <p:nvPr/>
        </p:nvPicPr>
        <p:blipFill>
          <a:blip r:embed="rId1"/>
          <a:stretch>
            <a:fillRect/>
          </a:stretch>
        </p:blipFill>
        <p:spPr>
          <a:xfrm>
            <a:off x="-297180" y="2536825"/>
            <a:ext cx="6479540" cy="4080510"/>
          </a:xfrm>
          <a:prstGeom prst="rect">
            <a:avLst/>
          </a:prstGeom>
        </p:spPr>
      </p:pic>
      <p:pic>
        <p:nvPicPr>
          <p:cNvPr id="6" name="图片 5"/>
          <p:cNvPicPr>
            <a:picLocks noChangeAspect="1"/>
          </p:cNvPicPr>
          <p:nvPr/>
        </p:nvPicPr>
        <p:blipFill>
          <a:blip r:embed="rId2"/>
          <a:stretch>
            <a:fillRect/>
          </a:stretch>
        </p:blipFill>
        <p:spPr>
          <a:xfrm>
            <a:off x="5528310" y="2687955"/>
            <a:ext cx="6510020" cy="40252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400"/>
              <a:t>与发布商家交流                  </a:t>
            </a:r>
            <a:endParaRPr lang="zh-CN" altLang="en-US" sz="2400"/>
          </a:p>
        </p:txBody>
      </p:sp>
      <p:pic>
        <p:nvPicPr>
          <p:cNvPr id="4" name="内容占位符 3"/>
          <p:cNvPicPr>
            <a:picLocks noChangeAspect="1"/>
          </p:cNvPicPr>
          <p:nvPr>
            <p:ph idx="1"/>
          </p:nvPr>
        </p:nvPicPr>
        <p:blipFill>
          <a:blip r:embed="rId1"/>
          <a:stretch>
            <a:fillRect/>
          </a:stretch>
        </p:blipFill>
        <p:spPr>
          <a:xfrm>
            <a:off x="176530" y="2285365"/>
            <a:ext cx="5579745" cy="3767455"/>
          </a:xfrm>
          <a:prstGeom prst="rect">
            <a:avLst/>
          </a:prstGeom>
        </p:spPr>
      </p:pic>
      <p:pic>
        <p:nvPicPr>
          <p:cNvPr id="6" name="图片 5"/>
          <p:cNvPicPr>
            <a:picLocks noChangeAspect="1"/>
          </p:cNvPicPr>
          <p:nvPr/>
        </p:nvPicPr>
        <p:blipFill>
          <a:blip r:embed="rId2"/>
          <a:stretch>
            <a:fillRect/>
          </a:stretch>
        </p:blipFill>
        <p:spPr>
          <a:xfrm>
            <a:off x="6036310" y="2286000"/>
            <a:ext cx="5782310" cy="3843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聊天模块</a:t>
            </a:r>
            <a:r>
              <a:rPr lang="en-US" altLang="zh-CN"/>
              <a:t>(</a:t>
            </a:r>
            <a:r>
              <a:rPr lang="zh-CN" altLang="en-US"/>
              <a:t>技术栈</a:t>
            </a:r>
            <a:r>
              <a:rPr lang="en-US" altLang="zh-CN"/>
              <a:t>websocket</a:t>
            </a:r>
            <a:r>
              <a:rPr lang="zh-CN" altLang="en-US"/>
              <a:t>，保存数据到</a:t>
            </a:r>
            <a:r>
              <a:rPr lang="en-US" altLang="zh-CN"/>
              <a:t>mysql</a:t>
            </a:r>
            <a:r>
              <a:rPr lang="zh-CN" altLang="en-US"/>
              <a:t>，发送文件点击默认下载</a:t>
            </a:r>
            <a:r>
              <a:rPr lang="en-US" altLang="zh-CN"/>
              <a:t>)</a:t>
            </a:r>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397510" y="2195195"/>
            <a:ext cx="5027930" cy="3435350"/>
          </a:xfrm>
          <a:prstGeom prst="rect">
            <a:avLst/>
          </a:prstGeom>
        </p:spPr>
      </p:pic>
      <p:pic>
        <p:nvPicPr>
          <p:cNvPr id="5" name="图片 4"/>
          <p:cNvPicPr>
            <a:picLocks noChangeAspect="1"/>
          </p:cNvPicPr>
          <p:nvPr/>
        </p:nvPicPr>
        <p:blipFill>
          <a:blip r:embed="rId2"/>
          <a:stretch>
            <a:fillRect/>
          </a:stretch>
        </p:blipFill>
        <p:spPr>
          <a:xfrm>
            <a:off x="5687695" y="2195195"/>
            <a:ext cx="6129655" cy="3346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400"/>
              <a:t>聊天发送文件</a:t>
            </a:r>
            <a:r>
              <a:rPr lang="en-US" altLang="zh-CN" sz="2400"/>
              <a:t>(</a:t>
            </a:r>
            <a:r>
              <a:rPr lang="zh-CN" altLang="en-US" sz="2400"/>
              <a:t>点击为下载</a:t>
            </a:r>
            <a:r>
              <a:rPr lang="en-US" altLang="zh-CN" sz="2400"/>
              <a:t>)</a:t>
            </a:r>
            <a:endParaRPr lang="en-US" altLang="zh-CN" sz="2400"/>
          </a:p>
        </p:txBody>
      </p:sp>
      <p:pic>
        <p:nvPicPr>
          <p:cNvPr id="4" name="内容占位符 3"/>
          <p:cNvPicPr>
            <a:picLocks noChangeAspect="1"/>
          </p:cNvPicPr>
          <p:nvPr>
            <p:ph idx="1"/>
          </p:nvPr>
        </p:nvPicPr>
        <p:blipFill>
          <a:blip r:embed="rId1"/>
          <a:stretch>
            <a:fillRect/>
          </a:stretch>
        </p:blipFill>
        <p:spPr>
          <a:xfrm>
            <a:off x="1168400" y="1825625"/>
            <a:ext cx="8943975"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校园动态</a:t>
            </a:r>
            <a:endParaRPr lang="zh-CN" altLang="en-US"/>
          </a:p>
        </p:txBody>
      </p:sp>
      <p:pic>
        <p:nvPicPr>
          <p:cNvPr id="4" name="内容占位符 3"/>
          <p:cNvPicPr>
            <a:picLocks noChangeAspect="1"/>
          </p:cNvPicPr>
          <p:nvPr>
            <p:ph idx="1"/>
          </p:nvPr>
        </p:nvPicPr>
        <p:blipFill>
          <a:blip r:embed="rId1"/>
          <a:stretch>
            <a:fillRect/>
          </a:stretch>
        </p:blipFill>
        <p:spPr>
          <a:xfrm>
            <a:off x="470535" y="2621280"/>
            <a:ext cx="5038725" cy="2750820"/>
          </a:xfrm>
          <a:prstGeom prst="rect">
            <a:avLst/>
          </a:prstGeom>
        </p:spPr>
      </p:pic>
      <p:sp>
        <p:nvSpPr>
          <p:cNvPr id="5" name="文本框 4"/>
          <p:cNvSpPr txBox="1"/>
          <p:nvPr/>
        </p:nvSpPr>
        <p:spPr>
          <a:xfrm>
            <a:off x="631825" y="1808480"/>
            <a:ext cx="3757295" cy="368300"/>
          </a:xfrm>
          <a:prstGeom prst="rect">
            <a:avLst/>
          </a:prstGeom>
          <a:noFill/>
        </p:spPr>
        <p:txBody>
          <a:bodyPr wrap="square" rtlCol="0">
            <a:spAutoFit/>
          </a:bodyPr>
          <a:p>
            <a:r>
              <a:rPr lang="zh-CN" altLang="en-US"/>
              <a:t>发布动态</a:t>
            </a:r>
            <a:endParaRPr lang="zh-CN" altLang="en-US"/>
          </a:p>
        </p:txBody>
      </p:sp>
      <p:pic>
        <p:nvPicPr>
          <p:cNvPr id="7" name="图片 6"/>
          <p:cNvPicPr>
            <a:picLocks noChangeAspect="1"/>
          </p:cNvPicPr>
          <p:nvPr/>
        </p:nvPicPr>
        <p:blipFill>
          <a:blip r:embed="rId2"/>
          <a:stretch>
            <a:fillRect/>
          </a:stretch>
        </p:blipFill>
        <p:spPr>
          <a:xfrm>
            <a:off x="5894070" y="2621915"/>
            <a:ext cx="5627370" cy="27501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点赞、评论</a:t>
            </a:r>
            <a:endParaRPr lang="zh-CN" altLang="en-US"/>
          </a:p>
        </p:txBody>
      </p:sp>
      <p:pic>
        <p:nvPicPr>
          <p:cNvPr id="4" name="内容占位符 3"/>
          <p:cNvPicPr>
            <a:picLocks noChangeAspect="1"/>
          </p:cNvPicPr>
          <p:nvPr>
            <p:ph idx="1"/>
          </p:nvPr>
        </p:nvPicPr>
        <p:blipFill>
          <a:blip r:embed="rId1"/>
          <a:stretch>
            <a:fillRect/>
          </a:stretch>
        </p:blipFill>
        <p:spPr>
          <a:xfrm>
            <a:off x="670560" y="2084705"/>
            <a:ext cx="5385435" cy="3996690"/>
          </a:xfrm>
          <a:prstGeom prst="rect">
            <a:avLst/>
          </a:prstGeom>
        </p:spPr>
      </p:pic>
      <p:pic>
        <p:nvPicPr>
          <p:cNvPr id="5" name="图片 4"/>
          <p:cNvPicPr>
            <a:picLocks noChangeAspect="1"/>
          </p:cNvPicPr>
          <p:nvPr/>
        </p:nvPicPr>
        <p:blipFill>
          <a:blip r:embed="rId2"/>
          <a:stretch>
            <a:fillRect/>
          </a:stretch>
        </p:blipFill>
        <p:spPr>
          <a:xfrm>
            <a:off x="6235065" y="2166620"/>
            <a:ext cx="5742305" cy="39147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职位分析</a:t>
            </a:r>
            <a:r>
              <a:rPr lang="en-US" altLang="zh-CN"/>
              <a:t>(</a:t>
            </a:r>
            <a:r>
              <a:rPr lang="zh-CN" altLang="en-US"/>
              <a:t>获取</a:t>
            </a:r>
            <a:r>
              <a:rPr lang="en-US" altLang="zh-CN"/>
              <a:t>es</a:t>
            </a:r>
            <a:r>
              <a:rPr lang="zh-CN" altLang="en-US"/>
              <a:t>中职位进行统计</a:t>
            </a:r>
            <a:r>
              <a:rPr lang="en-US" altLang="zh-CN"/>
              <a:t>)</a:t>
            </a:r>
            <a:endParaRPr lang="en-US" altLang="zh-CN"/>
          </a:p>
        </p:txBody>
      </p:sp>
      <p:pic>
        <p:nvPicPr>
          <p:cNvPr id="6" name="内容占位符 5"/>
          <p:cNvPicPr>
            <a:picLocks noChangeAspect="1"/>
          </p:cNvPicPr>
          <p:nvPr>
            <p:ph idx="1"/>
          </p:nvPr>
        </p:nvPicPr>
        <p:blipFill>
          <a:blip r:embed="rId1"/>
          <a:stretch>
            <a:fillRect/>
          </a:stretch>
        </p:blipFill>
        <p:spPr>
          <a:xfrm>
            <a:off x="1160145" y="1768475"/>
            <a:ext cx="7971790" cy="43516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测试模块</a:t>
            </a:r>
            <a:r>
              <a:rPr lang="en-US" altLang="zh-CN"/>
              <a:t>	</a:t>
            </a:r>
            <a:endParaRPr lang="en-US" altLang="zh-CN"/>
          </a:p>
        </p:txBody>
      </p:sp>
      <p:sp>
        <p:nvSpPr>
          <p:cNvPr id="5" name="文本框 4"/>
          <p:cNvSpPr txBox="1"/>
          <p:nvPr/>
        </p:nvSpPr>
        <p:spPr>
          <a:xfrm>
            <a:off x="948055" y="1691005"/>
            <a:ext cx="2444115" cy="645160"/>
          </a:xfrm>
          <a:prstGeom prst="rect">
            <a:avLst/>
          </a:prstGeom>
          <a:noFill/>
        </p:spPr>
        <p:txBody>
          <a:bodyPr wrap="square" rtlCol="0">
            <a:spAutoFit/>
          </a:bodyPr>
          <a:p>
            <a:r>
              <a:rPr lang="zh-CN" altLang="en-US"/>
              <a:t>添加测试卷子（保存在</a:t>
            </a:r>
            <a:r>
              <a:rPr lang="en-US" altLang="zh-CN"/>
              <a:t>xslx</a:t>
            </a:r>
            <a:r>
              <a:rPr lang="zh-CN" altLang="en-US"/>
              <a:t>）</a:t>
            </a:r>
            <a:endParaRPr lang="zh-CN" altLang="en-US"/>
          </a:p>
        </p:txBody>
      </p:sp>
      <p:pic>
        <p:nvPicPr>
          <p:cNvPr id="6" name="图片 5"/>
          <p:cNvPicPr>
            <a:picLocks noChangeAspect="1"/>
          </p:cNvPicPr>
          <p:nvPr/>
        </p:nvPicPr>
        <p:blipFill>
          <a:blip r:embed="rId1"/>
          <a:stretch>
            <a:fillRect/>
          </a:stretch>
        </p:blipFill>
        <p:spPr>
          <a:xfrm>
            <a:off x="480695" y="2404110"/>
            <a:ext cx="5692775" cy="3609975"/>
          </a:xfrm>
          <a:prstGeom prst="rect">
            <a:avLst/>
          </a:prstGeom>
        </p:spPr>
      </p:pic>
      <p:sp>
        <p:nvSpPr>
          <p:cNvPr id="7" name="文本框 6"/>
          <p:cNvSpPr txBox="1"/>
          <p:nvPr/>
        </p:nvSpPr>
        <p:spPr>
          <a:xfrm>
            <a:off x="7159625" y="1691005"/>
            <a:ext cx="3977640" cy="368300"/>
          </a:xfrm>
          <a:prstGeom prst="rect">
            <a:avLst/>
          </a:prstGeom>
          <a:noFill/>
        </p:spPr>
        <p:txBody>
          <a:bodyPr wrap="square" rtlCol="0">
            <a:spAutoFit/>
          </a:bodyPr>
          <a:p>
            <a:r>
              <a:rPr lang="zh-CN" altLang="en-US"/>
              <a:t>添加成功之后生成开始链接以及密钥</a:t>
            </a:r>
            <a:endParaRPr lang="zh-CN" altLang="en-US"/>
          </a:p>
        </p:txBody>
      </p:sp>
      <p:pic>
        <p:nvPicPr>
          <p:cNvPr id="8" name="图片 7"/>
          <p:cNvPicPr>
            <a:picLocks noChangeAspect="1"/>
          </p:cNvPicPr>
          <p:nvPr/>
        </p:nvPicPr>
        <p:blipFill>
          <a:blip r:embed="rId2"/>
          <a:stretch>
            <a:fillRect/>
          </a:stretch>
        </p:blipFill>
        <p:spPr>
          <a:xfrm>
            <a:off x="6499860" y="2404745"/>
            <a:ext cx="5450205" cy="36093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400"/>
              <a:t>参加测试（根据试卷密钥读取</a:t>
            </a:r>
            <a:r>
              <a:rPr lang="en-US" altLang="zh-CN" sz="2400"/>
              <a:t>xslx</a:t>
            </a:r>
            <a:r>
              <a:rPr lang="zh-CN" altLang="en-US" sz="2400"/>
              <a:t>文件生成试卷</a:t>
            </a:r>
            <a:r>
              <a:rPr lang="en-US" altLang="zh-CN" sz="2400"/>
              <a:t>,</a:t>
            </a:r>
            <a:r>
              <a:rPr lang="zh-CN" altLang="en-US" sz="2400"/>
              <a:t>设有</a:t>
            </a:r>
            <a:r>
              <a:rPr lang="en-US" altLang="zh-CN" sz="2400"/>
              <a:t>30</a:t>
            </a:r>
            <a:r>
              <a:rPr lang="zh-CN" altLang="en-US" sz="2400"/>
              <a:t>秒倒计时</a:t>
            </a:r>
            <a:r>
              <a:rPr lang="en-US" altLang="zh-CN" sz="2400"/>
              <a:t>,</a:t>
            </a:r>
            <a:r>
              <a:rPr lang="zh-CN" altLang="en-US" sz="2400"/>
              <a:t>答题完之后生成分数</a:t>
            </a:r>
            <a:r>
              <a:rPr lang="en-US" altLang="zh-CN" sz="2400"/>
              <a:t>,</a:t>
            </a:r>
            <a:r>
              <a:rPr lang="zh-CN" altLang="en-US" sz="2400"/>
              <a:t>测试记录</a:t>
            </a:r>
            <a:r>
              <a:rPr lang="zh-CN" altLang="en-US" sz="2400"/>
              <a:t>插入到数据库）</a:t>
            </a:r>
            <a:endParaRPr lang="zh-CN" altLang="en-US" sz="2400"/>
          </a:p>
        </p:txBody>
      </p:sp>
      <p:pic>
        <p:nvPicPr>
          <p:cNvPr id="4" name="内容占位符 3"/>
          <p:cNvPicPr>
            <a:picLocks noChangeAspect="1"/>
          </p:cNvPicPr>
          <p:nvPr>
            <p:ph idx="1"/>
          </p:nvPr>
        </p:nvPicPr>
        <p:blipFill>
          <a:blip r:embed="rId1"/>
          <a:stretch>
            <a:fillRect/>
          </a:stretch>
        </p:blipFill>
        <p:spPr>
          <a:xfrm>
            <a:off x="661035" y="1940560"/>
            <a:ext cx="5164455" cy="4351655"/>
          </a:xfrm>
          <a:prstGeom prst="rect">
            <a:avLst/>
          </a:prstGeom>
        </p:spPr>
      </p:pic>
      <p:pic>
        <p:nvPicPr>
          <p:cNvPr id="5" name="图片 4"/>
          <p:cNvPicPr>
            <a:picLocks noChangeAspect="1"/>
          </p:cNvPicPr>
          <p:nvPr/>
        </p:nvPicPr>
        <p:blipFill>
          <a:blip r:embed="rId2"/>
          <a:stretch>
            <a:fillRect/>
          </a:stretch>
        </p:blipFill>
        <p:spPr>
          <a:xfrm>
            <a:off x="5921375" y="2099945"/>
            <a:ext cx="6270625" cy="40322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查看测试记录</a:t>
            </a:r>
            <a:endParaRPr lang="zh-CN" altLang="en-US"/>
          </a:p>
        </p:txBody>
      </p:sp>
      <p:pic>
        <p:nvPicPr>
          <p:cNvPr id="6" name="内容占位符 5"/>
          <p:cNvPicPr>
            <a:picLocks noChangeAspect="1"/>
          </p:cNvPicPr>
          <p:nvPr>
            <p:ph idx="1"/>
          </p:nvPr>
        </p:nvPicPr>
        <p:blipFill>
          <a:blip r:embed="rId1"/>
          <a:stretch>
            <a:fillRect/>
          </a:stretch>
        </p:blipFill>
        <p:spPr>
          <a:xfrm>
            <a:off x="2110105" y="1825625"/>
            <a:ext cx="7971790" cy="43516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项目背景与目的</a:t>
            </a:r>
            <a:endParaRPr lang="en-US" altLang="zh-CN"/>
          </a:p>
        </p:txBody>
      </p:sp>
      <p:sp>
        <p:nvSpPr>
          <p:cNvPr id="3" name="内容占位符 2"/>
          <p:cNvSpPr>
            <a:spLocks noGrp="1"/>
          </p:cNvSpPr>
          <p:nvPr>
            <p:ph idx="1"/>
          </p:nvPr>
        </p:nvSpPr>
        <p:spPr/>
        <p:txBody>
          <a:bodyPr>
            <a:normAutofit/>
          </a:bodyPr>
          <a:p>
            <a:pPr marL="0" indent="0">
              <a:buNone/>
            </a:pPr>
            <a:r>
              <a:rPr lang="zh-CN" altLang="en-US" sz="2220"/>
              <a:t>大学生兼职系统是专门为大学生或者一些其他人寻找兼职工作而量身定做的一个系统，学生通过应聘一些兼职工作来锻炼。提高自己的专业能力,减少父母的经济负日。而且已经成为一种普遍的社会现象。但是大学生怎样在短期内找到一个适合的兼职工作。该项目提供了一些职位信息以及可发布职位。大学生兼职系统就是以这些问题为出发点和落脚点分析和设计的。在如今的在校生兼职工作招聘中更多采用QQ群方式发布职位，这类的方式虽然有一定的成效，但有一些严重的缺陷：职位数量一般而言较少，招聘群需要宣传，此外群人数又有限制，重要一点是后发布的信息被刚发布的信息挤到后面，导致招聘消息丢失；招聘信息的查询不易，招聘信息比较混乱，看起来一团糟，人们体检感差。本项就是针对这些问题实现了一个大学生在线兼职平台。这个系统精确的对职位、人员信息进行管理，包含职位招聘、聊天、在线测试、职位分析、职位查询、职位推荐、求职攻略以及校园动态等功能。</a:t>
            </a:r>
            <a:endParaRPr lang="zh-CN" altLang="en-US" sz="222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完善方向</a:t>
            </a:r>
            <a:r>
              <a:rPr lang="en-US" altLang="zh-CN"/>
              <a:t>	</a:t>
            </a:r>
            <a:endParaRPr lang="en-US" altLang="zh-CN"/>
          </a:p>
        </p:txBody>
      </p:sp>
      <p:sp>
        <p:nvSpPr>
          <p:cNvPr id="3" name="内容占位符 2"/>
          <p:cNvSpPr>
            <a:spLocks noGrp="1"/>
          </p:cNvSpPr>
          <p:nvPr>
            <p:ph idx="1"/>
          </p:nvPr>
        </p:nvSpPr>
        <p:spPr/>
        <p:txBody>
          <a:bodyPr/>
          <a:p>
            <a:pPr marL="0" indent="0">
              <a:buNone/>
            </a:pPr>
            <a:r>
              <a:rPr lang="zh-CN" altLang="en-US"/>
              <a:t>技术点：</a:t>
            </a:r>
            <a:r>
              <a:rPr lang="en-US" altLang="zh-CN"/>
              <a:t>rabbitMQ,</a:t>
            </a:r>
            <a:r>
              <a:rPr lang="zh-CN" altLang="en-US"/>
              <a:t>沙箱支付</a:t>
            </a:r>
            <a:endParaRPr lang="en-US" altLang="zh-CN"/>
          </a:p>
          <a:p>
            <a:pPr marL="0" indent="0">
              <a:buNone/>
            </a:pPr>
            <a:r>
              <a:rPr lang="zh-CN" altLang="en-US"/>
              <a:t>功能</a:t>
            </a:r>
            <a:r>
              <a:rPr lang="en-US" altLang="zh-CN"/>
              <a:t>:</a:t>
            </a:r>
            <a:endParaRPr lang="zh-CN" altLang="en-US"/>
          </a:p>
          <a:p>
            <a:r>
              <a:rPr lang="zh-CN" altLang="en-US"/>
              <a:t>聊天增加语音通话功能</a:t>
            </a:r>
            <a:endParaRPr lang="zh-CN" altLang="en-US"/>
          </a:p>
          <a:p>
            <a:r>
              <a:rPr lang="zh-CN" altLang="en-US"/>
              <a:t>聊天可一键发送</a:t>
            </a:r>
            <a:r>
              <a:rPr lang="en-US" altLang="zh-CN"/>
              <a:t>pdf</a:t>
            </a:r>
            <a:r>
              <a:rPr lang="zh-CN" altLang="en-US"/>
              <a:t>简历</a:t>
            </a:r>
            <a:endParaRPr lang="zh-CN" altLang="en-US"/>
          </a:p>
          <a:p>
            <a:r>
              <a:rPr lang="zh-CN" altLang="en-US"/>
              <a:t>增加多条件搜索职位</a:t>
            </a:r>
            <a:endParaRPr lang="zh-CN" altLang="en-US"/>
          </a:p>
          <a:p>
            <a:r>
              <a:rPr lang="zh-CN" altLang="en-US"/>
              <a:t>提供求职攻略书籍</a:t>
            </a:r>
            <a:r>
              <a:rPr lang="en-US" altLang="zh-CN"/>
              <a:t>(pdf</a:t>
            </a:r>
            <a:r>
              <a:rPr lang="zh-CN" altLang="en-US"/>
              <a:t>）</a:t>
            </a:r>
            <a:r>
              <a:rPr lang="en-US" altLang="zh-CN"/>
              <a:t>,</a:t>
            </a:r>
            <a:r>
              <a:rPr lang="zh-CN" altLang="en-US"/>
              <a:t>系统管理员审核通过之后，可以定价</a:t>
            </a:r>
            <a:r>
              <a:rPr lang="en-US" altLang="zh-CN"/>
              <a:t>,</a:t>
            </a:r>
            <a:r>
              <a:rPr lang="zh-CN" altLang="en-US"/>
              <a:t>求职者购买书籍、以及交易，提供转账功能。</a:t>
            </a:r>
            <a:endParaRPr lang="zh-CN" altLang="en-US"/>
          </a:p>
          <a:p>
            <a:r>
              <a:rPr lang="zh-CN" altLang="en-US"/>
              <a:t>给予当前职位分析并给出求职建议。</a:t>
            </a:r>
            <a:endParaRPr lang="zh-CN" altLang="en-US"/>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意义</a:t>
            </a:r>
            <a:r>
              <a:rPr lang="en-US" altLang="zh-CN"/>
              <a:t>	</a:t>
            </a:r>
            <a:endParaRPr lang="en-US" altLang="zh-CN"/>
          </a:p>
        </p:txBody>
      </p:sp>
      <p:sp>
        <p:nvSpPr>
          <p:cNvPr id="3" name="内容占位符 2"/>
          <p:cNvSpPr>
            <a:spLocks noGrp="1"/>
          </p:cNvSpPr>
          <p:nvPr>
            <p:ph idx="1"/>
          </p:nvPr>
        </p:nvSpPr>
        <p:spPr/>
        <p:txBody>
          <a:bodyPr/>
          <a:p>
            <a:r>
              <a:rPr lang="zh-CN" altLang="en-US"/>
              <a:t>方便，安全的让大学生体验进入社会的艰辛以及减少父母的经济负担，提高了工作人员工作效率，减少工作量，为大学生求职具有一定实际意义。</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业务逻辑</a:t>
            </a:r>
            <a:r>
              <a:rPr lang="en-US" altLang="zh-CN"/>
              <a:t>	</a:t>
            </a:r>
            <a:endParaRPr lang="en-US" altLang="zh-CN"/>
          </a:p>
        </p:txBody>
      </p:sp>
      <p:sp>
        <p:nvSpPr>
          <p:cNvPr id="3" name="内容占位符 2"/>
          <p:cNvSpPr>
            <a:spLocks noGrp="1"/>
          </p:cNvSpPr>
          <p:nvPr>
            <p:ph idx="1"/>
          </p:nvPr>
        </p:nvSpPr>
        <p:spPr/>
        <p:txBody>
          <a:bodyPr/>
          <a:p>
            <a:r>
              <a:rPr lang="zh-CN" altLang="en-US"/>
              <a:t>手机号短信验证注册，登录之后可修改个人信息，上传头像以及简历，查看系统推荐职位以及人才推荐，通过关键字搜索显示职位，以及与发布者交流，发布者可添加职位信息，发布测试试卷，</a:t>
            </a:r>
            <a:endParaRPr lang="zh-CN" altLang="en-US"/>
          </a:p>
          <a:p>
            <a:pPr marL="0" indent="0">
              <a:buNone/>
            </a:pPr>
            <a:r>
              <a:rPr lang="zh-CN" altLang="en-US"/>
              <a:t>  应聘者可根据职位试卷密钥参与职位答题，答题结束生成应聘记   录，并自动向发布方发送答题结构结果信息。对于平台出现的一些情况可在动态页进行发布动态反馈，曝光，评论等。</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项目模块</a:t>
            </a:r>
            <a:endParaRPr lang="zh-CN" altLang="en-US"/>
          </a:p>
        </p:txBody>
      </p:sp>
      <p:sp>
        <p:nvSpPr>
          <p:cNvPr id="3" name="内容占位符 2"/>
          <p:cNvSpPr>
            <a:spLocks noGrp="1"/>
          </p:cNvSpPr>
          <p:nvPr>
            <p:ph idx="1"/>
          </p:nvPr>
        </p:nvSpPr>
        <p:spPr/>
        <p:txBody>
          <a:bodyPr>
            <a:normAutofit lnSpcReduction="10000"/>
          </a:bodyPr>
          <a:p>
            <a:r>
              <a:rPr lang="zh-CN" altLang="en-US"/>
              <a:t>个人模块</a:t>
            </a:r>
            <a:endParaRPr lang="zh-CN" altLang="en-US"/>
          </a:p>
          <a:p>
            <a:r>
              <a:rPr lang="zh-CN" altLang="en-US"/>
              <a:t>交流模块</a:t>
            </a:r>
            <a:endParaRPr lang="zh-CN" altLang="en-US"/>
          </a:p>
          <a:p>
            <a:r>
              <a:rPr lang="zh-CN" altLang="en-US"/>
              <a:t>信息推荐</a:t>
            </a:r>
            <a:endParaRPr lang="zh-CN" altLang="en-US"/>
          </a:p>
          <a:p>
            <a:r>
              <a:rPr lang="zh-CN" altLang="en-US"/>
              <a:t>校园动态</a:t>
            </a:r>
            <a:endParaRPr lang="zh-CN" altLang="en-US"/>
          </a:p>
          <a:p>
            <a:r>
              <a:rPr lang="zh-CN" altLang="en-US"/>
              <a:t>商家招聘模块</a:t>
            </a:r>
            <a:endParaRPr lang="zh-CN" altLang="en-US"/>
          </a:p>
          <a:p>
            <a:r>
              <a:rPr lang="zh-CN" altLang="en-US"/>
              <a:t>职位搜索模块</a:t>
            </a:r>
            <a:endParaRPr lang="zh-CN" altLang="en-US"/>
          </a:p>
          <a:p>
            <a:r>
              <a:rPr lang="zh-CN" altLang="en-US"/>
              <a:t>测评</a:t>
            </a:r>
            <a:endParaRPr lang="zh-CN" altLang="en-US"/>
          </a:p>
          <a:p>
            <a:r>
              <a:rPr lang="zh-CN" altLang="en-US"/>
              <a:t>职位分析</a:t>
            </a:r>
            <a:endParaRPr lang="zh-CN" altLang="en-US"/>
          </a:p>
          <a:p>
            <a:r>
              <a:rPr lang="zh-CN" altLang="en-US"/>
              <a:t>求职攻略</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个人中心模块（</a:t>
            </a:r>
            <a:r>
              <a:rPr lang="zh-CN" altLang="en-US" sz="3110">
                <a:sym typeface="+mn-ea"/>
              </a:rPr>
              <a:t>登录，注册，个人信息更改</a:t>
            </a:r>
            <a:r>
              <a:rPr lang="zh-CN" altLang="en-US"/>
              <a:t>）</a:t>
            </a:r>
            <a:endParaRPr lang="zh-CN" altLang="en-US"/>
          </a:p>
        </p:txBody>
      </p:sp>
      <p:sp>
        <p:nvSpPr>
          <p:cNvPr id="3" name="内容占位符 2"/>
          <p:cNvSpPr>
            <a:spLocks noGrp="1"/>
          </p:cNvSpPr>
          <p:nvPr>
            <p:ph idx="1"/>
          </p:nvPr>
        </p:nvSpPr>
        <p:spPr/>
        <p:txBody>
          <a:bodyPr/>
          <a:p>
            <a:endParaRPr lang="zh-CN" altLang="en-US"/>
          </a:p>
          <a:p>
            <a:pPr marL="0" indent="0">
              <a:buNone/>
            </a:pPr>
            <a:r>
              <a:rPr lang="zh-CN" altLang="en-US"/>
              <a:t>登录</a:t>
            </a:r>
            <a:r>
              <a:rPr lang="en-US" altLang="zh-CN"/>
              <a:t>:(</a:t>
            </a:r>
            <a:r>
              <a:rPr lang="zh-CN" altLang="en-US"/>
              <a:t>技术栈</a:t>
            </a:r>
            <a:r>
              <a:rPr lang="en-US" altLang="zh-CN"/>
              <a:t>springsecurity</a:t>
            </a:r>
            <a:r>
              <a:rPr lang="zh-CN" altLang="en-US"/>
              <a:t>和</a:t>
            </a:r>
            <a:r>
              <a:rPr lang="en-US" altLang="zh-CN"/>
              <a:t>springsession)</a:t>
            </a:r>
            <a:r>
              <a:rPr lang="zh-CN" altLang="en-US"/>
              <a:t>     注册</a:t>
            </a:r>
            <a:r>
              <a:rPr lang="en-US" altLang="zh-CN"/>
              <a:t>:(</a:t>
            </a:r>
            <a:r>
              <a:rPr lang="zh-CN" altLang="en-US"/>
              <a:t>阿里云短信验证</a:t>
            </a:r>
            <a:r>
              <a:rPr lang="en-US" altLang="zh-CN"/>
              <a:t>)</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652780" y="2849245"/>
            <a:ext cx="5428615" cy="3773170"/>
          </a:xfrm>
          <a:prstGeom prst="rect">
            <a:avLst/>
          </a:prstGeom>
        </p:spPr>
      </p:pic>
      <p:pic>
        <p:nvPicPr>
          <p:cNvPr id="6" name="图片 5"/>
          <p:cNvPicPr>
            <a:picLocks noChangeAspect="1"/>
          </p:cNvPicPr>
          <p:nvPr/>
        </p:nvPicPr>
        <p:blipFill>
          <a:blip r:embed="rId3"/>
          <a:stretch>
            <a:fillRect/>
          </a:stretch>
        </p:blipFill>
        <p:spPr>
          <a:xfrm>
            <a:off x="6147435" y="2849245"/>
            <a:ext cx="5649595" cy="40087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t>个人中心修改</a:t>
            </a:r>
            <a:r>
              <a:rPr lang="en-US" altLang="zh-CN" sz="2800"/>
              <a:t>(</a:t>
            </a:r>
            <a:r>
              <a:rPr lang="zh-CN" altLang="en-US" sz="2800"/>
              <a:t>上传头像，简历，以及基本信息修改</a:t>
            </a:r>
            <a:r>
              <a:rPr lang="en-US" altLang="zh-CN" sz="2800"/>
              <a:t>)</a:t>
            </a:r>
            <a:endParaRPr lang="en-US" altLang="zh-CN" sz="2800"/>
          </a:p>
        </p:txBody>
      </p:sp>
      <p:pic>
        <p:nvPicPr>
          <p:cNvPr id="4" name="内容占位符 3"/>
          <p:cNvPicPr>
            <a:picLocks noChangeAspect="1"/>
          </p:cNvPicPr>
          <p:nvPr>
            <p:ph idx="1"/>
          </p:nvPr>
        </p:nvPicPr>
        <p:blipFill>
          <a:blip r:embed="rId1"/>
          <a:stretch>
            <a:fillRect/>
          </a:stretch>
        </p:blipFill>
        <p:spPr>
          <a:xfrm>
            <a:off x="975995" y="1825625"/>
            <a:ext cx="9136380" cy="43516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推荐模块</a:t>
            </a:r>
            <a:endParaRPr lang="zh-CN" altLang="en-US"/>
          </a:p>
        </p:txBody>
      </p:sp>
      <p:sp>
        <p:nvSpPr>
          <p:cNvPr id="3" name="内容占位符 2"/>
          <p:cNvSpPr>
            <a:spLocks noGrp="1"/>
          </p:cNvSpPr>
          <p:nvPr>
            <p:ph idx="1"/>
          </p:nvPr>
        </p:nvSpPr>
        <p:spPr/>
        <p:txBody>
          <a:bodyPr/>
          <a:p>
            <a:pPr marL="0" indent="0">
              <a:buNone/>
            </a:pPr>
            <a:r>
              <a:rPr lang="zh-CN" altLang="en-US"/>
              <a:t>职位推荐（</a:t>
            </a:r>
            <a:r>
              <a:rPr lang="en-US" altLang="zh-CN"/>
              <a:t>es</a:t>
            </a:r>
            <a:r>
              <a:rPr lang="zh-CN" altLang="en-US"/>
              <a:t>中随机获取数据</a:t>
            </a:r>
            <a:r>
              <a:rPr lang="en-US" altLang="zh-CN"/>
              <a:t>)</a:t>
            </a:r>
            <a:r>
              <a:rPr lang="zh-CN" altLang="en-US"/>
              <a:t>      职位详情</a:t>
            </a:r>
            <a:r>
              <a:rPr lang="en-US" altLang="zh-CN"/>
              <a:t>(es</a:t>
            </a:r>
            <a:r>
              <a:rPr lang="zh-CN" altLang="en-US"/>
              <a:t>多条件精确查询</a:t>
            </a:r>
            <a:r>
              <a:rPr lang="en-US" altLang="zh-CN"/>
              <a:t>)</a:t>
            </a:r>
            <a:endParaRPr lang="zh-CN" altLang="en-US"/>
          </a:p>
          <a:p>
            <a:endParaRPr lang="zh-CN" altLang="en-US"/>
          </a:p>
        </p:txBody>
      </p:sp>
      <p:pic>
        <p:nvPicPr>
          <p:cNvPr id="4" name="图片 3"/>
          <p:cNvPicPr>
            <a:picLocks noChangeAspect="1"/>
          </p:cNvPicPr>
          <p:nvPr/>
        </p:nvPicPr>
        <p:blipFill>
          <a:blip r:embed="rId1"/>
          <a:stretch>
            <a:fillRect/>
          </a:stretch>
        </p:blipFill>
        <p:spPr>
          <a:xfrm>
            <a:off x="838200" y="2720975"/>
            <a:ext cx="4726940" cy="2560955"/>
          </a:xfrm>
          <a:prstGeom prst="rect">
            <a:avLst/>
          </a:prstGeom>
        </p:spPr>
      </p:pic>
      <p:pic>
        <p:nvPicPr>
          <p:cNvPr id="5" name="图片 4"/>
          <p:cNvPicPr>
            <a:picLocks noChangeAspect="1"/>
          </p:cNvPicPr>
          <p:nvPr/>
        </p:nvPicPr>
        <p:blipFill>
          <a:blip r:embed="rId2"/>
          <a:stretch>
            <a:fillRect/>
          </a:stretch>
        </p:blipFill>
        <p:spPr>
          <a:xfrm>
            <a:off x="5845810" y="2720975"/>
            <a:ext cx="4620895" cy="25609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400"/>
              <a:t>人才推荐</a:t>
            </a:r>
            <a:r>
              <a:rPr lang="en-US" altLang="zh-CN" sz="2400"/>
              <a:t>(mysql</a:t>
            </a:r>
            <a:r>
              <a:rPr lang="zh-CN" altLang="en-US" sz="2400"/>
              <a:t>中随机获取用户信息</a:t>
            </a:r>
            <a:r>
              <a:rPr lang="en-US" altLang="zh-CN" sz="2400"/>
              <a:t>)</a:t>
            </a:r>
            <a:r>
              <a:rPr lang="zh-CN" altLang="en-US" sz="2400"/>
              <a:t> </a:t>
            </a:r>
            <a:r>
              <a:rPr lang="zh-CN" altLang="en-US" sz="3200"/>
              <a:t>   </a:t>
            </a:r>
            <a:r>
              <a:rPr lang="zh-CN" altLang="en-US" sz="2400"/>
              <a:t>用户详情 </a:t>
            </a:r>
            <a:r>
              <a:rPr lang="en-US" altLang="zh-CN" sz="2400"/>
              <a:t>(</a:t>
            </a:r>
            <a:r>
              <a:rPr lang="zh-CN" altLang="en-US" sz="2400"/>
              <a:t>查看在线简历</a:t>
            </a:r>
            <a:r>
              <a:rPr lang="en-US" altLang="zh-CN" sz="2400"/>
              <a:t>)</a:t>
            </a:r>
            <a:r>
              <a:rPr lang="zh-CN" altLang="en-US" sz="2400"/>
              <a:t>   </a:t>
            </a:r>
            <a:r>
              <a:rPr lang="zh-CN" altLang="en-US" sz="3200"/>
              <a:t>                          </a:t>
            </a:r>
            <a:endParaRPr lang="zh-CN" altLang="en-US" sz="3200"/>
          </a:p>
        </p:txBody>
      </p:sp>
      <p:pic>
        <p:nvPicPr>
          <p:cNvPr id="4" name="内容占位符 3"/>
          <p:cNvPicPr>
            <a:picLocks noChangeAspect="1"/>
          </p:cNvPicPr>
          <p:nvPr>
            <p:ph idx="1"/>
          </p:nvPr>
        </p:nvPicPr>
        <p:blipFill>
          <a:blip r:embed="rId1"/>
          <a:stretch>
            <a:fillRect/>
          </a:stretch>
        </p:blipFill>
        <p:spPr>
          <a:xfrm>
            <a:off x="270510" y="1863725"/>
            <a:ext cx="5433060" cy="2943225"/>
          </a:xfrm>
          <a:prstGeom prst="rect">
            <a:avLst/>
          </a:prstGeom>
        </p:spPr>
      </p:pic>
      <p:pic>
        <p:nvPicPr>
          <p:cNvPr id="5" name="图片 4"/>
          <p:cNvPicPr>
            <a:picLocks noChangeAspect="1"/>
          </p:cNvPicPr>
          <p:nvPr/>
        </p:nvPicPr>
        <p:blipFill>
          <a:blip r:embed="rId2"/>
          <a:stretch>
            <a:fillRect/>
          </a:stretch>
        </p:blipFill>
        <p:spPr>
          <a:xfrm>
            <a:off x="6085840" y="1934845"/>
            <a:ext cx="5955665" cy="280098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5942,&quot;width&quot;:854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1280</Words>
  <Application>WPS 演示</Application>
  <PresentationFormat>宽屏</PresentationFormat>
  <Paragraphs>80</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Arial</vt:lpstr>
      <vt:lpstr>宋体</vt:lpstr>
      <vt:lpstr>Wingdings</vt:lpstr>
      <vt:lpstr>微软雅黑</vt:lpstr>
      <vt:lpstr>Calibri</vt:lpstr>
      <vt:lpstr>Arial Unicode MS</vt:lpstr>
      <vt:lpstr>Office 主题</vt:lpstr>
      <vt:lpstr>在校生兼职服务平台设计与实现</vt:lpstr>
      <vt:lpstr>项目背景与目的</vt:lpstr>
      <vt:lpstr>意义	</vt:lpstr>
      <vt:lpstr>业务逻辑	</vt:lpstr>
      <vt:lpstr>项目模块</vt:lpstr>
      <vt:lpstr>个人中心模块（登录，注册，个人信息更改）</vt:lpstr>
      <vt:lpstr>个人中心修改(上传头像，简历，以及基本信息修改)</vt:lpstr>
      <vt:lpstr>推荐模块</vt:lpstr>
      <vt:lpstr>人才推荐(mysql中随机获取用户信息)    用户详情 (查看在线简历)                             </vt:lpstr>
      <vt:lpstr>招聘搜索模块</vt:lpstr>
      <vt:lpstr>与发布商家交流                  </vt:lpstr>
      <vt:lpstr>聊天模块(技术栈websocket，保存数据到mysql，发送文件点击默认下载)		</vt:lpstr>
      <vt:lpstr>聊天发送文件(点击为下载)</vt:lpstr>
      <vt:lpstr>校园动态</vt:lpstr>
      <vt:lpstr>点赞、评论</vt:lpstr>
      <vt:lpstr>职位分析(获取es中职位进行统计)</vt:lpstr>
      <vt:lpstr>测试模块	</vt:lpstr>
      <vt:lpstr>参加测试（根据试卷密钥读取xslx文件生成试卷,设有30秒倒计时,答题完之后生成分数,测试记录插入到数据库）</vt:lpstr>
      <vt:lpstr>查看测试记录</vt:lpstr>
      <vt:lpstr>完善方向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一路向北</cp:lastModifiedBy>
  <cp:revision>38</cp:revision>
  <dcterms:created xsi:type="dcterms:W3CDTF">2020-12-23T09:14:00Z</dcterms:created>
  <dcterms:modified xsi:type="dcterms:W3CDTF">2020-12-24T05:36:23Z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