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6413"/>
  <p:notesSz cx="12192000" cy="895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777553"/>
            <a:ext cx="10363200" cy="18815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017516"/>
            <a:ext cx="8534400" cy="22399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060765"/>
            <a:ext cx="5303520" cy="5913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060765"/>
            <a:ext cx="5303520" cy="5913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4"/>
            <a:ext cx="12192000" cy="1143000"/>
          </a:xfrm>
          <a:custGeom>
            <a:avLst/>
            <a:gdLst/>
            <a:ahLst/>
            <a:cxnLst/>
            <a:rect l="l" t="t" r="r" b="b"/>
            <a:pathLst>
              <a:path w="12192000" h="1143000">
                <a:moveTo>
                  <a:pt x="12191999" y="1142999"/>
                </a:moveTo>
                <a:lnTo>
                  <a:pt x="0" y="1142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999" y="7343774"/>
            <a:ext cx="11430000" cy="9525"/>
          </a:xfrm>
          <a:custGeom>
            <a:avLst/>
            <a:gdLst/>
            <a:ahLst/>
            <a:cxnLst/>
            <a:rect l="l" t="t" r="r" b="b"/>
            <a:pathLst>
              <a:path w="11430000" h="9525">
                <a:moveTo>
                  <a:pt x="11429999" y="9524"/>
                </a:moveTo>
                <a:lnTo>
                  <a:pt x="0" y="952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952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180847"/>
            <a:ext cx="3324860" cy="741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060765"/>
            <a:ext cx="10972800" cy="5913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8332660"/>
            <a:ext cx="3901440" cy="447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8332660"/>
            <a:ext cx="2804160" cy="447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8332660"/>
            <a:ext cx="2804160" cy="4479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example.com/page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29"/>
              </a:lnSpc>
              <a:spcBef>
                <a:spcPts val="100"/>
              </a:spcBef>
            </a:pPr>
            <a:r>
              <a:rPr sz="2950" spc="-190" dirty="0">
                <a:latin typeface="Raleway"/>
                <a:cs typeface="Raleway"/>
              </a:rPr>
              <a:t>UTM</a:t>
            </a:r>
            <a:r>
              <a:rPr sz="2950" spc="15" dirty="0">
                <a:latin typeface="Raleway"/>
                <a:cs typeface="Raleway"/>
              </a:rPr>
              <a:t> </a:t>
            </a:r>
            <a:r>
              <a:rPr spc="-580" dirty="0"/>
              <a:t>링크</a:t>
            </a:r>
            <a:r>
              <a:rPr spc="-320" dirty="0"/>
              <a:t> </a:t>
            </a:r>
            <a:r>
              <a:rPr spc="-580" dirty="0"/>
              <a:t>구조와</a:t>
            </a:r>
            <a:r>
              <a:rPr spc="-320" dirty="0"/>
              <a:t> </a:t>
            </a:r>
            <a:r>
              <a:rPr spc="-605" dirty="0"/>
              <a:t>개념</a:t>
            </a:r>
            <a:endParaRPr sz="2950">
              <a:latin typeface="Raleway"/>
              <a:cs typeface="Raleway"/>
            </a:endParaRPr>
          </a:p>
          <a:p>
            <a:pPr marL="12700">
              <a:lnSpc>
                <a:spcPts val="2010"/>
              </a:lnSpc>
            </a:pPr>
            <a:r>
              <a:rPr sz="1700" b="0" spc="-325" dirty="0">
                <a:solidFill>
                  <a:srgbClr val="DAE9FE"/>
                </a:solidFill>
                <a:latin typeface="Dotum"/>
                <a:cs typeface="Dotum"/>
              </a:rPr>
              <a:t>마케팅</a:t>
            </a:r>
            <a:r>
              <a:rPr sz="1700" b="0" spc="-155" dirty="0">
                <a:solidFill>
                  <a:srgbClr val="DAE9FE"/>
                </a:solidFill>
                <a:latin typeface="Dotum"/>
                <a:cs typeface="Dotum"/>
              </a:rPr>
              <a:t> </a:t>
            </a:r>
            <a:r>
              <a:rPr sz="1700" b="0" spc="-325" dirty="0">
                <a:solidFill>
                  <a:srgbClr val="DAE9FE"/>
                </a:solidFill>
                <a:latin typeface="Dotum"/>
                <a:cs typeface="Dotum"/>
              </a:rPr>
              <a:t>캠페인</a:t>
            </a:r>
            <a:r>
              <a:rPr sz="1700" b="0" spc="-145" dirty="0">
                <a:solidFill>
                  <a:srgbClr val="DAE9FE"/>
                </a:solidFill>
                <a:latin typeface="Dotum"/>
                <a:cs typeface="Dotum"/>
              </a:rPr>
              <a:t> </a:t>
            </a:r>
            <a:r>
              <a:rPr sz="1700" b="0" spc="-325" dirty="0">
                <a:solidFill>
                  <a:srgbClr val="DAE9FE"/>
                </a:solidFill>
                <a:latin typeface="Dotum"/>
                <a:cs typeface="Dotum"/>
              </a:rPr>
              <a:t>성과</a:t>
            </a:r>
            <a:r>
              <a:rPr sz="1700" b="0" spc="-145" dirty="0">
                <a:solidFill>
                  <a:srgbClr val="DAE9FE"/>
                </a:solidFill>
                <a:latin typeface="Dotum"/>
                <a:cs typeface="Dotum"/>
              </a:rPr>
              <a:t> </a:t>
            </a:r>
            <a:r>
              <a:rPr sz="1700" b="0" spc="-325" dirty="0">
                <a:solidFill>
                  <a:srgbClr val="DAE9FE"/>
                </a:solidFill>
                <a:latin typeface="Dotum"/>
                <a:cs typeface="Dotum"/>
              </a:rPr>
              <a:t>측정을</a:t>
            </a:r>
            <a:r>
              <a:rPr sz="1700" b="0" spc="-145" dirty="0">
                <a:solidFill>
                  <a:srgbClr val="DAE9FE"/>
                </a:solidFill>
                <a:latin typeface="Dotum"/>
                <a:cs typeface="Dotum"/>
              </a:rPr>
              <a:t> </a:t>
            </a:r>
            <a:r>
              <a:rPr sz="1700" b="0" spc="-325" dirty="0">
                <a:solidFill>
                  <a:srgbClr val="DAE9FE"/>
                </a:solidFill>
                <a:latin typeface="Dotum"/>
                <a:cs typeface="Dotum"/>
              </a:rPr>
              <a:t>위한</a:t>
            </a:r>
            <a:r>
              <a:rPr sz="1700" b="0" spc="-145" dirty="0">
                <a:solidFill>
                  <a:srgbClr val="DAE9FE"/>
                </a:solidFill>
                <a:latin typeface="Dotum"/>
                <a:cs typeface="Dotum"/>
              </a:rPr>
              <a:t> </a:t>
            </a:r>
            <a:r>
              <a:rPr sz="1700" b="0" spc="-325" dirty="0">
                <a:solidFill>
                  <a:srgbClr val="DAE9FE"/>
                </a:solidFill>
                <a:latin typeface="Dotum"/>
                <a:cs typeface="Dotum"/>
              </a:rPr>
              <a:t>필수</a:t>
            </a:r>
            <a:r>
              <a:rPr sz="1700" b="0" spc="-145" dirty="0">
                <a:solidFill>
                  <a:srgbClr val="DAE9FE"/>
                </a:solidFill>
                <a:latin typeface="Dotum"/>
                <a:cs typeface="Dotum"/>
              </a:rPr>
              <a:t> </a:t>
            </a:r>
            <a:r>
              <a:rPr sz="1700" b="0" spc="-350" dirty="0">
                <a:solidFill>
                  <a:srgbClr val="DAE9FE"/>
                </a:solidFill>
                <a:latin typeface="Dotum"/>
                <a:cs typeface="Dotum"/>
              </a:rPr>
              <a:t>도구</a:t>
            </a:r>
            <a:endParaRPr sz="1700">
              <a:latin typeface="Dotum"/>
              <a:cs typeface="Dot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0999" y="2867024"/>
            <a:ext cx="38100" cy="571500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380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38099" y="0"/>
                </a:lnTo>
                <a:lnTo>
                  <a:pt x="38099" y="5714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0999" y="3552824"/>
            <a:ext cx="38100" cy="571500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380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38099" y="0"/>
                </a:lnTo>
                <a:lnTo>
                  <a:pt x="38099" y="5714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0999" y="4238624"/>
            <a:ext cx="38100" cy="571500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380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38099" y="0"/>
                </a:lnTo>
                <a:lnTo>
                  <a:pt x="38099" y="5714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999" y="4924424"/>
            <a:ext cx="38100" cy="571500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380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38099" y="0"/>
                </a:lnTo>
                <a:lnTo>
                  <a:pt x="38099" y="5714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0999" y="5610224"/>
            <a:ext cx="38100" cy="571500"/>
          </a:xfrm>
          <a:custGeom>
            <a:avLst/>
            <a:gdLst/>
            <a:ahLst/>
            <a:cxnLst/>
            <a:rect l="l" t="t" r="r" b="b"/>
            <a:pathLst>
              <a:path w="38100" h="571500">
                <a:moveTo>
                  <a:pt x="380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38099" y="0"/>
                </a:lnTo>
                <a:lnTo>
                  <a:pt x="38099" y="571499"/>
                </a:lnTo>
                <a:close/>
              </a:path>
            </a:pathLst>
          </a:custGeom>
          <a:solidFill>
            <a:srgbClr val="1A5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68299" y="1193556"/>
            <a:ext cx="4645025" cy="4232910"/>
          </a:xfrm>
          <a:prstGeom prst="rect">
            <a:avLst/>
          </a:prstGeom>
        </p:spPr>
        <p:txBody>
          <a:bodyPr vert="horz" wrap="square" lIns="0" tIns="174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050" b="1" spc="-275" dirty="0">
                <a:solidFill>
                  <a:srgbClr val="1D40AF"/>
                </a:solidFill>
                <a:latin typeface="Tahoma"/>
                <a:cs typeface="Tahoma"/>
              </a:rPr>
              <a:t>UTM</a:t>
            </a:r>
            <a:r>
              <a:rPr sz="2000" b="1" spc="-275" dirty="0">
                <a:solidFill>
                  <a:srgbClr val="1D40AF"/>
                </a:solidFill>
                <a:latin typeface="Malgun Gothic"/>
                <a:cs typeface="Malgun Gothic"/>
              </a:rPr>
              <a:t>이란</a:t>
            </a:r>
            <a:r>
              <a:rPr sz="2050" b="1" spc="-275" dirty="0">
                <a:solidFill>
                  <a:srgbClr val="1D40AF"/>
                </a:solidFill>
                <a:latin typeface="Tahoma"/>
                <a:cs typeface="Tahoma"/>
              </a:rPr>
              <a:t>?</a:t>
            </a:r>
            <a:endParaRPr sz="2050">
              <a:latin typeface="Tahoma"/>
              <a:cs typeface="Tahoma"/>
            </a:endParaRPr>
          </a:p>
          <a:p>
            <a:pPr marL="12700" marR="5080">
              <a:lnSpc>
                <a:spcPct val="109200"/>
              </a:lnSpc>
              <a:spcBef>
                <a:spcPts val="755"/>
              </a:spcBef>
            </a:pPr>
            <a:r>
              <a:rPr sz="1450" b="1" spc="-114" dirty="0">
                <a:solidFill>
                  <a:srgbClr val="374050"/>
                </a:solidFill>
                <a:latin typeface="Arial"/>
                <a:cs typeface="Arial"/>
              </a:rPr>
              <a:t>Urchin</a:t>
            </a:r>
            <a:r>
              <a:rPr sz="1450" b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50" b="1" spc="-130" dirty="0">
                <a:solidFill>
                  <a:srgbClr val="374050"/>
                </a:solidFill>
                <a:latin typeface="Arial"/>
                <a:cs typeface="Arial"/>
              </a:rPr>
              <a:t>Tracking</a:t>
            </a:r>
            <a:r>
              <a:rPr sz="1450" b="1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450" b="1" spc="-150" dirty="0">
                <a:solidFill>
                  <a:srgbClr val="374050"/>
                </a:solidFill>
                <a:latin typeface="Arial"/>
                <a:cs typeface="Arial"/>
              </a:rPr>
              <a:t>Module</a:t>
            </a:r>
            <a:r>
              <a:rPr sz="1350" spc="-150" dirty="0">
                <a:solidFill>
                  <a:srgbClr val="374050"/>
                </a:solidFill>
                <a:latin typeface="Dotum"/>
                <a:cs typeface="Dotum"/>
              </a:rPr>
              <a:t>의</a:t>
            </a:r>
            <a:r>
              <a:rPr sz="1350" spc="-9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04" dirty="0">
                <a:solidFill>
                  <a:srgbClr val="374050"/>
                </a:solidFill>
                <a:latin typeface="Dotum"/>
                <a:cs typeface="Dotum"/>
              </a:rPr>
              <a:t>약자로</a:t>
            </a:r>
            <a:r>
              <a:rPr sz="1300" b="0" spc="-204" dirty="0">
                <a:solidFill>
                  <a:srgbClr val="374050"/>
                </a:solidFill>
                <a:latin typeface="Rockwell Nova Light"/>
                <a:cs typeface="Rockwell Nova Light"/>
              </a:rPr>
              <a:t>,</a:t>
            </a:r>
            <a:r>
              <a:rPr sz="1300" b="0" spc="5" dirty="0">
                <a:solidFill>
                  <a:srgbClr val="374050"/>
                </a:solidFill>
                <a:latin typeface="Rockwell Nova Light"/>
                <a:cs typeface="Rockwell Nova Light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웹</a:t>
            </a:r>
            <a:r>
              <a:rPr sz="1350" spc="-9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분석을</a:t>
            </a:r>
            <a:r>
              <a:rPr sz="1350" spc="-9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위한</a:t>
            </a:r>
            <a:r>
              <a:rPr sz="1350" spc="-9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00" b="0" spc="-70" dirty="0">
                <a:solidFill>
                  <a:srgbClr val="374050"/>
                </a:solidFill>
                <a:latin typeface="Rockwell Nova Light"/>
                <a:cs typeface="Rockwell Nova Light"/>
              </a:rPr>
              <a:t>URL</a:t>
            </a:r>
            <a:r>
              <a:rPr sz="1300" b="0" spc="5" dirty="0">
                <a:solidFill>
                  <a:srgbClr val="374050"/>
                </a:solidFill>
                <a:latin typeface="Rockwell Nova Light"/>
                <a:cs typeface="Rockwell Nova Light"/>
              </a:rPr>
              <a:t> </a:t>
            </a:r>
            <a:r>
              <a:rPr sz="1350" spc="-270" dirty="0">
                <a:solidFill>
                  <a:srgbClr val="374050"/>
                </a:solidFill>
                <a:latin typeface="Dotum"/>
                <a:cs typeface="Dotum"/>
              </a:rPr>
              <a:t>매개변수입니</a:t>
            </a:r>
            <a:r>
              <a:rPr sz="1350" spc="-145" dirty="0">
                <a:solidFill>
                  <a:srgbClr val="374050"/>
                </a:solidFill>
                <a:latin typeface="Dotum"/>
                <a:cs typeface="Dotum"/>
              </a:rPr>
              <a:t> 다</a:t>
            </a:r>
            <a:r>
              <a:rPr sz="1300" b="0" spc="-145" dirty="0">
                <a:solidFill>
                  <a:srgbClr val="374050"/>
                </a:solidFill>
                <a:latin typeface="Rockwell Nova Light"/>
                <a:cs typeface="Rockwell Nova Light"/>
              </a:rPr>
              <a:t>.</a:t>
            </a:r>
            <a:r>
              <a:rPr sz="1300" b="0" spc="-10" dirty="0">
                <a:solidFill>
                  <a:srgbClr val="374050"/>
                </a:solidFill>
                <a:latin typeface="Rockwell Nova Light"/>
                <a:cs typeface="Rockwell Nova Light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마케팅</a:t>
            </a:r>
            <a:r>
              <a:rPr sz="1350" spc="-10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캠페인의</a:t>
            </a:r>
            <a:r>
              <a:rPr sz="1350" spc="-10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출처와</a:t>
            </a:r>
            <a:r>
              <a:rPr sz="1350" spc="-10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성과를</a:t>
            </a:r>
            <a:r>
              <a:rPr sz="1350" spc="-10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추적하는</a:t>
            </a:r>
            <a:r>
              <a:rPr sz="1350" spc="-10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374050"/>
                </a:solidFill>
                <a:latin typeface="Dotum"/>
                <a:cs typeface="Dotum"/>
              </a:rPr>
              <a:t>데</a:t>
            </a:r>
            <a:r>
              <a:rPr sz="1350" spc="-10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350" spc="-25" dirty="0">
                <a:solidFill>
                  <a:srgbClr val="374050"/>
                </a:solidFill>
                <a:latin typeface="Dotum"/>
                <a:cs typeface="Dotum"/>
              </a:rPr>
              <a:t>사용됩니다</a:t>
            </a:r>
            <a:r>
              <a:rPr sz="1300" b="0" spc="-25" dirty="0">
                <a:solidFill>
                  <a:srgbClr val="374050"/>
                </a:solidFill>
                <a:latin typeface="Rockwell Nova Light"/>
                <a:cs typeface="Rockwell Nova Light"/>
              </a:rPr>
              <a:t>.</a:t>
            </a:r>
            <a:endParaRPr sz="1300">
              <a:latin typeface="Rockwell Nova Light"/>
              <a:cs typeface="Rockwell Nova Light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000" b="1" spc="-360" dirty="0">
                <a:solidFill>
                  <a:srgbClr val="1D40AF"/>
                </a:solidFill>
                <a:latin typeface="Malgun Gothic"/>
                <a:cs typeface="Malgun Gothic"/>
              </a:rPr>
              <a:t>주요</a:t>
            </a:r>
            <a:r>
              <a:rPr sz="2000" b="1" spc="-19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2050" b="1" spc="-210" dirty="0">
                <a:solidFill>
                  <a:srgbClr val="1D40AF"/>
                </a:solidFill>
                <a:latin typeface="Tahoma"/>
                <a:cs typeface="Tahoma"/>
              </a:rPr>
              <a:t>UTM</a:t>
            </a:r>
            <a:r>
              <a:rPr sz="2050" b="1" spc="-90" dirty="0">
                <a:solidFill>
                  <a:srgbClr val="1D40AF"/>
                </a:solidFill>
                <a:latin typeface="Tahoma"/>
                <a:cs typeface="Tahoma"/>
              </a:rPr>
              <a:t> </a:t>
            </a:r>
            <a:r>
              <a:rPr sz="2000" b="1" spc="-380" dirty="0">
                <a:solidFill>
                  <a:srgbClr val="1D40AF"/>
                </a:solidFill>
                <a:latin typeface="Malgun Gothic"/>
                <a:cs typeface="Malgun Gothic"/>
              </a:rPr>
              <a:t>파라미터</a:t>
            </a:r>
            <a:endParaRPr sz="2000">
              <a:latin typeface="Malgun Gothic"/>
              <a:cs typeface="Malgun Gothic"/>
            </a:endParaRPr>
          </a:p>
          <a:p>
            <a:pPr marL="164465">
              <a:lnSpc>
                <a:spcPct val="100000"/>
              </a:lnSpc>
              <a:spcBef>
                <a:spcPts val="1515"/>
              </a:spcBef>
            </a:pPr>
            <a:r>
              <a:rPr sz="1450" b="1" spc="-130" dirty="0">
                <a:solidFill>
                  <a:srgbClr val="1C4ED8"/>
                </a:solidFill>
                <a:latin typeface="Arial"/>
                <a:cs typeface="Arial"/>
              </a:rPr>
              <a:t>utm_source</a:t>
            </a:r>
            <a:r>
              <a:rPr sz="1450" b="1" spc="-25" dirty="0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sz="1350" b="1" spc="-50" dirty="0">
                <a:solidFill>
                  <a:srgbClr val="EF4444"/>
                </a:solidFill>
                <a:latin typeface="Calibri"/>
                <a:cs typeface="Calibri"/>
              </a:rPr>
              <a:t>*</a:t>
            </a:r>
            <a:endParaRPr sz="1350">
              <a:latin typeface="Calibri"/>
              <a:cs typeface="Calibri"/>
            </a:endParaRPr>
          </a:p>
          <a:p>
            <a:pPr marL="164465">
              <a:lnSpc>
                <a:spcPct val="100000"/>
              </a:lnSpc>
              <a:spcBef>
                <a:spcPts val="3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트래픽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출처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(</a:t>
            </a:r>
            <a:r>
              <a:rPr sz="1150" spc="-105" dirty="0">
                <a:solidFill>
                  <a:srgbClr val="333333"/>
                </a:solidFill>
                <a:latin typeface="Dotum"/>
                <a:cs typeface="Dotum"/>
              </a:rPr>
              <a:t>예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2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80" dirty="0">
                <a:solidFill>
                  <a:srgbClr val="333333"/>
                </a:solidFill>
                <a:latin typeface="Microsoft Sans Serif"/>
                <a:cs typeface="Microsoft Sans Serif"/>
              </a:rPr>
              <a:t>google,</a:t>
            </a:r>
            <a:r>
              <a:rPr sz="12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icrosoft Sans Serif"/>
                <a:cs typeface="Microsoft Sans Serif"/>
              </a:rPr>
              <a:t>naver,</a:t>
            </a:r>
            <a:r>
              <a:rPr sz="12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facebook)</a:t>
            </a:r>
            <a:endParaRPr sz="1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</a:pPr>
            <a:r>
              <a:rPr sz="1450" b="1" spc="-110" dirty="0">
                <a:solidFill>
                  <a:srgbClr val="1C4ED8"/>
                </a:solidFill>
                <a:latin typeface="Arial"/>
                <a:cs typeface="Arial"/>
              </a:rPr>
              <a:t>utm_medium</a:t>
            </a:r>
            <a:r>
              <a:rPr sz="1450" b="1" spc="-10" dirty="0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sz="1350" b="1" spc="-50" dirty="0">
                <a:solidFill>
                  <a:srgbClr val="EF4444"/>
                </a:solidFill>
                <a:latin typeface="Calibri"/>
                <a:cs typeface="Calibri"/>
              </a:rPr>
              <a:t>*</a:t>
            </a:r>
            <a:endParaRPr sz="1350">
              <a:latin typeface="Calibri"/>
              <a:cs typeface="Calibri"/>
            </a:endParaRPr>
          </a:p>
          <a:p>
            <a:pPr marL="164465">
              <a:lnSpc>
                <a:spcPct val="100000"/>
              </a:lnSpc>
              <a:spcBef>
                <a:spcPts val="3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마케팅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매체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유형</a:t>
            </a:r>
            <a:r>
              <a:rPr sz="1150" spc="-7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(</a:t>
            </a:r>
            <a:r>
              <a:rPr sz="1150" spc="-105" dirty="0">
                <a:solidFill>
                  <a:srgbClr val="333333"/>
                </a:solidFill>
                <a:latin typeface="Dotum"/>
                <a:cs typeface="Dotum"/>
              </a:rPr>
              <a:t>예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2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80" dirty="0">
                <a:solidFill>
                  <a:srgbClr val="333333"/>
                </a:solidFill>
                <a:latin typeface="Microsoft Sans Serif"/>
                <a:cs typeface="Microsoft Sans Serif"/>
              </a:rPr>
              <a:t>cpc,</a:t>
            </a:r>
            <a:r>
              <a:rPr sz="12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65" dirty="0">
                <a:solidFill>
                  <a:srgbClr val="333333"/>
                </a:solidFill>
                <a:latin typeface="Microsoft Sans Serif"/>
                <a:cs typeface="Microsoft Sans Serif"/>
              </a:rPr>
              <a:t>email,</a:t>
            </a:r>
            <a:r>
              <a:rPr sz="12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social)</a:t>
            </a:r>
            <a:endParaRPr sz="1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</a:pPr>
            <a:r>
              <a:rPr sz="1450" b="1" spc="-120" dirty="0">
                <a:solidFill>
                  <a:srgbClr val="1C4ED8"/>
                </a:solidFill>
                <a:latin typeface="Arial"/>
                <a:cs typeface="Arial"/>
              </a:rPr>
              <a:t>utm_campaign</a:t>
            </a:r>
            <a:r>
              <a:rPr sz="1450" b="1" spc="-25" dirty="0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sz="1350" b="1" spc="-50" dirty="0">
                <a:solidFill>
                  <a:srgbClr val="EF4444"/>
                </a:solidFill>
                <a:latin typeface="Calibri"/>
                <a:cs typeface="Calibri"/>
              </a:rPr>
              <a:t>*</a:t>
            </a:r>
            <a:endParaRPr sz="1350">
              <a:latin typeface="Calibri"/>
              <a:cs typeface="Calibri"/>
            </a:endParaRPr>
          </a:p>
          <a:p>
            <a:pPr marL="164465">
              <a:lnSpc>
                <a:spcPct val="100000"/>
              </a:lnSpc>
              <a:spcBef>
                <a:spcPts val="3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특정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캠페인명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(</a:t>
            </a:r>
            <a:r>
              <a:rPr sz="1150" spc="-105" dirty="0">
                <a:solidFill>
                  <a:srgbClr val="333333"/>
                </a:solidFill>
                <a:latin typeface="Dotum"/>
                <a:cs typeface="Dotum"/>
              </a:rPr>
              <a:t>예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2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icrosoft Sans Serif"/>
                <a:cs typeface="Microsoft Sans Serif"/>
              </a:rPr>
              <a:t>summer_sale,</a:t>
            </a:r>
            <a:r>
              <a:rPr sz="12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product_launch)</a:t>
            </a:r>
            <a:endParaRPr sz="12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050">
              <a:latin typeface="Microsoft Sans Serif"/>
              <a:cs typeface="Microsoft Sans Serif"/>
            </a:endParaRPr>
          </a:p>
          <a:p>
            <a:pPr marL="164465">
              <a:lnSpc>
                <a:spcPct val="100000"/>
              </a:lnSpc>
            </a:pPr>
            <a:r>
              <a:rPr sz="1450" b="1" spc="-10" dirty="0">
                <a:solidFill>
                  <a:srgbClr val="1C4ED8"/>
                </a:solidFill>
                <a:latin typeface="Arial"/>
                <a:cs typeface="Arial"/>
              </a:rPr>
              <a:t>utm_content</a:t>
            </a:r>
            <a:endParaRPr sz="1450">
              <a:latin typeface="Arial"/>
              <a:cs typeface="Arial"/>
            </a:endParaRPr>
          </a:p>
          <a:p>
            <a:pPr marL="164465">
              <a:lnSpc>
                <a:spcPct val="100000"/>
              </a:lnSpc>
              <a:spcBef>
                <a:spcPts val="35"/>
              </a:spcBef>
            </a:pPr>
            <a:r>
              <a:rPr sz="1250" spc="-100" dirty="0">
                <a:solidFill>
                  <a:srgbClr val="333333"/>
                </a:solidFill>
                <a:latin typeface="Microsoft Sans Serif"/>
                <a:cs typeface="Microsoft Sans Serif"/>
              </a:rPr>
              <a:t>A/B</a:t>
            </a:r>
            <a:r>
              <a:rPr sz="12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구분</a:t>
            </a:r>
            <a:r>
              <a:rPr sz="1150" spc="-7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(</a:t>
            </a:r>
            <a:r>
              <a:rPr sz="1150" spc="-105" dirty="0">
                <a:solidFill>
                  <a:srgbClr val="333333"/>
                </a:solidFill>
                <a:latin typeface="Dotum"/>
                <a:cs typeface="Dotum"/>
              </a:rPr>
              <a:t>예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250" spc="-1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85" dirty="0">
                <a:solidFill>
                  <a:srgbClr val="333333"/>
                </a:solidFill>
                <a:latin typeface="Microsoft Sans Serif"/>
                <a:cs typeface="Microsoft Sans Serif"/>
              </a:rPr>
              <a:t>banner_v1,</a:t>
            </a:r>
            <a:r>
              <a:rPr sz="1250" spc="-20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Microsoft Sans Serif"/>
                <a:cs typeface="Microsoft Sans Serif"/>
              </a:rPr>
              <a:t>logo_link)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700" y="5670024"/>
            <a:ext cx="2385695" cy="442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50" b="1" spc="-10" dirty="0">
                <a:solidFill>
                  <a:srgbClr val="1C4ED8"/>
                </a:solidFill>
                <a:latin typeface="Arial"/>
                <a:cs typeface="Arial"/>
              </a:rPr>
              <a:t>utm_term</a:t>
            </a:r>
            <a:endParaRPr sz="14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검색</a:t>
            </a:r>
            <a:r>
              <a:rPr sz="1150" spc="-85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광고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33333"/>
                </a:solidFill>
                <a:latin typeface="Dotum"/>
                <a:cs typeface="Dotum"/>
              </a:rPr>
              <a:t>키워드</a:t>
            </a:r>
            <a:r>
              <a:rPr sz="1150" spc="-80" dirty="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(</a:t>
            </a:r>
            <a:r>
              <a:rPr sz="1150" spc="-105" dirty="0">
                <a:solidFill>
                  <a:srgbClr val="333333"/>
                </a:solidFill>
                <a:latin typeface="Dotum"/>
                <a:cs typeface="Dotum"/>
              </a:rPr>
              <a:t>예</a:t>
            </a:r>
            <a:r>
              <a:rPr sz="1250" spc="-105" dirty="0">
                <a:solidFill>
                  <a:srgbClr val="333333"/>
                </a:solidFill>
                <a:latin typeface="Microsoft Sans Serif"/>
                <a:cs typeface="Microsoft Sans Serif"/>
              </a:rPr>
              <a:t>:</a:t>
            </a:r>
            <a:r>
              <a:rPr sz="1250" spc="-25" dirty="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sz="1250" spc="-55" dirty="0">
                <a:solidFill>
                  <a:srgbClr val="333333"/>
                </a:solidFill>
                <a:latin typeface="Microsoft Sans Serif"/>
                <a:cs typeface="Microsoft Sans Serif"/>
              </a:rPr>
              <a:t>digital_marketing)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299" y="6277990"/>
            <a:ext cx="563880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solidFill>
                  <a:srgbClr val="EF4444"/>
                </a:solidFill>
                <a:latin typeface="Georgia"/>
                <a:cs typeface="Georgia"/>
              </a:rPr>
              <a:t>*</a:t>
            </a:r>
            <a:r>
              <a:rPr sz="1000" spc="-45" dirty="0">
                <a:solidFill>
                  <a:srgbClr val="EF4444"/>
                </a:solidFill>
                <a:latin typeface="Georgia"/>
                <a:cs typeface="Georgia"/>
              </a:rPr>
              <a:t> </a:t>
            </a:r>
            <a:r>
              <a:rPr sz="1000" spc="-180" dirty="0">
                <a:solidFill>
                  <a:srgbClr val="EF4444"/>
                </a:solidFill>
                <a:latin typeface="Dotum"/>
                <a:cs typeface="Dotum"/>
              </a:rPr>
              <a:t>필수</a:t>
            </a:r>
            <a:r>
              <a:rPr sz="1000" spc="-85" dirty="0">
                <a:solidFill>
                  <a:srgbClr val="EF4444"/>
                </a:solidFill>
                <a:latin typeface="Dotum"/>
                <a:cs typeface="Dotum"/>
              </a:rPr>
              <a:t> </a:t>
            </a:r>
            <a:r>
              <a:rPr sz="1000" spc="-145" dirty="0">
                <a:solidFill>
                  <a:srgbClr val="EF4444"/>
                </a:solidFill>
                <a:latin typeface="Dotum"/>
                <a:cs typeface="Dotum"/>
              </a:rPr>
              <a:t>항목</a:t>
            </a:r>
            <a:endParaRPr sz="1000">
              <a:latin typeface="Dotum"/>
              <a:cs typeface="Dotum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8750" y="1294606"/>
            <a:ext cx="6572249" cy="43814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226049" y="5409406"/>
            <a:ext cx="150368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10" dirty="0">
                <a:solidFill>
                  <a:srgbClr val="1D40AF"/>
                </a:solidFill>
                <a:latin typeface="Tahoma"/>
                <a:cs typeface="Tahoma"/>
              </a:rPr>
              <a:t>UTM</a:t>
            </a:r>
            <a:r>
              <a:rPr sz="2050" b="1" spc="-90" dirty="0">
                <a:solidFill>
                  <a:srgbClr val="1D40AF"/>
                </a:solidFill>
                <a:latin typeface="Tahoma"/>
                <a:cs typeface="Tahoma"/>
              </a:rPr>
              <a:t> </a:t>
            </a:r>
            <a:r>
              <a:rPr sz="2000" b="1" spc="-360" dirty="0">
                <a:solidFill>
                  <a:srgbClr val="1D40AF"/>
                </a:solidFill>
                <a:latin typeface="Malgun Gothic"/>
                <a:cs typeface="Malgun Gothic"/>
              </a:rPr>
              <a:t>링크</a:t>
            </a:r>
            <a:r>
              <a:rPr sz="2000" b="1" spc="-19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1D40AF"/>
                </a:solidFill>
                <a:latin typeface="Malgun Gothic"/>
                <a:cs typeface="Malgun Gothic"/>
              </a:rPr>
              <a:t>예시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8299" y="7480979"/>
            <a:ext cx="1924685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spc="-210" dirty="0">
                <a:solidFill>
                  <a:srgbClr val="1D40AF"/>
                </a:solidFill>
                <a:latin typeface="Tahoma"/>
                <a:cs typeface="Tahoma"/>
              </a:rPr>
              <a:t>UTM</a:t>
            </a:r>
            <a:r>
              <a:rPr sz="2050" b="1" spc="-90" dirty="0">
                <a:solidFill>
                  <a:srgbClr val="1D40AF"/>
                </a:solidFill>
                <a:latin typeface="Tahoma"/>
                <a:cs typeface="Tahoma"/>
              </a:rPr>
              <a:t> </a:t>
            </a:r>
            <a:r>
              <a:rPr sz="2000" b="1" spc="-360" dirty="0">
                <a:solidFill>
                  <a:srgbClr val="1D40AF"/>
                </a:solidFill>
                <a:latin typeface="Malgun Gothic"/>
                <a:cs typeface="Malgun Gothic"/>
              </a:rPr>
              <a:t>활용의</a:t>
            </a:r>
            <a:r>
              <a:rPr sz="2000" b="1" spc="-195" dirty="0">
                <a:solidFill>
                  <a:srgbClr val="1D40AF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1D40AF"/>
                </a:solidFill>
                <a:latin typeface="Malgun Gothic"/>
                <a:cs typeface="Malgun Gothic"/>
              </a:rPr>
              <a:t>중요성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0999" y="7924799"/>
            <a:ext cx="3657600" cy="723900"/>
            <a:chOff x="380999" y="7924799"/>
            <a:chExt cx="3657600" cy="723900"/>
          </a:xfrm>
        </p:grpSpPr>
        <p:sp>
          <p:nvSpPr>
            <p:cNvPr id="15" name="object 15"/>
            <p:cNvSpPr/>
            <p:nvPr/>
          </p:nvSpPr>
          <p:spPr>
            <a:xfrm>
              <a:off x="380999" y="7924799"/>
              <a:ext cx="3657600" cy="723900"/>
            </a:xfrm>
            <a:custGeom>
              <a:avLst/>
              <a:gdLst/>
              <a:ahLst/>
              <a:cxnLst/>
              <a:rect l="l" t="t" r="r" b="b"/>
              <a:pathLst>
                <a:path w="3657600" h="723900">
                  <a:moveTo>
                    <a:pt x="3586402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5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2" y="0"/>
                  </a:lnTo>
                  <a:lnTo>
                    <a:pt x="3627893" y="15620"/>
                  </a:lnTo>
                  <a:lnTo>
                    <a:pt x="3653713" y="51660"/>
                  </a:lnTo>
                  <a:lnTo>
                    <a:pt x="3657599" y="71196"/>
                  </a:lnTo>
                  <a:lnTo>
                    <a:pt x="3657599" y="652702"/>
                  </a:lnTo>
                  <a:lnTo>
                    <a:pt x="3641977" y="694194"/>
                  </a:lnTo>
                  <a:lnTo>
                    <a:pt x="3605937" y="720012"/>
                  </a:lnTo>
                  <a:lnTo>
                    <a:pt x="3591358" y="723411"/>
                  </a:lnTo>
                  <a:lnTo>
                    <a:pt x="3586402" y="723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399" y="8091487"/>
              <a:ext cx="228600" cy="200025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63600" y="8056237"/>
            <a:ext cx="1906905" cy="4451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b="1" spc="-260" dirty="0">
                <a:solidFill>
                  <a:srgbClr val="1C4ED8"/>
                </a:solidFill>
                <a:latin typeface="Malgun Gothic"/>
                <a:cs typeface="Malgun Gothic"/>
              </a:rPr>
              <a:t>마케팅</a:t>
            </a:r>
            <a:r>
              <a:rPr sz="1350" b="1" spc="-135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1C4ED8"/>
                </a:solidFill>
                <a:latin typeface="Malgun Gothic"/>
                <a:cs typeface="Malgun Gothic"/>
              </a:rPr>
              <a:t>성과</a:t>
            </a:r>
            <a:r>
              <a:rPr sz="1350" b="1" spc="-130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1C4ED8"/>
                </a:solidFill>
                <a:latin typeface="Malgun Gothic"/>
                <a:cs typeface="Malgun Gothic"/>
              </a:rPr>
              <a:t>측정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150" dirty="0">
                <a:solidFill>
                  <a:srgbClr val="374050"/>
                </a:solidFill>
                <a:latin typeface="Dotum"/>
                <a:cs typeface="Dotum"/>
              </a:rPr>
              <a:t>채널별</a:t>
            </a:r>
            <a:r>
              <a:rPr sz="1150" spc="-150" dirty="0">
                <a:solidFill>
                  <a:srgbClr val="374050"/>
                </a:solidFill>
                <a:latin typeface="Microsoft Sans Serif"/>
                <a:cs typeface="Microsoft Sans Serif"/>
              </a:rPr>
              <a:t>,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캠페인별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정확한</a:t>
            </a:r>
            <a:r>
              <a:rPr sz="115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00" dirty="0">
                <a:solidFill>
                  <a:srgbClr val="374050"/>
                </a:solidFill>
                <a:latin typeface="Microsoft Sans Serif"/>
                <a:cs typeface="Microsoft Sans Serif"/>
              </a:rPr>
              <a:t>ROI</a:t>
            </a:r>
            <a:r>
              <a:rPr sz="1150" dirty="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sz="1150" spc="-160" dirty="0">
                <a:solidFill>
                  <a:srgbClr val="374050"/>
                </a:solidFill>
                <a:latin typeface="Dotum"/>
                <a:cs typeface="Dotum"/>
              </a:rPr>
              <a:t>분석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67199" y="7924799"/>
            <a:ext cx="3657600" cy="723900"/>
            <a:chOff x="4267199" y="7924799"/>
            <a:chExt cx="3657600" cy="723900"/>
          </a:xfrm>
        </p:grpSpPr>
        <p:sp>
          <p:nvSpPr>
            <p:cNvPr id="19" name="object 19"/>
            <p:cNvSpPr/>
            <p:nvPr/>
          </p:nvSpPr>
          <p:spPr>
            <a:xfrm>
              <a:off x="4267199" y="7924799"/>
              <a:ext cx="3657600" cy="723900"/>
            </a:xfrm>
            <a:custGeom>
              <a:avLst/>
              <a:gdLst/>
              <a:ahLst/>
              <a:cxnLst/>
              <a:rect l="l" t="t" r="r" b="b"/>
              <a:pathLst>
                <a:path w="3657600" h="723900">
                  <a:moveTo>
                    <a:pt x="3586403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5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3" y="15620"/>
                  </a:lnTo>
                  <a:lnTo>
                    <a:pt x="3653713" y="51660"/>
                  </a:lnTo>
                  <a:lnTo>
                    <a:pt x="3657599" y="71196"/>
                  </a:lnTo>
                  <a:lnTo>
                    <a:pt x="3657599" y="652702"/>
                  </a:lnTo>
                  <a:lnTo>
                    <a:pt x="3641977" y="694194"/>
                  </a:lnTo>
                  <a:lnTo>
                    <a:pt x="3605936" y="720012"/>
                  </a:lnTo>
                  <a:lnTo>
                    <a:pt x="3591358" y="723411"/>
                  </a:lnTo>
                  <a:lnTo>
                    <a:pt x="3586403" y="723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20331" y="8077199"/>
              <a:ext cx="227135" cy="22733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749799" y="8056237"/>
            <a:ext cx="1892300" cy="4451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b="1" spc="-260" dirty="0">
                <a:solidFill>
                  <a:srgbClr val="1C4ED8"/>
                </a:solidFill>
                <a:latin typeface="Malgun Gothic"/>
                <a:cs typeface="Malgun Gothic"/>
              </a:rPr>
              <a:t>예산</a:t>
            </a:r>
            <a:r>
              <a:rPr sz="1350" b="1" spc="-135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1C4ED8"/>
                </a:solidFill>
                <a:latin typeface="Malgun Gothic"/>
                <a:cs typeface="Malgun Gothic"/>
              </a:rPr>
              <a:t>최적화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효율적인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마케팅</a:t>
            </a:r>
            <a:r>
              <a:rPr sz="115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채널에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자원</a:t>
            </a:r>
            <a:r>
              <a:rPr sz="1150" spc="-75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65" dirty="0">
                <a:solidFill>
                  <a:srgbClr val="374050"/>
                </a:solidFill>
                <a:latin typeface="Dotum"/>
                <a:cs typeface="Dotum"/>
              </a:rPr>
              <a:t>집중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153398" y="7924799"/>
            <a:ext cx="3657600" cy="723900"/>
            <a:chOff x="8153398" y="7924799"/>
            <a:chExt cx="3657600" cy="723900"/>
          </a:xfrm>
        </p:grpSpPr>
        <p:sp>
          <p:nvSpPr>
            <p:cNvPr id="23" name="object 23"/>
            <p:cNvSpPr/>
            <p:nvPr/>
          </p:nvSpPr>
          <p:spPr>
            <a:xfrm>
              <a:off x="8153398" y="7924799"/>
              <a:ext cx="3657600" cy="723900"/>
            </a:xfrm>
            <a:custGeom>
              <a:avLst/>
              <a:gdLst/>
              <a:ahLst/>
              <a:cxnLst/>
              <a:rect l="l" t="t" r="r" b="b"/>
              <a:pathLst>
                <a:path w="3657600" h="723900">
                  <a:moveTo>
                    <a:pt x="3586403" y="723899"/>
                  </a:moveTo>
                  <a:lnTo>
                    <a:pt x="71196" y="723899"/>
                  </a:lnTo>
                  <a:lnTo>
                    <a:pt x="66241" y="723411"/>
                  </a:lnTo>
                  <a:lnTo>
                    <a:pt x="29706" y="708277"/>
                  </a:lnTo>
                  <a:lnTo>
                    <a:pt x="3885" y="672237"/>
                  </a:lnTo>
                  <a:lnTo>
                    <a:pt x="0" y="652702"/>
                  </a:lnTo>
                  <a:lnTo>
                    <a:pt x="0" y="6476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5" y="15620"/>
                  </a:lnTo>
                  <a:lnTo>
                    <a:pt x="3653714" y="51660"/>
                  </a:lnTo>
                  <a:lnTo>
                    <a:pt x="3657600" y="71196"/>
                  </a:lnTo>
                  <a:lnTo>
                    <a:pt x="3657600" y="652702"/>
                  </a:lnTo>
                  <a:lnTo>
                    <a:pt x="3641977" y="694194"/>
                  </a:lnTo>
                  <a:lnTo>
                    <a:pt x="3605938" y="720012"/>
                  </a:lnTo>
                  <a:lnTo>
                    <a:pt x="3591358" y="723411"/>
                  </a:lnTo>
                  <a:lnTo>
                    <a:pt x="3586403" y="7238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04727" y="8090236"/>
              <a:ext cx="229671" cy="19413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636000" y="8056237"/>
            <a:ext cx="1647189" cy="445134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350" b="1" spc="-260" dirty="0">
                <a:solidFill>
                  <a:srgbClr val="1C4ED8"/>
                </a:solidFill>
                <a:latin typeface="Malgun Gothic"/>
                <a:cs typeface="Malgun Gothic"/>
              </a:rPr>
              <a:t>전략</a:t>
            </a:r>
            <a:r>
              <a:rPr sz="1350" b="1" spc="-135" dirty="0">
                <a:solidFill>
                  <a:srgbClr val="1C4ED8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1C4ED8"/>
                </a:solidFill>
                <a:latin typeface="Malgun Gothic"/>
                <a:cs typeface="Malgun Gothic"/>
              </a:rPr>
              <a:t>최적화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데이터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기반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마케팅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374050"/>
                </a:solidFill>
                <a:latin typeface="Dotum"/>
                <a:cs typeface="Dotum"/>
              </a:rPr>
              <a:t>전략</a:t>
            </a:r>
            <a:r>
              <a:rPr sz="1150" spc="-80" dirty="0">
                <a:solidFill>
                  <a:srgbClr val="374050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374050"/>
                </a:solidFill>
                <a:latin typeface="Dotum"/>
                <a:cs typeface="Dotum"/>
              </a:rPr>
              <a:t>개선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238749" y="5815126"/>
            <a:ext cx="6572250" cy="666750"/>
            <a:chOff x="5238749" y="6296024"/>
            <a:chExt cx="6572250" cy="666750"/>
          </a:xfrm>
        </p:grpSpPr>
        <p:sp>
          <p:nvSpPr>
            <p:cNvPr id="27" name="object 27"/>
            <p:cNvSpPr/>
            <p:nvPr/>
          </p:nvSpPr>
          <p:spPr>
            <a:xfrm>
              <a:off x="5243512" y="6300787"/>
              <a:ext cx="6562725" cy="657225"/>
            </a:xfrm>
            <a:custGeom>
              <a:avLst/>
              <a:gdLst/>
              <a:ahLst/>
              <a:cxnLst/>
              <a:rect l="l" t="t" r="r" b="b"/>
              <a:pathLst>
                <a:path w="6562725" h="657225">
                  <a:moveTo>
                    <a:pt x="0" y="623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4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6529386" y="0"/>
                  </a:lnTo>
                  <a:lnTo>
                    <a:pt x="6533807" y="0"/>
                  </a:lnTo>
                  <a:lnTo>
                    <a:pt x="6538059" y="845"/>
                  </a:lnTo>
                  <a:lnTo>
                    <a:pt x="6542143" y="2537"/>
                  </a:lnTo>
                  <a:lnTo>
                    <a:pt x="6546227" y="4229"/>
                  </a:lnTo>
                  <a:lnTo>
                    <a:pt x="6562724" y="33337"/>
                  </a:lnTo>
                  <a:lnTo>
                    <a:pt x="6562724" y="623887"/>
                  </a:lnTo>
                  <a:lnTo>
                    <a:pt x="6542143" y="654687"/>
                  </a:lnTo>
                  <a:lnTo>
                    <a:pt x="6538059" y="656378"/>
                  </a:lnTo>
                  <a:lnTo>
                    <a:pt x="6533807" y="657224"/>
                  </a:lnTo>
                  <a:lnTo>
                    <a:pt x="6529386" y="657224"/>
                  </a:lnTo>
                  <a:lnTo>
                    <a:pt x="33337" y="657224"/>
                  </a:lnTo>
                  <a:lnTo>
                    <a:pt x="28916" y="657224"/>
                  </a:lnTo>
                  <a:lnTo>
                    <a:pt x="24664" y="656378"/>
                  </a:lnTo>
                  <a:lnTo>
                    <a:pt x="20579" y="654687"/>
                  </a:lnTo>
                  <a:lnTo>
                    <a:pt x="16495" y="652995"/>
                  </a:lnTo>
                  <a:lnTo>
                    <a:pt x="0" y="628308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CCD6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248274" y="6305549"/>
              <a:ext cx="6553200" cy="647700"/>
            </a:xfrm>
            <a:custGeom>
              <a:avLst/>
              <a:gdLst/>
              <a:ahLst/>
              <a:cxnLst/>
              <a:rect l="l" t="t" r="r" b="b"/>
              <a:pathLst>
                <a:path w="6553200" h="647700">
                  <a:moveTo>
                    <a:pt x="6532514" y="647699"/>
                  </a:moveTo>
                  <a:lnTo>
                    <a:pt x="20684" y="647699"/>
                  </a:lnTo>
                  <a:lnTo>
                    <a:pt x="13948" y="644910"/>
                  </a:lnTo>
                  <a:lnTo>
                    <a:pt x="2789" y="633750"/>
                  </a:lnTo>
                  <a:lnTo>
                    <a:pt x="0" y="627015"/>
                  </a:lnTo>
                  <a:lnTo>
                    <a:pt x="0" y="20684"/>
                  </a:lnTo>
                  <a:lnTo>
                    <a:pt x="2789" y="13948"/>
                  </a:lnTo>
                  <a:lnTo>
                    <a:pt x="13948" y="2789"/>
                  </a:lnTo>
                  <a:lnTo>
                    <a:pt x="20684" y="0"/>
                  </a:lnTo>
                  <a:lnTo>
                    <a:pt x="6532514" y="0"/>
                  </a:lnTo>
                  <a:lnTo>
                    <a:pt x="6539250" y="2789"/>
                  </a:lnTo>
                  <a:lnTo>
                    <a:pt x="6550409" y="13948"/>
                  </a:lnTo>
                  <a:lnTo>
                    <a:pt x="6553199" y="20684"/>
                  </a:lnTo>
                  <a:lnTo>
                    <a:pt x="6553199" y="627015"/>
                  </a:lnTo>
                  <a:lnTo>
                    <a:pt x="6550409" y="633750"/>
                  </a:lnTo>
                  <a:lnTo>
                    <a:pt x="6539250" y="644910"/>
                  </a:lnTo>
                  <a:lnTo>
                    <a:pt x="6532514" y="647699"/>
                  </a:lnTo>
                  <a:close/>
                </a:path>
              </a:pathLst>
            </a:custGeom>
            <a:solidFill>
              <a:srgbClr val="F0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349874" y="5897993"/>
            <a:ext cx="6428105" cy="444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100" spc="-10" dirty="0">
                <a:solidFill>
                  <a:srgbClr val="333333"/>
                </a:solidFill>
                <a:latin typeface="Lucida Console"/>
                <a:cs typeface="Lucida Console"/>
              </a:rPr>
              <a:t>https://</a:t>
            </a:r>
            <a:r>
              <a:rPr sz="1100" spc="-10" dirty="0">
                <a:solidFill>
                  <a:srgbClr val="333333"/>
                </a:solidFill>
                <a:latin typeface="Lucida Console"/>
                <a:cs typeface="Lucida Console"/>
                <a:hlinkClick r:id="rId6"/>
              </a:rPr>
              <a:t>www.example.com/page?</a:t>
            </a:r>
            <a:r>
              <a:rPr sz="1100" spc="-10" dirty="0">
                <a:solidFill>
                  <a:srgbClr val="333333"/>
                </a:solidFill>
                <a:latin typeface="Lucida Console"/>
                <a:cs typeface="Lucida Console"/>
              </a:rPr>
              <a:t> </a:t>
            </a:r>
            <a:r>
              <a:rPr sz="1100" b="1" spc="-40" dirty="0">
                <a:solidFill>
                  <a:srgbClr val="1A56DA"/>
                </a:solidFill>
                <a:latin typeface="Courier New"/>
                <a:cs typeface="Courier New"/>
              </a:rPr>
              <a:t>utm_source</a:t>
            </a:r>
            <a:r>
              <a:rPr sz="1100" spc="-40" dirty="0">
                <a:solidFill>
                  <a:srgbClr val="333333"/>
                </a:solidFill>
                <a:latin typeface="Lucida Console"/>
                <a:cs typeface="Lucida Console"/>
              </a:rPr>
              <a:t>=facebook&amp;</a:t>
            </a:r>
            <a:r>
              <a:rPr sz="1100" b="1" spc="-40" dirty="0">
                <a:solidFill>
                  <a:srgbClr val="1A56DA"/>
                </a:solidFill>
                <a:latin typeface="Courier New"/>
                <a:cs typeface="Courier New"/>
              </a:rPr>
              <a:t>utm_medium</a:t>
            </a:r>
            <a:r>
              <a:rPr sz="1100" spc="-40" dirty="0">
                <a:solidFill>
                  <a:srgbClr val="333333"/>
                </a:solidFill>
                <a:latin typeface="Lucida Console"/>
                <a:cs typeface="Lucida Console"/>
              </a:rPr>
              <a:t>=social&amp;</a:t>
            </a:r>
            <a:r>
              <a:rPr sz="1100" b="1" spc="-40" dirty="0">
                <a:solidFill>
                  <a:srgbClr val="1A56DA"/>
                </a:solidFill>
                <a:latin typeface="Courier New"/>
                <a:cs typeface="Courier New"/>
              </a:rPr>
              <a:t>utm_campaign</a:t>
            </a:r>
            <a:r>
              <a:rPr sz="1100" spc="-40" dirty="0">
                <a:solidFill>
                  <a:srgbClr val="333333"/>
                </a:solidFill>
                <a:latin typeface="Lucida Console"/>
                <a:cs typeface="Lucida Console"/>
              </a:rPr>
              <a:t>=summer_sale&amp;</a:t>
            </a:r>
            <a:r>
              <a:rPr sz="1100" b="1" spc="-40" dirty="0">
                <a:solidFill>
                  <a:srgbClr val="1A56DA"/>
                </a:solidFill>
                <a:latin typeface="Courier New"/>
                <a:cs typeface="Courier New"/>
              </a:rPr>
              <a:t>utm_content</a:t>
            </a:r>
            <a:r>
              <a:rPr sz="1100" spc="-40" dirty="0">
                <a:solidFill>
                  <a:srgbClr val="333333"/>
                </a:solidFill>
                <a:latin typeface="Lucida Console"/>
                <a:cs typeface="Lucida Console"/>
              </a:rPr>
              <a:t>=banne</a:t>
            </a:r>
            <a:endParaRPr sz="11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185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Dotum</vt:lpstr>
      <vt:lpstr>Malgun Gothic</vt:lpstr>
      <vt:lpstr>Arial</vt:lpstr>
      <vt:lpstr>Calibri</vt:lpstr>
      <vt:lpstr>Courier New</vt:lpstr>
      <vt:lpstr>Georgia</vt:lpstr>
      <vt:lpstr>Lucida Console</vt:lpstr>
      <vt:lpstr>Microsoft Sans Serif</vt:lpstr>
      <vt:lpstr>Raleway</vt:lpstr>
      <vt:lpstr>Rockwell Nova Light</vt:lpstr>
      <vt:lpstr>Tahoma</vt:lpstr>
      <vt:lpstr>Office Theme</vt:lpstr>
      <vt:lpstr>UTM 링크 구조와 개념 마케팅 캠페인 성과 측정을 위한 필수 도구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팹리스</cp:lastModifiedBy>
  <cp:revision>1</cp:revision>
  <dcterms:created xsi:type="dcterms:W3CDTF">2025-05-28T05:36:15Z</dcterms:created>
  <dcterms:modified xsi:type="dcterms:W3CDTF">2025-05-28T05:37:33Z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2025-05-28T00:00:00Z</vt:filetime>
  </property>
  <property fmtid="{D5CDD505-2E9C-101B-9397-08002B2CF9AE}" pid="3" name="Producer">
    <vt:lpwstr>pypdf</vt:lpwstr>
  </property>
  <property fmtid="{D5CDD505-2E9C-101B-9397-08002B2CF9AE}" pid="4" name="LastSaved">
    <vt:filetime>2025-05-28T00:00:00Z</vt:filetime>
  </property>
</Properties>
</file>