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82" r:id="rId6"/>
    <p:sldId id="283" r:id="rId7"/>
    <p:sldId id="284" r:id="rId8"/>
    <p:sldId id="260" r:id="rId9"/>
    <p:sldId id="285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6" r:id="rId29"/>
    <p:sldId id="287" r:id="rId30"/>
    <p:sldId id="289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>
        <p:scale>
          <a:sx n="118" d="100"/>
          <a:sy n="118" d="100"/>
        </p:scale>
        <p:origin x="-14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9DA7803-FD33-458C-B7E0-788FD4D4C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0D4B28-15FC-489F-9A45-6DD46BB327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8B54E67-7CFF-4B6A-B787-C0D27D3BAB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C8B3FC-E999-4D8E-B5E5-66E76A041D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2AA1C-1D14-4DA3-B911-5D3E1EE6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9736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9838B-7B1E-4391-A0FD-C5A62F6E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6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2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58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9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5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73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0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6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 By: Getie 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A63C-B304-41C1-916F-F432C677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3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 By: Getie 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A63C-B304-41C1-916F-F432C677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 By: Getie 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A63C-B304-41C1-916F-F432C677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4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 By: Getie 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A63C-B304-41C1-916F-F432C677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 By: Getie 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A63C-B304-41C1-916F-F432C677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 By: Getie 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A63C-B304-41C1-916F-F432C677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 By: Getie B.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A63C-B304-41C1-916F-F432C677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 By: Getie 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A63C-B304-41C1-916F-F432C677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5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 By: Getie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A63C-B304-41C1-916F-F432C677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 By: Getie 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A63C-B304-41C1-916F-F432C677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 By: Getie 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A63C-B304-41C1-916F-F432C677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 By: Getie 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A63C-B304-41C1-916F-F432C677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/>
          <a:lstStyle/>
          <a:p>
            <a:r>
              <a:rPr lang="en-US" dirty="0"/>
              <a:t>Chapter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620000" cy="2362200"/>
          </a:xfrm>
        </p:spPr>
        <p:txBody>
          <a:bodyPr>
            <a:normAutofit/>
          </a:bodyPr>
          <a:lstStyle/>
          <a:p>
            <a:pPr lvl="1"/>
            <a:r>
              <a:rPr lang="en-US" sz="4400" dirty="0">
                <a:solidFill>
                  <a:schemeClr val="tx1"/>
                </a:solidFill>
                <a:latin typeface="Calibri (Headings)"/>
              </a:rPr>
              <a:t> </a:t>
            </a:r>
            <a:r>
              <a:rPr lang="en-US" sz="3200" b="1" dirty="0"/>
              <a:t>C++ Programming Basics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ctr"/>
            <a:r>
              <a:rPr lang="en-US" sz="2400" b="1" dirty="0"/>
              <a:t>C++ Basic Elements</a:t>
            </a:r>
            <a:r>
              <a:rPr lang="en-US" sz="1800" b="1" i="1" dirty="0"/>
              <a:t/>
            </a:r>
            <a:br>
              <a:rPr lang="en-US" sz="1800" b="1" i="1" dirty="0"/>
            </a:br>
            <a:endParaRPr lang="en-US" sz="1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451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1 Keywords (reserved words)</a:t>
            </a:r>
          </a:p>
          <a:p>
            <a:pPr algn="just"/>
            <a:r>
              <a:rPr lang="en-US" dirty="0"/>
              <a:t>Reserved/Key words have a unique meaning within a C++ program. These  reserved words, must not be used for any other purposes. </a:t>
            </a:r>
          </a:p>
          <a:p>
            <a:pPr algn="just"/>
            <a:r>
              <a:rPr lang="en-US" dirty="0"/>
              <a:t>All reserved words are in lower-case letters. </a:t>
            </a: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80AA140-2FF4-4C18-86FA-E9EA67AA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9306"/>
            <a:ext cx="7848600" cy="37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5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ctr"/>
            <a:r>
              <a:rPr lang="en-US" sz="2400" b="1" dirty="0"/>
              <a:t>C++ Basic Elements</a:t>
            </a:r>
            <a:r>
              <a:rPr lang="en-US" sz="1800" b="1" i="1" dirty="0"/>
              <a:t/>
            </a:r>
            <a:br>
              <a:rPr lang="en-US" sz="1800" b="1" i="1" dirty="0"/>
            </a:br>
            <a:endParaRPr lang="en-US" sz="1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451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b="1" dirty="0"/>
              <a:t>2  Identifiers</a:t>
            </a:r>
            <a:endParaRPr lang="en-US" sz="2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An identifier is name associated with a function. An identifier must: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Start with a letter or underscore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Consist only of letters, the digits 0-9, or the underscore symbol _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Not be a reserved word</a:t>
            </a:r>
          </a:p>
          <a:p>
            <a:pPr marL="0" indent="0">
              <a:buNone/>
            </a:pPr>
            <a:r>
              <a:rPr lang="en-US" dirty="0"/>
              <a:t>The following are valid identifiers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following are invalid: </a:t>
            </a:r>
          </a:p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779EE4D6-4CE0-4A62-876B-5B7948D5E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44381"/>
              </p:ext>
            </p:extLst>
          </p:nvPr>
        </p:nvGraphicFramePr>
        <p:xfrm>
          <a:off x="341290" y="3886200"/>
          <a:ext cx="7078980" cy="663100"/>
        </p:xfrm>
        <a:graphic>
          <a:graphicData uri="http://schemas.openxmlformats.org/drawingml/2006/table">
            <a:tbl>
              <a:tblPr/>
              <a:tblGrid>
                <a:gridCol w="1704196">
                  <a:extLst>
                    <a:ext uri="{9D8B030D-6E8A-4147-A177-3AD203B41FA5}">
                      <a16:colId xmlns="" xmlns:a16="http://schemas.microsoft.com/office/drawing/2014/main" val="1174648875"/>
                    </a:ext>
                  </a:extLst>
                </a:gridCol>
                <a:gridCol w="1835294">
                  <a:extLst>
                    <a:ext uri="{9D8B030D-6E8A-4147-A177-3AD203B41FA5}">
                      <a16:colId xmlns="" xmlns:a16="http://schemas.microsoft.com/office/drawing/2014/main" val="1109791177"/>
                    </a:ext>
                  </a:extLst>
                </a:gridCol>
                <a:gridCol w="1769745">
                  <a:extLst>
                    <a:ext uri="{9D8B030D-6E8A-4147-A177-3AD203B41FA5}">
                      <a16:colId xmlns="" xmlns:a16="http://schemas.microsoft.com/office/drawing/2014/main" val="4198688397"/>
                    </a:ext>
                  </a:extLst>
                </a:gridCol>
                <a:gridCol w="1769745">
                  <a:extLst>
                    <a:ext uri="{9D8B030D-6E8A-4147-A177-3AD203B41FA5}">
                      <a16:colId xmlns="" xmlns:a16="http://schemas.microsoft.com/office/drawing/2014/main" val="4247289184"/>
                    </a:ext>
                  </a:extLst>
                </a:gridCol>
              </a:tblGrid>
              <a:tr h="3315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days_in_year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DataSet1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Profit95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08510874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_Pressure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first_one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first_1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795715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98DC29DE-B48D-40E6-A237-9EB62C414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64718"/>
              </p:ext>
            </p:extLst>
          </p:nvPr>
        </p:nvGraphicFramePr>
        <p:xfrm>
          <a:off x="533400" y="5486400"/>
          <a:ext cx="6974984" cy="605870"/>
        </p:xfrm>
        <a:graphic>
          <a:graphicData uri="http://schemas.openxmlformats.org/drawingml/2006/table">
            <a:tbl>
              <a:tblPr/>
              <a:tblGrid>
                <a:gridCol w="1743746">
                  <a:extLst>
                    <a:ext uri="{9D8B030D-6E8A-4147-A177-3AD203B41FA5}">
                      <a16:colId xmlns="" xmlns:a16="http://schemas.microsoft.com/office/drawing/2014/main" val="2686916415"/>
                    </a:ext>
                  </a:extLst>
                </a:gridCol>
                <a:gridCol w="1743746">
                  <a:extLst>
                    <a:ext uri="{9D8B030D-6E8A-4147-A177-3AD203B41FA5}">
                      <a16:colId xmlns="" xmlns:a16="http://schemas.microsoft.com/office/drawing/2014/main" val="1389193576"/>
                    </a:ext>
                  </a:extLst>
                </a:gridCol>
                <a:gridCol w="1743746">
                  <a:extLst>
                    <a:ext uri="{9D8B030D-6E8A-4147-A177-3AD203B41FA5}">
                      <a16:colId xmlns="" xmlns:a16="http://schemas.microsoft.com/office/drawing/2014/main" val="3534305696"/>
                    </a:ext>
                  </a:extLst>
                </a:gridCol>
                <a:gridCol w="1743746">
                  <a:extLst>
                    <a:ext uri="{9D8B030D-6E8A-4147-A177-3AD203B41FA5}">
                      <a16:colId xmlns="" xmlns:a16="http://schemas.microsoft.com/office/drawing/2014/main" val="3318487412"/>
                    </a:ext>
                  </a:extLst>
                </a:gridCol>
              </a:tblGrid>
              <a:tr h="342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days-in-year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first.val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9214731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Throw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my__best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No##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bestWish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9880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31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ctr"/>
            <a:r>
              <a:rPr lang="en-US" sz="2400" b="1" dirty="0"/>
              <a:t>C++ Basic Elements</a:t>
            </a:r>
            <a:r>
              <a:rPr lang="en-US" sz="1800" b="1" i="1" dirty="0"/>
              <a:t/>
            </a:r>
            <a:br>
              <a:rPr lang="en-US" sz="1800" b="1" i="1" dirty="0"/>
            </a:br>
            <a:endParaRPr lang="en-US" sz="1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45162"/>
          </a:xfrm>
        </p:spPr>
        <p:txBody>
          <a:bodyPr>
            <a:normAutofit fontScale="47500" lnSpcReduction="20000"/>
          </a:bodyPr>
          <a:lstStyle/>
          <a:p>
            <a:pPr marL="914400" lvl="2" indent="0" algn="just">
              <a:lnSpc>
                <a:spcPct val="150000"/>
              </a:lnSpc>
              <a:buNone/>
            </a:pPr>
            <a:r>
              <a:rPr lang="en-US" sz="3800" b="1" dirty="0">
                <a:latin typeface="Cambria" panose="02040503050406030204" pitchFamily="18" charset="0"/>
              </a:rPr>
              <a:t>3  Literals</a:t>
            </a:r>
          </a:p>
          <a:p>
            <a:pPr algn="just">
              <a:lnSpc>
                <a:spcPct val="150000"/>
              </a:lnSpc>
            </a:pPr>
            <a:r>
              <a:rPr lang="en-US" sz="3800" dirty="0">
                <a:latin typeface="Cambria" panose="02040503050406030204" pitchFamily="18" charset="0"/>
              </a:rPr>
              <a:t>Literals are constant values which can be a number, a character of a string. </a:t>
            </a:r>
          </a:p>
          <a:p>
            <a:pPr algn="just">
              <a:lnSpc>
                <a:spcPct val="150000"/>
              </a:lnSpc>
            </a:pPr>
            <a:r>
              <a:rPr lang="en-US" sz="3800" dirty="0">
                <a:latin typeface="Cambria" panose="02040503050406030204" pitchFamily="18" charset="0"/>
              </a:rPr>
              <a:t>There is no identifier that identifies them. Ex. </a:t>
            </a:r>
            <a:r>
              <a:rPr lang="en-US" sz="3800" dirty="0" err="1">
                <a:latin typeface="Cambria" panose="02040503050406030204" pitchFamily="18" charset="0"/>
              </a:rPr>
              <a:t>Cout</a:t>
            </a:r>
            <a:r>
              <a:rPr lang="en-US" sz="3800" dirty="0">
                <a:latin typeface="Cambria" panose="02040503050406030204" pitchFamily="18" charset="0"/>
              </a:rPr>
              <a:t>&lt;&lt;“Hello world”;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800" b="1" dirty="0">
                <a:latin typeface="Cambria" panose="02040503050406030204" pitchFamily="18" charset="0"/>
              </a:rPr>
              <a:t>            4  Comments</a:t>
            </a:r>
          </a:p>
          <a:p>
            <a:pPr algn="just"/>
            <a:r>
              <a:rPr lang="en-US" sz="3800" dirty="0">
                <a:latin typeface="Cambria" panose="02040503050406030204" pitchFamily="18" charset="0"/>
              </a:rPr>
              <a:t>A comment is a piece of descriptive text which explains some aspect of a program. </a:t>
            </a:r>
          </a:p>
          <a:p>
            <a:pPr algn="just"/>
            <a:r>
              <a:rPr lang="en-US" sz="3800" dirty="0">
                <a:latin typeface="Cambria" panose="02040503050406030204" pitchFamily="18" charset="0"/>
              </a:rPr>
              <a:t>Program comments are text totally ignored by the compiler and are only intended to inform the reader.</a:t>
            </a:r>
          </a:p>
          <a:p>
            <a:pPr marL="0" indent="0" algn="just">
              <a:buNone/>
            </a:pPr>
            <a:r>
              <a:rPr lang="en-US" sz="3800" b="1" dirty="0">
                <a:latin typeface="Cambria" panose="02040503050406030204" pitchFamily="18" charset="0"/>
              </a:rPr>
              <a:t>C++ provides two types of comment delimiters</a:t>
            </a:r>
            <a:r>
              <a:rPr lang="en-US" sz="3800" dirty="0">
                <a:latin typeface="Cambria" panose="02040503050406030204" pitchFamily="18" charset="0"/>
              </a:rPr>
              <a:t>: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800" b="1" i="1" dirty="0">
                <a:latin typeface="Cambria" panose="02040503050406030204" pitchFamily="18" charset="0"/>
              </a:rPr>
              <a:t>Single Line Comment</a:t>
            </a:r>
            <a:r>
              <a:rPr lang="en-US" sz="3800" dirty="0">
                <a:latin typeface="Cambria" panose="02040503050406030204" pitchFamily="18" charset="0"/>
              </a:rPr>
              <a:t>: Anything after // {double forward slash} (until the end of the line on which it appears) is considered a comment.</a:t>
            </a:r>
          </a:p>
          <a:p>
            <a:pPr lvl="1" algn="just"/>
            <a:r>
              <a:rPr lang="en-US" sz="3800" b="1" i="1" dirty="0" err="1">
                <a:latin typeface="Cambria" panose="02040503050406030204" pitchFamily="18" charset="0"/>
              </a:rPr>
              <a:t>Eg</a:t>
            </a:r>
            <a:r>
              <a:rPr lang="en-US" sz="3800" dirty="0">
                <a:latin typeface="Cambria" panose="020405030504060302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3800" dirty="0">
                <a:latin typeface="Cambria" panose="02040503050406030204" pitchFamily="18" charset="0"/>
              </a:rPr>
              <a:t>   </a:t>
            </a:r>
            <a:r>
              <a:rPr lang="en-US" sz="3800" dirty="0" err="1">
                <a:latin typeface="Cambria" panose="02040503050406030204" pitchFamily="18" charset="0"/>
              </a:rPr>
              <a:t>cout</a:t>
            </a:r>
            <a:r>
              <a:rPr lang="en-US" sz="3800" dirty="0">
                <a:latin typeface="Cambria" panose="02040503050406030204" pitchFamily="18" charset="0"/>
              </a:rPr>
              <a:t>&lt;&lt;var1; //this line prints the value of var1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800" b="1" i="1" dirty="0">
                <a:latin typeface="Cambria" panose="02040503050406030204" pitchFamily="18" charset="0"/>
              </a:rPr>
              <a:t>Multiple Line Comment</a:t>
            </a:r>
            <a:r>
              <a:rPr lang="en-US" sz="3800" dirty="0">
                <a:latin typeface="Cambria" panose="02040503050406030204" pitchFamily="18" charset="0"/>
              </a:rPr>
              <a:t>: Anything enclosed by the pair /* and */ is considered a comment.</a:t>
            </a:r>
          </a:p>
          <a:p>
            <a:pPr lvl="1" algn="just"/>
            <a:r>
              <a:rPr lang="en-US" sz="3800" b="1" i="1" dirty="0" err="1">
                <a:latin typeface="Cambria" panose="02040503050406030204" pitchFamily="18" charset="0"/>
              </a:rPr>
              <a:t>Eg</a:t>
            </a:r>
            <a:r>
              <a:rPr lang="en-US" sz="3800" b="1" i="1" dirty="0">
                <a:latin typeface="Cambria" panose="02040503050406030204" pitchFamily="18" charset="0"/>
              </a:rPr>
              <a:t>: </a:t>
            </a:r>
            <a:endParaRPr lang="en-US" sz="3800" dirty="0">
              <a:latin typeface="Cambria" panose="02040503050406030204" pitchFamily="18" charset="0"/>
            </a:endParaRPr>
          </a:p>
          <a:p>
            <a:pPr marL="400050" lvl="1" indent="0" algn="just">
              <a:buNone/>
            </a:pPr>
            <a:r>
              <a:rPr lang="en-US" sz="3800" b="1" i="1" dirty="0">
                <a:latin typeface="Cambria" panose="02040503050406030204" pitchFamily="18" charset="0"/>
              </a:rPr>
              <a:t>/*this is a kind of comment where</a:t>
            </a:r>
            <a:endParaRPr lang="en-US" sz="3800" dirty="0">
              <a:latin typeface="Cambria" panose="02040503050406030204" pitchFamily="18" charset="0"/>
            </a:endParaRPr>
          </a:p>
          <a:p>
            <a:pPr marL="400050" lvl="1" indent="0" algn="just">
              <a:buNone/>
            </a:pPr>
            <a:r>
              <a:rPr lang="en-US" sz="3800" b="1" i="1" dirty="0">
                <a:latin typeface="Cambria" panose="02040503050406030204" pitchFamily="18" charset="0"/>
              </a:rPr>
              <a:t>Multiple lines can be enclosed in </a:t>
            </a:r>
            <a:endParaRPr lang="en-US" sz="3800" dirty="0">
              <a:latin typeface="Cambria" panose="02040503050406030204" pitchFamily="18" charset="0"/>
            </a:endParaRPr>
          </a:p>
          <a:p>
            <a:pPr marL="400050" lvl="1" indent="0" algn="just">
              <a:buNone/>
            </a:pPr>
            <a:r>
              <a:rPr lang="en-US" sz="3800" b="1" i="1" dirty="0">
                <a:latin typeface="Cambria" panose="02040503050406030204" pitchFamily="18" charset="0"/>
              </a:rPr>
              <a:t>one C++ program */</a:t>
            </a:r>
            <a:endParaRPr lang="en-US" sz="3800" dirty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9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ctr"/>
            <a:r>
              <a:rPr lang="en-US" sz="2400" b="1" dirty="0"/>
              <a:t>Data Types, Variables, and Constants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 lnSpcReduction="10000"/>
          </a:bodyPr>
          <a:lstStyle/>
          <a:p>
            <a:pPr marL="914400" lvl="2" indent="0">
              <a:lnSpc>
                <a:spcPct val="150000"/>
              </a:lnSpc>
              <a:buNone/>
            </a:pPr>
            <a:r>
              <a:rPr lang="en-US" sz="2600" b="1" dirty="0"/>
              <a:t>Variables</a:t>
            </a:r>
          </a:p>
          <a:p>
            <a:r>
              <a:rPr lang="en-US" dirty="0"/>
              <a:t>A variable is a reserved place or a symbolic name in memory location to store information. </a:t>
            </a:r>
          </a:p>
          <a:p>
            <a:r>
              <a:rPr lang="en-US" dirty="0"/>
              <a:t>Variables are used for holding data values </a:t>
            </a:r>
          </a:p>
          <a:p>
            <a:pPr marL="0" indent="0">
              <a:buNone/>
            </a:pPr>
            <a:r>
              <a:rPr lang="en-US" dirty="0"/>
              <a:t>All variables have two important attributes:</a:t>
            </a:r>
            <a:endParaRPr lang="en-US" sz="1800" dirty="0"/>
          </a:p>
          <a:p>
            <a:pPr lvl="1"/>
            <a:r>
              <a:rPr lang="en-US" b="1" i="1" dirty="0"/>
              <a:t>Data Type</a:t>
            </a:r>
            <a:r>
              <a:rPr lang="en-US" dirty="0"/>
              <a:t>: a type which is established when the variable is defined. (e.g. integer, float, character etc.). </a:t>
            </a:r>
          </a:p>
          <a:p>
            <a:pPr lvl="2"/>
            <a:r>
              <a:rPr lang="en-US" dirty="0"/>
              <a:t>It describes the property of the data or variable value and the size of the reserved memory.</a:t>
            </a:r>
            <a:endParaRPr lang="en-US" sz="1800" dirty="0"/>
          </a:p>
          <a:p>
            <a:pPr lvl="1"/>
            <a:r>
              <a:rPr lang="en-US" b="1" i="1" dirty="0"/>
              <a:t>Value</a:t>
            </a:r>
            <a:r>
              <a:rPr lang="en-US" dirty="0"/>
              <a:t>: a value which can be changed by assigning a new value to the variable.</a:t>
            </a: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Variable Declaration </a:t>
            </a: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Declaring a variable means defining (creating) a variable.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Create or define a variable by stating its type, followed by one or more spaces, followed by the variable name and a semicolon.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Syntax: </a:t>
            </a:r>
            <a:r>
              <a:rPr lang="en-US" b="1" i="1" dirty="0"/>
              <a:t>Datatype  </a:t>
            </a:r>
            <a:r>
              <a:rPr lang="en-US" b="1" i="1" dirty="0" err="1"/>
              <a:t>Variable_Name</a:t>
            </a:r>
            <a:r>
              <a:rPr lang="en-US" b="1" i="1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E.g. int </a:t>
            </a:r>
            <a:r>
              <a:rPr lang="en-US" dirty="0" err="1"/>
              <a:t>myAge</a:t>
            </a:r>
            <a:r>
              <a:rPr lang="en-US" dirty="0"/>
              <a:t>; //variable used to store my age</a:t>
            </a:r>
          </a:p>
        </p:txBody>
      </p:sp>
    </p:spTree>
    <p:extLst>
      <p:ext uri="{BB962C8B-B14F-4D97-AF65-F5344CB8AC3E}">
        <p14:creationId xmlns:p14="http://schemas.microsoft.com/office/powerpoint/2010/main" val="223632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r"/>
            <a:r>
              <a:rPr lang="en-US" sz="2400" b="1" i="1" dirty="0"/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Creating/declaring more than One Variable at a Time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You can create more than one variable of the same type in one statement by writing the type and then the variable names, separated by commas.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For example: </a:t>
            </a:r>
          </a:p>
          <a:p>
            <a:pPr marL="0" indent="0" algn="just">
              <a:buNone/>
            </a:pPr>
            <a:r>
              <a:rPr lang="en-US" i="1" dirty="0"/>
              <a:t>                 </a:t>
            </a:r>
            <a:r>
              <a:rPr lang="en-US" b="1" i="1" dirty="0"/>
              <a:t>int </a:t>
            </a:r>
            <a:r>
              <a:rPr lang="en-US" b="1" i="1" dirty="0" err="1"/>
              <a:t>myAge</a:t>
            </a:r>
            <a:r>
              <a:rPr lang="en-US" b="1" i="1" dirty="0"/>
              <a:t>, </a:t>
            </a:r>
            <a:r>
              <a:rPr lang="en-US" b="1" i="1" dirty="0" err="1"/>
              <a:t>myWeight</a:t>
            </a:r>
            <a:r>
              <a:rPr lang="en-US" b="1" i="1" dirty="0"/>
              <a:t>; </a:t>
            </a:r>
            <a:r>
              <a:rPr lang="en-US" i="1" dirty="0"/>
              <a:t>// two int variables </a:t>
            </a:r>
            <a:endParaRPr lang="en-US" dirty="0"/>
          </a:p>
          <a:p>
            <a:pPr marL="0" indent="0" algn="just">
              <a:buNone/>
            </a:pPr>
            <a:r>
              <a:rPr lang="en-US" i="1" dirty="0"/>
              <a:t>                 </a:t>
            </a:r>
            <a:r>
              <a:rPr lang="en-US" b="1" i="1" dirty="0"/>
              <a:t>long area, width, length; </a:t>
            </a:r>
            <a:r>
              <a:rPr lang="en-US" i="1" dirty="0"/>
              <a:t>// three longs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/>
              <a:t>Assigning Values to Your Variables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assign a value to a variable by using the assignment operator (=). </a:t>
            </a:r>
          </a:p>
          <a:p>
            <a:pPr marL="0" indent="0" algn="just">
              <a:buNone/>
            </a:pPr>
            <a:r>
              <a:rPr lang="en-US" b="1" dirty="0"/>
              <a:t>Example</a:t>
            </a:r>
          </a:p>
          <a:p>
            <a:pPr marL="0" indent="0" algn="just">
              <a:buNone/>
            </a:pPr>
            <a:r>
              <a:rPr lang="en-US" b="1" i="1" dirty="0"/>
              <a:t>int  Width;</a:t>
            </a:r>
            <a:r>
              <a:rPr lang="en-US" b="1" dirty="0"/>
              <a:t> </a:t>
            </a:r>
            <a:r>
              <a:rPr lang="en-US" b="1" i="1" dirty="0"/>
              <a:t>Width = 5; </a:t>
            </a:r>
          </a:p>
          <a:p>
            <a:pPr marL="0" indent="0" algn="just">
              <a:buNone/>
            </a:pPr>
            <a:r>
              <a:rPr lang="en-US" b="1" i="1" dirty="0"/>
              <a:t>int Width = 5;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you can define more than one variable at a time, you can initialize more than one variable at creation. For example:</a:t>
            </a:r>
          </a:p>
          <a:p>
            <a:pPr marL="0" indent="0" algn="just">
              <a:buNone/>
            </a:pPr>
            <a:r>
              <a:rPr lang="en-US" i="1" dirty="0"/>
              <a:t>     // create two int variables and initialize them</a:t>
            </a:r>
            <a:endParaRPr lang="en-US" dirty="0"/>
          </a:p>
          <a:p>
            <a:pPr marL="0" indent="0" algn="just">
              <a:buNone/>
            </a:pPr>
            <a:r>
              <a:rPr lang="en-US" b="1" i="1" dirty="0"/>
              <a:t>     int width = 5, length = 7;  </a:t>
            </a:r>
            <a:endParaRPr lang="en-US" b="1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570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lvl="1" algn="ctr"/>
            <a:r>
              <a:rPr lang="en-US" sz="2000" b="1" dirty="0"/>
              <a:t>Basic Data Types</a:t>
            </a:r>
            <a:br>
              <a:rPr lang="en-US" sz="2000" b="1" dirty="0"/>
            </a:br>
            <a:endParaRPr lang="en-US" sz="2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973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type describes the property of the data and the size of the reserved memory</a:t>
            </a: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It </a:t>
            </a:r>
            <a:r>
              <a:rPr lang="en-US" dirty="0"/>
              <a:t>can be conveniently divided into numeric and character types. </a:t>
            </a:r>
          </a:p>
          <a:p>
            <a:r>
              <a:rPr lang="en-US" dirty="0"/>
              <a:t>Numeric variables can further be divided into </a:t>
            </a:r>
            <a:r>
              <a:rPr lang="en-US" b="1" dirty="0"/>
              <a:t>integer variables </a:t>
            </a:r>
            <a:r>
              <a:rPr lang="en-US" dirty="0"/>
              <a:t>and </a:t>
            </a:r>
            <a:r>
              <a:rPr lang="en-US" b="1" dirty="0"/>
              <a:t>floating-point variables</a:t>
            </a:r>
            <a:r>
              <a:rPr lang="en-US" dirty="0"/>
              <a:t>. </a:t>
            </a:r>
          </a:p>
          <a:p>
            <a:r>
              <a:rPr lang="en-US" dirty="0"/>
              <a:t>Integer variables will hold only </a:t>
            </a:r>
            <a:r>
              <a:rPr lang="en-US" b="1" dirty="0"/>
              <a:t>integers</a:t>
            </a:r>
            <a:r>
              <a:rPr lang="en-US" dirty="0"/>
              <a:t> whereas floating number variables can accommodate </a:t>
            </a:r>
            <a:r>
              <a:rPr lang="en-US" b="1" dirty="0"/>
              <a:t>real numbers. 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C4DCA2E-40E4-4913-B903-977510287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33301"/>
              </p:ext>
            </p:extLst>
          </p:nvPr>
        </p:nvGraphicFramePr>
        <p:xfrm>
          <a:off x="914400" y="3124200"/>
          <a:ext cx="7745569" cy="345915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47885">
                  <a:extLst>
                    <a:ext uri="{9D8B030D-6E8A-4147-A177-3AD203B41FA5}">
                      <a16:colId xmlns="" xmlns:a16="http://schemas.microsoft.com/office/drawing/2014/main" val="1949769932"/>
                    </a:ext>
                  </a:extLst>
                </a:gridCol>
                <a:gridCol w="1387966">
                  <a:extLst>
                    <a:ext uri="{9D8B030D-6E8A-4147-A177-3AD203B41FA5}">
                      <a16:colId xmlns="" xmlns:a16="http://schemas.microsoft.com/office/drawing/2014/main" val="1355041081"/>
                    </a:ext>
                  </a:extLst>
                </a:gridCol>
                <a:gridCol w="4209718">
                  <a:extLst>
                    <a:ext uri="{9D8B030D-6E8A-4147-A177-3AD203B41FA5}">
                      <a16:colId xmlns="" xmlns:a16="http://schemas.microsoft.com/office/drawing/2014/main" val="1107621926"/>
                    </a:ext>
                  </a:extLst>
                </a:gridCol>
              </a:tblGrid>
              <a:tr h="31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Type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Length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Range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12781195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char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8 bits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 to 255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37612192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unsigned int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16 bits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 to 65,535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65238604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short 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16 bits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-32,768 to 32,767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01007302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16 bits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-32,768 to 32,767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75544739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unsigned long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32 bits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0 to 4,294,967,295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23233536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32 bits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-2,147,483,648 to 2,147,483,647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961505208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32 bits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-3.4x10</a:t>
                      </a:r>
                      <a:r>
                        <a:rPr lang="en-US" sz="1600" baseline="30000" dirty="0">
                          <a:effectLst/>
                        </a:rPr>
                        <a:t>-38</a:t>
                      </a:r>
                      <a:r>
                        <a:rPr lang="en-US" sz="1600" dirty="0">
                          <a:effectLst/>
                        </a:rPr>
                        <a:t> to 3.4x10</a:t>
                      </a:r>
                      <a:r>
                        <a:rPr lang="en-US" sz="1600" baseline="30000" dirty="0">
                          <a:effectLst/>
                        </a:rPr>
                        <a:t>+38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47789397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Double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64 bits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-1.7x10</a:t>
                      </a:r>
                      <a:r>
                        <a:rPr lang="en-US" sz="1600" baseline="30000">
                          <a:effectLst/>
                        </a:rPr>
                        <a:t>-308</a:t>
                      </a:r>
                      <a:r>
                        <a:rPr lang="en-US" sz="1600">
                          <a:effectLst/>
                        </a:rPr>
                        <a:t> to 1.7x10</a:t>
                      </a:r>
                      <a:r>
                        <a:rPr lang="en-US" sz="1600" baseline="30000">
                          <a:effectLst/>
                        </a:rPr>
                        <a:t>+308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10056737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long double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80 bits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-3.4x10</a:t>
                      </a:r>
                      <a:r>
                        <a:rPr lang="en-US" sz="1600" baseline="30000" dirty="0">
                          <a:effectLst/>
                        </a:rPr>
                        <a:t>-4932</a:t>
                      </a:r>
                      <a:r>
                        <a:rPr lang="en-US" sz="1600" dirty="0">
                          <a:effectLst/>
                        </a:rPr>
                        <a:t> to 1.1x10</a:t>
                      </a:r>
                      <a:r>
                        <a:rPr lang="en-US" sz="1600" baseline="30000" dirty="0">
                          <a:effectLst/>
                        </a:rPr>
                        <a:t>+4932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83020542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Bool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8 bits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true or false (top 7 bits are ignored)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7188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10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r"/>
            <a:r>
              <a:rPr lang="en-US" sz="2400" b="1" i="1" dirty="0"/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                 </a:t>
            </a:r>
            <a:r>
              <a:rPr lang="en-US" sz="2400" b="1" dirty="0"/>
              <a:t>Signed and Unsigned data 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signed integers </a:t>
            </a:r>
            <a:r>
              <a:rPr lang="en-US" dirty="0"/>
              <a:t>are either negative or positive. </a:t>
            </a:r>
            <a:r>
              <a:rPr lang="en-US" b="1" dirty="0"/>
              <a:t>Unsigned integers </a:t>
            </a:r>
            <a:r>
              <a:rPr lang="en-US" dirty="0"/>
              <a:t>are always positive.</a:t>
            </a: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 unsigned short integer can handle numbers from 0 to 65,535.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signed short can only represent numbers from -32,768 to 32,767.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largest number you can store in an unsigned integer is twice as big as the largest positive number you can store in a signed integer. </a:t>
            </a:r>
          </a:p>
          <a:p>
            <a:pPr marL="0" indent="0">
              <a:buNone/>
            </a:pPr>
            <a:r>
              <a:rPr lang="en-US" dirty="0"/>
              <a:t>    Example: A demonstration of the use of variables.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int main()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unsigned short int Width = 5, Length;</a:t>
            </a:r>
          </a:p>
          <a:p>
            <a:pPr marL="0" indent="0">
              <a:buNone/>
            </a:pPr>
            <a:r>
              <a:rPr lang="en-US" dirty="0"/>
              <a:t>Length = 10;</a:t>
            </a:r>
          </a:p>
          <a:p>
            <a:pPr marL="0" indent="0">
              <a:buNone/>
            </a:pPr>
            <a:r>
              <a:rPr lang="en-US" dirty="0"/>
              <a:t>unsigned short int Area  = Width * Length;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"Width:" &lt;&lt; Width &lt;&lt; "\n";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"Length: "  &lt;&lt; Length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"Area: " &lt;&lt; Area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2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r"/>
            <a:r>
              <a:rPr lang="en-US" sz="2400" b="1" i="1" dirty="0"/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                      </a:t>
            </a:r>
            <a:r>
              <a:rPr lang="en-US" sz="2400" b="1" dirty="0"/>
              <a:t>Signed and Unsigned data 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When an unsigned integer reaches its maximum value the result counter back to 0.</a:t>
            </a:r>
          </a:p>
          <a:p>
            <a:pPr marL="0" indent="0">
              <a:buNone/>
            </a:pPr>
            <a:r>
              <a:rPr lang="en-US" dirty="0"/>
              <a:t>Example: A demonstration of putting too large a value in a variable</a:t>
            </a:r>
          </a:p>
          <a:p>
            <a:pPr marL="0" indent="0">
              <a:buNone/>
            </a:pPr>
            <a:r>
              <a:rPr lang="en-US" dirty="0"/>
              <a:t>1: 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2:  int main()</a:t>
            </a:r>
          </a:p>
          <a:p>
            <a:pPr marL="0" indent="0">
              <a:buNone/>
            </a:pPr>
            <a:r>
              <a:rPr lang="en-US" dirty="0"/>
              <a:t>3:  {</a:t>
            </a:r>
          </a:p>
          <a:p>
            <a:pPr marL="0" indent="0">
              <a:buNone/>
            </a:pPr>
            <a:r>
              <a:rPr lang="en-US" dirty="0"/>
              <a:t>4:     unsigned short int </a:t>
            </a:r>
            <a:r>
              <a:rPr lang="en-US" dirty="0" err="1"/>
              <a:t>smallNumber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5:     </a:t>
            </a:r>
            <a:r>
              <a:rPr lang="en-US" dirty="0" err="1"/>
              <a:t>smallNumber</a:t>
            </a:r>
            <a:r>
              <a:rPr lang="en-US" dirty="0"/>
              <a:t> = 65535;</a:t>
            </a:r>
          </a:p>
          <a:p>
            <a:pPr marL="0" indent="0">
              <a:buNone/>
            </a:pPr>
            <a:r>
              <a:rPr lang="en-US" dirty="0"/>
              <a:t>6:     </a:t>
            </a:r>
            <a:r>
              <a:rPr lang="en-US" dirty="0" err="1"/>
              <a:t>cout</a:t>
            </a:r>
            <a:r>
              <a:rPr lang="en-US" dirty="0"/>
              <a:t> &lt;&lt; "small number:" &lt;&lt; </a:t>
            </a:r>
            <a:r>
              <a:rPr lang="en-US" dirty="0" err="1"/>
              <a:t>smallNumber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7:     </a:t>
            </a:r>
            <a:r>
              <a:rPr lang="en-US" dirty="0" err="1"/>
              <a:t>smallNumber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8:     </a:t>
            </a:r>
            <a:r>
              <a:rPr lang="en-US" dirty="0" err="1"/>
              <a:t>cout</a:t>
            </a:r>
            <a:r>
              <a:rPr lang="en-US" dirty="0"/>
              <a:t> &lt;&lt; "small number:" &lt;&lt; </a:t>
            </a:r>
            <a:r>
              <a:rPr lang="en-US" dirty="0" err="1"/>
              <a:t>smallNumber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9:     </a:t>
            </a:r>
            <a:r>
              <a:rPr lang="en-US" dirty="0" err="1"/>
              <a:t>smallNumber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10:    </a:t>
            </a:r>
            <a:r>
              <a:rPr lang="en-US" dirty="0" err="1"/>
              <a:t>cout</a:t>
            </a:r>
            <a:r>
              <a:rPr lang="en-US" dirty="0"/>
              <a:t> &lt;&lt; "small number:" &lt;&lt; </a:t>
            </a:r>
            <a:r>
              <a:rPr lang="en-US" dirty="0" err="1"/>
              <a:t>smallNumber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11:        return 0;</a:t>
            </a:r>
          </a:p>
          <a:p>
            <a:pPr marL="0" indent="0">
              <a:buNone/>
            </a:pPr>
            <a:r>
              <a:rPr lang="en-US" dirty="0"/>
              <a:t>12: }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 small number:65535</a:t>
            </a:r>
          </a:p>
          <a:p>
            <a:pPr marL="0" indent="0">
              <a:buNone/>
            </a:pPr>
            <a:r>
              <a:rPr lang="en-US" dirty="0"/>
              <a:t>small number:0</a:t>
            </a:r>
          </a:p>
          <a:p>
            <a:pPr marL="0" indent="0">
              <a:buNone/>
            </a:pPr>
            <a:r>
              <a:rPr lang="en-US" dirty="0"/>
              <a:t>small number:1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1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r"/>
            <a:r>
              <a:rPr lang="en-US" sz="2400" b="1" i="1" dirty="0"/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          </a:t>
            </a:r>
            <a:r>
              <a:rPr lang="en-US" sz="2400" b="1" dirty="0"/>
              <a:t>Characters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Character variables (</a:t>
            </a:r>
            <a:r>
              <a:rPr lang="en-US" b="1" dirty="0"/>
              <a:t>type char</a:t>
            </a:r>
            <a:r>
              <a:rPr lang="en-US" dirty="0"/>
              <a:t>) are typically 1 byte, enough to hold 256 values.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char can be interpreted as a small number (0-255) or as a member of the ASCII 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ASCII character set is a way to encode all the letters, numerals, and punctuation marks.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err="1"/>
              <a:t>E.g</a:t>
            </a:r>
            <a:r>
              <a:rPr lang="en-US" b="1" dirty="0"/>
              <a:t> </a:t>
            </a:r>
            <a:r>
              <a:rPr lang="en-US" dirty="0"/>
              <a:t>In the ASCII code, the lowercase letter "a" is assigned the value 97 and the Uppercase letter “A" is assigned the value 65.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All the lower- and uppercase letters, all the numerals, and all the punctuation marks are assigned values between 0 and 127. Another 128 marks and symbols are reserved for use by the computer maker.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0460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r"/>
            <a:r>
              <a:rPr lang="en-US" sz="2400" b="1" i="1" dirty="0"/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                                </a:t>
            </a:r>
            <a:r>
              <a:rPr lang="en-US" sz="2400" b="1" dirty="0"/>
              <a:t>Operators</a:t>
            </a:r>
            <a:endParaRPr lang="en-US" sz="2400" b="1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C++ provides operators for composing arithmetic, relational, logical, bitwise, and conditional expressions.</a:t>
            </a:r>
          </a:p>
          <a:p>
            <a:pPr marL="0" indent="0">
              <a:buNone/>
            </a:pPr>
            <a:r>
              <a:rPr lang="en-US" b="1" dirty="0"/>
              <a:t>                      Assignment Operators</a:t>
            </a:r>
          </a:p>
          <a:p>
            <a:pPr marL="0" indent="0">
              <a:buNone/>
            </a:pPr>
            <a:r>
              <a:rPr lang="en-US" dirty="0"/>
              <a:t>The assignment operator(=) is used for storing a value at some memory location (typically denoted by a variable).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FF69A646-AD4A-4B96-9A2F-3CB85C3B6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546394"/>
              </p:ext>
            </p:extLst>
          </p:nvPr>
        </p:nvGraphicFramePr>
        <p:xfrm>
          <a:off x="457200" y="3048000"/>
          <a:ext cx="8077201" cy="3124198"/>
        </p:xfrm>
        <a:graphic>
          <a:graphicData uri="http://schemas.openxmlformats.org/drawingml/2006/table">
            <a:tbl>
              <a:tblPr/>
              <a:tblGrid>
                <a:gridCol w="1198024">
                  <a:extLst>
                    <a:ext uri="{9D8B030D-6E8A-4147-A177-3AD203B41FA5}">
                      <a16:colId xmlns="" xmlns:a16="http://schemas.microsoft.com/office/drawing/2014/main" val="127502224"/>
                    </a:ext>
                  </a:extLst>
                </a:gridCol>
                <a:gridCol w="2501519">
                  <a:extLst>
                    <a:ext uri="{9D8B030D-6E8A-4147-A177-3AD203B41FA5}">
                      <a16:colId xmlns="" xmlns:a16="http://schemas.microsoft.com/office/drawing/2014/main" val="3737521623"/>
                    </a:ext>
                  </a:extLst>
                </a:gridCol>
                <a:gridCol w="4377658">
                  <a:extLst>
                    <a:ext uri="{9D8B030D-6E8A-4147-A177-3AD203B41FA5}">
                      <a16:colId xmlns="" xmlns:a16="http://schemas.microsoft.com/office/drawing/2014/main" val="3098027835"/>
                    </a:ext>
                  </a:extLst>
                </a:gridCol>
              </a:tblGrid>
              <a:tr h="694267"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20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20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Equivalent To</a:t>
                      </a:r>
                      <a:endParaRPr lang="en-US" sz="20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6000530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= 25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94267879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+=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+= 25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= n + 25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57324381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-=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-= 25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= n - 25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5554008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*= 25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= n * 25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3687479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/=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/= 25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= n / 25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3162458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%= 25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= n % 25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86303374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&amp;=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&amp;= 0xF2F2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= n &amp; 0xF2F2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87487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05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b="1" dirty="0"/>
              <a:t>Structure of C++ Program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51656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C++ is a 3rd-generation language. These types of languages must be translated into a machine language in order to be executed by a CPU.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process of translating high-level language into machine language is called the compilation process. </a:t>
            </a:r>
          </a:p>
          <a:p>
            <a:pPr marL="0" indent="0">
              <a:buNone/>
            </a:pPr>
            <a:r>
              <a:rPr lang="en-US" sz="2400" dirty="0"/>
              <a:t>The compilation process consists of the following steps. </a:t>
            </a:r>
          </a:p>
          <a:p>
            <a:r>
              <a:rPr lang="en-US" sz="2400" dirty="0"/>
              <a:t>   edit source code -&gt;  compile   -&gt;   link    -&gt;   execute</a:t>
            </a:r>
          </a:p>
          <a:p>
            <a:pPr marL="0" indent="0">
              <a:buNone/>
            </a:pPr>
            <a:r>
              <a:rPr lang="en-US" sz="2400" dirty="0"/>
              <a:t>           (editor)                (compiler)      (linker)       (loader)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i="1" dirty="0"/>
              <a:t>Program source code</a:t>
            </a:r>
            <a:r>
              <a:rPr lang="en-US" sz="2200" dirty="0"/>
              <a:t> is entered into a file using a text editor.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After the code has been entered, a compiler program is started that translates the source into an </a:t>
            </a:r>
            <a:r>
              <a:rPr lang="en-US" sz="2200" b="1" dirty="0"/>
              <a:t>object code file</a:t>
            </a:r>
            <a:r>
              <a:rPr lang="en-US" sz="22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 The object code file is linked with other object code files that come with the compiler and an executable file (or program) is created.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 In order to execute the program, the loader copies the executable file into the memory of the computer and sends an execute command to the CPU.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r"/>
            <a:r>
              <a:rPr lang="en-US" sz="2400" b="1" i="1" dirty="0"/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 Arithmetic Operators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C++ provides five basic arithmetic operators.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Except for remainder (%) all other arithmetic operators can accept a mix of integer and real operands.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Generally, if both operands are integers then the result will be an integer. However, if one or both of the operands are reals then the result will be a real (or double to be exact).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1F3BAF07-8371-40FE-BD97-E599BE6AC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34826"/>
              </p:ext>
            </p:extLst>
          </p:nvPr>
        </p:nvGraphicFramePr>
        <p:xfrm>
          <a:off x="838200" y="1630362"/>
          <a:ext cx="6629400" cy="2865438"/>
        </p:xfrm>
        <a:graphic>
          <a:graphicData uri="http://schemas.openxmlformats.org/drawingml/2006/table">
            <a:tbl>
              <a:tblPr/>
              <a:tblGrid>
                <a:gridCol w="1384250">
                  <a:extLst>
                    <a:ext uri="{9D8B030D-6E8A-4147-A177-3AD203B41FA5}">
                      <a16:colId xmlns="" xmlns:a16="http://schemas.microsoft.com/office/drawing/2014/main" val="3652592995"/>
                    </a:ext>
                  </a:extLst>
                </a:gridCol>
                <a:gridCol w="1626403">
                  <a:extLst>
                    <a:ext uri="{9D8B030D-6E8A-4147-A177-3AD203B41FA5}">
                      <a16:colId xmlns="" xmlns:a16="http://schemas.microsoft.com/office/drawing/2014/main" val="3554945604"/>
                    </a:ext>
                  </a:extLst>
                </a:gridCol>
                <a:gridCol w="3618747">
                  <a:extLst>
                    <a:ext uri="{9D8B030D-6E8A-4147-A177-3AD203B41FA5}">
                      <a16:colId xmlns="" xmlns:a16="http://schemas.microsoft.com/office/drawing/2014/main" val="276367166"/>
                    </a:ext>
                  </a:extLst>
                </a:gridCol>
              </a:tblGrid>
              <a:tr h="420264"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1600" b="1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600" b="1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600" b="1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2374219"/>
                  </a:ext>
                </a:extLst>
              </a:tr>
              <a:tr h="407529"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600" b="1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Addition</a:t>
                      </a:r>
                      <a:endParaRPr lang="en-US" sz="16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 + 4.9	// gives 16.9</a:t>
                      </a:r>
                      <a:endParaRPr lang="en-US" sz="16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35686542"/>
                  </a:ext>
                </a:extLst>
              </a:tr>
              <a:tr h="407529"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1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Subtraction</a:t>
                      </a:r>
                      <a:endParaRPr lang="en-US" sz="16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3.98 - 4	// gives -0.02</a:t>
                      </a:r>
                      <a:endParaRPr lang="en-US" sz="16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6624114"/>
                  </a:ext>
                </a:extLst>
              </a:tr>
              <a:tr h="407529"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</a:t>
                      </a:r>
                      <a:endParaRPr lang="en-US" sz="16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* 3.4	// gives 6.8</a:t>
                      </a:r>
                      <a:endParaRPr lang="en-US" sz="16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6865939"/>
                  </a:ext>
                </a:extLst>
              </a:tr>
              <a:tr h="407529"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en-US" sz="1600" b="1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  <a:endParaRPr lang="en-US" sz="16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/ 2.0	// gives 4.5</a:t>
                      </a:r>
                      <a:endParaRPr lang="en-US" sz="16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60207829"/>
                  </a:ext>
                </a:extLst>
              </a:tr>
              <a:tr h="407529"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600" b="1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Remainder</a:t>
                      </a:r>
                      <a:endParaRPr lang="en-US" sz="16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endParaRPr lang="en-A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13 % 3	//gives 1	// gives 1</a:t>
                      </a:r>
                      <a:endParaRPr lang="en-US" sz="16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94419944"/>
                  </a:ext>
                </a:extLst>
              </a:tr>
              <a:tr h="407529">
                <a:tc gridSpan="3">
                  <a:txBody>
                    <a:bodyPr/>
                    <a:lstStyle/>
                    <a:p>
                      <a:pPr marL="11430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  <a:tab pos="5490845" algn="r"/>
                        </a:tabLst>
                      </a:pP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 operators.</a:t>
                      </a:r>
                      <a:endParaRPr lang="en-US" sz="18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952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597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r"/>
            <a:r>
              <a:rPr lang="en-US" sz="2400" b="1" i="1" dirty="0"/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Integer division always results in an integer outcome (i.e., the result is always rounded down). Example</a:t>
            </a:r>
            <a:endParaRPr lang="en-US" b="1" dirty="0"/>
          </a:p>
          <a:p>
            <a:pPr hangingPunct="0"/>
            <a:r>
              <a:rPr lang="en-AU" dirty="0"/>
              <a:t>9 / 2		// gives 4, not 4.5!</a:t>
            </a:r>
            <a:endParaRPr lang="en-US" dirty="0"/>
          </a:p>
          <a:p>
            <a:pPr hangingPunct="0"/>
            <a:r>
              <a:rPr lang="en-AU" dirty="0"/>
              <a:t>-9 / 2		// gives -5, not -4!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There are also a number of predefined library functions, which perform arithmetic operations. 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A6D93E4-4B72-4D23-B374-7F16B6591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44015"/>
              </p:ext>
            </p:extLst>
          </p:nvPr>
        </p:nvGraphicFramePr>
        <p:xfrm>
          <a:off x="739462" y="2971800"/>
          <a:ext cx="7924800" cy="373372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57004">
                  <a:extLst>
                    <a:ext uri="{9D8B030D-6E8A-4147-A177-3AD203B41FA5}">
                      <a16:colId xmlns="" xmlns:a16="http://schemas.microsoft.com/office/drawing/2014/main" val="3583903201"/>
                    </a:ext>
                  </a:extLst>
                </a:gridCol>
                <a:gridCol w="1296785">
                  <a:extLst>
                    <a:ext uri="{9D8B030D-6E8A-4147-A177-3AD203B41FA5}">
                      <a16:colId xmlns="" xmlns:a16="http://schemas.microsoft.com/office/drawing/2014/main" val="907335398"/>
                    </a:ext>
                  </a:extLst>
                </a:gridCol>
                <a:gridCol w="1008611">
                  <a:extLst>
                    <a:ext uri="{9D8B030D-6E8A-4147-A177-3AD203B41FA5}">
                      <a16:colId xmlns="" xmlns:a16="http://schemas.microsoft.com/office/drawing/2014/main" val="4267827935"/>
                    </a:ext>
                  </a:extLst>
                </a:gridCol>
                <a:gridCol w="2017222">
                  <a:extLst>
                    <a:ext uri="{9D8B030D-6E8A-4147-A177-3AD203B41FA5}">
                      <a16:colId xmlns="" xmlns:a16="http://schemas.microsoft.com/office/drawing/2014/main" val="3782638900"/>
                    </a:ext>
                  </a:extLst>
                </a:gridCol>
                <a:gridCol w="1945178">
                  <a:extLst>
                    <a:ext uri="{9D8B030D-6E8A-4147-A177-3AD203B41FA5}">
                      <a16:colId xmlns="" xmlns:a16="http://schemas.microsoft.com/office/drawing/2014/main" val="2893758043"/>
                    </a:ext>
                  </a:extLst>
                </a:gridCol>
              </a:tblGrid>
              <a:tr h="663788">
                <a:tc>
                  <a:txBody>
                    <a:bodyPr/>
                    <a:lstStyle/>
                    <a:p>
                      <a:pPr marL="457200" marR="0" lvl="1" indent="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365760" algn="l"/>
                        </a:tabLst>
                      </a:pPr>
                      <a:r>
                        <a:rPr lang="en-US" sz="1600" dirty="0">
                          <a:effectLst/>
                        </a:rPr>
                        <a:t>Header File</a:t>
                      </a:r>
                      <a:endParaRPr lang="en-US" sz="1600" b="1" i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indent="0" algn="l">
                        <a:spcBef>
                          <a:spcPts val="12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365760" algn="l"/>
                        </a:tabLst>
                      </a:pPr>
                      <a:r>
                        <a:rPr lang="en-US" sz="1600" dirty="0">
                          <a:effectLst/>
                        </a:rPr>
                        <a:t>Function</a:t>
                      </a:r>
                      <a:endParaRPr lang="en-US" sz="1600" b="1" i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 dirty="0">
                          <a:effectLst/>
                        </a:rPr>
                        <a:t>Parameter Type(s)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1" indent="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365760" algn="l"/>
                        </a:tabLst>
                      </a:pPr>
                      <a:r>
                        <a:rPr lang="en-US" sz="1600" dirty="0">
                          <a:effectLst/>
                        </a:rPr>
                        <a:t>Result Type</a:t>
                      </a:r>
                      <a:endParaRPr lang="en-US" sz="1600" b="1" i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1" indent="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365760" algn="l"/>
                        </a:tabLst>
                      </a:pPr>
                      <a:r>
                        <a:rPr lang="en-US" sz="1600" dirty="0">
                          <a:effectLst/>
                        </a:rPr>
                        <a:t>Result</a:t>
                      </a:r>
                      <a:endParaRPr lang="en-US" sz="1600" b="1" i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996254069"/>
                  </a:ext>
                </a:extLst>
              </a:tr>
              <a:tr h="3455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&lt;stdlib.h&gt;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 dirty="0">
                          <a:effectLst/>
                        </a:rPr>
                        <a:t>abs(i)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 dirty="0">
                          <a:effectLst/>
                        </a:rPr>
                        <a:t>int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Absolute value of 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62230789"/>
                  </a:ext>
                </a:extLst>
              </a:tr>
              <a:tr h="5310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&lt;math.h&gt;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 dirty="0">
                          <a:effectLst/>
                        </a:rPr>
                        <a:t>cos(x)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Cosine of x (x is in radians)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35111440"/>
                  </a:ext>
                </a:extLst>
              </a:tr>
              <a:tr h="3455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&lt;math.h&gt;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fabs(x)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 dirty="0">
                          <a:effectLst/>
                        </a:rPr>
                        <a:t>float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Absolute value of x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21241702"/>
                  </a:ext>
                </a:extLst>
              </a:tr>
              <a:tr h="5310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&lt;math.h&gt;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pow(x, y)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x raised to the power of 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08754122"/>
                  </a:ext>
                </a:extLst>
              </a:tr>
              <a:tr h="5310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&lt;math.h&gt;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sin(x)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 dirty="0">
                          <a:effectLst/>
                        </a:rPr>
                        <a:t>Sine of x (x is in radians)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0708718"/>
                  </a:ext>
                </a:extLst>
              </a:tr>
              <a:tr h="4403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&lt;math.h&gt;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sqrt(x)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 dirty="0">
                          <a:effectLst/>
                        </a:rPr>
                        <a:t>float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 dirty="0">
                          <a:effectLst/>
                        </a:rPr>
                        <a:t>Square root of 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93276737"/>
                  </a:ext>
                </a:extLst>
              </a:tr>
              <a:tr h="3455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math.h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tan(x)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 dirty="0">
                          <a:effectLst/>
                        </a:rPr>
                        <a:t>float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14800" algn="l"/>
                        </a:tabLst>
                      </a:pPr>
                      <a:r>
                        <a:rPr lang="en-US" sz="1600" dirty="0">
                          <a:effectLst/>
                        </a:rPr>
                        <a:t>Tangent of 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1250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70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r"/>
            <a:r>
              <a:rPr lang="en-US" sz="2400" b="1" i="1" dirty="0"/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                Relational Operators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C++ provides six relational operators for comparing numeric quantities. Relational operators evaluate to 1 ( true ) or 0 (false).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dirty="0"/>
              <a:t>The operands of a relational operator must evaluate to a number. </a:t>
            </a:r>
          </a:p>
          <a:p>
            <a:r>
              <a:rPr lang="en-US" dirty="0"/>
              <a:t>Characters  also valid operands since they are represented by numeric values, but should not be used for comparing strings. </a:t>
            </a:r>
          </a:p>
          <a:p>
            <a:r>
              <a:rPr lang="en-US" dirty="0"/>
              <a:t>For example (assuming ASCII coding):</a:t>
            </a:r>
          </a:p>
          <a:p>
            <a:pPr marL="0" indent="0">
              <a:buNone/>
            </a:pPr>
            <a:r>
              <a:rPr lang="en-US" dirty="0"/>
              <a:t>           'A' &lt; 'F’		      // gives 1 (is like 65 &lt; 70)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926612E-8E1F-47FE-8F1C-1424F74C8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447894"/>
              </p:ext>
            </p:extLst>
          </p:nvPr>
        </p:nvGraphicFramePr>
        <p:xfrm>
          <a:off x="990600" y="2133600"/>
          <a:ext cx="7086599" cy="2186940"/>
        </p:xfrm>
        <a:graphic>
          <a:graphicData uri="http://schemas.openxmlformats.org/drawingml/2006/table">
            <a:tbl>
              <a:tblPr/>
              <a:tblGrid>
                <a:gridCol w="1176836">
                  <a:extLst>
                    <a:ext uri="{9D8B030D-6E8A-4147-A177-3AD203B41FA5}">
                      <a16:colId xmlns="" xmlns:a16="http://schemas.microsoft.com/office/drawing/2014/main" val="486530642"/>
                    </a:ext>
                  </a:extLst>
                </a:gridCol>
                <a:gridCol w="2492011">
                  <a:extLst>
                    <a:ext uri="{9D8B030D-6E8A-4147-A177-3AD203B41FA5}">
                      <a16:colId xmlns="" xmlns:a16="http://schemas.microsoft.com/office/drawing/2014/main" val="2806862671"/>
                    </a:ext>
                  </a:extLst>
                </a:gridCol>
                <a:gridCol w="3417752">
                  <a:extLst>
                    <a:ext uri="{9D8B030D-6E8A-4147-A177-3AD203B41FA5}">
                      <a16:colId xmlns="" xmlns:a16="http://schemas.microsoft.com/office/drawing/2014/main" val="105272632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682192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==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Equality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== 5		// gives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499148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!=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Inequality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!= 5		// gives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141789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Less Than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&lt; 5.5	// gives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9495364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Less Than or Equal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&lt;= 5		// gives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0017469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&gt;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&gt; 5.5	// gives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868442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&gt;=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Greater Than or Equal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6.3 &gt;= 5	// gives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8485168"/>
                  </a:ext>
                </a:extLst>
              </a:tr>
              <a:tr h="266700"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Relational operators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1774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6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r"/>
            <a:r>
              <a:rPr lang="en-US" sz="2400" b="1" i="1" dirty="0"/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 fontScale="92500" lnSpcReduction="10000"/>
          </a:bodyPr>
          <a:lstStyle/>
          <a:p>
            <a:pPr marL="914400" lvl="2" indent="0">
              <a:buNone/>
            </a:pPr>
            <a:r>
              <a:rPr lang="en-US" b="1" dirty="0"/>
              <a:t>         </a:t>
            </a:r>
            <a:r>
              <a:rPr lang="en-US" sz="2600" b="1" dirty="0"/>
              <a:t>Logical Operators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C++ provides three logical operators for combining logical expression. Like the relational operators, logical operators evaluate to 1(True) or 0(false).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Logical negation </a:t>
            </a:r>
            <a:r>
              <a:rPr lang="en-US" dirty="0"/>
              <a:t>is a unary operator, which negates the logical value of its single operand. If its operand is nonzero it produces 0, and if it is 0 it produces 1.</a:t>
            </a:r>
          </a:p>
          <a:p>
            <a:pPr marL="0" indent="0">
              <a:buNone/>
            </a:pPr>
            <a:r>
              <a:rPr lang="en-US" b="1" dirty="0"/>
              <a:t>Logical and </a:t>
            </a:r>
            <a:r>
              <a:rPr lang="en-US" dirty="0"/>
              <a:t>produces 0 if one or both of its operands evaluate to 0. Otherwise, it produces 1.</a:t>
            </a:r>
          </a:p>
          <a:p>
            <a:pPr marL="0" indent="0">
              <a:buNone/>
            </a:pPr>
            <a:r>
              <a:rPr lang="en-US" b="1" dirty="0"/>
              <a:t>Logical or </a:t>
            </a:r>
            <a:r>
              <a:rPr lang="en-US" dirty="0"/>
              <a:t>produces 0 if both of its operands evaluate to 0. Otherwise, it produces 1.</a:t>
            </a:r>
          </a:p>
          <a:p>
            <a:r>
              <a:rPr lang="en-US" dirty="0"/>
              <a:t>In general, any nonzero value can be used to represent the </a:t>
            </a:r>
            <a:r>
              <a:rPr lang="en-US" b="1" dirty="0"/>
              <a:t>logical true</a:t>
            </a:r>
            <a:r>
              <a:rPr lang="en-US" dirty="0"/>
              <a:t>, whereas only zero represents the </a:t>
            </a:r>
            <a:r>
              <a:rPr lang="en-US" b="1" dirty="0"/>
              <a:t>logical false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30F92D3-CB1F-48E3-8059-7659598B9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70457"/>
              </p:ext>
            </p:extLst>
          </p:nvPr>
        </p:nvGraphicFramePr>
        <p:xfrm>
          <a:off x="838200" y="2133600"/>
          <a:ext cx="6172200" cy="1920240"/>
        </p:xfrm>
        <a:graphic>
          <a:graphicData uri="http://schemas.openxmlformats.org/drawingml/2006/table">
            <a:tbl>
              <a:tblPr/>
              <a:tblGrid>
                <a:gridCol w="1024987">
                  <a:extLst>
                    <a:ext uri="{9D8B030D-6E8A-4147-A177-3AD203B41FA5}">
                      <a16:colId xmlns="" xmlns:a16="http://schemas.microsoft.com/office/drawing/2014/main" val="289553996"/>
                    </a:ext>
                  </a:extLst>
                </a:gridCol>
                <a:gridCol w="1642013">
                  <a:extLst>
                    <a:ext uri="{9D8B030D-6E8A-4147-A177-3AD203B41FA5}">
                      <a16:colId xmlns="" xmlns:a16="http://schemas.microsoft.com/office/drawing/2014/main" val="348658078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70662207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34427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Logical Negation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!(5 == 5)		// gives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7243426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Logical 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&lt; 6 &amp;&amp; 6 &lt; 6	//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gives </a:t>
                      </a:r>
                      <a:r>
                        <a:rPr lang="en-US" sz="18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881163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||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Logical 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&lt; 6 || 6 &lt; 5	// gives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3999367"/>
                  </a:ext>
                </a:extLst>
              </a:tr>
              <a:tr h="259080"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Logical operators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581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990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r"/>
            <a:r>
              <a:rPr lang="en-US" sz="2400" b="1" i="1" dirty="0"/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400" b="1" dirty="0"/>
              <a:t> Bitwise Operators</a:t>
            </a:r>
          </a:p>
          <a:p>
            <a:pPr marL="0" indent="0">
              <a:buNone/>
            </a:pPr>
            <a:r>
              <a:rPr lang="en-US" dirty="0"/>
              <a:t>C++ provides six bitwise operators for manipulating the individual bits in an integer quantity.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6879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r"/>
            <a:r>
              <a:rPr lang="en-US" sz="2400" b="1" i="1" dirty="0"/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400" b="1" dirty="0"/>
              <a:t> Bitwise Operators</a:t>
            </a:r>
          </a:p>
          <a:p>
            <a:pPr marL="0" indent="0">
              <a:buNone/>
            </a:pPr>
            <a:r>
              <a:rPr lang="en-US" dirty="0"/>
              <a:t>Bitwise operators expect their operands to be integer quantities and treat them as bit sequences.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Bitwise negation </a:t>
            </a:r>
            <a:r>
              <a:rPr lang="en-US" dirty="0"/>
              <a:t>is a unary operator which reverses the bits in its operands.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Bitwise and </a:t>
            </a:r>
            <a:r>
              <a:rPr lang="en-US" dirty="0"/>
              <a:t>compares the corresponding bits of its operands and produces a 1 when both bits are 1, and 0 otherwise.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Bitwise or </a:t>
            </a:r>
            <a:r>
              <a:rPr lang="en-US" dirty="0"/>
              <a:t>compares the corresponding bits of its operands and produces a 0 when both bits are 0, and 1 otherwise.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Bitwise exclusive or </a:t>
            </a:r>
            <a:r>
              <a:rPr lang="en-US" dirty="0"/>
              <a:t>compares the corresponding bits of its operands and produces a 0 when both bits are 1 or both bits are 0, and 1 otherwise.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Bitwise left shift operator</a:t>
            </a:r>
            <a:r>
              <a:rPr lang="en-US" dirty="0"/>
              <a:t>(&lt;&lt;)</a:t>
            </a:r>
            <a:r>
              <a:rPr lang="en-US" b="1" dirty="0"/>
              <a:t> </a:t>
            </a:r>
            <a:r>
              <a:rPr lang="en-US" dirty="0"/>
              <a:t>produces a bit sequence equal to the left operand but which has been shifted n bit positions to the left. </a:t>
            </a:r>
            <a:r>
              <a:rPr lang="en-US" b="1" dirty="0"/>
              <a:t>Vacated bits </a:t>
            </a:r>
            <a:r>
              <a:rPr lang="en-US" dirty="0"/>
              <a:t>at either end are set to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Bitwise right shift operator </a:t>
            </a:r>
            <a:r>
              <a:rPr lang="en-US" dirty="0"/>
              <a:t>(&gt;&gt;)</a:t>
            </a:r>
            <a:r>
              <a:rPr lang="en-US" b="1" dirty="0"/>
              <a:t> </a:t>
            </a:r>
            <a:r>
              <a:rPr lang="en-US" dirty="0"/>
              <a:t>produces a bit sequence equal to the left operand but which has been shifted n bit positions to the right. </a:t>
            </a:r>
            <a:r>
              <a:rPr lang="en-US" b="1" dirty="0"/>
              <a:t>Vacated bits </a:t>
            </a:r>
            <a:r>
              <a:rPr lang="en-US" dirty="0"/>
              <a:t>at either end are set to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137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r"/>
            <a:r>
              <a:rPr lang="en-US" sz="2400" b="1" i="1" dirty="0"/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AU" dirty="0"/>
              <a:t>Example:</a:t>
            </a:r>
          </a:p>
          <a:p>
            <a:pPr marL="0" indent="0" hangingPunct="0">
              <a:buNone/>
            </a:pPr>
            <a:r>
              <a:rPr lang="en-AU" dirty="0"/>
              <a:t>unsigned char x = '\011';</a:t>
            </a:r>
            <a:endParaRPr lang="en-US" dirty="0"/>
          </a:p>
          <a:p>
            <a:pPr marL="0" indent="0" hangingPunct="0">
              <a:buNone/>
            </a:pPr>
            <a:r>
              <a:rPr lang="en-AU" dirty="0"/>
              <a:t>unsigned char y = '\027';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DFBBD54-C1C9-414D-A694-7005C41F6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659592"/>
              </p:ext>
            </p:extLst>
          </p:nvPr>
        </p:nvGraphicFramePr>
        <p:xfrm>
          <a:off x="1066800" y="2133600"/>
          <a:ext cx="6476997" cy="2819403"/>
        </p:xfrm>
        <a:graphic>
          <a:graphicData uri="http://schemas.openxmlformats.org/drawingml/2006/table">
            <a:tbl>
              <a:tblPr/>
              <a:tblGrid>
                <a:gridCol w="1188423">
                  <a:extLst>
                    <a:ext uri="{9D8B030D-6E8A-4147-A177-3AD203B41FA5}">
                      <a16:colId xmlns="" xmlns:a16="http://schemas.microsoft.com/office/drawing/2014/main" val="4137249933"/>
                    </a:ext>
                  </a:extLst>
                </a:gridCol>
                <a:gridCol w="2035246">
                  <a:extLst>
                    <a:ext uri="{9D8B030D-6E8A-4147-A177-3AD203B41FA5}">
                      <a16:colId xmlns="" xmlns:a16="http://schemas.microsoft.com/office/drawing/2014/main" val="4064654149"/>
                    </a:ext>
                  </a:extLst>
                </a:gridCol>
                <a:gridCol w="406666">
                  <a:extLst>
                    <a:ext uri="{9D8B030D-6E8A-4147-A177-3AD203B41FA5}">
                      <a16:colId xmlns="" xmlns:a16="http://schemas.microsoft.com/office/drawing/2014/main" val="1595978847"/>
                    </a:ext>
                  </a:extLst>
                </a:gridCol>
                <a:gridCol w="406666">
                  <a:extLst>
                    <a:ext uri="{9D8B030D-6E8A-4147-A177-3AD203B41FA5}">
                      <a16:colId xmlns="" xmlns:a16="http://schemas.microsoft.com/office/drawing/2014/main" val="2484068923"/>
                    </a:ext>
                  </a:extLst>
                </a:gridCol>
                <a:gridCol w="406666">
                  <a:extLst>
                    <a:ext uri="{9D8B030D-6E8A-4147-A177-3AD203B41FA5}">
                      <a16:colId xmlns="" xmlns:a16="http://schemas.microsoft.com/office/drawing/2014/main" val="3392948482"/>
                    </a:ext>
                  </a:extLst>
                </a:gridCol>
                <a:gridCol w="406666">
                  <a:extLst>
                    <a:ext uri="{9D8B030D-6E8A-4147-A177-3AD203B41FA5}">
                      <a16:colId xmlns="" xmlns:a16="http://schemas.microsoft.com/office/drawing/2014/main" val="4115084311"/>
                    </a:ext>
                  </a:extLst>
                </a:gridCol>
                <a:gridCol w="406666">
                  <a:extLst>
                    <a:ext uri="{9D8B030D-6E8A-4147-A177-3AD203B41FA5}">
                      <a16:colId xmlns="" xmlns:a16="http://schemas.microsoft.com/office/drawing/2014/main" val="1372200256"/>
                    </a:ext>
                  </a:extLst>
                </a:gridCol>
                <a:gridCol w="406666">
                  <a:extLst>
                    <a:ext uri="{9D8B030D-6E8A-4147-A177-3AD203B41FA5}">
                      <a16:colId xmlns="" xmlns:a16="http://schemas.microsoft.com/office/drawing/2014/main" val="3067884837"/>
                    </a:ext>
                  </a:extLst>
                </a:gridCol>
                <a:gridCol w="406666">
                  <a:extLst>
                    <a:ext uri="{9D8B030D-6E8A-4147-A177-3AD203B41FA5}">
                      <a16:colId xmlns="" xmlns:a16="http://schemas.microsoft.com/office/drawing/2014/main" val="2846058621"/>
                    </a:ext>
                  </a:extLst>
                </a:gridCol>
                <a:gridCol w="406666">
                  <a:extLst>
                    <a:ext uri="{9D8B030D-6E8A-4147-A177-3AD203B41FA5}">
                      <a16:colId xmlns="" xmlns:a16="http://schemas.microsoft.com/office/drawing/2014/main" val="826941729"/>
                    </a:ext>
                  </a:extLst>
                </a:gridCol>
              </a:tblGrid>
              <a:tr h="3132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Octal 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Bit Sequence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3875875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47772640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30911808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~x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99379167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 &amp;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62810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 |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73206383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 ^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1995293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 &lt;&lt;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9127538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 &gt;&gt;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10442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824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ctr"/>
            <a:r>
              <a:rPr lang="en-US" sz="1800" b="1" dirty="0"/>
              <a:t>Increment/decrement Operators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auto increment (++) and auto decrement (--) operators provide a convenient way of,  adding and subtracting 1 from a numeric variable respectively. </a:t>
            </a:r>
          </a:p>
          <a:p>
            <a:pPr marL="0" indent="0">
              <a:buNone/>
            </a:pPr>
            <a:r>
              <a:rPr lang="en-US" dirty="0"/>
              <a:t>        int	k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operators can be used in prefix and postfix form.</a:t>
            </a:r>
          </a:p>
          <a:p>
            <a:r>
              <a:rPr lang="en-US" dirty="0"/>
              <a:t> When used in </a:t>
            </a:r>
            <a:r>
              <a:rPr lang="en-US" b="1" dirty="0"/>
              <a:t>prefix form</a:t>
            </a:r>
            <a:r>
              <a:rPr lang="en-US" dirty="0"/>
              <a:t>, the operator is first applied and the outcome is then used in the expression.</a:t>
            </a:r>
          </a:p>
          <a:p>
            <a:r>
              <a:rPr lang="en-US" dirty="0"/>
              <a:t>When used in the </a:t>
            </a:r>
            <a:r>
              <a:rPr lang="en-US" b="1" dirty="0"/>
              <a:t>postfix form</a:t>
            </a:r>
            <a:r>
              <a:rPr lang="en-US" dirty="0"/>
              <a:t>, the expression is evaluated first and then the operator applied.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6C5B16F8-C611-4D19-93C7-1B1FB7D91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26030"/>
              </p:ext>
            </p:extLst>
          </p:nvPr>
        </p:nvGraphicFramePr>
        <p:xfrm>
          <a:off x="2209801" y="1904874"/>
          <a:ext cx="6705600" cy="2057524"/>
        </p:xfrm>
        <a:graphic>
          <a:graphicData uri="http://schemas.openxmlformats.org/drawingml/2006/table">
            <a:tbl>
              <a:tblPr/>
              <a:tblGrid>
                <a:gridCol w="1113565">
                  <a:extLst>
                    <a:ext uri="{9D8B030D-6E8A-4147-A177-3AD203B41FA5}">
                      <a16:colId xmlns="" xmlns:a16="http://schemas.microsoft.com/office/drawing/2014/main" val="2399224079"/>
                    </a:ext>
                  </a:extLst>
                </a:gridCol>
                <a:gridCol w="2680805">
                  <a:extLst>
                    <a:ext uri="{9D8B030D-6E8A-4147-A177-3AD203B41FA5}">
                      <a16:colId xmlns="" xmlns:a16="http://schemas.microsoft.com/office/drawing/2014/main" val="1385908272"/>
                    </a:ext>
                  </a:extLst>
                </a:gridCol>
                <a:gridCol w="2911230">
                  <a:extLst>
                    <a:ext uri="{9D8B030D-6E8A-4147-A177-3AD203B41FA5}">
                      <a16:colId xmlns="" xmlns:a16="http://schemas.microsoft.com/office/drawing/2014/main" val="2116212357"/>
                    </a:ext>
                  </a:extLst>
                </a:gridCol>
              </a:tblGrid>
              <a:tr h="3190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37684517"/>
                  </a:ext>
                </a:extLst>
              </a:tr>
              <a:tr h="3190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Auto Increment (prefix)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++k + 10	// gives 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8595322"/>
                  </a:ext>
                </a:extLst>
              </a:tr>
              <a:tr h="4620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Auto Increment (postfix)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k++ + 10	// gives 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76417625"/>
                  </a:ext>
                </a:extLst>
              </a:tr>
              <a:tr h="3190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Auto Decrement (prefix)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--k + 10	// gives 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68152768"/>
                  </a:ext>
                </a:extLst>
              </a:tr>
              <a:tr h="3190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Auto Decrement (postfix)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k-- + 10	// gives 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70416376"/>
                  </a:ext>
                </a:extLst>
              </a:tr>
              <a:tr h="319099"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Increment and decrement operators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86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105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ctr"/>
            <a:r>
              <a:rPr lang="en-US" sz="2000" b="1" i="1" dirty="0"/>
              <a:t>Precedence of Operators</a:t>
            </a:r>
            <a:endParaRPr lang="en-US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/>
          </a:bodyPr>
          <a:lstStyle/>
          <a:p>
            <a:r>
              <a:rPr lang="en-US" dirty="0"/>
              <a:t>The order in which operators are evaluated in an expression is significant and is determined by precedence rules. </a:t>
            </a:r>
          </a:p>
          <a:p>
            <a:r>
              <a:rPr lang="en-US" dirty="0"/>
              <a:t>These rules divide the C++ operators into a number of precedence levels. </a:t>
            </a:r>
          </a:p>
          <a:p>
            <a:pPr marL="0" indent="0">
              <a:buNone/>
            </a:pPr>
            <a:r>
              <a:rPr lang="en-US" dirty="0"/>
              <a:t>For example</a:t>
            </a:r>
          </a:p>
          <a:p>
            <a:pPr marL="0" indent="0">
              <a:buNone/>
            </a:pPr>
            <a:r>
              <a:rPr lang="en-US" dirty="0"/>
              <a:t>    a =b + c * d</a:t>
            </a:r>
          </a:p>
          <a:p>
            <a:r>
              <a:rPr lang="en-US" dirty="0"/>
              <a:t>c * d is evaluated first because * has a higher precedence than + and =. The result is then added to b because + has a higher precedence than =, and then = is evaluated.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dirty="0"/>
              <a:t>    a = (b + c) * 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0924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ctr"/>
            <a:r>
              <a:rPr lang="en-US" sz="2000" b="1" dirty="0"/>
              <a:t>Simple Type Conversion</a:t>
            </a:r>
            <a:endParaRPr lang="en-US" sz="2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/>
          </a:bodyPr>
          <a:lstStyle/>
          <a:p>
            <a:r>
              <a:rPr lang="en-US" dirty="0"/>
              <a:t>A value in any of the built-in types can be converted (type-cast) to any of the other types. For example:</a:t>
            </a:r>
          </a:p>
          <a:p>
            <a:pPr marL="0" indent="0" hangingPunct="0">
              <a:buNone/>
            </a:pPr>
            <a:r>
              <a:rPr lang="en-AU" dirty="0"/>
              <a:t>        (int) 3.14		// converts 3.14 to an int to give 3</a:t>
            </a:r>
            <a:endParaRPr lang="en-US" dirty="0"/>
          </a:p>
          <a:p>
            <a:pPr marL="0" indent="0" hangingPunct="0">
              <a:buNone/>
            </a:pPr>
            <a:r>
              <a:rPr lang="en-AU" dirty="0"/>
              <a:t>      (long) 3.14		// converts 3.14 to a long to give 3L</a:t>
            </a:r>
            <a:endParaRPr lang="en-US" dirty="0"/>
          </a:p>
          <a:p>
            <a:pPr marL="0" indent="0" hangingPunct="0">
              <a:buNone/>
            </a:pPr>
            <a:r>
              <a:rPr lang="en-US" dirty="0"/>
              <a:t>     </a:t>
            </a:r>
            <a:r>
              <a:rPr lang="en-AU" dirty="0"/>
              <a:t>(double) 2		// converts 2 to a double to give 2.0</a:t>
            </a:r>
            <a:endParaRPr lang="en-US" dirty="0"/>
          </a:p>
          <a:p>
            <a:pPr marL="0" indent="0" hangingPunct="0">
              <a:buNone/>
            </a:pPr>
            <a:r>
              <a:rPr lang="en-AU" dirty="0"/>
              <a:t>   (char) 122		// converts 122 to a char whose code is 122</a:t>
            </a:r>
            <a:endParaRPr lang="en-US" dirty="0"/>
          </a:p>
          <a:p>
            <a:pPr marL="0" indent="0" hangingPunct="0">
              <a:buNone/>
            </a:pPr>
            <a:r>
              <a:rPr lang="en-AU" dirty="0"/>
              <a:t>    (unsigned short) 3.14	// gives 3 as an unsigned short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Explicit type conversion:  </a:t>
            </a:r>
            <a:r>
              <a:rPr lang="en-US" dirty="0"/>
              <a:t>are unary (i.e., take one operand) and appear inside brackets to the left of their operand. 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AU" dirty="0"/>
              <a:t>int (3.14)  // same as: (int) 3.14</a:t>
            </a:r>
          </a:p>
          <a:p>
            <a:pPr marL="0" indent="0">
              <a:buNone/>
            </a:pPr>
            <a:r>
              <a:rPr lang="en-US" b="1" dirty="0"/>
              <a:t>Implicit type conversion: </a:t>
            </a:r>
            <a:r>
              <a:rPr lang="en-US" dirty="0"/>
              <a:t>This happens when values of different types are mixed in an expression. </a:t>
            </a:r>
          </a:p>
          <a:p>
            <a:pPr marL="0" indent="0" hangingPunct="0">
              <a:buNone/>
            </a:pPr>
            <a:r>
              <a:rPr lang="en-US" b="1" dirty="0"/>
              <a:t>  </a:t>
            </a:r>
            <a:r>
              <a:rPr lang="en-US" b="1" dirty="0" err="1"/>
              <a:t>e.g</a:t>
            </a:r>
            <a:r>
              <a:rPr lang="en-US" b="1" dirty="0"/>
              <a:t>                   </a:t>
            </a:r>
            <a:r>
              <a:rPr lang="en-AU" dirty="0"/>
              <a:t>double  d = 1;	// d receives 1.0</a:t>
            </a:r>
            <a:endParaRPr lang="en-US" dirty="0"/>
          </a:p>
          <a:p>
            <a:pPr marL="0" indent="0" hangingPunct="0">
              <a:buNone/>
            </a:pPr>
            <a:r>
              <a:rPr lang="en-AU" dirty="0"/>
              <a:t>                           int   i = 10.5;	// i receives 10</a:t>
            </a:r>
            <a:endParaRPr lang="en-US" dirty="0"/>
          </a:p>
          <a:p>
            <a:pPr marL="0" indent="0" hangingPunct="0">
              <a:buNone/>
            </a:pPr>
            <a:r>
              <a:rPr lang="en-AU" dirty="0"/>
              <a:t>                            i = i + d;               // means: i = int(double(i) + d)</a:t>
            </a:r>
          </a:p>
          <a:p>
            <a:pPr marL="0" indent="0" hangingPunct="0">
              <a:buNone/>
            </a:pPr>
            <a:endParaRPr lang="en-AU" dirty="0"/>
          </a:p>
          <a:p>
            <a:pPr marL="0" indent="0" hangingPunct="0">
              <a:buNone/>
            </a:pPr>
            <a:endParaRPr lang="en-AU" dirty="0"/>
          </a:p>
          <a:p>
            <a:pPr marL="0" indent="0" hangingPunc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274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ctr"/>
            <a:r>
              <a:rPr lang="en-US" sz="2000" b="1" dirty="0"/>
              <a:t>C++ IDE(Integrated Development Environment)</a:t>
            </a:r>
            <a:endParaRPr lang="en-US" sz="1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451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IDE is the software that helps you write your code. </a:t>
            </a:r>
            <a:r>
              <a:rPr lang="en-US" b="1" dirty="0"/>
              <a:t>Example </a:t>
            </a:r>
            <a:r>
              <a:rPr lang="en-US" dirty="0"/>
              <a:t>Code::Blocks and Dev-C++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complete development cycle in C++ is: Write the program, compile the source code, link the program, and run it.</a:t>
            </a:r>
          </a:p>
          <a:p>
            <a:pPr marL="0" indent="0" algn="just">
              <a:buNone/>
            </a:pPr>
            <a:r>
              <a:rPr lang="en-US" dirty="0"/>
              <a:t>       </a:t>
            </a:r>
            <a:r>
              <a:rPr lang="en-US" sz="2400" b="1" dirty="0"/>
              <a:t>Write the program</a:t>
            </a:r>
          </a:p>
          <a:p>
            <a:pPr algn="just"/>
            <a:r>
              <a:rPr lang="en-US" dirty="0"/>
              <a:t>To write a source code, your compiler may have its own built-in text editor, or you may be using a commercial text editor.</a:t>
            </a:r>
          </a:p>
          <a:p>
            <a:pPr algn="just"/>
            <a:r>
              <a:rPr lang="en-US" dirty="0"/>
              <a:t>The files you create with your editor are called source files, with a </a:t>
            </a:r>
            <a:r>
              <a:rPr lang="en-US" b="1" dirty="0"/>
              <a:t>.CPP extension.</a:t>
            </a:r>
          </a:p>
          <a:p>
            <a:pPr marL="0" indent="0" algn="just">
              <a:buNone/>
            </a:pPr>
            <a:r>
              <a:rPr lang="en-US" b="1" dirty="0"/>
              <a:t>      </a:t>
            </a:r>
            <a:r>
              <a:rPr lang="en-US" sz="2800" b="1" dirty="0"/>
              <a:t>Compiling</a:t>
            </a:r>
            <a:r>
              <a:rPr lang="en-US" sz="2800" dirty="0"/>
              <a:t> </a:t>
            </a:r>
            <a:endParaRPr lang="en-US" sz="2800" b="1" dirty="0"/>
          </a:p>
          <a:p>
            <a:pPr algn="just"/>
            <a:r>
              <a:rPr lang="en-US" dirty="0"/>
              <a:t>Your source code file can't be executed, or run, as a program can. </a:t>
            </a:r>
          </a:p>
          <a:p>
            <a:pPr algn="just"/>
            <a:r>
              <a:rPr lang="en-US" dirty="0"/>
              <a:t>To turn your source code into a program, you use a </a:t>
            </a:r>
            <a:r>
              <a:rPr lang="en-US" b="1" dirty="0"/>
              <a:t>compiler.</a:t>
            </a:r>
          </a:p>
          <a:p>
            <a:pPr algn="just"/>
            <a:r>
              <a:rPr lang="en-US" dirty="0"/>
              <a:t>After your source code is </a:t>
            </a:r>
            <a:r>
              <a:rPr lang="en-US" b="1" dirty="0"/>
              <a:t>compiled</a:t>
            </a:r>
            <a:r>
              <a:rPr lang="en-US" dirty="0"/>
              <a:t>, an </a:t>
            </a:r>
            <a:r>
              <a:rPr lang="en-US" b="1" dirty="0"/>
              <a:t>object file </a:t>
            </a:r>
            <a:r>
              <a:rPr lang="en-US" dirty="0"/>
              <a:t>is produced with the </a:t>
            </a:r>
            <a:r>
              <a:rPr lang="en-US" b="1" dirty="0"/>
              <a:t>extension .OBJ. </a:t>
            </a:r>
          </a:p>
          <a:p>
            <a:pPr algn="just"/>
            <a:r>
              <a:rPr lang="en-US" dirty="0"/>
              <a:t>This is still not an </a:t>
            </a:r>
            <a:r>
              <a:rPr lang="en-US" b="1" dirty="0"/>
              <a:t>executable program</a:t>
            </a:r>
            <a:r>
              <a:rPr lang="en-US" dirty="0"/>
              <a:t>, however, to turn this into an executable program, </a:t>
            </a:r>
            <a:r>
              <a:rPr lang="en-US" b="1" dirty="0"/>
              <a:t>you must run your linker</a:t>
            </a:r>
            <a:r>
              <a:rPr lang="en-US" dirty="0"/>
              <a:t>.</a:t>
            </a:r>
          </a:p>
          <a:p>
            <a:pPr algn="just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ctr"/>
            <a:r>
              <a:rPr lang="en-US" sz="2400" b="1" i="1" dirty="0"/>
              <a:t>Statements</a:t>
            </a:r>
            <a:endParaRPr lang="en-US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45162"/>
          </a:xfrm>
        </p:spPr>
        <p:txBody>
          <a:bodyPr>
            <a:normAutofit/>
          </a:bodyPr>
          <a:lstStyle/>
          <a:p>
            <a:pPr marL="0" indent="0" algn="just" hangingPunct="0">
              <a:buNone/>
            </a:pPr>
            <a:endParaRPr lang="en-US" dirty="0"/>
          </a:p>
          <a:p>
            <a:pPr marL="0" indent="0" algn="just" hangingPunct="0">
              <a:buNone/>
            </a:pPr>
            <a:r>
              <a:rPr lang="en-US" dirty="0"/>
              <a:t>Statements represent the lowest-level building blocks of a program.  C++ provides different forms of statements for different purposes. </a:t>
            </a:r>
          </a:p>
          <a:p>
            <a:pPr algn="just" hangingPunct="0">
              <a:buFont typeface="Wingdings" panose="05000000000000000000" pitchFamily="2" charset="2"/>
              <a:buChar char="v"/>
            </a:pPr>
            <a:r>
              <a:rPr lang="en-US" b="1" dirty="0"/>
              <a:t>Declaration statements </a:t>
            </a:r>
            <a:r>
              <a:rPr lang="en-US" dirty="0"/>
              <a:t>are used for defining variables. </a:t>
            </a:r>
          </a:p>
          <a:p>
            <a:pPr algn="just" hangingPunct="0">
              <a:buFont typeface="Wingdings" panose="05000000000000000000" pitchFamily="2" charset="2"/>
              <a:buChar char="v"/>
            </a:pPr>
            <a:r>
              <a:rPr lang="en-US" b="1" dirty="0"/>
              <a:t>Assignment-like statements </a:t>
            </a:r>
            <a:r>
              <a:rPr lang="en-US" dirty="0"/>
              <a:t>are used for simple, algebraic computations.</a:t>
            </a:r>
          </a:p>
          <a:p>
            <a:pPr algn="just" hangingPunct="0">
              <a:buFont typeface="Wingdings" panose="05000000000000000000" pitchFamily="2" charset="2"/>
              <a:buChar char="v"/>
            </a:pPr>
            <a:r>
              <a:rPr lang="en-US" b="1" dirty="0"/>
              <a:t>Loop statements </a:t>
            </a:r>
            <a:r>
              <a:rPr lang="en-US" dirty="0"/>
              <a:t>are used for specifying computations which need to be repeated until a certain logical condition is satisfied. </a:t>
            </a:r>
          </a:p>
          <a:p>
            <a:pPr algn="just" hangingPunct="0">
              <a:buFont typeface="Wingdings" panose="05000000000000000000" pitchFamily="2" charset="2"/>
              <a:buChar char="v"/>
            </a:pPr>
            <a:r>
              <a:rPr lang="en-US" b="1" dirty="0"/>
              <a:t>Flow control statements </a:t>
            </a:r>
            <a:r>
              <a:rPr lang="en-US" dirty="0"/>
              <a:t>are used to divert the execution path to another part of the program. </a:t>
            </a:r>
          </a:p>
          <a:p>
            <a:pPr marL="0" indent="0" algn="just" hangingPunct="0">
              <a:buNone/>
            </a:pPr>
            <a:endParaRPr lang="en-AU" dirty="0"/>
          </a:p>
          <a:p>
            <a:pPr marL="0" indent="0" algn="just" hangingPunct="0">
              <a:buNone/>
            </a:pPr>
            <a:endParaRPr lang="en-US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1526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lvl="2"/>
            <a:r>
              <a:rPr lang="en-US" sz="2800" b="1" i="1" dirty="0"/>
              <a:t>            The block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451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dirty="0"/>
              <a:t>A block begins with an opening brace ({) and ends with a closing brace (}).</a:t>
            </a:r>
          </a:p>
          <a:p>
            <a:pPr algn="just"/>
            <a:r>
              <a:rPr lang="en-US" sz="2200" dirty="0"/>
              <a:t>Every statement in the block must end with </a:t>
            </a:r>
            <a:r>
              <a:rPr lang="en-US" sz="2200" b="1" dirty="0"/>
              <a:t>a semicolon</a:t>
            </a:r>
            <a:r>
              <a:rPr lang="en-US" sz="2200" dirty="0"/>
              <a:t>, the block itself does not end with a semicolon. </a:t>
            </a:r>
          </a:p>
          <a:p>
            <a:pPr marL="0" indent="0" algn="just">
              <a:buNone/>
            </a:pPr>
            <a:r>
              <a:rPr lang="en-US" dirty="0"/>
              <a:t>Syntax:</a:t>
            </a:r>
          </a:p>
          <a:p>
            <a:pPr marL="400050" lvl="1" indent="0" algn="just">
              <a:buNone/>
            </a:pPr>
            <a:r>
              <a:rPr lang="en-US" dirty="0"/>
              <a:t>{</a:t>
            </a:r>
          </a:p>
          <a:p>
            <a:pPr marL="400050" lvl="1" indent="0" algn="just">
              <a:buNone/>
            </a:pPr>
            <a:r>
              <a:rPr lang="en-US" dirty="0"/>
              <a:t>[&lt;Declarations&gt;].</a:t>
            </a:r>
          </a:p>
          <a:p>
            <a:pPr marL="400050" lvl="1" indent="0" algn="just">
              <a:buNone/>
            </a:pPr>
            <a:r>
              <a:rPr lang="en-US" dirty="0"/>
              <a:t>&lt;List of statements/statement block&gt;.</a:t>
            </a:r>
          </a:p>
          <a:p>
            <a:pPr marL="400050" lvl="1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sz="2800" b="1" dirty="0"/>
              <a:t>                 The </a:t>
            </a:r>
            <a:r>
              <a:rPr lang="en-US" sz="2800" b="1" i="1" dirty="0"/>
              <a:t>Assignment</a:t>
            </a:r>
            <a:r>
              <a:rPr lang="en-US" sz="2800" b="1" dirty="0"/>
              <a:t> statement(=)</a:t>
            </a:r>
          </a:p>
          <a:p>
            <a:pPr marL="0" indent="0" algn="just">
              <a:buNone/>
            </a:pPr>
            <a:r>
              <a:rPr lang="en-US" dirty="0"/>
              <a:t>Syntax:</a:t>
            </a:r>
          </a:p>
          <a:p>
            <a:pPr marL="0" indent="0" algn="just">
              <a:buNone/>
            </a:pPr>
            <a:r>
              <a:rPr lang="en-US" dirty="0"/>
              <a:t>	&lt;Variable Identifier&gt; = &lt; expression&gt;;</a:t>
            </a:r>
          </a:p>
          <a:p>
            <a:pPr algn="just"/>
            <a:r>
              <a:rPr lang="en-US" dirty="0"/>
              <a:t> The &lt;expression&gt; is evaluated and the resulting value is stored in the memory space reserved for &lt;variable identifier&gt;.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- int </a:t>
            </a:r>
            <a:r>
              <a:rPr lang="en-US" dirty="0" err="1"/>
              <a:t>x,y</a:t>
            </a:r>
            <a:r>
              <a:rPr lang="en-US" dirty="0"/>
              <a:t> ;</a:t>
            </a:r>
          </a:p>
          <a:p>
            <a:pPr marL="0" indent="0" algn="just">
              <a:buNone/>
            </a:pPr>
            <a:r>
              <a:rPr lang="en-US" dirty="0"/>
              <a:t>		x=5;</a:t>
            </a:r>
          </a:p>
          <a:p>
            <a:pPr marL="0" indent="0" algn="just">
              <a:buNone/>
            </a:pPr>
            <a:r>
              <a:rPr lang="en-US" dirty="0"/>
              <a:t>		y=x+3;</a:t>
            </a:r>
          </a:p>
          <a:p>
            <a:pPr marL="0" indent="0" algn="just">
              <a:buNone/>
            </a:pPr>
            <a:r>
              <a:rPr lang="en-US" dirty="0"/>
              <a:t>		x=y*y;</a:t>
            </a:r>
          </a:p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4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ctr"/>
            <a:r>
              <a:rPr lang="en-US" sz="2000" b="1" dirty="0" err="1"/>
              <a:t>Cont</a:t>
            </a:r>
            <a:r>
              <a:rPr lang="en-US" sz="2000" b="1" dirty="0"/>
              <a:t>….</a:t>
            </a:r>
            <a:endParaRPr lang="en-US" sz="1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451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Linking</a:t>
            </a:r>
          </a:p>
          <a:p>
            <a:pPr algn="just"/>
            <a:r>
              <a:rPr lang="en-US" dirty="0"/>
              <a:t>C++ programs are typically created by linking together one or more OBJ files with one or more libraries.</a:t>
            </a:r>
          </a:p>
          <a:p>
            <a:pPr algn="just"/>
            <a:r>
              <a:rPr lang="en-US" dirty="0"/>
              <a:t> A library is a collection of linkable files </a:t>
            </a:r>
          </a:p>
          <a:p>
            <a:pPr marL="0" indent="0" algn="just">
              <a:buNone/>
            </a:pPr>
            <a:r>
              <a:rPr lang="en-US" b="1" dirty="0"/>
              <a:t>The steps to create an executable file are :</a:t>
            </a:r>
          </a:p>
          <a:p>
            <a:pPr marL="0" indent="0" algn="just">
              <a:buNone/>
            </a:pPr>
            <a:r>
              <a:rPr lang="en-US" b="1" dirty="0"/>
              <a:t>1. Create a source code file, with a .CPP extension.</a:t>
            </a:r>
          </a:p>
          <a:p>
            <a:pPr marL="0" indent="0" algn="just">
              <a:buNone/>
            </a:pPr>
            <a:r>
              <a:rPr lang="en-US" b="1" dirty="0"/>
              <a:t>2. Compile the source code into a file with the .OBJ extension.</a:t>
            </a:r>
          </a:p>
          <a:p>
            <a:pPr marL="0" indent="0" algn="just">
              <a:buNone/>
            </a:pPr>
            <a:r>
              <a:rPr lang="en-US" b="1" dirty="0"/>
              <a:t>3. Link your OBJ file with any needed libraries to produce an executable program. </a:t>
            </a: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b="1" dirty="0"/>
              <a:t>Structure of a C++ program includes:</a:t>
            </a:r>
            <a:endParaRPr lang="en-US" sz="2400" dirty="0"/>
          </a:p>
        </p:txBody>
      </p:sp>
      <p:sp>
        <p:nvSpPr>
          <p:cNvPr id="5" name="Text Box 216">
            <a:extLst>
              <a:ext uri="{FF2B5EF4-FFF2-40B4-BE49-F238E27FC236}">
                <a16:creationId xmlns="" xmlns:a16="http://schemas.microsoft.com/office/drawing/2014/main" id="{AE808DD0-4B87-43A1-8ECC-4D61C1A13F5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838200"/>
            <a:ext cx="8534400" cy="5745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457200" marR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52E10E5-3734-4616-B9E6-7FCE8ABD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58982"/>
            <a:ext cx="373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r"/>
            <a:r>
              <a:rPr lang="en-US" b="1" dirty="0"/>
              <a:t>Cont.….</a:t>
            </a:r>
            <a:endParaRPr lang="en-US" sz="2400" dirty="0"/>
          </a:p>
        </p:txBody>
      </p:sp>
      <p:sp>
        <p:nvSpPr>
          <p:cNvPr id="5" name="Text Box 216">
            <a:extLst>
              <a:ext uri="{FF2B5EF4-FFF2-40B4-BE49-F238E27FC236}">
                <a16:creationId xmlns="" xmlns:a16="http://schemas.microsoft.com/office/drawing/2014/main" id="{AE808DD0-4B87-43A1-8ECC-4D61C1A13F5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838200"/>
            <a:ext cx="8534400" cy="5745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1" dirty="0"/>
              <a:t>Documentation Section: </a:t>
            </a:r>
            <a:r>
              <a:rPr lang="en-US" dirty="0"/>
              <a:t>include comment parts, which is ignored by compiler. </a:t>
            </a:r>
          </a:p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comments are used to describe the functionality of each statement in the program to the user.</a:t>
            </a:r>
          </a:p>
          <a:p>
            <a:pPr lvl="0" algn="just"/>
            <a:r>
              <a:rPr lang="en-US" b="1" i="1" dirty="0"/>
              <a:t>Link section: </a:t>
            </a:r>
            <a:r>
              <a:rPr lang="en-US" dirty="0"/>
              <a:t>here we can link the necessary files and libraries to current files.</a:t>
            </a:r>
          </a:p>
          <a:p>
            <a:pPr lvl="1" algn="just"/>
            <a:r>
              <a:rPr lang="en-US" dirty="0"/>
              <a:t>Using </a:t>
            </a:r>
            <a:r>
              <a:rPr lang="en-US" b="1" dirty="0"/>
              <a:t>#include </a:t>
            </a:r>
            <a:r>
              <a:rPr lang="en-US" dirty="0"/>
              <a:t>directive we can link the necessary libraries to current files.</a:t>
            </a:r>
          </a:p>
          <a:p>
            <a:pPr marL="0" indent="0" algn="just">
              <a:buNone/>
            </a:pPr>
            <a:r>
              <a:rPr lang="en-US" b="1" i="1" dirty="0"/>
              <a:t>                Syntax: #include&lt;file or library name&gt;</a:t>
            </a:r>
            <a:endParaRPr lang="en-US" dirty="0"/>
          </a:p>
          <a:p>
            <a:pPr marL="0" indent="0" algn="just">
              <a:buNone/>
            </a:pPr>
            <a:r>
              <a:rPr lang="en-US" b="1" i="1" dirty="0"/>
              <a:t>                Example: #include&lt;</a:t>
            </a:r>
            <a:r>
              <a:rPr lang="en-US" b="1" i="1" dirty="0" err="1"/>
              <a:t>iostream.h</a:t>
            </a:r>
            <a:r>
              <a:rPr lang="en-US" b="1" i="1" dirty="0"/>
              <a:t>&gt;</a:t>
            </a:r>
          </a:p>
          <a:p>
            <a:pPr lvl="0" algn="just"/>
            <a:r>
              <a:rPr lang="en-US" b="1" i="1" dirty="0"/>
              <a:t>Definition Section: </a:t>
            </a:r>
            <a:r>
              <a:rPr lang="en-US" dirty="0"/>
              <a:t>It is possible to define symbolic constants. Symbolic constants are normal identifiers which value cannot be altered/modified.</a:t>
            </a:r>
          </a:p>
          <a:p>
            <a:pPr marL="0" indent="0" algn="just">
              <a:buNone/>
            </a:pPr>
            <a:r>
              <a:rPr lang="en-US" b="1" i="1" dirty="0"/>
              <a:t>             Syntax: #define identifier constant</a:t>
            </a:r>
          </a:p>
          <a:p>
            <a:pPr algn="just"/>
            <a:r>
              <a:rPr lang="en-US" b="1" i="1" dirty="0"/>
              <a:t>Global declaration Section:</a:t>
            </a:r>
            <a:r>
              <a:rPr lang="en-US" dirty="0"/>
              <a:t> variables declared under this section are available throughout the program.</a:t>
            </a:r>
          </a:p>
          <a:p>
            <a:pPr lvl="0" algn="just"/>
            <a:r>
              <a:rPr lang="en-US" b="1" i="1" dirty="0"/>
              <a:t>Class declaration Section:</a:t>
            </a:r>
            <a:r>
              <a:rPr lang="en-US" dirty="0"/>
              <a:t> defines the class declaration.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r"/>
            <a:r>
              <a:rPr lang="en-US" sz="2400" b="1" dirty="0"/>
              <a:t>Cont.….</a:t>
            </a:r>
            <a:endParaRPr lang="en-US" sz="2400" dirty="0"/>
          </a:p>
        </p:txBody>
      </p:sp>
      <p:sp>
        <p:nvSpPr>
          <p:cNvPr id="5" name="Text Box 216">
            <a:extLst>
              <a:ext uri="{FF2B5EF4-FFF2-40B4-BE49-F238E27FC236}">
                <a16:creationId xmlns="" xmlns:a16="http://schemas.microsoft.com/office/drawing/2014/main" id="{AE808DD0-4B87-43A1-8ECC-4D61C1A13F5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838200"/>
            <a:ext cx="8534400" cy="586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/>
            <a:r>
              <a:rPr lang="en-US" b="1" i="1" dirty="0"/>
              <a:t>Functions: </a:t>
            </a:r>
            <a:r>
              <a:rPr lang="en-US" dirty="0"/>
              <a:t>function is block of instruction that is executed when it is called form some other point of a program.</a:t>
            </a:r>
            <a:endParaRPr lang="en-US" b="1" i="1" dirty="0"/>
          </a:p>
          <a:p>
            <a:pPr marL="0" indent="0" algn="just">
              <a:buNone/>
            </a:pPr>
            <a:r>
              <a:rPr lang="en-US" b="1" i="1" dirty="0"/>
              <a:t>    Syntax:</a:t>
            </a:r>
            <a:endParaRPr lang="en-US" dirty="0"/>
          </a:p>
          <a:p>
            <a:pPr marL="0" indent="0" algn="just">
              <a:buNone/>
            </a:pPr>
            <a:r>
              <a:rPr lang="en-US" b="1" i="1" dirty="0"/>
              <a:t>   return type function name (){</a:t>
            </a:r>
            <a:endParaRPr lang="en-US" dirty="0"/>
          </a:p>
          <a:p>
            <a:pPr marL="0" indent="0" algn="just">
              <a:buNone/>
            </a:pPr>
            <a:r>
              <a:rPr lang="en-US" b="1" i="1" dirty="0"/>
              <a:t>  Statement of function; }</a:t>
            </a:r>
            <a:endParaRPr lang="en-US" dirty="0"/>
          </a:p>
          <a:p>
            <a:pPr algn="just"/>
            <a:r>
              <a:rPr lang="en-US" b="1" dirty="0"/>
              <a:t>A function </a:t>
            </a:r>
            <a:r>
              <a:rPr lang="en-US" dirty="0"/>
              <a:t>is identified by the compiler with the help of parenthesis ( ) after the function name. </a:t>
            </a:r>
          </a:p>
          <a:p>
            <a:pPr algn="just"/>
            <a:r>
              <a:rPr lang="en-US" b="1" dirty="0"/>
              <a:t>The</a:t>
            </a:r>
            <a:r>
              <a:rPr lang="en-US" b="1" i="1" dirty="0"/>
              <a:t> statement inside the brace</a:t>
            </a:r>
            <a:r>
              <a:rPr lang="en-US" b="1" dirty="0"/>
              <a:t> {}</a:t>
            </a:r>
            <a:r>
              <a:rPr lang="en-US" dirty="0"/>
              <a:t> forms the body of the function and specifies the task of the function.</a:t>
            </a:r>
          </a:p>
          <a:p>
            <a:pPr algn="just"/>
            <a:r>
              <a:rPr lang="en-US" dirty="0"/>
              <a:t> </a:t>
            </a:r>
            <a:r>
              <a:rPr lang="en-US" b="1" i="1" dirty="0"/>
              <a:t>Return type </a:t>
            </a:r>
            <a:r>
              <a:rPr lang="en-US" i="1" dirty="0"/>
              <a:t>specifies</a:t>
            </a:r>
            <a:r>
              <a:rPr lang="en-US" dirty="0"/>
              <a:t> the type of data the function has to send to the calling function after the execution. </a:t>
            </a:r>
          </a:p>
          <a:p>
            <a:pPr algn="just"/>
            <a:r>
              <a:rPr lang="en-US" b="1" i="1" dirty="0"/>
              <a:t>main ( ) function:</a:t>
            </a:r>
            <a:r>
              <a:rPr lang="en-US" dirty="0"/>
              <a:t> the execution of the program starts from main function.</a:t>
            </a:r>
          </a:p>
          <a:p>
            <a:pPr algn="just"/>
            <a:r>
              <a:rPr lang="en-US" dirty="0"/>
              <a:t>Every program must have only one main function. The </a:t>
            </a:r>
            <a:r>
              <a:rPr lang="en-US" b="1" dirty="0"/>
              <a:t>initialization or other executable statements </a:t>
            </a:r>
            <a:r>
              <a:rPr lang="en-US" dirty="0"/>
              <a:t>are included with in the main function.</a:t>
            </a:r>
          </a:p>
          <a:p>
            <a:pPr algn="just"/>
            <a:r>
              <a:rPr lang="en-US" dirty="0"/>
              <a:t>Every statement under global declaration, initialization and executable parts should be terminated with the </a:t>
            </a:r>
            <a:r>
              <a:rPr lang="en-US" i="1" dirty="0"/>
              <a:t>semi colon </a:t>
            </a:r>
            <a:r>
              <a:rPr lang="en-US" b="1" i="1" dirty="0"/>
              <a:t>(;). </a:t>
            </a:r>
            <a:r>
              <a:rPr lang="en-US" i="1" dirty="0"/>
              <a:t> A semi colon acts as a statement terminator like full stop in English.</a:t>
            </a:r>
            <a:endParaRPr lang="en-US" dirty="0"/>
          </a:p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6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ctr"/>
            <a:r>
              <a:rPr lang="en-US" sz="2000" b="1" dirty="0"/>
              <a:t>C++ </a:t>
            </a:r>
            <a:r>
              <a:rPr lang="en-US" sz="2000" b="1" i="1" dirty="0"/>
              <a:t>Sample program</a:t>
            </a:r>
            <a:endParaRPr lang="en-US" sz="1800" b="1" i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7845117-F637-4324-9E9D-E97B56B5672E}"/>
              </a:ext>
            </a:extLst>
          </p:cNvPr>
          <p:cNvSpPr/>
          <p:nvPr/>
        </p:nvSpPr>
        <p:spPr>
          <a:xfrm>
            <a:off x="228600" y="838200"/>
            <a:ext cx="8743682" cy="586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For example</a:t>
            </a:r>
          </a:p>
          <a:p>
            <a:r>
              <a:rPr lang="en-US" sz="2000" dirty="0"/>
              <a:t> //C++ sample program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iostream.h</a:t>
            </a:r>
            <a:r>
              <a:rPr lang="en-US" sz="2000" dirty="0"/>
              <a:t>&gt;</a:t>
            </a:r>
          </a:p>
          <a:p>
            <a:r>
              <a:rPr lang="en-US" sz="2000" dirty="0"/>
              <a:t>int main()</a:t>
            </a:r>
          </a:p>
          <a:p>
            <a:r>
              <a:rPr lang="en-US" sz="2000" dirty="0"/>
              <a:t> {</a:t>
            </a:r>
          </a:p>
          <a:p>
            <a:r>
              <a:rPr lang="en-US" sz="2000" dirty="0" err="1"/>
              <a:t>cout</a:t>
            </a:r>
            <a:r>
              <a:rPr lang="en-US" sz="2000" dirty="0"/>
              <a:t> &lt;&lt; "Hello World!\n";</a:t>
            </a:r>
          </a:p>
          <a:p>
            <a:r>
              <a:rPr lang="en-US" sz="2000" dirty="0"/>
              <a:t>return 0;</a:t>
            </a:r>
          </a:p>
          <a:p>
            <a:r>
              <a:rPr lang="en-US" sz="2000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Any C++ program file should be saved with file name extension “ </a:t>
            </a:r>
            <a:r>
              <a:rPr lang="en-US" sz="2000" b="1" i="1" dirty="0"/>
              <a:t>.CPP </a:t>
            </a:r>
            <a:r>
              <a:rPr lang="en-US" sz="2000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Type the program directly into the editor, and save the file as hello.cpp, compile it and then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It will print the words </a:t>
            </a:r>
            <a:r>
              <a:rPr lang="en-US" sz="2000" b="1" dirty="0"/>
              <a:t>Hello World! </a:t>
            </a:r>
            <a:r>
              <a:rPr lang="en-US" sz="2000" dirty="0"/>
              <a:t>on the computer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return value type </a:t>
            </a:r>
            <a:r>
              <a:rPr lang="en-US" sz="2000" dirty="0"/>
              <a:t>for main() here is int, which means main function will  return a value to the caller.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Cout</a:t>
            </a:r>
            <a:r>
              <a:rPr lang="en-US" dirty="0"/>
              <a:t> is an object used for printing data to the screen.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Every  single statement ends with semicolon (;).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b="1" dirty="0" err="1"/>
              <a:t>cout</a:t>
            </a:r>
            <a:r>
              <a:rPr lang="en-US" dirty="0"/>
              <a:t> and </a:t>
            </a:r>
            <a:r>
              <a:rPr lang="en-US" b="1" dirty="0" err="1"/>
              <a:t>cin</a:t>
            </a:r>
            <a:r>
              <a:rPr lang="en-US" b="1" dirty="0"/>
              <a:t> Statements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451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i="1" dirty="0" err="1"/>
              <a:t>Cout</a:t>
            </a:r>
            <a:r>
              <a:rPr lang="en-US" dirty="0"/>
              <a:t> is an object used for printing data to the screen. </a:t>
            </a:r>
            <a:endParaRPr lang="en-US" sz="1800" dirty="0"/>
          </a:p>
          <a:p>
            <a:pPr algn="just"/>
            <a:r>
              <a:rPr lang="en-US" dirty="0"/>
              <a:t>To print a value to the screen, write the word </a:t>
            </a:r>
            <a:r>
              <a:rPr lang="en-US" b="1" i="1" dirty="0" err="1"/>
              <a:t>cout</a:t>
            </a:r>
            <a:r>
              <a:rPr lang="en-US" dirty="0"/>
              <a:t>, followed by the insertion operator also called </a:t>
            </a:r>
            <a:r>
              <a:rPr lang="en-US" b="1" dirty="0"/>
              <a:t>output redirection operator (&lt;&lt;) </a:t>
            </a:r>
            <a:r>
              <a:rPr lang="en-US" dirty="0"/>
              <a:t>and the object to be printed on the screen.</a:t>
            </a:r>
            <a:r>
              <a:rPr lang="en-US" sz="1800" dirty="0"/>
              <a:t> </a:t>
            </a:r>
          </a:p>
          <a:p>
            <a:pPr algn="just"/>
            <a:r>
              <a:rPr lang="en-US" dirty="0"/>
              <a:t>         Syntax: </a:t>
            </a:r>
            <a:r>
              <a:rPr lang="en-US" b="1" i="1" dirty="0" err="1"/>
              <a:t>Cout</a:t>
            </a:r>
            <a:r>
              <a:rPr lang="en-US" dirty="0"/>
              <a:t>&lt;&lt;Object;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     </a:t>
            </a:r>
            <a:r>
              <a:rPr lang="en-US" dirty="0"/>
              <a:t>The object at the right hand side can be:</a:t>
            </a:r>
            <a:endParaRPr lang="en-US" sz="1800" dirty="0"/>
          </a:p>
          <a:p>
            <a:pPr lvl="3" algn="just"/>
            <a:r>
              <a:rPr lang="en-US" dirty="0"/>
              <a:t>A literal string: “Hello World”</a:t>
            </a:r>
            <a:endParaRPr lang="en-US" sz="1800" dirty="0"/>
          </a:p>
          <a:p>
            <a:pPr lvl="3" algn="just"/>
            <a:r>
              <a:rPr lang="en-US" dirty="0"/>
              <a:t>A variable: a place holder in memory</a:t>
            </a:r>
            <a:endParaRPr lang="en-US" sz="1800" dirty="0"/>
          </a:p>
          <a:p>
            <a:pPr algn="just"/>
            <a:r>
              <a:rPr lang="en-US" b="1" i="1" dirty="0" err="1"/>
              <a:t>Cin</a:t>
            </a:r>
            <a:r>
              <a:rPr lang="en-US" dirty="0"/>
              <a:t> is an object used for taking or accepting an input value from the keyboard. </a:t>
            </a:r>
            <a:endParaRPr lang="en-US" sz="1800" dirty="0"/>
          </a:p>
          <a:p>
            <a:pPr algn="just"/>
            <a:r>
              <a:rPr lang="en-US" dirty="0"/>
              <a:t>To take input from the keyboard, write the word </a:t>
            </a:r>
            <a:r>
              <a:rPr lang="en-US" b="1" i="1" dirty="0" err="1"/>
              <a:t>cin</a:t>
            </a:r>
            <a:r>
              <a:rPr lang="en-US" dirty="0"/>
              <a:t>, followed by </a:t>
            </a:r>
            <a:r>
              <a:rPr lang="en-US" b="1" dirty="0"/>
              <a:t>the input redirection operator (&gt;&gt;) </a:t>
            </a:r>
            <a:r>
              <a:rPr lang="en-US" dirty="0"/>
              <a:t>and the </a:t>
            </a:r>
            <a:r>
              <a:rPr lang="en-US" b="1" dirty="0"/>
              <a:t>object name</a:t>
            </a:r>
            <a:r>
              <a:rPr lang="en-US" dirty="0"/>
              <a:t> to hold the input value.</a:t>
            </a:r>
            <a:endParaRPr lang="en-US" sz="1800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/>
              <a:t>Syntax: </a:t>
            </a:r>
            <a:r>
              <a:rPr lang="en-US" dirty="0" err="1"/>
              <a:t>Cin</a:t>
            </a:r>
            <a:r>
              <a:rPr lang="en-US" dirty="0"/>
              <a:t>&gt;&gt;Object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 err="1"/>
              <a:t>Cin</a:t>
            </a:r>
            <a:r>
              <a:rPr lang="en-US" b="1" dirty="0"/>
              <a:t> </a:t>
            </a:r>
            <a:r>
              <a:rPr lang="en-US" dirty="0"/>
              <a:t>will take value from the keyboard and store it in the memory.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Both &lt;&lt; and &gt;&gt; return their </a:t>
            </a:r>
            <a:r>
              <a:rPr lang="en-US" b="1" dirty="0"/>
              <a:t>right operand.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multiple input or multiple output</a:t>
            </a:r>
            <a:r>
              <a:rPr lang="en-US" dirty="0"/>
              <a:t> operations can be combined into one statement. </a:t>
            </a:r>
            <a:r>
              <a:rPr lang="en-US" b="1" dirty="0"/>
              <a:t>Example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 err="1"/>
              <a:t>Cin</a:t>
            </a:r>
            <a:r>
              <a:rPr lang="en-US" b="1" i="1" dirty="0"/>
              <a:t>&gt;&gt;var1&gt;&gt;var2&gt;&gt;var3; //</a:t>
            </a:r>
            <a:r>
              <a:rPr lang="en-US" dirty="0"/>
              <a:t> </a:t>
            </a:r>
            <a:r>
              <a:rPr lang="en-US" sz="1700" dirty="0"/>
              <a:t>three different values will be entered for the three variables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 err="1"/>
              <a:t>Cout</a:t>
            </a:r>
            <a:r>
              <a:rPr lang="en-US" b="1" i="1" dirty="0"/>
              <a:t>&lt;&lt;var1&lt;&lt;var2&lt;&lt;var3;</a:t>
            </a:r>
            <a:r>
              <a:rPr lang="en-US" sz="2200" b="1" i="1" dirty="0"/>
              <a:t>//</a:t>
            </a:r>
            <a:r>
              <a:rPr lang="en-US" sz="2200" dirty="0"/>
              <a:t> </a:t>
            </a:r>
            <a:r>
              <a:rPr lang="en-US" sz="1900" dirty="0"/>
              <a:t>the values of the three variables will be printed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/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5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9117</TotalTime>
  <Words>3471</Words>
  <Application>Microsoft Office PowerPoint</Application>
  <PresentationFormat>On-screen Show (4:3)</PresentationFormat>
  <Paragraphs>668</Paragraphs>
  <Slides>31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Chapter two</vt:lpstr>
      <vt:lpstr>Structure of C++ Program</vt:lpstr>
      <vt:lpstr>C++ IDE(Integrated Development Environment)</vt:lpstr>
      <vt:lpstr>Cont….</vt:lpstr>
      <vt:lpstr>Structure of a C++ program includes:</vt:lpstr>
      <vt:lpstr>Cont.….</vt:lpstr>
      <vt:lpstr>Cont.….</vt:lpstr>
      <vt:lpstr>C++ Sample program</vt:lpstr>
      <vt:lpstr>cout and cin Statements</vt:lpstr>
      <vt:lpstr>C++ Basic Elements </vt:lpstr>
      <vt:lpstr>C++ Basic Elements </vt:lpstr>
      <vt:lpstr>C++ Basic Elements </vt:lpstr>
      <vt:lpstr>Data Types, Variables, and Constants</vt:lpstr>
      <vt:lpstr>Cont.….</vt:lpstr>
      <vt:lpstr>Basic Data Types </vt:lpstr>
      <vt:lpstr>Cont.….</vt:lpstr>
      <vt:lpstr>Cont.….</vt:lpstr>
      <vt:lpstr>Cont.….</vt:lpstr>
      <vt:lpstr>Cont.….</vt:lpstr>
      <vt:lpstr>Cont.….</vt:lpstr>
      <vt:lpstr>Cont.….</vt:lpstr>
      <vt:lpstr>Cont.….</vt:lpstr>
      <vt:lpstr>Cont.….</vt:lpstr>
      <vt:lpstr>Cont.….</vt:lpstr>
      <vt:lpstr>Cont.….</vt:lpstr>
      <vt:lpstr>Cont.….</vt:lpstr>
      <vt:lpstr>Increment/decrement Operators</vt:lpstr>
      <vt:lpstr>Precedence of Operators</vt:lpstr>
      <vt:lpstr>Simple Type Conversion</vt:lpstr>
      <vt:lpstr>Statements</vt:lpstr>
      <vt:lpstr>            The block statement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Abuu</dc:creator>
  <cp:lastModifiedBy>MAU</cp:lastModifiedBy>
  <cp:revision>510</cp:revision>
  <cp:lastPrinted>2018-05-05T11:32:57Z</cp:lastPrinted>
  <dcterms:created xsi:type="dcterms:W3CDTF">2017-10-14T03:31:24Z</dcterms:created>
  <dcterms:modified xsi:type="dcterms:W3CDTF">2023-03-07T08:38:15Z</dcterms:modified>
</cp:coreProperties>
</file>