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19"/>
  </p:normalViewPr>
  <p:slideViewPr>
    <p:cSldViewPr snapToGrid="0" snapToObjects="1">
      <p:cViewPr varScale="1">
        <p:scale>
          <a:sx n="84" d="100"/>
          <a:sy n="84" d="100"/>
        </p:scale>
        <p:origin x="2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B034F-101F-2D4D-957D-91574266BF90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AFC4D-C9BA-CF44-A2E9-73CE6590231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685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FC4D-C9BA-CF44-A2E9-73CE6590231C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805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FC4D-C9BA-CF44-A2E9-73CE6590231C}" type="slidenum">
              <a:rPr lang="en-KR" smtClean="0"/>
              <a:t>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6588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FC4D-C9BA-CF44-A2E9-73CE6590231C}" type="slidenum">
              <a:rPr lang="en-KR" smtClean="0"/>
              <a:t>26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452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7D6E-C6F4-2A4A-9A55-77BCBC11F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36D6E-828F-5B45-8FCB-D304143B0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1DB4-4FF8-D04E-AD5F-97138E0F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83AD-B4B1-0446-991C-AE465A70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CA4F3-5653-874D-8F16-90F73571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076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7D2A-B083-8746-9C6C-69448B06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FAF2E-D8C1-514B-B326-6DC86D8AC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49F4-F3A0-3A41-AE01-AFC07A87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8F0D-3D7A-9841-BB82-65428BF6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4F2C-6DC1-004C-A2E8-09BF99DB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249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710ED-8A79-8E40-8F3C-C579B41B5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A18ED-BA69-E243-A329-2147B8F4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FCE6D-03DA-5C48-B12F-49161D00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111E-9CED-6845-BCD7-603CAFDD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0C87B-913B-C448-B31B-992D6A4F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6813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DE09-733F-3E49-BF0E-64EC80C3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8285-FB35-A94F-9025-66F853CC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28B7-FBD0-FC4E-89F1-2DF00C1F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CD5D-2EA2-934E-94E1-D4EAE61B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6E31-E0A3-604E-86BC-7C90DCBB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7735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F60A-2193-4741-A81C-5612D8F5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0FD21-95F3-3C43-9192-E8DA8338B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006C-873E-6C4D-BCBB-E6898173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9082-ADB6-6240-8894-3F7E2FB9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9025E-3535-1440-84CB-C409B241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618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8FA3-A0B4-7C47-A9BB-E61B81A4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155C-FB00-7049-BEEC-7C4072E64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E49CD-E7FD-6747-835C-414A7E44B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212AE-7939-CF40-BF16-4C8650DA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8211F-DD80-874C-BAC0-BE8E2ABC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A6D1F-6FFD-8D42-A425-0BE45759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493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E762-7396-E14D-91D0-F3E97697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F8314-67B9-F949-A61B-981632F1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FD81E-86B9-EC41-AB74-0587DF832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EA14A-1AE5-2746-BF6E-146D915AA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A72AE-EE95-7448-BDB7-426C02C33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DEF6C-E08A-D344-96F0-B5AF6CC8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584D2-D510-4E4E-B743-D78C550A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71FE1-EAA6-964A-BBFA-35AC43C2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337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86EB-8EC8-FE4B-8CC5-3CCAAB9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05623-1742-FE4E-8F10-F668E7D7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5BA35-1DD1-7747-BE86-AF52FCB4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8714B-FA1C-834D-9E2F-DFF2BD01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936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3F7DA-E3E5-8E4F-829E-06F67EF7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E5CA6-42DC-1242-831F-F15A09B9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876F9-572B-1B48-9489-80F9541E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414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9CBD-82D8-F246-A27B-18E85FBF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F0F6-6324-314A-BC10-B1CD7768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26BE5-4AFE-B844-BBF4-355164139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E80C5-AA60-A746-BCA5-BDD23F0E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85137-FAEF-0E4D-980F-4C66F894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4525-16D9-CF47-8D44-16A37ED6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682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DA39-1454-4140-9811-722F95CF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D388F-CCD0-0D47-B454-48F55CF3F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F84BB-008E-1043-B440-44A74311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C3CB0-D7AE-8247-8960-9EDFC89C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4B9DA-A4C6-3F4F-AD48-3A9B3A4A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D7C9-B6FD-E745-BA26-2E9DE735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56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09920-0341-1646-99E1-A262AF91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A477A-B5A4-854E-83FA-79891CE8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4CB7-A46E-7F44-8E31-73BD4FB6D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E1A-5E05-7D47-A1CD-84B4B44B0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5F8B-4729-8142-9B43-B5CDCF3C2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98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17B5-A97A-6146-86E5-1060BA0E3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Week 1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A3926-4DA4-DE4D-B157-A1B29C5C9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20201495</a:t>
            </a:r>
            <a:r>
              <a:rPr lang="ko-KR" altLang="en-US" dirty="0"/>
              <a:t> </a:t>
            </a:r>
            <a:r>
              <a:rPr lang="en-US" altLang="ko-KR" dirty="0" err="1"/>
              <a:t>Seohyun</a:t>
            </a:r>
            <a:r>
              <a:rPr lang="en-US" altLang="ko-KR" dirty="0"/>
              <a:t> </a:t>
            </a:r>
            <a:r>
              <a:rPr lang="en-US" altLang="ko-KR" dirty="0" err="1"/>
              <a:t>Yim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425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130C-1895-374C-88F0-C11B2328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 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99314-E583-8F41-8C2E-5CD84B3D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833564"/>
            <a:ext cx="11191875" cy="1097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ED2198-3EFE-894D-BD24-DBE20DBE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1" y="3051347"/>
            <a:ext cx="11191876" cy="32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7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D441-1C2A-1B47-9E3E-723A934F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 with OpenCV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9A26E-278B-F242-9E77-B9172DED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50571"/>
            <a:ext cx="11353800" cy="3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7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E3A-73E4-E947-90B3-CE7E03C6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Manipulation</a:t>
            </a:r>
            <a:r>
              <a:rPr lang="en-US" b="1" dirty="0"/>
              <a:t> 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83580-6723-324A-AF9A-2602F4D85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428"/>
          <a:stretch/>
        </p:blipFill>
        <p:spPr>
          <a:xfrm>
            <a:off x="608095" y="1690689"/>
            <a:ext cx="10709110" cy="1566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CBE0EE-59F4-8D44-B0C8-D1C844820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74344" r="-771"/>
          <a:stretch/>
        </p:blipFill>
        <p:spPr>
          <a:xfrm>
            <a:off x="838200" y="4906963"/>
            <a:ext cx="10336078" cy="1566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8C47D-56C0-4844-9B48-ADDA178AC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58" b="24653"/>
          <a:stretch/>
        </p:blipFill>
        <p:spPr>
          <a:xfrm>
            <a:off x="838200" y="3429000"/>
            <a:ext cx="10336078" cy="14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9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E3A-73E4-E947-90B3-CE7E03C6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Manipulation 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561D9-CBB0-8D40-9BB7-B8E85782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62138"/>
            <a:ext cx="11353800" cy="42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5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7690-B532-7F4C-B87A-9D2151E9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Manipulation with OpenCV</a:t>
            </a:r>
            <a:endParaRPr lang="en-K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7361D-1889-2548-9272-F2280FCEB721}"/>
              </a:ext>
            </a:extLst>
          </p:cNvPr>
          <p:cNvGrpSpPr/>
          <p:nvPr/>
        </p:nvGrpSpPr>
        <p:grpSpPr>
          <a:xfrm>
            <a:off x="359568" y="1733552"/>
            <a:ext cx="11472863" cy="1685926"/>
            <a:chOff x="0" y="2342310"/>
            <a:chExt cx="12192000" cy="17064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AC7EEB-80E0-904B-A1E7-11A622AF1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809270"/>
              <a:ext cx="12192000" cy="12394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F6246C-A6BE-544B-988C-46D4CE82E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42310"/>
              <a:ext cx="1700213" cy="4669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D4C6069-6BD1-AE43-8BB3-21CBBFB00A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649"/>
          <a:stretch/>
        </p:blipFill>
        <p:spPr>
          <a:xfrm>
            <a:off x="307181" y="3625023"/>
            <a:ext cx="11577637" cy="28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6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628F-6B9C-1A48-BDF0-0F76A030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Manipulation 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83F16-179C-4C4B-A82F-A54AF622F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50"/>
          <a:stretch/>
        </p:blipFill>
        <p:spPr>
          <a:xfrm>
            <a:off x="688181" y="1904462"/>
            <a:ext cx="10815638" cy="15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D2BC-9C30-BF43-B1DC-A6EE36D3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Geometric transforms &amp; Mathematical Operations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DCD31-F0D0-F048-8581-E43A7CE2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69" y="2079238"/>
            <a:ext cx="11634061" cy="30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06AC-8820-DB44-8534-C4572CA7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Geometric transforms &amp; Mathematical Operations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60DA9-AC28-6F47-A9A0-2AC496B7C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04"/>
          <a:stretch/>
        </p:blipFill>
        <p:spPr>
          <a:xfrm>
            <a:off x="370022" y="1690688"/>
            <a:ext cx="10515600" cy="5003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0BA6F-681F-954B-AA2F-EC865BDC5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34"/>
          <a:stretch/>
        </p:blipFill>
        <p:spPr>
          <a:xfrm>
            <a:off x="6096000" y="4792921"/>
            <a:ext cx="11234980" cy="19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1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E0F4-60A9-FD44-AA04-DBC2FED2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Geometric transforms &amp; Mathematical Operations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BB8A1-2DCF-BD48-A244-850E7DEF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916"/>
          <a:stretch/>
        </p:blipFill>
        <p:spPr>
          <a:xfrm>
            <a:off x="296562" y="2103437"/>
            <a:ext cx="12192000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CD26E-344C-E54A-B265-8B26B5D7F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908"/>
          <a:stretch/>
        </p:blipFill>
        <p:spPr>
          <a:xfrm>
            <a:off x="296562" y="4087485"/>
            <a:ext cx="12192000" cy="868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13FCF5-8A51-CA4B-BDDF-A22BA051C982}"/>
              </a:ext>
            </a:extLst>
          </p:cNvPr>
          <p:cNvSpPr txBox="1"/>
          <p:nvPr/>
        </p:nvSpPr>
        <p:spPr>
          <a:xfrm>
            <a:off x="818978" y="3650749"/>
            <a:ext cx="2362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Finding matrix product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46848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B364-BA97-C14D-9C3F-A00366EB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</a:t>
            </a:r>
            <a:r>
              <a:rPr lang="en-US" b="1" dirty="0">
                <a:highlight>
                  <a:srgbClr val="FFFF00"/>
                </a:highlight>
              </a:rPr>
              <a:t>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F4088-5957-8C44-B1CE-8BF0DC63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11" y="1690688"/>
            <a:ext cx="10534577" cy="27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6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FD1-FEA4-A044-9DE0-8D79FCA9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Introduction to computer vision</a:t>
            </a:r>
            <a:br>
              <a:rPr lang="en-US" b="1" dirty="0"/>
            </a:b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66BE-C94D-7845-B4E3-42E46171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Computer vision</a:t>
            </a:r>
            <a:r>
              <a:rPr lang="en-KR" sz="2000" b="1" dirty="0"/>
              <a:t> </a:t>
            </a:r>
            <a:r>
              <a:rPr lang="en-US" sz="2000" dirty="0"/>
              <a:t>: providing computers the ability to see and understand images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Applications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IBM Watson to analyze and properly </a:t>
            </a:r>
            <a:r>
              <a:rPr lang="en-US" sz="2000" dirty="0">
                <a:highlight>
                  <a:srgbClr val="FFFF00"/>
                </a:highlight>
              </a:rPr>
              <a:t>identify classes of carbonate rock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quantify soft skills and conduct early candidate assessments to </a:t>
            </a:r>
            <a:r>
              <a:rPr lang="en-US" sz="2000" dirty="0">
                <a:highlight>
                  <a:srgbClr val="FFFF00"/>
                </a:highlight>
              </a:rPr>
              <a:t>shortlist the candidates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highlight>
                  <a:srgbClr val="FFFF00"/>
                </a:highlight>
              </a:rPr>
              <a:t>tagging videos </a:t>
            </a:r>
            <a:r>
              <a:rPr lang="en-US" sz="2000" dirty="0"/>
              <a:t>with keywords </a:t>
            </a:r>
            <a:r>
              <a:rPr lang="en-US" sz="2000" dirty="0">
                <a:highlight>
                  <a:srgbClr val="FFFF00"/>
                </a:highlight>
              </a:rPr>
              <a:t>based on the objects that appear</a:t>
            </a:r>
            <a:r>
              <a:rPr lang="en-US" sz="2000" dirty="0"/>
              <a:t> in each scene → security footage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check for degrees of rust and other structural defects of electric towers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take high resolution images from different angles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cut up the images into a grid of smaller images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develop a custom image classifier that detects the presence of </a:t>
            </a:r>
            <a:r>
              <a:rPr lang="en-US" sz="2000" dirty="0">
                <a:highlight>
                  <a:srgbClr val="FFFF00"/>
                </a:highlight>
              </a:rPr>
              <a:t>metal structure versus other structure versus non-metal objects</a:t>
            </a:r>
            <a:r>
              <a:rPr lang="en-US" sz="2000" dirty="0"/>
              <a:t>(determine which areas of the image contain metal)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create another custom classifier to </a:t>
            </a:r>
            <a:r>
              <a:rPr lang="en-US" sz="2000" dirty="0">
                <a:highlight>
                  <a:srgbClr val="FFFF00"/>
                </a:highlight>
              </a:rPr>
              <a:t>determine the level of rust </a:t>
            </a:r>
            <a:r>
              <a:rPr lang="en-US" sz="2000" dirty="0"/>
              <a:t>based on certain structural guidelines or criteria</a:t>
            </a:r>
          </a:p>
        </p:txBody>
      </p:sp>
    </p:spTree>
    <p:extLst>
      <p:ext uri="{BB962C8B-B14F-4D97-AF65-F5344CB8AC3E}">
        <p14:creationId xmlns:p14="http://schemas.microsoft.com/office/powerpoint/2010/main" val="207287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1459-4C7C-1840-BEB6-E53F7766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5A58E-8AEF-394C-B5A8-31D9A9E2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73" y="1580827"/>
            <a:ext cx="11574453" cy="404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38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D267-5220-2C4D-9868-AE7D9EA7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9CC299-9580-8842-943F-E48E39BA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900"/>
            <a:ext cx="10326194" cy="404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8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4D7B-2588-0647-8674-406F0BB8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84B4030-BA51-9443-8FD2-48D5AB3E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581" y="2690422"/>
            <a:ext cx="1549400" cy="172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B4A86-A8F8-3F49-8F3B-11516359E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98" y="2013239"/>
            <a:ext cx="8849981" cy="36886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A2F491-D83E-054F-8D22-415FE16D9BAC}"/>
              </a:ext>
            </a:extLst>
          </p:cNvPr>
          <p:cNvSpPr/>
          <p:nvPr/>
        </p:nvSpPr>
        <p:spPr>
          <a:xfrm>
            <a:off x="8617544" y="1767092"/>
            <a:ext cx="3220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approximates the derivative by convolving the image with the following kernel</a:t>
            </a:r>
            <a:endParaRPr lang="en-US" b="0" dirty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14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36F4-0C6E-CF48-83E8-494CA0FF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87E743-2F9B-1045-92D2-3DA35732726C}"/>
              </a:ext>
            </a:extLst>
          </p:cNvPr>
          <p:cNvGrpSpPr/>
          <p:nvPr/>
        </p:nvGrpSpPr>
        <p:grpSpPr>
          <a:xfrm>
            <a:off x="158374" y="1899516"/>
            <a:ext cx="11971634" cy="3106440"/>
            <a:chOff x="220366" y="2149805"/>
            <a:chExt cx="11751267" cy="28101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36479B-AF15-A748-87B4-C361AD89E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0479" b="84298"/>
            <a:stretch/>
          </p:blipFill>
          <p:spPr>
            <a:xfrm>
              <a:off x="220366" y="2149805"/>
              <a:ext cx="1187558" cy="36933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02F2BD-D696-7342-80DA-9A45DD96E878}"/>
                </a:ext>
              </a:extLst>
            </p:cNvPr>
            <p:cNvSpPr/>
            <p:nvPr/>
          </p:nvSpPr>
          <p:spPr>
            <a:xfrm>
              <a:off x="497720" y="2567993"/>
              <a:ext cx="110244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i="0" u="none" strike="noStrike" dirty="0">
                  <a:solidFill>
                    <a:srgbClr val="24292F"/>
                  </a:solidFill>
                  <a:effectLst/>
                  <a:latin typeface="-apple-system"/>
                </a:rPr>
                <a:t>: central element replaced with median value (increases the segmentation between the object and the background)</a:t>
              </a:r>
              <a:endParaRPr lang="en-KR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C58DE5-711A-A042-A432-63C571055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202"/>
            <a:stretch/>
          </p:blipFill>
          <p:spPr>
            <a:xfrm>
              <a:off x="220366" y="2987143"/>
              <a:ext cx="11751267" cy="1972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7921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BEDB-30B4-E748-88C8-E3248F69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Histogram</a:t>
            </a:r>
            <a:r>
              <a:rPr lang="en-US" b="1" dirty="0"/>
              <a:t> </a:t>
            </a:r>
            <a:r>
              <a:rPr lang="en-US" sz="2200" dirty="0"/>
              <a:t>: counts the number of occurrences of the intensity values of pixels</a:t>
            </a:r>
            <a:endParaRPr lang="en-KR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1DD03-0891-A24A-A887-FE50ED09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" y="2290763"/>
            <a:ext cx="11970041" cy="32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5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5DD4-6712-464C-A6A9-504E4E55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Histogram – Intensity transformations</a:t>
            </a:r>
            <a:endParaRPr lang="en-K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B337D-E287-E949-95B3-286C4742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690688"/>
            <a:ext cx="11353800" cy="45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2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5DD4-6712-464C-A6A9-504E4E55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Histogram – Intensity transformations</a:t>
            </a: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1B08A-CAF5-224F-B2D5-FB2DCA198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3" y="1411862"/>
            <a:ext cx="10797153" cy="50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6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355D-4F10-8D4C-B446-F66D6BD8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research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4987-0A57-7140-AE75-1ABF1382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Facebook - detecting objects in images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self-driving cars - avoid obstacles and prevent collisions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Image-to-image translation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UC Berkeley Research Team - Everybody Dance Now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: converting an image from one representation of a scene to another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: video of a person performing dance moves -&gt; the person's </a:t>
            </a:r>
            <a:r>
              <a:rPr lang="en-US" dirty="0">
                <a:highlight>
                  <a:srgbClr val="FFFF00"/>
                </a:highlight>
              </a:rPr>
              <a:t>dance moves transferred to an amateur target</a:t>
            </a:r>
          </a:p>
        </p:txBody>
      </p:sp>
    </p:spTree>
    <p:extLst>
      <p:ext uri="{BB962C8B-B14F-4D97-AF65-F5344CB8AC3E}">
        <p14:creationId xmlns:p14="http://schemas.microsoft.com/office/powerpoint/2010/main" val="98626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C7F5-ACEF-4B4C-8CB6-C066D455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Brainstorming my own applications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66FB-6BD0-1A43-AFED-051F45A3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" What problems could computer vision solve?"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start from an existing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narrow it down by industry</a:t>
            </a:r>
          </a:p>
          <a:p>
            <a:r>
              <a:rPr lang="en-US" sz="2400" dirty="0"/>
              <a:t>ex) automotive, manufacturing, human resources, insurance, healthcare, ...</a:t>
            </a:r>
          </a:p>
        </p:txBody>
      </p:sp>
    </p:spTree>
    <p:extLst>
      <p:ext uri="{BB962C8B-B14F-4D97-AF65-F5344CB8AC3E}">
        <p14:creationId xmlns:p14="http://schemas.microsoft.com/office/powerpoint/2010/main" val="68046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1631-55E8-0F42-9FB5-44B53E3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 </a:t>
            </a:r>
            <a:r>
              <a:rPr lang="en-US" b="1" dirty="0">
                <a:highlight>
                  <a:srgbClr val="FFFF00"/>
                </a:highlight>
              </a:rPr>
              <a:t>pipeline</a:t>
            </a:r>
            <a:endParaRPr lang="en-KR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17E7-FF88-EF4C-8DC3-0E91EA181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1. </a:t>
            </a:r>
            <a:r>
              <a:rPr lang="en-US" b="1" dirty="0"/>
              <a:t>Acquisition and storage</a:t>
            </a:r>
            <a:r>
              <a:rPr lang="en-US" dirty="0"/>
              <a:t> : image needs to be captured, stored on device as a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2. </a:t>
            </a:r>
            <a:r>
              <a:rPr lang="en-US" b="1" dirty="0"/>
              <a:t>Load into memory and save to disk </a:t>
            </a:r>
            <a:r>
              <a:rPr lang="en-US" dirty="0"/>
              <a:t>: image needs to be read from the disk into memory, stored using data structure, and data structure needs to be serialized into an image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3. </a:t>
            </a:r>
            <a:r>
              <a:rPr lang="en-US" b="1" dirty="0"/>
              <a:t>Manipulation, enhancement, and restoration</a:t>
            </a:r>
          </a:p>
          <a:p>
            <a:pPr>
              <a:lnSpc>
                <a:spcPct val="120000"/>
              </a:lnSpc>
            </a:pPr>
            <a:r>
              <a:rPr lang="en-US" dirty="0"/>
              <a:t>run few transformations no the image</a:t>
            </a:r>
          </a:p>
          <a:p>
            <a:pPr>
              <a:lnSpc>
                <a:spcPct val="120000"/>
              </a:lnSpc>
            </a:pPr>
            <a:r>
              <a:rPr lang="en-US" dirty="0"/>
              <a:t>enhance image quality</a:t>
            </a:r>
          </a:p>
          <a:p>
            <a:pPr>
              <a:lnSpc>
                <a:spcPct val="120000"/>
              </a:lnSpc>
            </a:pPr>
            <a:r>
              <a:rPr lang="en-US" dirty="0"/>
              <a:t>restore image from noise degradation</a:t>
            </a:r>
          </a:p>
        </p:txBody>
      </p:sp>
    </p:spTree>
    <p:extLst>
      <p:ext uri="{BB962C8B-B14F-4D97-AF65-F5344CB8AC3E}">
        <p14:creationId xmlns:p14="http://schemas.microsoft.com/office/powerpoint/2010/main" val="163622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C399-E4FC-4E40-A354-D9F2D98A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 pipeline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F7D4-B043-0D44-98E8-1F2CAC14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4. </a:t>
            </a:r>
            <a:r>
              <a:rPr lang="en-US" b="1" dirty="0"/>
              <a:t>Segmentation</a:t>
            </a:r>
            <a:r>
              <a:rPr lang="en-US" dirty="0"/>
              <a:t> : to extract objects of interest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5. </a:t>
            </a:r>
            <a:r>
              <a:rPr lang="en-US" b="1" dirty="0"/>
              <a:t>Information extraction/representation </a:t>
            </a:r>
            <a:r>
              <a:rPr lang="en-US" dirty="0"/>
              <a:t>: to represent in alternative form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6. </a:t>
            </a:r>
            <a:r>
              <a:rPr lang="en-US" b="1" dirty="0"/>
              <a:t>Image understanding/interpretation</a:t>
            </a:r>
          </a:p>
          <a:p>
            <a:pPr>
              <a:lnSpc>
                <a:spcPct val="100000"/>
              </a:lnSpc>
            </a:pPr>
            <a:r>
              <a:rPr lang="en-US" dirty="0"/>
              <a:t>Image classification (ex. whether an image contains a human object or not)</a:t>
            </a:r>
          </a:p>
          <a:p>
            <a:pPr>
              <a:lnSpc>
                <a:spcPct val="100000"/>
              </a:lnSpc>
            </a:pPr>
            <a:r>
              <a:rPr lang="en-US" dirty="0"/>
              <a:t>Object recognition (ex. finding the location of the car objects in an image with a bounding box)</a:t>
            </a:r>
          </a:p>
        </p:txBody>
      </p:sp>
    </p:spTree>
    <p:extLst>
      <p:ext uri="{BB962C8B-B14F-4D97-AF65-F5344CB8AC3E}">
        <p14:creationId xmlns:p14="http://schemas.microsoft.com/office/powerpoint/2010/main" val="138198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A377-3E81-D448-AF14-2A847661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</a:t>
            </a:r>
            <a:r>
              <a:rPr lang="en-US" b="1" dirty="0">
                <a:highlight>
                  <a:srgbClr val="FFFF00"/>
                </a:highlight>
              </a:rPr>
              <a:t>digital image</a:t>
            </a:r>
            <a:endParaRPr lang="en-KR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24B4-18C3-1347-BB43-570E8D04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: a rectangular array of numbers - quantized samples obtained from the grid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Intensity values</a:t>
            </a:r>
          </a:p>
          <a:p>
            <a:pPr>
              <a:lnSpc>
                <a:spcPct val="100000"/>
              </a:lnSpc>
            </a:pPr>
            <a:r>
              <a:rPr lang="en-US" dirty="0"/>
              <a:t>darker shades of gray have lower values and lighter shades have higher values (</a:t>
            </a:r>
            <a:r>
              <a:rPr lang="en-US" dirty="0">
                <a:highlight>
                  <a:srgbClr val="FFFF00"/>
                </a:highlight>
              </a:rPr>
              <a:t>0~255</a:t>
            </a:r>
            <a:r>
              <a:rPr lang="en-US" dirty="0"/>
              <a:t>, black as 0 and white as 255)</a:t>
            </a:r>
          </a:p>
          <a:p>
            <a:pPr>
              <a:lnSpc>
                <a:spcPct val="100000"/>
              </a:lnSpc>
            </a:pPr>
            <a:r>
              <a:rPr lang="en-US" dirty="0"/>
              <a:t>if reduce the number of intensity values on the right image → low contrast</a:t>
            </a:r>
          </a:p>
          <a:p>
            <a:pPr>
              <a:lnSpc>
                <a:spcPct val="100000"/>
              </a:lnSpc>
            </a:pPr>
            <a:r>
              <a:rPr lang="en-US" dirty="0"/>
              <a:t>RGB - </a:t>
            </a:r>
            <a:r>
              <a:rPr lang="en-US" dirty="0">
                <a:highlight>
                  <a:srgbClr val="FFFF00"/>
                </a:highlight>
              </a:rPr>
              <a:t>color values are represented as different channels</a:t>
            </a:r>
            <a:r>
              <a:rPr lang="en-US" dirty="0"/>
              <a:t>, and each channels has its own intensity values</a:t>
            </a:r>
          </a:p>
          <a:p>
            <a:pPr>
              <a:lnSpc>
                <a:spcPct val="100000"/>
              </a:lnSpc>
            </a:pPr>
            <a:r>
              <a:rPr lang="en-US" dirty="0"/>
              <a:t>each of channels and pixels can be accessed by </a:t>
            </a:r>
            <a:r>
              <a:rPr lang="en-US" dirty="0">
                <a:highlight>
                  <a:srgbClr val="FFFF00"/>
                </a:highlight>
              </a:rPr>
              <a:t>row and column index</a:t>
            </a:r>
          </a:p>
        </p:txBody>
      </p:sp>
    </p:spTree>
    <p:extLst>
      <p:ext uri="{BB962C8B-B14F-4D97-AF65-F5344CB8AC3E}">
        <p14:creationId xmlns:p14="http://schemas.microsoft.com/office/powerpoint/2010/main" val="22805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C4EB-275D-8E49-BE28-934AE26E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digital image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4314-E588-B947-A915-E484AB44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Image mask used to identify objects</a:t>
            </a:r>
            <a:endParaRPr lang="en-US" dirty="0"/>
          </a:p>
          <a:p>
            <a:r>
              <a:rPr lang="en-US" dirty="0"/>
              <a:t>intensities corresponding to the person are represented with one and the rest are zeros</a:t>
            </a:r>
          </a:p>
          <a:p>
            <a:r>
              <a:rPr lang="en-US" dirty="0"/>
              <a:t>video sequence is a sequence of images → each frame of the video</a:t>
            </a:r>
          </a:p>
          <a:p>
            <a:endParaRPr lang="en-KR" dirty="0"/>
          </a:p>
          <a:p>
            <a:pPr marL="0" indent="0">
              <a:buNone/>
            </a:pPr>
            <a:r>
              <a:rPr lang="en-US" b="1" dirty="0"/>
              <a:t>Image formats</a:t>
            </a:r>
          </a:p>
          <a:p>
            <a:r>
              <a:rPr lang="en-US" b="1" dirty="0"/>
              <a:t>JPEG</a:t>
            </a:r>
            <a:r>
              <a:rPr lang="en-US" dirty="0"/>
              <a:t> (</a:t>
            </a:r>
            <a:r>
              <a:rPr lang="en-US" i="1" dirty="0"/>
              <a:t>Joint Photographic Expert Group image</a:t>
            </a:r>
            <a:r>
              <a:rPr lang="en-US" dirty="0"/>
              <a:t>)</a:t>
            </a:r>
          </a:p>
          <a:p>
            <a:r>
              <a:rPr lang="en-US" b="1" dirty="0"/>
              <a:t>PNG</a:t>
            </a:r>
            <a:r>
              <a:rPr lang="en-US" dirty="0"/>
              <a:t> (</a:t>
            </a:r>
            <a:r>
              <a:rPr lang="en-US" i="1" dirty="0"/>
              <a:t>Portable Network Graphics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: these formats reduce file size and have other features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0358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F7D5-E3D1-C447-9C80-53FFAF7A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Image processing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DDD5D-C902-DA4B-89B8-44719E2C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2385"/>
            <a:ext cx="10944225" cy="2199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40A4C0-6A9F-2146-90E3-B93B3B36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0" y="3923933"/>
            <a:ext cx="10944232" cy="21994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3F6AA7-9988-B540-83CD-AFB41CFE0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102" y="4433453"/>
            <a:ext cx="3607610" cy="166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2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651</Words>
  <Application>Microsoft Macintosh PowerPoint</Application>
  <PresentationFormat>Widescreen</PresentationFormat>
  <Paragraphs>80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Courier New</vt:lpstr>
      <vt:lpstr>Office Theme</vt:lpstr>
      <vt:lpstr>Week 1, 2</vt:lpstr>
      <vt:lpstr> Introduction to computer vision </vt:lpstr>
      <vt:lpstr>Recent research</vt:lpstr>
      <vt:lpstr>Brainstorming my own applications</vt:lpstr>
      <vt:lpstr>Image processing pipeline</vt:lpstr>
      <vt:lpstr>Image processing pipeline</vt:lpstr>
      <vt:lpstr>What is a digital image</vt:lpstr>
      <vt:lpstr>What is a digital image</vt:lpstr>
      <vt:lpstr>Image processing with OpenCV</vt:lpstr>
      <vt:lpstr>Image processing with OpenCV</vt:lpstr>
      <vt:lpstr>Image processing with OpenCV</vt:lpstr>
      <vt:lpstr>Manipulation with OpenCV</vt:lpstr>
      <vt:lpstr>Manipulation with OpenCV</vt:lpstr>
      <vt:lpstr>Manipulation with OpenCV</vt:lpstr>
      <vt:lpstr>Manipulation with OpenCV</vt:lpstr>
      <vt:lpstr>Geometric transforms &amp; Mathematical Operations with OpenCV</vt:lpstr>
      <vt:lpstr>Geometric transforms &amp; Mathematical Operations with OpenCV</vt:lpstr>
      <vt:lpstr>Geometric transforms &amp; Mathematical Operations with OpenCV</vt:lpstr>
      <vt:lpstr>Spatial filtering with OpenCV</vt:lpstr>
      <vt:lpstr>Spatial filtering with OpenCV</vt:lpstr>
      <vt:lpstr>Spatial filtering with OpenCV</vt:lpstr>
      <vt:lpstr>Spatial filtering with OpenCV</vt:lpstr>
      <vt:lpstr>Spatial filtering with OpenCV</vt:lpstr>
      <vt:lpstr>Histogram : counts the number of occurrences of the intensity values of pixels</vt:lpstr>
      <vt:lpstr>Histogram – Intensity transformations</vt:lpstr>
      <vt:lpstr>Histogram – Intensity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1, 2</dc:title>
  <dc:creator>Seohyun Yim</dc:creator>
  <cp:lastModifiedBy>Seohyun Yim</cp:lastModifiedBy>
  <cp:revision>61</cp:revision>
  <dcterms:created xsi:type="dcterms:W3CDTF">2022-01-14T00:45:10Z</dcterms:created>
  <dcterms:modified xsi:type="dcterms:W3CDTF">2022-01-15T04:26:43Z</dcterms:modified>
</cp:coreProperties>
</file>