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  <p:sldId id="265" r:id="rId11"/>
    <p:sldId id="266" r:id="rId12"/>
    <p:sldId id="267" r:id="rId13"/>
    <p:sldId id="268" r:id="rId14"/>
    <p:sldId id="269" r:id="rId15"/>
    <p:sldId id="270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71" r:id="rId25"/>
    <p:sldId id="272" r:id="rId26"/>
    <p:sldId id="273" r:id="rId27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0"/>
    <p:restoredTop sz="94719"/>
  </p:normalViewPr>
  <p:slideViewPr>
    <p:cSldViewPr snapToGrid="0" snapToObjects="1">
      <p:cViewPr>
        <p:scale>
          <a:sx n="97" d="100"/>
          <a:sy n="97" d="100"/>
        </p:scale>
        <p:origin x="920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3B034F-101F-2D4D-957D-91574266BF90}" type="datetimeFigureOut">
              <a:rPr lang="en-KR" smtClean="0"/>
              <a:t>2022/01/15</a:t>
            </a:fld>
            <a:endParaRPr lang="en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FAFC4D-C9BA-CF44-A2E9-73CE6590231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76857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FAFC4D-C9BA-CF44-A2E9-73CE6590231C}" type="slidenum">
              <a:rPr lang="en-KR" smtClean="0"/>
              <a:t>3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738055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FAFC4D-C9BA-CF44-A2E9-73CE6590231C}" type="slidenum">
              <a:rPr lang="en-KR" smtClean="0"/>
              <a:t>25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0658847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FAFC4D-C9BA-CF44-A2E9-73CE6590231C}" type="slidenum">
              <a:rPr lang="en-KR" smtClean="0"/>
              <a:t>26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874523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67D6E-C6F4-2A4A-9A55-77BCBC11FF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136D6E-828F-5B45-8FCB-D304143B03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2A1DB4-4FF8-D04E-AD5F-97138E0FE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39509-E9EC-0143-A091-5F2B3EED411C}" type="datetimeFigureOut">
              <a:rPr lang="en-KR" smtClean="0"/>
              <a:t>2022/01/15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0283AD-B4B1-0446-991C-AE465A70C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CA4F3-5653-874D-8F16-90F735717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3A97C-8CDC-B842-A057-078D56CDF0C1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210766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17D2A-B083-8746-9C6C-69448B065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0FAF2E-D8C1-514B-B326-6DC86D8ACD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649F4-F3A0-3A41-AE01-AFC07A870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39509-E9EC-0143-A091-5F2B3EED411C}" type="datetimeFigureOut">
              <a:rPr lang="en-KR" smtClean="0"/>
              <a:t>2022/01/15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058F0D-3D7A-9841-BB82-65428BF67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24F2C-6DC1-004C-A2E8-09BF99DB5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3A97C-8CDC-B842-A057-078D56CDF0C1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912492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9710ED-8A79-8E40-8F3C-C579B41B55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2A18ED-BA69-E243-A329-2147B8F46E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3FCE6D-03DA-5C48-B12F-49161D009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39509-E9EC-0143-A091-5F2B3EED411C}" type="datetimeFigureOut">
              <a:rPr lang="en-KR" smtClean="0"/>
              <a:t>2022/01/15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3111E-9CED-6845-BCD7-603CAFDDC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60C87B-913B-C448-B31B-992D6A4F7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3A97C-8CDC-B842-A057-078D56CDF0C1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168135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ADE09-733F-3E49-BF0E-64EC80C3A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18285-FB35-A94F-9025-66F853CC0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928B7-FBD0-FC4E-89F1-2DF00C1F4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39509-E9EC-0143-A091-5F2B3EED411C}" type="datetimeFigureOut">
              <a:rPr lang="en-KR" smtClean="0"/>
              <a:t>2022/01/15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DCD5D-2EA2-934E-94E1-D4EAE61B3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B86E31-E0A3-604E-86BC-7C90DCBB8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3A97C-8CDC-B842-A057-078D56CDF0C1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177358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7F60A-2193-4741-A81C-5612D8F5B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40FD21-95F3-3C43-9192-E8DA8338B3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9006C-873E-6C4D-BCBB-E68981736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39509-E9EC-0143-A091-5F2B3EED411C}" type="datetimeFigureOut">
              <a:rPr lang="en-KR" smtClean="0"/>
              <a:t>2022/01/15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D9082-ADB6-6240-8894-3F7E2FB91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E9025E-3535-1440-84CB-C409B2412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3A97C-8CDC-B842-A057-078D56CDF0C1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261804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98FA3-A0B4-7C47-A9BB-E61B81A4F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1155C-FB00-7049-BEEC-7C4072E64C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7E49CD-E7FD-6747-835C-414A7E44B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9212AE-7939-CF40-BF16-4C8650DA1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39509-E9EC-0143-A091-5F2B3EED411C}" type="datetimeFigureOut">
              <a:rPr lang="en-KR" smtClean="0"/>
              <a:t>2022/01/15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98211F-DD80-874C-BAC0-BE8E2ABCF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CA6D1F-6FFD-8D42-A425-0BE45759F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3A97C-8CDC-B842-A057-078D56CDF0C1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644934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EE762-7396-E14D-91D0-F3E976977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DF8314-67B9-F949-A61B-981632F1AF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BFD81E-86B9-EC41-AB74-0587DF8326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9EA14A-1AE5-2746-BF6E-146D915AA4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EA72AE-EE95-7448-BDB7-426C02C331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5DEF6C-E08A-D344-96F0-B5AF6CC8E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39509-E9EC-0143-A091-5F2B3EED411C}" type="datetimeFigureOut">
              <a:rPr lang="en-KR" smtClean="0"/>
              <a:t>2022/01/15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1584D2-D510-4E4E-B743-D78C550A3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D71FE1-EAA6-964A-BBFA-35AC43C20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3A97C-8CDC-B842-A057-078D56CDF0C1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923372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686EB-8EC8-FE4B-8CC5-3CCAAB92F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E05623-1742-FE4E-8F10-F668E7D78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39509-E9EC-0143-A091-5F2B3EED411C}" type="datetimeFigureOut">
              <a:rPr lang="en-KR" smtClean="0"/>
              <a:t>2022/01/15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95BA35-1DD1-7747-BE86-AF52FCB47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98714B-FA1C-834D-9E2F-DFF2BD014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3A97C-8CDC-B842-A057-078D56CDF0C1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679369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93F7DA-E3E5-8E4F-829E-06F67EF75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39509-E9EC-0143-A091-5F2B3EED411C}" type="datetimeFigureOut">
              <a:rPr lang="en-KR" smtClean="0"/>
              <a:t>2022/01/15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7E5CA6-42DC-1242-831F-F15A09B9A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9876F9-572B-1B48-9489-80F9541E7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3A97C-8CDC-B842-A057-078D56CDF0C1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404142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49CBD-82D8-F246-A27B-18E85FBF5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1F0F6-6324-314A-BC10-B1CD77689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226BE5-4AFE-B844-BBF4-355164139F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4E80C5-AA60-A746-BCA5-BDD23F0EB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39509-E9EC-0143-A091-5F2B3EED411C}" type="datetimeFigureOut">
              <a:rPr lang="en-KR" smtClean="0"/>
              <a:t>2022/01/15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D85137-FAEF-0E4D-980F-4C66F8947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314525-16D9-CF47-8D44-16A37ED61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3A97C-8CDC-B842-A057-078D56CDF0C1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976826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7DA39-1454-4140-9811-722F95CFB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BD388F-CCD0-0D47-B454-48F55CF3FC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FF84BB-008E-1043-B440-44A74311B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5C3CB0-D7AE-8247-8960-9EDFC89C2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39509-E9EC-0143-A091-5F2B3EED411C}" type="datetimeFigureOut">
              <a:rPr lang="en-KR" smtClean="0"/>
              <a:t>2022/01/15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34B9DA-A4C6-3F4F-AD48-3A9B3A4A1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52D7C9-B6FD-E745-BA26-2E9DE735D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3A97C-8CDC-B842-A057-078D56CDF0C1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875628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E09920-0341-1646-99E1-A262AF91D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A477A-B5A4-854E-83FA-79891CE84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34CB7-A46E-7F44-8E31-73BD4FB6DC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39509-E9EC-0143-A091-5F2B3EED411C}" type="datetimeFigureOut">
              <a:rPr lang="en-KR" smtClean="0"/>
              <a:t>2022/01/15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EAE1A-5E05-7D47-A1CD-84B4B44B03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475F8B-4729-8142-9B43-B5CDCF3C27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3A97C-8CDC-B842-A057-078D56CDF0C1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83980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417B5-A97A-6146-86E5-1060BA0E3F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KR" dirty="0"/>
              <a:t>Week 1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endParaRPr lang="en-K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4A3926-4DA4-DE4D-B157-A1B29C5C95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20201495</a:t>
            </a:r>
            <a:r>
              <a:rPr lang="ko-KR" altLang="en-US" dirty="0"/>
              <a:t> </a:t>
            </a:r>
            <a:r>
              <a:rPr lang="en-US" altLang="ko-KR" dirty="0" err="1"/>
              <a:t>Seohyun</a:t>
            </a:r>
            <a:r>
              <a:rPr lang="en-US" altLang="ko-KR" dirty="0"/>
              <a:t> </a:t>
            </a:r>
            <a:r>
              <a:rPr lang="en-US" altLang="ko-KR" dirty="0" err="1"/>
              <a:t>Yim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194253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1130C-1895-374C-88F0-C11B23281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Image processing with OpenCV</a:t>
            </a:r>
            <a:endParaRPr lang="en-K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499314-E583-8F41-8C2E-5CD84B3DE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62" y="1833564"/>
            <a:ext cx="11191875" cy="10974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9ED2198-3EFE-894D-BD24-DBE20DBE6A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61" y="3051347"/>
            <a:ext cx="11191876" cy="3211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970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9D441-1C2A-1B47-9E3E-723A934FC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Image processing with OpenCV</a:t>
            </a:r>
            <a:endParaRPr lang="en-K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19A26E-278B-F242-9E77-B9172DED7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1850571"/>
            <a:ext cx="11353800" cy="3156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070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12E3A-73E4-E947-90B3-CE7E03C6E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highlight>
                  <a:srgbClr val="FFFF00"/>
                </a:highlight>
              </a:rPr>
              <a:t>Manipulation</a:t>
            </a:r>
            <a:r>
              <a:rPr lang="en-US" b="1" dirty="0"/>
              <a:t> with OpenCV</a:t>
            </a:r>
            <a:endParaRPr lang="en-K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283580-6723-324A-AF9A-2602F4D853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5428"/>
          <a:stretch/>
        </p:blipFill>
        <p:spPr>
          <a:xfrm>
            <a:off x="608095" y="1690689"/>
            <a:ext cx="10709110" cy="15661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ACBE0EE-59F4-8D44-B0C8-D1C844820E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t="74344" r="-771"/>
          <a:stretch/>
        </p:blipFill>
        <p:spPr>
          <a:xfrm>
            <a:off x="838200" y="4906963"/>
            <a:ext cx="10336078" cy="15661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18C47D-56C0-4844-9B48-ADDA178ACD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158" b="24653"/>
          <a:stretch/>
        </p:blipFill>
        <p:spPr>
          <a:xfrm>
            <a:off x="838200" y="3429000"/>
            <a:ext cx="10336078" cy="1426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298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12E3A-73E4-E947-90B3-CE7E03C6E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Manipulation with OpenCV</a:t>
            </a:r>
            <a:endParaRPr lang="en-K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D561D9-CBB0-8D40-9BB7-B8E857820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1862138"/>
            <a:ext cx="11353800" cy="4234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957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77690-B532-7F4C-B87A-9D2151E9A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Manipulation with OpenCV</a:t>
            </a:r>
            <a:endParaRPr lang="en-KR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527361D-1889-2548-9272-F2280FCEB721}"/>
              </a:ext>
            </a:extLst>
          </p:cNvPr>
          <p:cNvGrpSpPr/>
          <p:nvPr/>
        </p:nvGrpSpPr>
        <p:grpSpPr>
          <a:xfrm>
            <a:off x="359568" y="1733552"/>
            <a:ext cx="11472863" cy="1685926"/>
            <a:chOff x="0" y="2342310"/>
            <a:chExt cx="12192000" cy="170642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8AC7EEB-80E0-904B-A1E7-11A622AF1F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809270"/>
              <a:ext cx="12192000" cy="123946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DF6246C-A6BE-544B-988C-46D4CE82EA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2342310"/>
              <a:ext cx="1700213" cy="466960"/>
            </a:xfrm>
            <a:prstGeom prst="rect">
              <a:avLst/>
            </a:prstGeom>
          </p:spPr>
        </p:pic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4D4C6069-6BD1-AE43-8BB3-21CBBFB00AA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6649"/>
          <a:stretch/>
        </p:blipFill>
        <p:spPr>
          <a:xfrm>
            <a:off x="307181" y="3625023"/>
            <a:ext cx="11577637" cy="2867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1627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1628F-6B9C-1A48-BDF0-0F76A030E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Manipulation with OpenCV</a:t>
            </a:r>
            <a:endParaRPr lang="en-K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083F16-179C-4C4B-A82F-A54AF622F3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950"/>
          <a:stretch/>
        </p:blipFill>
        <p:spPr>
          <a:xfrm>
            <a:off x="688181" y="1904462"/>
            <a:ext cx="10815638" cy="152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7825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5D2BC-9C30-BF43-B1DC-A6EE36D3E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Geometric transforms &amp; Mathematical Operations</a:t>
            </a:r>
            <a:r>
              <a:rPr lang="ko-KR" altLang="en-US" b="1" dirty="0"/>
              <a:t> </a:t>
            </a:r>
            <a:r>
              <a:rPr lang="en-US" b="1" dirty="0"/>
              <a:t>with OpenCV</a:t>
            </a:r>
            <a:endParaRPr lang="en-K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3DCD31-F0D0-F048-8581-E43A7CE2BD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969" y="2079238"/>
            <a:ext cx="11634061" cy="302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023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06AC-8820-DB44-8534-C4572CA7F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Geometric transforms &amp; Mathematical Operations</a:t>
            </a:r>
            <a:r>
              <a:rPr lang="ko-KR" altLang="en-US" b="1" dirty="0"/>
              <a:t> </a:t>
            </a:r>
            <a:r>
              <a:rPr lang="en-US" b="1" dirty="0"/>
              <a:t>with OpenCV</a:t>
            </a:r>
            <a:endParaRPr lang="en-K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860DA9-AC28-6F47-A9A0-2AC496B7C7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6704"/>
          <a:stretch/>
        </p:blipFill>
        <p:spPr>
          <a:xfrm>
            <a:off x="370022" y="1690688"/>
            <a:ext cx="10515600" cy="50032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1D0BA6F-681F-954B-AA2F-EC865BDC5F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934"/>
          <a:stretch/>
        </p:blipFill>
        <p:spPr>
          <a:xfrm>
            <a:off x="6096000" y="4792921"/>
            <a:ext cx="11234980" cy="1901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1189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6E0F4-60A9-FD44-AA04-DBC2FED2E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Geometric transforms &amp; Mathematical Operations</a:t>
            </a:r>
            <a:r>
              <a:rPr lang="ko-KR" altLang="en-US" b="1" dirty="0"/>
              <a:t> </a:t>
            </a:r>
            <a:r>
              <a:rPr lang="en-US" b="1" dirty="0"/>
              <a:t>with OpenCV</a:t>
            </a:r>
            <a:endParaRPr lang="en-K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8BB8A1-2DCF-BD48-A244-850E7DEF54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3916"/>
          <a:stretch/>
        </p:blipFill>
        <p:spPr>
          <a:xfrm>
            <a:off x="296562" y="2103437"/>
            <a:ext cx="12192000" cy="13255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D4CD26E-344C-E54A-B265-8B26B5D7F7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2908"/>
          <a:stretch/>
        </p:blipFill>
        <p:spPr>
          <a:xfrm>
            <a:off x="296562" y="4087485"/>
            <a:ext cx="12192000" cy="8685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413FCF5-8A51-CA4B-BDDF-A22BA051C982}"/>
              </a:ext>
            </a:extLst>
          </p:cNvPr>
          <p:cNvSpPr txBox="1"/>
          <p:nvPr/>
        </p:nvSpPr>
        <p:spPr>
          <a:xfrm>
            <a:off x="818978" y="3650749"/>
            <a:ext cx="23626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/>
              <a:t>Finding matrix product</a:t>
            </a:r>
            <a:endParaRPr lang="en-KR" sz="1600" dirty="0"/>
          </a:p>
        </p:txBody>
      </p:sp>
    </p:spTree>
    <p:extLst>
      <p:ext uri="{BB962C8B-B14F-4D97-AF65-F5344CB8AC3E}">
        <p14:creationId xmlns:p14="http://schemas.microsoft.com/office/powerpoint/2010/main" val="4684899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8B364-BA97-C14D-9C3F-A00366EB7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Spatial </a:t>
            </a:r>
            <a:r>
              <a:rPr lang="en-US" b="1" dirty="0">
                <a:highlight>
                  <a:srgbClr val="FFFF00"/>
                </a:highlight>
              </a:rPr>
              <a:t>filtering</a:t>
            </a:r>
            <a:r>
              <a:rPr lang="ko-KR" altLang="en-US" b="1" dirty="0"/>
              <a:t> </a:t>
            </a:r>
            <a:r>
              <a:rPr lang="en-US" b="1" dirty="0"/>
              <a:t>with OpenCV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6F4088-5957-8C44-B1CE-8BF0DC634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711" y="1690688"/>
            <a:ext cx="10534577" cy="2732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262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F1FD1-FEA4-A044-9DE0-8D79FCA94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 Introduction to computer vision</a:t>
            </a:r>
            <a:br>
              <a:rPr lang="en-US" b="1" dirty="0"/>
            </a:b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666BE-C94D-7845-B4E3-42E461711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4805363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000" b="1" dirty="0"/>
              <a:t>Computer vision</a:t>
            </a:r>
            <a:r>
              <a:rPr lang="en-KR" sz="2000" b="1" dirty="0"/>
              <a:t> </a:t>
            </a:r>
            <a:r>
              <a:rPr lang="en-US" sz="2000" dirty="0"/>
              <a:t>: providing computers the ability to see and understand images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000" b="1" dirty="0"/>
              <a:t>Applications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IBM Watson to analyze and properly </a:t>
            </a:r>
            <a:r>
              <a:rPr lang="en-US" sz="2000" dirty="0">
                <a:highlight>
                  <a:srgbClr val="FFFF00"/>
                </a:highlight>
              </a:rPr>
              <a:t>identify classes of carbonate rock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quantify soft skills and conduct early candidate assessments to </a:t>
            </a:r>
            <a:r>
              <a:rPr lang="en-US" sz="2000" dirty="0">
                <a:highlight>
                  <a:srgbClr val="FFFF00"/>
                </a:highlight>
              </a:rPr>
              <a:t>shortlist the candidates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highlight>
                  <a:srgbClr val="FFFF00"/>
                </a:highlight>
              </a:rPr>
              <a:t>tagging videos </a:t>
            </a:r>
            <a:r>
              <a:rPr lang="en-US" sz="2000" dirty="0"/>
              <a:t>with keywords </a:t>
            </a:r>
            <a:r>
              <a:rPr lang="en-US" sz="2000" dirty="0">
                <a:highlight>
                  <a:srgbClr val="FFFF00"/>
                </a:highlight>
              </a:rPr>
              <a:t>based on the objects that appear</a:t>
            </a:r>
            <a:r>
              <a:rPr lang="en-US" sz="2000" dirty="0"/>
              <a:t> in each scene → security footage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check for degrees of rust and other structural defects of electric towers</a:t>
            </a:r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000" dirty="0"/>
              <a:t>take high resolution images from different angles</a:t>
            </a:r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000" dirty="0"/>
              <a:t>cut up the images into a grid of smaller images</a:t>
            </a:r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000" dirty="0"/>
              <a:t>develop a custom image classifier that detects the presence of </a:t>
            </a:r>
            <a:r>
              <a:rPr lang="en-US" sz="2000" dirty="0">
                <a:highlight>
                  <a:srgbClr val="FFFF00"/>
                </a:highlight>
              </a:rPr>
              <a:t>metal structure versus other structure versus non-metal objects</a:t>
            </a:r>
            <a:r>
              <a:rPr lang="en-US" sz="2000" dirty="0"/>
              <a:t>(determine which areas of the image contain metal)</a:t>
            </a:r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000" dirty="0"/>
              <a:t>create another custom classifier to </a:t>
            </a:r>
            <a:r>
              <a:rPr lang="en-US" sz="2000" dirty="0">
                <a:highlight>
                  <a:srgbClr val="FFFF00"/>
                </a:highlight>
              </a:rPr>
              <a:t>determine the level of rust </a:t>
            </a:r>
            <a:r>
              <a:rPr lang="en-US" sz="2000" dirty="0"/>
              <a:t>based on certain structural guidelines or criteria</a:t>
            </a:r>
          </a:p>
        </p:txBody>
      </p:sp>
    </p:spTree>
    <p:extLst>
      <p:ext uri="{BB962C8B-B14F-4D97-AF65-F5344CB8AC3E}">
        <p14:creationId xmlns:p14="http://schemas.microsoft.com/office/powerpoint/2010/main" val="20728712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21459-4C7C-1840-BEB6-E53F7766A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Spatial filtering</a:t>
            </a:r>
            <a:r>
              <a:rPr lang="ko-KR" altLang="en-US" b="1" dirty="0"/>
              <a:t> </a:t>
            </a:r>
            <a:r>
              <a:rPr lang="en-US" b="1" dirty="0"/>
              <a:t>with OpenCV</a:t>
            </a:r>
            <a:endParaRPr lang="en-K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65A58E-8AEF-394C-B5A8-31D9A9E2C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773" y="1580827"/>
            <a:ext cx="11574453" cy="4040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1381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DD267-5220-2C4D-9868-AE7D9EA7D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Spatial filtering</a:t>
            </a:r>
            <a:r>
              <a:rPr lang="ko-KR" altLang="en-US" b="1" dirty="0"/>
              <a:t> </a:t>
            </a:r>
            <a:r>
              <a:rPr lang="en-US" b="1" dirty="0"/>
              <a:t>with OpenCV</a:t>
            </a:r>
            <a:endParaRPr lang="en-K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9CC299-9580-8842-943F-E48E39BA0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66900"/>
            <a:ext cx="10326194" cy="4047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9489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74D7B-2588-0647-8674-406F0BB89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Spatial filtering</a:t>
            </a:r>
            <a:r>
              <a:rPr lang="ko-KR" altLang="en-US" b="1" dirty="0"/>
              <a:t> </a:t>
            </a:r>
            <a:r>
              <a:rPr lang="en-US" b="1" dirty="0"/>
              <a:t>with OpenCV</a:t>
            </a:r>
            <a:endParaRPr lang="en-K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92413F-DF3F-524A-919E-91DBBFBBE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25" y="1690688"/>
            <a:ext cx="11989150" cy="3357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5141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336F4-0C6E-CF48-83E8-494CA0FFE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Spatial filtering</a:t>
            </a:r>
            <a:r>
              <a:rPr lang="ko-KR" altLang="en-US" b="1" dirty="0"/>
              <a:t> </a:t>
            </a:r>
            <a:r>
              <a:rPr lang="en-US" b="1" dirty="0"/>
              <a:t>with OpenCV</a:t>
            </a:r>
            <a:endParaRPr lang="en-KR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E87E743-2F9B-1045-92D2-3DA35732726C}"/>
              </a:ext>
            </a:extLst>
          </p:cNvPr>
          <p:cNvGrpSpPr/>
          <p:nvPr/>
        </p:nvGrpSpPr>
        <p:grpSpPr>
          <a:xfrm>
            <a:off x="158374" y="1899516"/>
            <a:ext cx="11971634" cy="3106440"/>
            <a:chOff x="220366" y="2149805"/>
            <a:chExt cx="11751267" cy="281013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536479B-AF15-A748-87B4-C361AD89EA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90479" b="84298"/>
            <a:stretch/>
          </p:blipFill>
          <p:spPr>
            <a:xfrm>
              <a:off x="220366" y="2149805"/>
              <a:ext cx="1187558" cy="369332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902F2BD-D696-7342-80DA-9A45DD96E878}"/>
                </a:ext>
              </a:extLst>
            </p:cNvPr>
            <p:cNvSpPr/>
            <p:nvPr/>
          </p:nvSpPr>
          <p:spPr>
            <a:xfrm>
              <a:off x="497720" y="2567993"/>
              <a:ext cx="1102446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0" i="0" u="none" strike="noStrike" dirty="0">
                  <a:solidFill>
                    <a:srgbClr val="24292F"/>
                  </a:solidFill>
                  <a:effectLst/>
                  <a:latin typeface="-apple-system"/>
                </a:rPr>
                <a:t>: central element replaced with median value (increases the segmentation between the object and the background)</a:t>
              </a:r>
              <a:endParaRPr lang="en-KR" dirty="0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4C58DE5-711A-A042-A432-63C5710551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7202"/>
            <a:stretch/>
          </p:blipFill>
          <p:spPr>
            <a:xfrm>
              <a:off x="220366" y="2987143"/>
              <a:ext cx="11751267" cy="19727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279212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FBEDB-30B4-E748-88C8-E3248F69F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highlight>
                  <a:srgbClr val="FFFF00"/>
                </a:highlight>
              </a:rPr>
              <a:t>Histogram</a:t>
            </a:r>
            <a:r>
              <a:rPr lang="en-US" b="1" dirty="0"/>
              <a:t> </a:t>
            </a:r>
            <a:r>
              <a:rPr lang="en-US" sz="2200" dirty="0"/>
              <a:t>: counts the number of occurrences of the intensity values of pixels</a:t>
            </a:r>
            <a:endParaRPr lang="en-KR"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91DD03-0891-A24A-A887-FE50ED09D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79" y="2290763"/>
            <a:ext cx="11970041" cy="3281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3573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95DD4-6712-464C-A6A9-504E4E552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Histogram – Intensity transformations</a:t>
            </a:r>
            <a:endParaRPr lang="en-KR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ECB337D-E287-E949-95B3-286C474251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" y="1690688"/>
            <a:ext cx="11353800" cy="455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3200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95DD4-6712-464C-A6A9-504E4E552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Histogram – Intensity transformations</a:t>
            </a:r>
            <a:endParaRPr lang="en-K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A1B08A-CAF5-224F-B2D5-FB2DCA1982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423" y="1411862"/>
            <a:ext cx="10797153" cy="5081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160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0355D-4F10-8D4C-B446-F66D6BD81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Recent research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E4987-0A57-7140-AE75-1ABF13823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Facebook - detecting objects in images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self-driving cars - avoid obstacles and prevent collisions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Image-to-image translation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The UC Berkeley Research Team - Everybody Dance Now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/>
              <a:t>: converting an image from one representation of a scene to another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/>
              <a:t>: video of a person performing dance moves -&gt; the person's </a:t>
            </a:r>
            <a:r>
              <a:rPr lang="en-US" dirty="0">
                <a:highlight>
                  <a:srgbClr val="FFFF00"/>
                </a:highlight>
              </a:rPr>
              <a:t>dance moves transferred to an amateur target</a:t>
            </a:r>
          </a:p>
        </p:txBody>
      </p:sp>
    </p:spTree>
    <p:extLst>
      <p:ext uri="{BB962C8B-B14F-4D97-AF65-F5344CB8AC3E}">
        <p14:creationId xmlns:p14="http://schemas.microsoft.com/office/powerpoint/2010/main" val="986261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EC7F5-ACEF-4B4C-8CB6-C066D4550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Brainstorming my own applications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866FB-6BD0-1A43-AFED-051F45A3A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" What problems could computer vision solve?"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start from an existing problem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narrow it down by industry</a:t>
            </a:r>
          </a:p>
          <a:p>
            <a:r>
              <a:rPr lang="en-US" sz="2400" dirty="0"/>
              <a:t>ex) automotive, manufacturing, human resources, insurance, healthcare, ...</a:t>
            </a:r>
          </a:p>
        </p:txBody>
      </p:sp>
    </p:spTree>
    <p:extLst>
      <p:ext uri="{BB962C8B-B14F-4D97-AF65-F5344CB8AC3E}">
        <p14:creationId xmlns:p14="http://schemas.microsoft.com/office/powerpoint/2010/main" val="680468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01631-55E8-0F42-9FB5-44B53E365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Image processing </a:t>
            </a:r>
            <a:r>
              <a:rPr lang="en-US" b="1" dirty="0">
                <a:highlight>
                  <a:srgbClr val="FFFF00"/>
                </a:highlight>
              </a:rPr>
              <a:t>pipeline</a:t>
            </a:r>
            <a:endParaRPr lang="en-KR" dirty="0">
              <a:highlight>
                <a:srgbClr val="FFFF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117E7-FF88-EF4C-8DC3-0E91EA181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/>
              <a:t>1. </a:t>
            </a:r>
            <a:r>
              <a:rPr lang="en-US" b="1" dirty="0"/>
              <a:t>Acquisition and storage</a:t>
            </a:r>
            <a:r>
              <a:rPr lang="en-US" dirty="0"/>
              <a:t> : image needs to be captured, stored on device as a file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2. </a:t>
            </a:r>
            <a:r>
              <a:rPr lang="en-US" b="1" dirty="0"/>
              <a:t>Load into memory and save to disk </a:t>
            </a:r>
            <a:r>
              <a:rPr lang="en-US" dirty="0"/>
              <a:t>: image needs to be read from the disk into memory, stored using data structure, and data structure needs to be serialized into an image file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3. </a:t>
            </a:r>
            <a:r>
              <a:rPr lang="en-US" b="1" dirty="0"/>
              <a:t>Manipulation, enhancement, and restoration</a:t>
            </a:r>
          </a:p>
          <a:p>
            <a:pPr>
              <a:lnSpc>
                <a:spcPct val="120000"/>
              </a:lnSpc>
            </a:pPr>
            <a:r>
              <a:rPr lang="en-US" dirty="0"/>
              <a:t>run few transformations no the image</a:t>
            </a:r>
          </a:p>
          <a:p>
            <a:pPr>
              <a:lnSpc>
                <a:spcPct val="120000"/>
              </a:lnSpc>
            </a:pPr>
            <a:r>
              <a:rPr lang="en-US" dirty="0"/>
              <a:t>enhance image quality</a:t>
            </a:r>
          </a:p>
          <a:p>
            <a:pPr>
              <a:lnSpc>
                <a:spcPct val="120000"/>
              </a:lnSpc>
            </a:pPr>
            <a:r>
              <a:rPr lang="en-US" dirty="0"/>
              <a:t>restore image from noise degradation</a:t>
            </a:r>
          </a:p>
        </p:txBody>
      </p:sp>
    </p:spTree>
    <p:extLst>
      <p:ext uri="{BB962C8B-B14F-4D97-AF65-F5344CB8AC3E}">
        <p14:creationId xmlns:p14="http://schemas.microsoft.com/office/powerpoint/2010/main" val="1636221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4C399-E4FC-4E40-A354-D9F2D98A7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Image processing pipeline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3F7D4-B043-0D44-98E8-1F2CAC148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4. </a:t>
            </a:r>
            <a:r>
              <a:rPr lang="en-US" b="1" dirty="0"/>
              <a:t>Segmentation</a:t>
            </a:r>
            <a:r>
              <a:rPr lang="en-US" dirty="0"/>
              <a:t> : to extract objects of interest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5. </a:t>
            </a:r>
            <a:r>
              <a:rPr lang="en-US" b="1" dirty="0"/>
              <a:t>Information extraction/representation </a:t>
            </a:r>
            <a:r>
              <a:rPr lang="en-US" dirty="0"/>
              <a:t>: to represent in alternative form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6. </a:t>
            </a:r>
            <a:r>
              <a:rPr lang="en-US" b="1" dirty="0"/>
              <a:t>Image understanding/interpretation</a:t>
            </a:r>
          </a:p>
          <a:p>
            <a:pPr>
              <a:lnSpc>
                <a:spcPct val="100000"/>
              </a:lnSpc>
            </a:pPr>
            <a:r>
              <a:rPr lang="en-US" dirty="0"/>
              <a:t>Image classification (ex. whether an image contains a human object or not)</a:t>
            </a:r>
          </a:p>
          <a:p>
            <a:pPr>
              <a:lnSpc>
                <a:spcPct val="100000"/>
              </a:lnSpc>
            </a:pPr>
            <a:r>
              <a:rPr lang="en-US" dirty="0"/>
              <a:t>Object recognition (ex. finding the location of the car objects in an image with a bounding box)</a:t>
            </a:r>
          </a:p>
        </p:txBody>
      </p:sp>
    </p:spTree>
    <p:extLst>
      <p:ext uri="{BB962C8B-B14F-4D97-AF65-F5344CB8AC3E}">
        <p14:creationId xmlns:p14="http://schemas.microsoft.com/office/powerpoint/2010/main" val="1381983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3A377-3E81-D448-AF14-2A8476610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a </a:t>
            </a:r>
            <a:r>
              <a:rPr lang="en-US" b="1" dirty="0">
                <a:highlight>
                  <a:srgbClr val="FFFF00"/>
                </a:highlight>
              </a:rPr>
              <a:t>digital image</a:t>
            </a:r>
            <a:endParaRPr lang="en-KR" dirty="0">
              <a:highlight>
                <a:srgbClr val="FFFF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624B4-18C3-1347-BB43-570E8D04A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: a rectangular array of numbers - quantized samples obtained from the grid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b="1" dirty="0"/>
              <a:t>Intensity values</a:t>
            </a:r>
          </a:p>
          <a:p>
            <a:pPr>
              <a:lnSpc>
                <a:spcPct val="100000"/>
              </a:lnSpc>
            </a:pPr>
            <a:r>
              <a:rPr lang="en-US" dirty="0"/>
              <a:t>darker shades of gray have lower values and lighter shades have higher values (</a:t>
            </a:r>
            <a:r>
              <a:rPr lang="en-US" dirty="0">
                <a:highlight>
                  <a:srgbClr val="FFFF00"/>
                </a:highlight>
              </a:rPr>
              <a:t>0~255</a:t>
            </a:r>
            <a:r>
              <a:rPr lang="en-US" dirty="0"/>
              <a:t>, black as 0 and white as 255)</a:t>
            </a:r>
          </a:p>
          <a:p>
            <a:pPr>
              <a:lnSpc>
                <a:spcPct val="100000"/>
              </a:lnSpc>
            </a:pPr>
            <a:r>
              <a:rPr lang="en-US" dirty="0"/>
              <a:t>if reduce the number of intensity values on the right image → low contrast</a:t>
            </a:r>
          </a:p>
          <a:p>
            <a:pPr>
              <a:lnSpc>
                <a:spcPct val="100000"/>
              </a:lnSpc>
            </a:pPr>
            <a:r>
              <a:rPr lang="en-US" dirty="0"/>
              <a:t>RGB - </a:t>
            </a:r>
            <a:r>
              <a:rPr lang="en-US" dirty="0">
                <a:highlight>
                  <a:srgbClr val="FFFF00"/>
                </a:highlight>
              </a:rPr>
              <a:t>color values are represented as different channels</a:t>
            </a:r>
            <a:r>
              <a:rPr lang="en-US" dirty="0"/>
              <a:t>, and each channels has its own intensity values</a:t>
            </a:r>
          </a:p>
          <a:p>
            <a:pPr>
              <a:lnSpc>
                <a:spcPct val="100000"/>
              </a:lnSpc>
            </a:pPr>
            <a:r>
              <a:rPr lang="en-US" dirty="0"/>
              <a:t>each of channels and pixels can be accessed by </a:t>
            </a:r>
            <a:r>
              <a:rPr lang="en-US" dirty="0">
                <a:highlight>
                  <a:srgbClr val="FFFF00"/>
                </a:highlight>
              </a:rPr>
              <a:t>row and column index</a:t>
            </a:r>
          </a:p>
        </p:txBody>
      </p:sp>
    </p:spTree>
    <p:extLst>
      <p:ext uri="{BB962C8B-B14F-4D97-AF65-F5344CB8AC3E}">
        <p14:creationId xmlns:p14="http://schemas.microsoft.com/office/powerpoint/2010/main" val="228050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4C4EB-275D-8E49-BE28-934AE26EB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a digital image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14314-E588-B947-A915-E484AB44A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Image mask used to identify objects</a:t>
            </a:r>
            <a:endParaRPr lang="en-US" dirty="0"/>
          </a:p>
          <a:p>
            <a:r>
              <a:rPr lang="en-US" dirty="0"/>
              <a:t>intensities corresponding to the person are represented with one and the rest are zeros</a:t>
            </a:r>
          </a:p>
          <a:p>
            <a:r>
              <a:rPr lang="en-US" dirty="0"/>
              <a:t>video sequence is a sequence of images → each frame of the video</a:t>
            </a:r>
          </a:p>
          <a:p>
            <a:endParaRPr lang="en-KR" dirty="0"/>
          </a:p>
          <a:p>
            <a:pPr marL="0" indent="0">
              <a:buNone/>
            </a:pPr>
            <a:r>
              <a:rPr lang="en-US" b="1" dirty="0"/>
              <a:t>Image formats</a:t>
            </a:r>
          </a:p>
          <a:p>
            <a:r>
              <a:rPr lang="en-US" b="1" dirty="0"/>
              <a:t>JPEG</a:t>
            </a:r>
            <a:r>
              <a:rPr lang="en-US" dirty="0"/>
              <a:t> (</a:t>
            </a:r>
            <a:r>
              <a:rPr lang="en-US" i="1" dirty="0"/>
              <a:t>Joint Photographic Expert Group image</a:t>
            </a:r>
            <a:r>
              <a:rPr lang="en-US" dirty="0"/>
              <a:t>)</a:t>
            </a:r>
          </a:p>
          <a:p>
            <a:r>
              <a:rPr lang="en-US" b="1" dirty="0"/>
              <a:t>PNG</a:t>
            </a:r>
            <a:r>
              <a:rPr lang="en-US" dirty="0"/>
              <a:t> (</a:t>
            </a:r>
            <a:r>
              <a:rPr lang="en-US" i="1" dirty="0"/>
              <a:t>Portable Network Graphics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: these formats reduce file size and have other features</a:t>
            </a:r>
          </a:p>
          <a:p>
            <a:pPr marL="0" indent="0">
              <a:buNone/>
            </a:pP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1603586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F7D5-E3D1-C447-9C80-53FFAF7A9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highlight>
                  <a:srgbClr val="FFFF00"/>
                </a:highlight>
              </a:rPr>
              <a:t>Image processing </a:t>
            </a:r>
            <a:r>
              <a:rPr lang="en-US" b="1" dirty="0"/>
              <a:t>with OpenCV</a:t>
            </a:r>
            <a:endParaRPr lang="en-K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ADDD5D-C902-DA4B-89B8-44719E2C9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87" y="1632385"/>
            <a:ext cx="10944225" cy="21994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140A4C0-6A9F-2146-90E3-B93B3B3665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80" y="3923933"/>
            <a:ext cx="10944232" cy="219947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F3F6AA7-9988-B540-83CD-AFB41CFE0C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2102" y="4433453"/>
            <a:ext cx="3607610" cy="1662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023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640</Words>
  <Application>Microsoft Macintosh PowerPoint</Application>
  <PresentationFormat>Widescreen</PresentationFormat>
  <Paragraphs>79</Paragraphs>
  <Slides>26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-apple-system</vt:lpstr>
      <vt:lpstr>Arial</vt:lpstr>
      <vt:lpstr>Calibri</vt:lpstr>
      <vt:lpstr>Calibri Light</vt:lpstr>
      <vt:lpstr>Courier New</vt:lpstr>
      <vt:lpstr>Office Theme</vt:lpstr>
      <vt:lpstr>Week 1, 2</vt:lpstr>
      <vt:lpstr> Introduction to computer vision </vt:lpstr>
      <vt:lpstr>Recent research</vt:lpstr>
      <vt:lpstr>Brainstorming my own applications</vt:lpstr>
      <vt:lpstr>Image processing pipeline</vt:lpstr>
      <vt:lpstr>Image processing pipeline</vt:lpstr>
      <vt:lpstr>What is a digital image</vt:lpstr>
      <vt:lpstr>What is a digital image</vt:lpstr>
      <vt:lpstr>Image processing with OpenCV</vt:lpstr>
      <vt:lpstr>Image processing with OpenCV</vt:lpstr>
      <vt:lpstr>Image processing with OpenCV</vt:lpstr>
      <vt:lpstr>Manipulation with OpenCV</vt:lpstr>
      <vt:lpstr>Manipulation with OpenCV</vt:lpstr>
      <vt:lpstr>Manipulation with OpenCV</vt:lpstr>
      <vt:lpstr>Manipulation with OpenCV</vt:lpstr>
      <vt:lpstr>Geometric transforms &amp; Mathematical Operations with OpenCV</vt:lpstr>
      <vt:lpstr>Geometric transforms &amp; Mathematical Operations with OpenCV</vt:lpstr>
      <vt:lpstr>Geometric transforms &amp; Mathematical Operations with OpenCV</vt:lpstr>
      <vt:lpstr>Spatial filtering with OpenCV</vt:lpstr>
      <vt:lpstr>Spatial filtering with OpenCV</vt:lpstr>
      <vt:lpstr>Spatial filtering with OpenCV</vt:lpstr>
      <vt:lpstr>Spatial filtering with OpenCV</vt:lpstr>
      <vt:lpstr>Spatial filtering with OpenCV</vt:lpstr>
      <vt:lpstr>Histogram : counts the number of occurrences of the intensity values of pixels</vt:lpstr>
      <vt:lpstr>Histogram – Intensity transformations</vt:lpstr>
      <vt:lpstr>Histogram – Intensity transformations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1, 2</dc:title>
  <dc:creator>Seohyun Yim</dc:creator>
  <cp:lastModifiedBy>Seohyun Yim</cp:lastModifiedBy>
  <cp:revision>59</cp:revision>
  <dcterms:created xsi:type="dcterms:W3CDTF">2022-01-14T00:45:10Z</dcterms:created>
  <dcterms:modified xsi:type="dcterms:W3CDTF">2022-01-15T03:33:06Z</dcterms:modified>
</cp:coreProperties>
</file>