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 snapToObjects="1">
      <p:cViewPr>
        <p:scale>
          <a:sx n="82" d="100"/>
          <a:sy n="82" d="100"/>
        </p:scale>
        <p:origin x="4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034F-101F-2D4D-957D-91574266BF90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FC4D-C9BA-CF44-A2E9-73CE659023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85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88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5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7D6E-C6F4-2A4A-9A55-77BCBC11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6D6E-828F-5B45-8FCB-D304143B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1DB4-4FF8-D04E-AD5F-97138E0F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83AD-B4B1-0446-991C-AE465A70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A4F3-5653-874D-8F16-90F7357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07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D2A-B083-8746-9C6C-69448B0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AF2E-D8C1-514B-B326-6DC86D8A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49F4-F3A0-3A41-AE01-AFC07A8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8F0D-3D7A-9841-BB82-65428BF6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F2C-6DC1-004C-A2E8-09BF99DB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24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710ED-8A79-8E40-8F3C-C579B41B5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18ED-BA69-E243-A329-2147B8F4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CE6D-03DA-5C48-B12F-49161D0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11E-9CED-6845-BCD7-603CAFDD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C87B-913B-C448-B31B-992D6A4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81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DE09-733F-3E49-BF0E-64EC80C3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8285-FB35-A94F-9025-66F853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28B7-FBD0-FC4E-89F1-2DF00C1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CD5D-2EA2-934E-94E1-D4EAE61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E31-E0A3-604E-86BC-7C90DCBB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3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F60A-2193-4741-A81C-5612D8F5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FD21-95F3-3C43-9192-E8DA8338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006C-873E-6C4D-BCBB-E6898173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082-ADB6-6240-8894-3F7E2FB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025E-3535-1440-84CB-C409B24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18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A3-A0B4-7C47-A9BB-E61B81A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155C-FB00-7049-BEEC-7C4072E6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49CD-E7FD-6747-835C-414A7E44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12AE-7939-CF40-BF16-4C8650DA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211F-DD80-874C-BAC0-BE8E2AB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A6D1F-6FFD-8D42-A425-0BE45759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9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E762-7396-E14D-91D0-F3E97697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8314-67B9-F949-A61B-981632F1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D81E-86B9-EC41-AB74-0587DF83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A14A-1AE5-2746-BF6E-146D915A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A72AE-EE95-7448-BDB7-426C02C3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EF6C-E08A-D344-96F0-B5AF6CC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584D2-D510-4E4E-B743-D78C550A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1FE1-EAA6-964A-BBFA-35AC43C2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3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86EB-8EC8-FE4B-8CC5-3CCAAB9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05623-1742-FE4E-8F10-F668E7D7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BA35-1DD1-7747-BE86-AF52FCB4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714B-FA1C-834D-9E2F-DFF2BD01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3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F7DA-E3E5-8E4F-829E-06F67EF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5CA6-42DC-1242-831F-F15A09B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876F9-572B-1B48-9489-80F9541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1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CBD-82D8-F246-A27B-18E85FBF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F0F6-6324-314A-BC10-B1CD7768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6BE5-4AFE-B844-BBF4-35516413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80C5-AA60-A746-BCA5-BDD23F0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137-FAEF-0E4D-980F-4C66F89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525-16D9-CF47-8D44-16A37ED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68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A39-1454-4140-9811-722F95C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D388F-CCD0-0D47-B454-48F55CF3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84BB-008E-1043-B440-44A74311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3CB0-D7AE-8247-8960-9EDFC89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B9DA-A4C6-3F4F-AD48-3A9B3A4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D7C9-B6FD-E745-BA26-2E9DE735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56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9920-0341-1646-99E1-A262AF9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477A-B5A4-854E-83FA-79891CE8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4CB7-A46E-7F44-8E31-73BD4FB6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9509-E9EC-0143-A091-5F2B3EED411C}" type="datetimeFigureOut">
              <a:rPr lang="en-KR" smtClean="0"/>
              <a:t>2022/01/14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E1A-5E05-7D47-A1CD-84B4B44B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5F8B-4729-8142-9B43-B5CDCF3C2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9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7B5-A97A-6146-86E5-1060BA0E3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Week 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3926-4DA4-DE4D-B157-A1B29C5C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20201495</a:t>
            </a:r>
            <a:r>
              <a:rPr lang="ko-KR" altLang="en-US" dirty="0"/>
              <a:t> </a:t>
            </a:r>
            <a:r>
              <a:rPr lang="en-US" altLang="ko-KR" dirty="0" err="1"/>
              <a:t>Seohyun</a:t>
            </a:r>
            <a:r>
              <a:rPr lang="en-US" altLang="ko-KR" dirty="0"/>
              <a:t> </a:t>
            </a:r>
            <a:r>
              <a:rPr lang="en-US" altLang="ko-KR" dirty="0" err="1"/>
              <a:t>Yim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425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30C-1895-374C-88F0-C11B232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9314-E583-8F41-8C2E-5CD84B3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33564"/>
            <a:ext cx="11191875" cy="109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2198-3EFE-894D-BD24-DBE20DBE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3051347"/>
            <a:ext cx="11191876" cy="32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441-1C2A-1B47-9E3E-723A93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9A26E-278B-F242-9E77-B9172DE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50571"/>
            <a:ext cx="11353800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Manipulation</a:t>
            </a:r>
            <a:r>
              <a:rPr lang="en-US" b="1" dirty="0"/>
              <a:t>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83580-6723-324A-AF9A-2602F4D8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28"/>
          <a:stretch/>
        </p:blipFill>
        <p:spPr>
          <a:xfrm>
            <a:off x="608095" y="1690689"/>
            <a:ext cx="10709110" cy="156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BE0EE-59F4-8D44-B0C8-D1C84482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4344" r="-771"/>
          <a:stretch/>
        </p:blipFill>
        <p:spPr>
          <a:xfrm>
            <a:off x="838200" y="4906963"/>
            <a:ext cx="10336078" cy="156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C47D-56C0-4844-9B48-ADDA178A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8" b="24653"/>
          <a:stretch/>
        </p:blipFill>
        <p:spPr>
          <a:xfrm>
            <a:off x="838200" y="3429000"/>
            <a:ext cx="10336078" cy="14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61D9-CBB0-8D40-9BB7-B8E85782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62138"/>
            <a:ext cx="11353800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690-B532-7F4C-B87A-9D2151E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7361D-1889-2548-9272-F2280FCEB721}"/>
              </a:ext>
            </a:extLst>
          </p:cNvPr>
          <p:cNvGrpSpPr/>
          <p:nvPr/>
        </p:nvGrpSpPr>
        <p:grpSpPr>
          <a:xfrm>
            <a:off x="359568" y="1733552"/>
            <a:ext cx="11472863" cy="1685926"/>
            <a:chOff x="0" y="2342310"/>
            <a:chExt cx="12192000" cy="17064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AC7EEB-80E0-904B-A1E7-11A622AF1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09270"/>
              <a:ext cx="12192000" cy="12394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6246C-A6BE-544B-988C-46D4CE82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2310"/>
              <a:ext cx="1700213" cy="4669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4C6069-6BD1-AE43-8BB3-21CBBFB00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49"/>
          <a:stretch/>
        </p:blipFill>
        <p:spPr>
          <a:xfrm>
            <a:off x="307181" y="3625023"/>
            <a:ext cx="11577637" cy="2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8F-6B9C-1A48-BDF0-0F76A03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3F16-179C-4C4B-A82F-A54AF622F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0"/>
          <a:stretch/>
        </p:blipFill>
        <p:spPr>
          <a:xfrm>
            <a:off x="688181" y="1904462"/>
            <a:ext cx="10815638" cy="15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D2BC-9C30-BF43-B1DC-A6EE36D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DCD31-F0D0-F048-8581-E43A7CE2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2079238"/>
            <a:ext cx="11634061" cy="30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6AC-8820-DB44-8534-C4572CA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0DA9-AC28-6F47-A9A0-2AC496B7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04"/>
          <a:stretch/>
        </p:blipFill>
        <p:spPr>
          <a:xfrm>
            <a:off x="370022" y="1690688"/>
            <a:ext cx="10515600" cy="500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0BA6F-681F-954B-AA2F-EC865BDC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34"/>
          <a:stretch/>
        </p:blipFill>
        <p:spPr>
          <a:xfrm>
            <a:off x="6096000" y="4792921"/>
            <a:ext cx="11234980" cy="19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E0F4-60A9-FD44-AA04-DBC2FED2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BB8A1-2DCF-BD48-A244-850E7DEF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035"/>
            <a:ext cx="12192000" cy="50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8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B364-BA97-C14D-9C3F-A00366EB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</a:t>
            </a:r>
            <a:r>
              <a:rPr lang="en-US" b="1" dirty="0">
                <a:highlight>
                  <a:srgbClr val="FFFF00"/>
                </a:highlight>
              </a:rPr>
              <a:t>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4088-5957-8C44-B1CE-8BF0DC63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1" y="1690688"/>
            <a:ext cx="10534577" cy="27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FD1-FEA4-A044-9DE0-8D79FCA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Introduction to computer vision</a:t>
            </a:r>
            <a:br>
              <a:rPr lang="en-US" b="1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66BE-C94D-7845-B4E3-42E4617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Computer vision</a:t>
            </a:r>
            <a:r>
              <a:rPr lang="en-KR" sz="2000" b="1" dirty="0"/>
              <a:t> </a:t>
            </a:r>
            <a:r>
              <a:rPr lang="en-US" sz="2000" dirty="0"/>
              <a:t>: providing computers the ability to see and understand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Applications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IBM Watson to analyze and properly </a:t>
            </a:r>
            <a:r>
              <a:rPr lang="en-US" sz="2000" dirty="0">
                <a:highlight>
                  <a:srgbClr val="FFFF00"/>
                </a:highlight>
              </a:rPr>
              <a:t>identify classes of carbonate rock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quantify soft skills and conduct early candidate assessments to </a:t>
            </a:r>
            <a:r>
              <a:rPr lang="en-US" sz="2000" dirty="0">
                <a:highlight>
                  <a:srgbClr val="FFFF00"/>
                </a:highlight>
              </a:rPr>
              <a:t>shortlist the candidates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highlight>
                  <a:srgbClr val="FFFF00"/>
                </a:highlight>
              </a:rPr>
              <a:t>tagging videos </a:t>
            </a:r>
            <a:r>
              <a:rPr lang="en-US" sz="2000" dirty="0"/>
              <a:t>with keywords </a:t>
            </a:r>
            <a:r>
              <a:rPr lang="en-US" sz="2000" dirty="0">
                <a:highlight>
                  <a:srgbClr val="FFFF00"/>
                </a:highlight>
              </a:rPr>
              <a:t>based on the objects that appear</a:t>
            </a:r>
            <a:r>
              <a:rPr lang="en-US" sz="2000" dirty="0"/>
              <a:t> in each scene → security footage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check for degrees of rust and other structural defects of electric towers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take high resolution images from different angles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cut up the images into a grid of smaller images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develop a custom image classifier that detects the presence of metal structure versus other structure versus non-metal objects(determine which areas of the image contain metal)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create another custom classifier to determine the level of rust based on certain structural guidelines or criteria</a:t>
            </a:r>
          </a:p>
        </p:txBody>
      </p:sp>
    </p:spTree>
    <p:extLst>
      <p:ext uri="{BB962C8B-B14F-4D97-AF65-F5344CB8AC3E}">
        <p14:creationId xmlns:p14="http://schemas.microsoft.com/office/powerpoint/2010/main" val="207287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459-4C7C-1840-BEB6-E53F776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A58E-8AEF-394C-B5A8-31D9A9E2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3" y="1580827"/>
            <a:ext cx="11574453" cy="40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267-5220-2C4D-9868-AE7D9EA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38F18-7030-EB47-B824-9ADCBF89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" y="1690688"/>
            <a:ext cx="12061802" cy="39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D7B-2588-0647-8674-406F0BB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2413F-DF3F-524A-919E-91DBBFBB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5" y="1690688"/>
            <a:ext cx="11989150" cy="33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6F4-0C6E-CF48-83E8-494CA0F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7E743-2F9B-1045-92D2-3DA35732726C}"/>
              </a:ext>
            </a:extLst>
          </p:cNvPr>
          <p:cNvGrpSpPr/>
          <p:nvPr/>
        </p:nvGrpSpPr>
        <p:grpSpPr>
          <a:xfrm>
            <a:off x="158374" y="1899516"/>
            <a:ext cx="11971634" cy="3106440"/>
            <a:chOff x="220366" y="2149805"/>
            <a:chExt cx="11751267" cy="2810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36479B-AF15-A748-87B4-C361AD89E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479" b="84298"/>
            <a:stretch/>
          </p:blipFill>
          <p:spPr>
            <a:xfrm>
              <a:off x="220366" y="2149805"/>
              <a:ext cx="1187558" cy="3693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02F2BD-D696-7342-80DA-9A45DD96E878}"/>
                </a:ext>
              </a:extLst>
            </p:cNvPr>
            <p:cNvSpPr/>
            <p:nvPr/>
          </p:nvSpPr>
          <p:spPr>
            <a:xfrm>
              <a:off x="497720" y="2567993"/>
              <a:ext cx="110244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dirty="0">
                  <a:solidFill>
                    <a:srgbClr val="24292F"/>
                  </a:solidFill>
                  <a:effectLst/>
                  <a:latin typeface="-apple-system"/>
                </a:rPr>
                <a:t>: central element replaced with median value (increases the segmentation between the object and the background)</a:t>
              </a:r>
              <a:endParaRPr lang="en-KR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58DE5-711A-A042-A432-63C571055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02"/>
            <a:stretch/>
          </p:blipFill>
          <p:spPr>
            <a:xfrm>
              <a:off x="220366" y="2987143"/>
              <a:ext cx="11751267" cy="1972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92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DB-30B4-E748-88C8-E3248F69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Histogram</a:t>
            </a:r>
            <a:r>
              <a:rPr lang="en-US" b="1" dirty="0"/>
              <a:t> </a:t>
            </a:r>
            <a:r>
              <a:rPr lang="en-US" sz="2200" dirty="0"/>
              <a:t>: counts the number of occurrences of the intensity values of pixels</a:t>
            </a:r>
            <a:endParaRPr lang="en-K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1DD03-0891-A24A-A887-FE50ED0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" y="2290763"/>
            <a:ext cx="11970041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337D-E287-E949-95B3-286C4742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90688"/>
            <a:ext cx="11353800" cy="45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1B08A-CAF5-224F-B2D5-FB2DCA19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3" y="1411862"/>
            <a:ext cx="10797153" cy="50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355D-4F10-8D4C-B446-F66D6BD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research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987-0A57-7140-AE75-1ABF138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Facebook - detecting objects in images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self-driving cars - avoid obstacles and prevent collisions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Image-to-image translation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UC Berkeley Research Team - Everybody Dance Now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converting an image from one representation of a scene to another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video of a person performing dance moves -&gt; the person's dance moves transferred to an amateur target</a:t>
            </a:r>
          </a:p>
        </p:txBody>
      </p:sp>
    </p:spTree>
    <p:extLst>
      <p:ext uri="{BB962C8B-B14F-4D97-AF65-F5344CB8AC3E}">
        <p14:creationId xmlns:p14="http://schemas.microsoft.com/office/powerpoint/2010/main" val="9862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7F5-ACEF-4B4C-8CB6-C066D455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my own applications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66FB-6BD0-1A43-AFED-051F45A3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" What problems could computer vision solve?"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from an existing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narrow it down by industry</a:t>
            </a:r>
          </a:p>
          <a:p>
            <a:r>
              <a:rPr lang="en-US" sz="2400" dirty="0"/>
              <a:t>ex) automotive, manufacturing, human resources, insurance, healthcare, ...</a:t>
            </a:r>
          </a:p>
        </p:txBody>
      </p:sp>
    </p:spTree>
    <p:extLst>
      <p:ext uri="{BB962C8B-B14F-4D97-AF65-F5344CB8AC3E}">
        <p14:creationId xmlns:p14="http://schemas.microsoft.com/office/powerpoint/2010/main" val="6804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1631-55E8-0F42-9FB5-44B53E3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</a:t>
            </a:r>
            <a:r>
              <a:rPr lang="en-US" b="1" dirty="0">
                <a:highlight>
                  <a:srgbClr val="FFFF00"/>
                </a:highlight>
              </a:rPr>
              <a:t>pipeline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7E7-FF88-EF4C-8DC3-0E91EA18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Acquisition and storage</a:t>
            </a:r>
            <a:r>
              <a:rPr lang="en-US" dirty="0"/>
              <a:t> : image needs to be captured, stored on device as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Load into memory and save to disk </a:t>
            </a:r>
            <a:r>
              <a:rPr lang="en-US" dirty="0"/>
              <a:t>: image needs to be read from the disk into memory, stored using data structure, and data structure needs to be serialized into an image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Manipulation, enhancement, and restoration</a:t>
            </a:r>
          </a:p>
          <a:p>
            <a:pPr>
              <a:lnSpc>
                <a:spcPct val="120000"/>
              </a:lnSpc>
            </a:pPr>
            <a:r>
              <a:rPr lang="en-US" dirty="0"/>
              <a:t>run few transformations no the image</a:t>
            </a:r>
          </a:p>
          <a:p>
            <a:pPr>
              <a:lnSpc>
                <a:spcPct val="120000"/>
              </a:lnSpc>
            </a:pPr>
            <a:r>
              <a:rPr lang="en-US" dirty="0"/>
              <a:t>enhance image quality</a:t>
            </a:r>
          </a:p>
          <a:p>
            <a:pPr>
              <a:lnSpc>
                <a:spcPct val="120000"/>
              </a:lnSpc>
            </a:pPr>
            <a:r>
              <a:rPr lang="en-US" dirty="0"/>
              <a:t>restore image from noise degradation</a:t>
            </a:r>
          </a:p>
        </p:txBody>
      </p:sp>
    </p:spTree>
    <p:extLst>
      <p:ext uri="{BB962C8B-B14F-4D97-AF65-F5344CB8AC3E}">
        <p14:creationId xmlns:p14="http://schemas.microsoft.com/office/powerpoint/2010/main" val="16362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C399-E4FC-4E40-A354-D9F2D9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pipeline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F7D4-B043-0D44-98E8-1F2CAC1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Segmentation</a:t>
            </a:r>
            <a:r>
              <a:rPr lang="en-US" dirty="0"/>
              <a:t> : to extract objects of interest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Information extraction/representation </a:t>
            </a:r>
            <a:r>
              <a:rPr lang="en-US" dirty="0"/>
              <a:t>: to represent in alternative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6. </a:t>
            </a:r>
            <a:r>
              <a:rPr lang="en-US" b="1" dirty="0"/>
              <a:t>Image understanding/interpretation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Image classification (ex. whether an image contains a human object or not)</a:t>
            </a:r>
          </a:p>
          <a:p>
            <a:pPr>
              <a:lnSpc>
                <a:spcPct val="100000"/>
              </a:lnSpc>
            </a:pPr>
            <a:r>
              <a:rPr lang="en-US" dirty="0"/>
              <a:t>Object recognition (ex. finding the location of the car objects in an image with a bounding box)</a:t>
            </a:r>
          </a:p>
        </p:txBody>
      </p:sp>
    </p:spTree>
    <p:extLst>
      <p:ext uri="{BB962C8B-B14F-4D97-AF65-F5344CB8AC3E}">
        <p14:creationId xmlns:p14="http://schemas.microsoft.com/office/powerpoint/2010/main" val="1381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377-3E81-D448-AF14-2A84766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>
                <a:highlight>
                  <a:srgbClr val="FFFF00"/>
                </a:highlight>
              </a:rPr>
              <a:t>digital image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4B4-18C3-1347-BB43-570E8D04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: a rectangular array of numbers - quantized samples obtained from the grid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darker shades of gray have lower values and lighter shades have higher values (</a:t>
            </a:r>
            <a:r>
              <a:rPr lang="en-US" dirty="0">
                <a:highlight>
                  <a:srgbClr val="FFFF00"/>
                </a:highlight>
              </a:rPr>
              <a:t>0~255</a:t>
            </a:r>
            <a:r>
              <a:rPr lang="en-US" dirty="0"/>
              <a:t>, black as 0 and white as 255)</a:t>
            </a:r>
          </a:p>
          <a:p>
            <a:pPr>
              <a:lnSpc>
                <a:spcPct val="100000"/>
              </a:lnSpc>
            </a:pPr>
            <a:r>
              <a:rPr lang="en-US" dirty="0"/>
              <a:t>if reduce the number of intensity values on the right image → low contrast</a:t>
            </a:r>
          </a:p>
          <a:p>
            <a:pPr>
              <a:lnSpc>
                <a:spcPct val="100000"/>
              </a:lnSpc>
            </a:pPr>
            <a:r>
              <a:rPr lang="en-US" dirty="0"/>
              <a:t>RGB - </a:t>
            </a:r>
            <a:r>
              <a:rPr lang="en-US" dirty="0">
                <a:highlight>
                  <a:srgbClr val="FFFF00"/>
                </a:highlight>
              </a:rPr>
              <a:t>color values are represented as different channels</a:t>
            </a:r>
            <a:r>
              <a:rPr lang="en-US" dirty="0"/>
              <a:t>, and each channels has its own 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channels and pixels can be accessed by </a:t>
            </a:r>
            <a:r>
              <a:rPr lang="en-US" dirty="0">
                <a:highlight>
                  <a:srgbClr val="FFFF00"/>
                </a:highlight>
              </a:rPr>
              <a:t>row and column index</a:t>
            </a:r>
          </a:p>
        </p:txBody>
      </p:sp>
    </p:spTree>
    <p:extLst>
      <p:ext uri="{BB962C8B-B14F-4D97-AF65-F5344CB8AC3E}">
        <p14:creationId xmlns:p14="http://schemas.microsoft.com/office/powerpoint/2010/main" val="2280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4EB-275D-8E49-BE28-934AE26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digital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4314-E588-B947-A915-E484AB44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Image mask used to identify objects</a:t>
            </a:r>
            <a:endParaRPr lang="en-US" dirty="0"/>
          </a:p>
          <a:p>
            <a:r>
              <a:rPr lang="en-US" dirty="0"/>
              <a:t>intensities corresponding to the person are represented with one and the rest are zeros</a:t>
            </a:r>
          </a:p>
          <a:p>
            <a:r>
              <a:rPr lang="en-US" dirty="0"/>
              <a:t>video sequence is a sequence of images → each frame of the video</a:t>
            </a:r>
          </a:p>
          <a:p>
            <a:endParaRPr lang="en-KR" dirty="0"/>
          </a:p>
          <a:p>
            <a:pPr marL="0" indent="0">
              <a:buNone/>
            </a:pPr>
            <a:r>
              <a:rPr lang="en-US" b="1" dirty="0"/>
              <a:t>Image formats</a:t>
            </a:r>
          </a:p>
          <a:p>
            <a:r>
              <a:rPr lang="en-US" b="1" dirty="0"/>
              <a:t>JPEG</a:t>
            </a:r>
            <a:r>
              <a:rPr lang="en-US" dirty="0"/>
              <a:t> (</a:t>
            </a:r>
            <a:r>
              <a:rPr lang="en-US" i="1" dirty="0"/>
              <a:t>Joint Photographic Expert Group image</a:t>
            </a:r>
            <a:r>
              <a:rPr lang="en-US" dirty="0"/>
              <a:t>)</a:t>
            </a:r>
          </a:p>
          <a:p>
            <a:r>
              <a:rPr lang="en-US" b="1" dirty="0"/>
              <a:t>PNG</a:t>
            </a:r>
            <a:r>
              <a:rPr lang="en-US" dirty="0"/>
              <a:t> (</a:t>
            </a:r>
            <a:r>
              <a:rPr lang="en-US" i="1" dirty="0"/>
              <a:t>Portable Network Graphics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: these formats reduce file size and have other features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35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7D5-E3D1-C447-9C80-53FFAF7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Image processing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DD5D-C902-DA4B-89B8-44719E2C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2385"/>
            <a:ext cx="10944225" cy="219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A4C0-6A9F-2146-90E3-B93B3B36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0" y="3923933"/>
            <a:ext cx="10944232" cy="21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636</Words>
  <Application>Microsoft Macintosh PowerPoint</Application>
  <PresentationFormat>Widescreen</PresentationFormat>
  <Paragraphs>77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Office Theme</vt:lpstr>
      <vt:lpstr>Week 1, 2</vt:lpstr>
      <vt:lpstr> Introduction to computer vision </vt:lpstr>
      <vt:lpstr>Recent research</vt:lpstr>
      <vt:lpstr>Brainstorming my own applications</vt:lpstr>
      <vt:lpstr>Image processing pipeline</vt:lpstr>
      <vt:lpstr>Image processing pipeline</vt:lpstr>
      <vt:lpstr>What is a digital image</vt:lpstr>
      <vt:lpstr>What is a digital image</vt:lpstr>
      <vt:lpstr>Image processing with OpenCV</vt:lpstr>
      <vt:lpstr>Image processing with OpenCV</vt:lpstr>
      <vt:lpstr>Image processing with OpenCV</vt:lpstr>
      <vt:lpstr>Manipulation with OpenCV</vt:lpstr>
      <vt:lpstr>Manipulation with OpenCV</vt:lpstr>
      <vt:lpstr>Manipulation with OpenCV</vt:lpstr>
      <vt:lpstr>Manipulation with OpenCV</vt:lpstr>
      <vt:lpstr>Geometric transforms &amp; Mathematical Operations with OpenCV</vt:lpstr>
      <vt:lpstr>Geometric transforms &amp; Mathematical Operations with OpenCV</vt:lpstr>
      <vt:lpstr>Geometric transforms &amp; Mathematical Operations with OpenCV</vt:lpstr>
      <vt:lpstr>Spatial filtering with OpenCV</vt:lpstr>
      <vt:lpstr>Spatial filtering with OpenCV</vt:lpstr>
      <vt:lpstr>Spatial filtering with OpenCV</vt:lpstr>
      <vt:lpstr>Spatial filtering with OpenCV</vt:lpstr>
      <vt:lpstr>Spatial filtering with OpenCV</vt:lpstr>
      <vt:lpstr>Histogram : counts the number of occurrences of the intensity values of pixels</vt:lpstr>
      <vt:lpstr>Histogram – Intensity transformations</vt:lpstr>
      <vt:lpstr>Histogram – Intensity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1, 2</dc:title>
  <dc:creator>Seohyun Yim</dc:creator>
  <cp:lastModifiedBy>Seohyun Yim</cp:lastModifiedBy>
  <cp:revision>52</cp:revision>
  <dcterms:created xsi:type="dcterms:W3CDTF">2022-01-14T00:45:10Z</dcterms:created>
  <dcterms:modified xsi:type="dcterms:W3CDTF">2022-01-14T03:01:37Z</dcterms:modified>
</cp:coreProperties>
</file>