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57" r:id="rId4"/>
    <p:sldId id="293" r:id="rId5"/>
    <p:sldId id="263" r:id="rId6"/>
    <p:sldId id="286" r:id="rId7"/>
    <p:sldId id="289" r:id="rId8"/>
    <p:sldId id="290" r:id="rId9"/>
    <p:sldId id="299" r:id="rId10"/>
    <p:sldId id="300" r:id="rId11"/>
    <p:sldId id="280" r:id="rId12"/>
    <p:sldId id="265" r:id="rId13"/>
    <p:sldId id="297" r:id="rId14"/>
    <p:sldId id="291" r:id="rId15"/>
    <p:sldId id="296" r:id="rId16"/>
    <p:sldId id="298" r:id="rId17"/>
    <p:sldId id="284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FE6FF"/>
    <a:srgbClr val="FBE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6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9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9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82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2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7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9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1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3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8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9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2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0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EE60355-3397-4837-A7B0-AA755EAD859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E58E6C-6824-424D-A0C7-B4211EF2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56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.post.naver.com/viewer/postView.nhn?volumeNo=8279665&amp;memberNo=967" TargetMode="External"/><Relationship Id="rId2" Type="http://schemas.openxmlformats.org/officeDocument/2006/relationships/hyperlink" Target="https://m.blog.naver.com/kyk123147/22140629522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seeoojun/220282189077" TargetMode="External"/><Relationship Id="rId4" Type="http://schemas.openxmlformats.org/officeDocument/2006/relationships/hyperlink" Target="https://m.blog.naver.com/PostView.nhn?blogId=foxc987&amp;logNo=220047092069&amp;proxyReferer=https://www.google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mblogthumb-phinf.pstatic.net/MjAxODExMjZfNjQg/MDAxNTQzMTk4NzA1NDU4.rKTJ0g2ks5p4T1h_b9kC_8-oClC6iO5We8Y_4HG30s4g.GtzQA4QRHTaVLUaWb6lrcJNNo_M7kFD95F9X9sOQZ2gg.JPEG.kyk123147/3aef7c337695d758b5c2bb5fc24baba3.jp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28962" y="-2205036"/>
            <a:ext cx="5934075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161606" y="4978421"/>
            <a:ext cx="5868785" cy="10224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마왕 학교를 졸업한지 얼마 안 된 새내기 마왕이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용사들로부터 </a:t>
            </a:r>
            <a:r>
              <a:rPr lang="ko-KR" altLang="en-US" dirty="0">
                <a:solidFill>
                  <a:srgbClr val="FFC000"/>
                </a:solidFill>
              </a:rPr>
              <a:t>던전을 </a:t>
            </a:r>
            <a:r>
              <a:rPr lang="ko-KR" altLang="en-US" dirty="0" smtClean="0">
                <a:solidFill>
                  <a:srgbClr val="FFC000"/>
                </a:solidFill>
              </a:rPr>
              <a:t>방어하며</a:t>
            </a:r>
            <a:r>
              <a:rPr lang="en-US" altLang="ko-KR" dirty="0" smtClean="0">
                <a:solidFill>
                  <a:srgbClr val="FFC000"/>
                </a:solidFill>
              </a:rPr>
              <a:t>,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dirty="0" err="1">
                <a:solidFill>
                  <a:srgbClr val="FFC000"/>
                </a:solidFill>
              </a:rPr>
              <a:t>중간계를</a:t>
            </a:r>
            <a:r>
              <a:rPr lang="ko-KR" altLang="en-US" dirty="0">
                <a:solidFill>
                  <a:srgbClr val="FFC000"/>
                </a:solidFill>
              </a:rPr>
              <a:t> 침략을 해 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최고의 마왕이 </a:t>
            </a:r>
            <a:r>
              <a:rPr lang="ko-KR" altLang="en-US" dirty="0" smtClean="0">
                <a:solidFill>
                  <a:schemeClr val="bg1"/>
                </a:solidFill>
              </a:rPr>
              <a:t>되어가는 </a:t>
            </a:r>
            <a:r>
              <a:rPr lang="ko-KR" altLang="en-US" dirty="0">
                <a:solidFill>
                  <a:srgbClr val="FF0000"/>
                </a:solidFill>
              </a:rPr>
              <a:t>모바일 전략 게임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8822"/>
              </p:ext>
            </p:extLst>
          </p:nvPr>
        </p:nvGraphicFramePr>
        <p:xfrm>
          <a:off x="-1" y="0"/>
          <a:ext cx="12192003" cy="923925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821857">
                  <a:extLst>
                    <a:ext uri="{9D8B030D-6E8A-4147-A177-3AD203B41FA5}">
                      <a16:colId xmlns:a16="http://schemas.microsoft.com/office/drawing/2014/main" val="3307913271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3292464272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2432447792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903269185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1516637323"/>
                    </a:ext>
                  </a:extLst>
                </a:gridCol>
                <a:gridCol w="2155391">
                  <a:extLst>
                    <a:ext uri="{9D8B030D-6E8A-4147-A177-3AD203B41FA5}">
                      <a16:colId xmlns:a16="http://schemas.microsoft.com/office/drawing/2014/main" val="2966683189"/>
                    </a:ext>
                  </a:extLst>
                </a:gridCol>
                <a:gridCol w="2155391">
                  <a:extLst>
                    <a:ext uri="{9D8B030D-6E8A-4147-A177-3AD203B41FA5}">
                      <a16:colId xmlns:a16="http://schemas.microsoft.com/office/drawing/2014/main" val="3401848351"/>
                    </a:ext>
                  </a:extLst>
                </a:gridCol>
              </a:tblGrid>
              <a:tr h="39089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effectLst/>
                        </a:rPr>
                        <a:t>출번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분반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학번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과제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제출일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연락처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092377"/>
                  </a:ext>
                </a:extLst>
              </a:tr>
              <a:tr h="533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02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2016180037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임 건 호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중간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제안서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191017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010-5285-2385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7458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20914757">
            <a:off x="1431291" y="2046079"/>
            <a:ext cx="9127139" cy="22159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 smtClean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50000">
                      <a:schemeClr val="accent1">
                        <a:lumMod val="20000"/>
                        <a:lumOff val="80000"/>
                      </a:schemeClr>
                    </a:gs>
                    <a:gs pos="33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08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A l I v e</a:t>
            </a:r>
            <a:endParaRPr lang="en-US" altLang="ko-KR" sz="13800" b="1" cap="none" spc="0" dirty="0">
              <a:ln w="9525">
                <a:solidFill>
                  <a:schemeClr val="tx1"/>
                </a:solidFill>
                <a:prstDash val="solid"/>
              </a:ln>
              <a:gradFill>
                <a:gsLst>
                  <a:gs pos="50000">
                    <a:schemeClr val="accent1">
                      <a:lumMod val="20000"/>
                      <a:lumOff val="80000"/>
                    </a:schemeClr>
                  </a:gs>
                  <a:gs pos="33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0800000" scaled="1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게임 플레이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11" y="1524000"/>
            <a:ext cx="8810625" cy="155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■ 게임 진행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난이도 설정 후 정해진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포인트 내에서 초기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분배한다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초기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총 합은 </a:t>
            </a:r>
            <a:r>
              <a:rPr lang="en-US" altLang="ko-KR" dirty="0" smtClean="0"/>
              <a:t>60 </a:t>
            </a:r>
            <a:r>
              <a:rPr lang="ko-KR" altLang="en-US" dirty="0" smtClean="0"/>
              <a:t>포인트 주어진다</a:t>
            </a:r>
            <a:r>
              <a:rPr lang="en-US" altLang="ko-KR" dirty="0" smtClean="0"/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57512" y="3248026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물리 공격력 및 방어력 증가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노동력 증가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57512" y="3771900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민첩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시간 내 행동 횟수 증가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57512" y="4305299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 </a:t>
            </a:r>
            <a:r>
              <a:rPr lang="en-US" altLang="ko-KR" dirty="0" smtClean="0"/>
              <a:t>:  HP</a:t>
            </a:r>
            <a:r>
              <a:rPr lang="ko-KR" altLang="en-US" dirty="0" smtClean="0"/>
              <a:t> 증가 및 훈련 횟수 증가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57512" y="4838698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마법 공격력 및 방어력 증가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957512" y="5400670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크리티컬 및 재화 획득 확률 증가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57512" y="5962642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카리스마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가디언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증가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886950" y="3248026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/ 10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886950" y="3771900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/ 10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886950" y="4305299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/ 10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886950" y="4838698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 / 10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886950" y="5400670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 / 10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886950" y="5962642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 /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전투 시스템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70814" y="1534673"/>
            <a:ext cx="8810625" cy="61791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/>
              <a:t> ■ </a:t>
            </a:r>
            <a:r>
              <a:rPr lang="ko-KR" altLang="en-US" dirty="0" smtClean="0"/>
              <a:t>던전 전투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970814" y="5644639"/>
            <a:ext cx="894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그림과 같은 공간에서 던전 방어전이 진행된다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방식과 비슷한 게임 예시를 다음 장에 추가했다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2934130" y="2155571"/>
            <a:ext cx="9063463" cy="3081447"/>
            <a:chOff x="2959697" y="1791431"/>
            <a:chExt cx="9063463" cy="308144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0302294" y="2714299"/>
              <a:ext cx="1720866" cy="32350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용사 침입 방향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2959697" y="1791431"/>
              <a:ext cx="8203030" cy="3081447"/>
              <a:chOff x="2959697" y="1791431"/>
              <a:chExt cx="8203030" cy="30814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774166" y="2970079"/>
                <a:ext cx="940389" cy="5418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282817" y="2193667"/>
                <a:ext cx="940389" cy="5418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7695901" y="2193667"/>
                <a:ext cx="940389" cy="5418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869732" y="2193668"/>
                <a:ext cx="940389" cy="207972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282817" y="2962629"/>
                <a:ext cx="940389" cy="5418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695901" y="2962629"/>
                <a:ext cx="940389" cy="54180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282817" y="3731590"/>
                <a:ext cx="940389" cy="5418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695901" y="3731591"/>
                <a:ext cx="940389" cy="5418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959697" y="3070148"/>
                <a:ext cx="540656" cy="33700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4031178" y="3112232"/>
                <a:ext cx="383993" cy="25775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/>
              <p:cNvCxnSpPr>
                <a:stCxn id="20" idx="2"/>
                <a:endCxn id="17" idx="0"/>
              </p:cNvCxnSpPr>
              <p:nvPr/>
            </p:nvCxnSpPr>
            <p:spPr>
              <a:xfrm flipH="1">
                <a:off x="3230025" y="2680150"/>
                <a:ext cx="578432" cy="389998"/>
              </a:xfrm>
              <a:prstGeom prst="straightConnector1">
                <a:avLst/>
              </a:prstGeom>
              <a:ln w="28575">
                <a:solidFill>
                  <a:srgbClr val="FF66FF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모서리가 둥근 직사각형 19"/>
              <p:cNvSpPr/>
              <p:nvPr/>
            </p:nvSpPr>
            <p:spPr>
              <a:xfrm>
                <a:off x="3108960" y="2327714"/>
                <a:ext cx="1398993" cy="35243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>
                    <a:solidFill>
                      <a:schemeClr val="bg1"/>
                    </a:solidFill>
                  </a:rPr>
                  <a:t>디멘션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 코어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직선 연결선 22"/>
              <p:cNvCxnSpPr>
                <a:stCxn id="17" idx="3"/>
                <a:endCxn id="68" idx="1"/>
              </p:cNvCxnSpPr>
              <p:nvPr/>
            </p:nvCxnSpPr>
            <p:spPr>
              <a:xfrm>
                <a:off x="3500353" y="3238650"/>
                <a:ext cx="273813" cy="2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9" idx="3"/>
                <a:endCxn id="10" idx="1"/>
              </p:cNvCxnSpPr>
              <p:nvPr/>
            </p:nvCxnSpPr>
            <p:spPr>
              <a:xfrm>
                <a:off x="7223205" y="2464569"/>
                <a:ext cx="472696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9" idx="2"/>
                <a:endCxn id="12" idx="0"/>
              </p:cNvCxnSpPr>
              <p:nvPr/>
            </p:nvCxnSpPr>
            <p:spPr>
              <a:xfrm>
                <a:off x="6753011" y="2735472"/>
                <a:ext cx="0" cy="2271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1" idx="3"/>
                <a:endCxn id="12" idx="1"/>
              </p:cNvCxnSpPr>
              <p:nvPr/>
            </p:nvCxnSpPr>
            <p:spPr>
              <a:xfrm>
                <a:off x="5810121" y="3233532"/>
                <a:ext cx="4726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12" idx="2"/>
                <a:endCxn id="15" idx="0"/>
              </p:cNvCxnSpPr>
              <p:nvPr/>
            </p:nvCxnSpPr>
            <p:spPr>
              <a:xfrm>
                <a:off x="6753011" y="3504434"/>
                <a:ext cx="0" cy="2271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2" idx="3"/>
                <a:endCxn id="13" idx="1"/>
              </p:cNvCxnSpPr>
              <p:nvPr/>
            </p:nvCxnSpPr>
            <p:spPr>
              <a:xfrm>
                <a:off x="7223205" y="3233531"/>
                <a:ext cx="472696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0" idx="2"/>
                <a:endCxn id="13" idx="0"/>
              </p:cNvCxnSpPr>
              <p:nvPr/>
            </p:nvCxnSpPr>
            <p:spPr>
              <a:xfrm>
                <a:off x="8166095" y="2735473"/>
                <a:ext cx="0" cy="2271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endCxn id="16" idx="1"/>
              </p:cNvCxnSpPr>
              <p:nvPr/>
            </p:nvCxnSpPr>
            <p:spPr>
              <a:xfrm>
                <a:off x="7223205" y="3988492"/>
                <a:ext cx="472696" cy="140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13" idx="2"/>
                <a:endCxn id="16" idx="0"/>
              </p:cNvCxnSpPr>
              <p:nvPr/>
            </p:nvCxnSpPr>
            <p:spPr>
              <a:xfrm>
                <a:off x="8166095" y="3504435"/>
                <a:ext cx="0" cy="2271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0" name="오른쪽 화살표 49"/>
              <p:cNvSpPr/>
              <p:nvPr/>
            </p:nvSpPr>
            <p:spPr>
              <a:xfrm rot="10800000">
                <a:off x="9199248" y="3107101"/>
                <a:ext cx="1151977" cy="447123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811955" y="3170760"/>
                <a:ext cx="220734" cy="134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811955" y="2999266"/>
                <a:ext cx="220734" cy="134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811955" y="3339892"/>
                <a:ext cx="220734" cy="134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526595" y="3083862"/>
                <a:ext cx="426258" cy="2861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번개 61"/>
              <p:cNvSpPr/>
              <p:nvPr/>
            </p:nvSpPr>
            <p:spPr>
              <a:xfrm>
                <a:off x="7831271" y="2395675"/>
                <a:ext cx="338892" cy="257753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번개 62"/>
              <p:cNvSpPr/>
              <p:nvPr/>
            </p:nvSpPr>
            <p:spPr>
              <a:xfrm>
                <a:off x="7913566" y="2245758"/>
                <a:ext cx="257977" cy="149917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번개 63"/>
              <p:cNvSpPr/>
              <p:nvPr/>
            </p:nvSpPr>
            <p:spPr>
              <a:xfrm>
                <a:off x="8209840" y="2375055"/>
                <a:ext cx="338892" cy="257753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9192475" y="1994146"/>
                <a:ext cx="1020885" cy="28273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함정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997365" y="1791431"/>
                <a:ext cx="1284584" cy="28273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중형 몬스터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8" name="직선 화살표 연결선 77"/>
              <p:cNvCxnSpPr>
                <a:stCxn id="71" idx="2"/>
                <a:endCxn id="61" idx="1"/>
              </p:cNvCxnSpPr>
              <p:nvPr/>
            </p:nvCxnSpPr>
            <p:spPr>
              <a:xfrm flipH="1">
                <a:off x="6589019" y="2074170"/>
                <a:ext cx="50638" cy="1051594"/>
              </a:xfrm>
              <a:prstGeom prst="straightConnector1">
                <a:avLst/>
              </a:prstGeom>
              <a:ln>
                <a:solidFill>
                  <a:srgbClr val="FF66FF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stCxn id="65" idx="2"/>
                <a:endCxn id="10" idx="3"/>
              </p:cNvCxnSpPr>
              <p:nvPr/>
            </p:nvCxnSpPr>
            <p:spPr>
              <a:xfrm flipH="1">
                <a:off x="8636290" y="2276885"/>
                <a:ext cx="1066629" cy="187685"/>
              </a:xfrm>
              <a:prstGeom prst="straightConnector1">
                <a:avLst/>
              </a:prstGeom>
              <a:ln>
                <a:solidFill>
                  <a:srgbClr val="FF66FF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stCxn id="52" idx="2"/>
                <a:endCxn id="50" idx="1"/>
              </p:cNvCxnSpPr>
              <p:nvPr/>
            </p:nvCxnSpPr>
            <p:spPr>
              <a:xfrm flipH="1">
                <a:off x="10351225" y="3037803"/>
                <a:ext cx="811502" cy="292859"/>
              </a:xfrm>
              <a:prstGeom prst="straightConnector1">
                <a:avLst/>
              </a:prstGeom>
              <a:ln>
                <a:solidFill>
                  <a:srgbClr val="FF66FF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/>
              <p:cNvCxnSpPr>
                <a:stCxn id="97" idx="0"/>
              </p:cNvCxnSpPr>
              <p:nvPr/>
            </p:nvCxnSpPr>
            <p:spPr>
              <a:xfrm flipH="1" flipV="1">
                <a:off x="8197497" y="3249133"/>
                <a:ext cx="1342156" cy="753587"/>
              </a:xfrm>
              <a:prstGeom prst="straightConnector1">
                <a:avLst/>
              </a:prstGeom>
              <a:ln>
                <a:solidFill>
                  <a:srgbClr val="FF66FF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" name="모서리가 둥근 직사각형 96"/>
              <p:cNvSpPr/>
              <p:nvPr/>
            </p:nvSpPr>
            <p:spPr>
              <a:xfrm>
                <a:off x="9029210" y="4002720"/>
                <a:ext cx="1020885" cy="28273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초원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9" name="직선 화살표 연결선 98"/>
              <p:cNvCxnSpPr>
                <a:stCxn id="101" idx="0"/>
                <a:endCxn id="15" idx="2"/>
              </p:cNvCxnSpPr>
              <p:nvPr/>
            </p:nvCxnSpPr>
            <p:spPr>
              <a:xfrm flipV="1">
                <a:off x="6589019" y="4273396"/>
                <a:ext cx="163993" cy="316743"/>
              </a:xfrm>
              <a:prstGeom prst="straightConnector1">
                <a:avLst/>
              </a:prstGeom>
              <a:ln>
                <a:solidFill>
                  <a:srgbClr val="FF66FF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1" name="모서리가 둥근 직사각형 100"/>
              <p:cNvSpPr/>
              <p:nvPr/>
            </p:nvSpPr>
            <p:spPr>
              <a:xfrm>
                <a:off x="6078576" y="4590139"/>
                <a:ext cx="1020885" cy="28273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황무지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4" name="직선 화살표 연결선 103"/>
              <p:cNvCxnSpPr>
                <a:stCxn id="109" idx="0"/>
                <a:endCxn id="3" idx="3"/>
              </p:cNvCxnSpPr>
              <p:nvPr/>
            </p:nvCxnSpPr>
            <p:spPr>
              <a:xfrm flipV="1">
                <a:off x="3826152" y="3332238"/>
                <a:ext cx="261260" cy="347497"/>
              </a:xfrm>
              <a:prstGeom prst="straightConnector1">
                <a:avLst/>
              </a:prstGeom>
              <a:ln w="28575">
                <a:solidFill>
                  <a:srgbClr val="FF66FF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모서리가 둥근 직사각형 108"/>
              <p:cNvSpPr/>
              <p:nvPr/>
            </p:nvSpPr>
            <p:spPr>
              <a:xfrm>
                <a:off x="3476539" y="3679735"/>
                <a:ext cx="699225" cy="24415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마왕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7" name="직선 연결선 76"/>
              <p:cNvCxnSpPr>
                <a:stCxn id="68" idx="3"/>
                <a:endCxn id="11" idx="1"/>
              </p:cNvCxnSpPr>
              <p:nvPr/>
            </p:nvCxnSpPr>
            <p:spPr>
              <a:xfrm flipV="1">
                <a:off x="4714555" y="3233532"/>
                <a:ext cx="155177" cy="7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stCxn id="115" idx="0"/>
                <a:endCxn id="11" idx="2"/>
              </p:cNvCxnSpPr>
              <p:nvPr/>
            </p:nvCxnSpPr>
            <p:spPr>
              <a:xfrm flipV="1">
                <a:off x="5089154" y="4273396"/>
                <a:ext cx="250773" cy="316743"/>
              </a:xfrm>
              <a:prstGeom prst="straightConnector1">
                <a:avLst/>
              </a:prstGeom>
              <a:ln>
                <a:solidFill>
                  <a:srgbClr val="FF66FF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5" name="모서리가 둥근 직사각형 114"/>
              <p:cNvSpPr/>
              <p:nvPr/>
            </p:nvSpPr>
            <p:spPr>
              <a:xfrm>
                <a:off x="4578711" y="4590139"/>
                <a:ext cx="1020885" cy="28273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호수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089153" y="2632808"/>
                <a:ext cx="510443" cy="12910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7401694" y="4522415"/>
                <a:ext cx="1316313" cy="28273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소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형 몬스터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3" name="직선 화살표 연결선 122"/>
              <p:cNvCxnSpPr>
                <a:stCxn id="122" idx="0"/>
                <a:endCxn id="60" idx="4"/>
              </p:cNvCxnSpPr>
              <p:nvPr/>
            </p:nvCxnSpPr>
            <p:spPr>
              <a:xfrm flipH="1" flipV="1">
                <a:off x="7922322" y="3474412"/>
                <a:ext cx="137529" cy="1048003"/>
              </a:xfrm>
              <a:prstGeom prst="straightConnector1">
                <a:avLst/>
              </a:prstGeom>
              <a:ln>
                <a:solidFill>
                  <a:srgbClr val="FF66FF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0" name="모서리가 둥근 직사각형 129"/>
              <p:cNvSpPr/>
              <p:nvPr/>
            </p:nvSpPr>
            <p:spPr>
              <a:xfrm>
                <a:off x="4438823" y="1826411"/>
                <a:ext cx="1412656" cy="28273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대형 몬스터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1" name="직선 화살표 연결선 130"/>
              <p:cNvCxnSpPr>
                <a:stCxn id="130" idx="2"/>
                <a:endCxn id="118" idx="0"/>
              </p:cNvCxnSpPr>
              <p:nvPr/>
            </p:nvCxnSpPr>
            <p:spPr>
              <a:xfrm>
                <a:off x="5145151" y="2109150"/>
                <a:ext cx="199224" cy="523658"/>
              </a:xfrm>
              <a:prstGeom prst="straightConnector1">
                <a:avLst/>
              </a:prstGeom>
              <a:ln>
                <a:solidFill>
                  <a:srgbClr val="FF66FF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31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전투 시스템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09" y="1524000"/>
            <a:ext cx="8810625" cy="6381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/>
              <a:t> ■ 던전 </a:t>
            </a:r>
            <a:r>
              <a:rPr lang="ko-KR" altLang="en-US" dirty="0" smtClean="0"/>
              <a:t>전투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399" y="2618522"/>
            <a:ext cx="7103473" cy="3277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7219" y="211342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던전 메이커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전투 시스템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09" y="1524000"/>
            <a:ext cx="8810625" cy="6381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/>
              <a:t> ■ 던전 </a:t>
            </a:r>
            <a:r>
              <a:rPr lang="ko-KR" altLang="en-US" dirty="0" smtClean="0"/>
              <a:t>전투 승리 시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060442" y="2113429"/>
            <a:ext cx="8707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몬스터와 </a:t>
            </a:r>
            <a:r>
              <a:rPr lang="ko-KR" altLang="en-US" dirty="0"/>
              <a:t>마왕은 </a:t>
            </a:r>
            <a:r>
              <a:rPr lang="ko-KR" altLang="en-US" dirty="0">
                <a:solidFill>
                  <a:srgbClr val="FFC000"/>
                </a:solidFill>
              </a:rPr>
              <a:t>경험치를 획득</a:t>
            </a:r>
            <a:r>
              <a:rPr lang="ko-KR" altLang="en-US" dirty="0"/>
              <a:t>하며</a:t>
            </a:r>
            <a:r>
              <a:rPr lang="en-US" altLang="ko-KR" dirty="0"/>
              <a:t> </a:t>
            </a:r>
            <a:r>
              <a:rPr lang="ko-KR" altLang="en-US" dirty="0"/>
              <a:t>레벨 상승 시 현 </a:t>
            </a:r>
            <a:r>
              <a:rPr lang="ko-KR" altLang="en-US" dirty="0" err="1"/>
              <a:t>능력치에</a:t>
            </a:r>
            <a:r>
              <a:rPr lang="ko-KR" altLang="en-US" dirty="0"/>
              <a:t> 비례하여 </a:t>
            </a:r>
            <a:r>
              <a:rPr lang="ko-KR" altLang="en-US" dirty="0" err="1" smtClean="0"/>
              <a:t>능력치가</a:t>
            </a:r>
            <a:r>
              <a:rPr lang="ko-KR" altLang="en-US" dirty="0" smtClean="0"/>
              <a:t> </a:t>
            </a:r>
            <a:r>
              <a:rPr lang="ko-KR" altLang="en-US" dirty="0"/>
              <a:t>상승한다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     (</a:t>
            </a:r>
            <a:r>
              <a:rPr lang="ko-KR" altLang="en-US" dirty="0"/>
              <a:t>훈련을 통하여 기본 </a:t>
            </a:r>
            <a:r>
              <a:rPr lang="ko-KR" altLang="en-US" dirty="0" err="1"/>
              <a:t>능력치를</a:t>
            </a:r>
            <a:r>
              <a:rPr lang="ko-KR" altLang="en-US" dirty="0"/>
              <a:t> 상승시켰다면 효율이 레벨 업 효율이 증가한다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endParaRPr lang="ko-KR" altLang="en-US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보통의 확률로 전리품으로 아이템이나 금화를 획득할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낮은 확률로 포로를 잡을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포로는 금화를 받고 풀어주거나 마계 상점에서 타락 물약을 통하여 몬스터로 만들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전투 시스템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005136" y="1546167"/>
            <a:ext cx="8810625" cy="6594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/>
              <a:t> ■ </a:t>
            </a:r>
            <a:r>
              <a:rPr lang="ko-KR" altLang="en-US" dirty="0" smtClean="0"/>
              <a:t>점령 전투</a:t>
            </a:r>
            <a:endParaRPr lang="en-US" altLang="ko-KR" dirty="0" smtClean="0"/>
          </a:p>
        </p:txBody>
      </p:sp>
      <p:sp>
        <p:nvSpPr>
          <p:cNvPr id="2" name="정오각형 1"/>
          <p:cNvSpPr/>
          <p:nvPr/>
        </p:nvSpPr>
        <p:spPr>
          <a:xfrm>
            <a:off x="5702531" y="2435629"/>
            <a:ext cx="1812174" cy="1837113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156959" y="5170515"/>
            <a:ext cx="532015" cy="4987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064599" y="5146105"/>
            <a:ext cx="532015" cy="4987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759359" y="3266901"/>
            <a:ext cx="532015" cy="4987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336122" y="3442854"/>
            <a:ext cx="532015" cy="4987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27617" y="4002578"/>
            <a:ext cx="532015" cy="4987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80235" y="4251960"/>
            <a:ext cx="532015" cy="4987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287066" y="4921133"/>
            <a:ext cx="532015" cy="4987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870417" y="4696690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오각형 16"/>
          <p:cNvSpPr/>
          <p:nvPr/>
        </p:nvSpPr>
        <p:spPr>
          <a:xfrm>
            <a:off x="5569270" y="2278331"/>
            <a:ext cx="2065101" cy="2093521"/>
          </a:xfrm>
          <a:prstGeom prst="pentagon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024679" y="3524559"/>
            <a:ext cx="257180" cy="241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3125" y="3524559"/>
            <a:ext cx="257180" cy="241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25862" y="3824100"/>
            <a:ext cx="257180" cy="241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936009" y="3824100"/>
            <a:ext cx="257180" cy="241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2615" y="3934691"/>
            <a:ext cx="257180" cy="241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437121" y="3069525"/>
            <a:ext cx="359300" cy="336843"/>
          </a:xfrm>
          <a:prstGeom prst="ellipse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217634" y="5915534"/>
            <a:ext cx="846965" cy="799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2"/>
            <a:endCxn id="11" idx="6"/>
          </p:cNvCxnSpPr>
          <p:nvPr/>
        </p:nvCxnSpPr>
        <p:spPr>
          <a:xfrm flipH="1">
            <a:off x="4868137" y="3645112"/>
            <a:ext cx="1124988" cy="4712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3"/>
            <a:endCxn id="14" idx="7"/>
          </p:cNvCxnSpPr>
          <p:nvPr/>
        </p:nvCxnSpPr>
        <p:spPr>
          <a:xfrm flipH="1">
            <a:off x="5741169" y="4029897"/>
            <a:ext cx="422356" cy="9642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4"/>
            <a:endCxn id="3" idx="0"/>
          </p:cNvCxnSpPr>
          <p:nvPr/>
        </p:nvCxnSpPr>
        <p:spPr>
          <a:xfrm flipH="1">
            <a:off x="6422967" y="4175797"/>
            <a:ext cx="228238" cy="994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2" idx="1"/>
          </p:cNvCxnSpPr>
          <p:nvPr/>
        </p:nvCxnSpPr>
        <p:spPr>
          <a:xfrm>
            <a:off x="7281859" y="3668674"/>
            <a:ext cx="1123670" cy="40694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6"/>
            <a:endCxn id="10" idx="2"/>
          </p:cNvCxnSpPr>
          <p:nvPr/>
        </p:nvCxnSpPr>
        <p:spPr>
          <a:xfrm flipV="1">
            <a:off x="7281859" y="3516283"/>
            <a:ext cx="1477500" cy="12882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1" idx="5"/>
            <a:endCxn id="15" idx="1"/>
          </p:cNvCxnSpPr>
          <p:nvPr/>
        </p:nvCxnSpPr>
        <p:spPr>
          <a:xfrm>
            <a:off x="7155526" y="4029897"/>
            <a:ext cx="781846" cy="7337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7"/>
            <a:endCxn id="20" idx="2"/>
          </p:cNvCxnSpPr>
          <p:nvPr/>
        </p:nvCxnSpPr>
        <p:spPr>
          <a:xfrm flipV="1">
            <a:off x="5134338" y="3944653"/>
            <a:ext cx="991524" cy="38034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0"/>
            <a:endCxn id="21" idx="4"/>
          </p:cNvCxnSpPr>
          <p:nvPr/>
        </p:nvCxnSpPr>
        <p:spPr>
          <a:xfrm flipH="1" flipV="1">
            <a:off x="7064599" y="4065206"/>
            <a:ext cx="266008" cy="108089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5" idx="2"/>
            <a:endCxn id="23" idx="1"/>
          </p:cNvCxnSpPr>
          <p:nvPr/>
        </p:nvCxnSpPr>
        <p:spPr>
          <a:xfrm>
            <a:off x="5770537" y="2444611"/>
            <a:ext cx="719202" cy="674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266268" y="2013696"/>
            <a:ext cx="1008537" cy="430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적 장군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전투 시스템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2423821"/>
            <a:ext cx="6525145" cy="3669068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005136" y="1555102"/>
            <a:ext cx="8810625" cy="659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dirty="0" smtClean="0"/>
              <a:t>  ■ 점령 전투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40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전투 시스템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09" y="1524000"/>
            <a:ext cx="8810625" cy="6381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/>
              <a:t> ■ </a:t>
            </a:r>
            <a:r>
              <a:rPr lang="ko-KR" altLang="en-US" dirty="0" smtClean="0"/>
              <a:t>점령 전투 승리 시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060442" y="2113429"/>
            <a:ext cx="8707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몬스터와 </a:t>
            </a:r>
            <a:r>
              <a:rPr lang="ko-KR" altLang="en-US" dirty="0"/>
              <a:t>마왕은 </a:t>
            </a:r>
            <a:r>
              <a:rPr lang="ko-KR" altLang="en-US" dirty="0">
                <a:solidFill>
                  <a:srgbClr val="FFC000"/>
                </a:solidFill>
              </a:rPr>
              <a:t>경험치를 획득</a:t>
            </a:r>
            <a:r>
              <a:rPr lang="ko-KR" altLang="en-US" dirty="0"/>
              <a:t>하며</a:t>
            </a:r>
            <a:r>
              <a:rPr lang="en-US" altLang="ko-KR" dirty="0"/>
              <a:t> </a:t>
            </a:r>
            <a:r>
              <a:rPr lang="ko-KR" altLang="en-US" dirty="0"/>
              <a:t>레벨 상승 시 현 </a:t>
            </a:r>
            <a:r>
              <a:rPr lang="ko-KR" altLang="en-US" dirty="0" err="1"/>
              <a:t>능력치에</a:t>
            </a:r>
            <a:r>
              <a:rPr lang="ko-KR" altLang="en-US" dirty="0"/>
              <a:t> 비례하여 </a:t>
            </a:r>
            <a:r>
              <a:rPr lang="ko-KR" altLang="en-US" dirty="0" err="1" smtClean="0"/>
              <a:t>능력치가</a:t>
            </a:r>
            <a:r>
              <a:rPr lang="ko-KR" altLang="en-US" dirty="0" smtClean="0"/>
              <a:t> </a:t>
            </a:r>
            <a:r>
              <a:rPr lang="ko-KR" altLang="en-US" dirty="0"/>
              <a:t>상승한다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     (</a:t>
            </a:r>
            <a:r>
              <a:rPr lang="ko-KR" altLang="en-US" dirty="0"/>
              <a:t>훈련을 통하여 기본 </a:t>
            </a:r>
            <a:r>
              <a:rPr lang="ko-KR" altLang="en-US" dirty="0" err="1"/>
              <a:t>능력치를</a:t>
            </a:r>
            <a:r>
              <a:rPr lang="ko-KR" altLang="en-US" dirty="0"/>
              <a:t> 상승시켰다면 효율이 레벨 업 효율이 증가한다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점령지에서 매달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일에 세금을 받을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점령지 관리 명령으로 세금 율을 조절할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점령지 관리 명령으로 점령지를 약탈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약탈 시 인구가 감소하며 일정 이하로 내려가면 점령지의 등급이 내려간다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94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3863004" y="2384702"/>
            <a:ext cx="3090862" cy="4201682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29" y="2729710"/>
            <a:ext cx="2777244" cy="37492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전투 시스템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45077" y="1607588"/>
            <a:ext cx="3320522" cy="103823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■</a:t>
            </a:r>
            <a:r>
              <a:rPr lang="en-US" altLang="ko-KR" dirty="0"/>
              <a:t> </a:t>
            </a:r>
            <a:r>
              <a:rPr lang="ko-KR" altLang="en-US" dirty="0" smtClean="0"/>
              <a:t>가디언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함정 카드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194704" y="2517723"/>
            <a:ext cx="2556670" cy="39052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번 개 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24919" y="2489286"/>
            <a:ext cx="485775" cy="48577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FFFF00"/>
              </a:gs>
            </a:gsLst>
            <a:lin ang="13500000" scaled="1"/>
            <a:tileRect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포인트가 5개인 별 2"/>
          <p:cNvSpPr/>
          <p:nvPr/>
        </p:nvSpPr>
        <p:spPr>
          <a:xfrm>
            <a:off x="5775767" y="5489629"/>
            <a:ext cx="333376" cy="333376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02801" y="5960714"/>
            <a:ext cx="860338" cy="518696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체력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023856" y="5964700"/>
            <a:ext cx="860338" cy="51869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공격력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46727" y="5962497"/>
            <a:ext cx="860338" cy="51869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방어력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포인트가 5개인 별 42"/>
          <p:cNvSpPr/>
          <p:nvPr/>
        </p:nvSpPr>
        <p:spPr>
          <a:xfrm>
            <a:off x="6109143" y="5489629"/>
            <a:ext cx="333376" cy="333376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포인트가 5개인 별 43"/>
          <p:cNvSpPr/>
          <p:nvPr/>
        </p:nvSpPr>
        <p:spPr>
          <a:xfrm>
            <a:off x="6417998" y="5489629"/>
            <a:ext cx="333376" cy="333376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번개 45"/>
          <p:cNvSpPr/>
          <p:nvPr/>
        </p:nvSpPr>
        <p:spPr>
          <a:xfrm>
            <a:off x="4042304" y="2601311"/>
            <a:ext cx="262289" cy="2976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96213" y="2384702"/>
            <a:ext cx="3090862" cy="4201682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번개 57"/>
          <p:cNvSpPr/>
          <p:nvPr/>
        </p:nvSpPr>
        <p:spPr>
          <a:xfrm>
            <a:off x="7275513" y="2601311"/>
            <a:ext cx="262289" cy="2976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434078" y="2489286"/>
            <a:ext cx="485775" cy="48577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포인트가 5개인 별 50"/>
          <p:cNvSpPr/>
          <p:nvPr/>
        </p:nvSpPr>
        <p:spPr>
          <a:xfrm>
            <a:off x="7371114" y="3247877"/>
            <a:ext cx="333376" cy="333376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포인트가 5개인 별 55"/>
          <p:cNvSpPr/>
          <p:nvPr/>
        </p:nvSpPr>
        <p:spPr>
          <a:xfrm>
            <a:off x="7704490" y="3247877"/>
            <a:ext cx="333376" cy="333376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포인트가 5개인 별 56"/>
          <p:cNvSpPr/>
          <p:nvPr/>
        </p:nvSpPr>
        <p:spPr>
          <a:xfrm>
            <a:off x="8013345" y="3247877"/>
            <a:ext cx="333376" cy="333376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912" y="2883879"/>
            <a:ext cx="2767166" cy="359511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8670329" y="5962497"/>
            <a:ext cx="1369945" cy="51869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유지 시간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27913" y="2517723"/>
            <a:ext cx="2647950" cy="390526"/>
          </a:xfrm>
          <a:prstGeom prst="rect">
            <a:avLst/>
          </a:prstGeom>
          <a:gradFill>
            <a:gsLst>
              <a:gs pos="100000">
                <a:schemeClr val="accent3">
                  <a:lumMod val="20000"/>
                  <a:lumOff val="80000"/>
                </a:schemeClr>
              </a:gs>
              <a:gs pos="0">
                <a:srgbClr val="002060"/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강제 탈출 장치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158128" y="2489286"/>
            <a:ext cx="485775" cy="48577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84" name="포인트가 5개인 별 83"/>
          <p:cNvSpPr/>
          <p:nvPr/>
        </p:nvSpPr>
        <p:spPr>
          <a:xfrm>
            <a:off x="9013248" y="5489629"/>
            <a:ext cx="333376" cy="333376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포인트가 5개인 별 84"/>
          <p:cNvSpPr/>
          <p:nvPr/>
        </p:nvSpPr>
        <p:spPr>
          <a:xfrm>
            <a:off x="9346624" y="5489629"/>
            <a:ext cx="333376" cy="333376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포인트가 5개인 별 85"/>
          <p:cNvSpPr/>
          <p:nvPr/>
        </p:nvSpPr>
        <p:spPr>
          <a:xfrm>
            <a:off x="9655479" y="5489629"/>
            <a:ext cx="333376" cy="333376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79188" y="2545907"/>
            <a:ext cx="62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319695" y="5944748"/>
            <a:ext cx="1200850" cy="51869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공격력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게임 소개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마 무 리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차후 제작 계획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11" y="1676400"/>
            <a:ext cx="8810625" cy="490728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스킬과 종족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환경의 시너지를 구체화할 계획이다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침략과 정복 시스템을 더욱 구체화하여 </a:t>
            </a:r>
            <a:r>
              <a:rPr lang="ko-KR" altLang="en-US" dirty="0" err="1" smtClean="0"/>
              <a:t>중간계를</a:t>
            </a:r>
            <a:r>
              <a:rPr lang="ko-KR" altLang="en-US" dirty="0" smtClean="0"/>
              <a:t> 점령해간다는 느낌을 줄 수 있도록 할 계획이다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err="1" smtClean="0"/>
              <a:t>중간계를</a:t>
            </a:r>
            <a:r>
              <a:rPr lang="ko-KR" altLang="en-US" dirty="0" smtClean="0"/>
              <a:t> 점령해 나가다 보면 다른 마왕의 영역까지 진행하게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선택지를 두어 동맹이나 침략을 할 수 있도록 할 계획이다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84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게임 소개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마 무 리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부록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코 멘 트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11" y="1676400"/>
            <a:ext cx="8810625" cy="22097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07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525"/>
            <a:ext cx="2533651" cy="1304925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목</a:t>
            </a:r>
            <a:r>
              <a:rPr lang="en-US" altLang="ko-KR" sz="48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		</a:t>
            </a:r>
            <a:r>
              <a:rPr lang="ko-KR" altLang="en-US" sz="48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차</a:t>
            </a:r>
            <a:endParaRPr lang="ko-KR" altLang="en-US" sz="48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3081943" y="1314450"/>
            <a:ext cx="7034645" cy="52536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3100" dirty="0" smtClean="0"/>
              <a:t>1. </a:t>
            </a:r>
            <a:r>
              <a:rPr lang="ko-KR" altLang="en-US" sz="3100" dirty="0" smtClean="0"/>
              <a:t>기획 컨셉</a:t>
            </a:r>
            <a:endParaRPr lang="en-US" altLang="ko-KR" sz="3100" dirty="0" smtClean="0"/>
          </a:p>
          <a:p>
            <a:pPr marL="457200" indent="-457200">
              <a:buAutoNum type="arabicPeriod"/>
            </a:pPr>
            <a:endParaRPr lang="en-US" altLang="ko-KR" sz="3100" dirty="0" smtClean="0"/>
          </a:p>
          <a:p>
            <a:pPr marL="0" indent="0">
              <a:buNone/>
            </a:pPr>
            <a:r>
              <a:rPr lang="en-US" altLang="ko-KR" sz="3100" dirty="0"/>
              <a:t>2</a:t>
            </a:r>
            <a:r>
              <a:rPr lang="en-US" altLang="ko-KR" sz="3100" dirty="0" smtClean="0"/>
              <a:t>. </a:t>
            </a:r>
            <a:r>
              <a:rPr lang="ko-KR" altLang="en-US" sz="3100" dirty="0" smtClean="0"/>
              <a:t>게임 소개</a:t>
            </a:r>
            <a:r>
              <a:rPr lang="en-US" altLang="ko-KR" sz="3100" dirty="0" smtClean="0"/>
              <a:t>				</a:t>
            </a:r>
            <a:r>
              <a:rPr lang="en-US" altLang="ko-KR" sz="2600" dirty="0" smtClean="0"/>
              <a:t>- </a:t>
            </a:r>
            <a:r>
              <a:rPr lang="ko-KR" altLang="en-US" sz="2600" dirty="0"/>
              <a:t>세계관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						- </a:t>
            </a:r>
            <a:r>
              <a:rPr lang="ko-KR" altLang="en-US" sz="2600" dirty="0"/>
              <a:t>게임 플레이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						- </a:t>
            </a:r>
            <a:r>
              <a:rPr lang="ko-KR" altLang="en-US" sz="2600" dirty="0"/>
              <a:t>전투 시스템</a:t>
            </a:r>
            <a:endParaRPr lang="en-US" altLang="ko-KR" sz="2600" dirty="0"/>
          </a:p>
          <a:p>
            <a:pPr marL="457200" lvl="1" indent="0">
              <a:buNone/>
            </a:pPr>
            <a:r>
              <a:rPr lang="en-US" altLang="ko-KR" sz="2600" dirty="0" smtClean="0"/>
              <a:t>						- </a:t>
            </a:r>
            <a:r>
              <a:rPr lang="ko-KR" altLang="en-US" sz="2600" dirty="0" smtClean="0"/>
              <a:t>카드</a:t>
            </a:r>
            <a:endParaRPr lang="en-US" altLang="ko-KR" sz="2600" dirty="0" smtClean="0"/>
          </a:p>
          <a:p>
            <a:pPr lvl="1">
              <a:buFontTx/>
              <a:buChar char="-"/>
            </a:pPr>
            <a:endParaRPr lang="en-US" altLang="ko-KR" sz="3100" dirty="0" smtClean="0"/>
          </a:p>
          <a:p>
            <a:pPr marL="0" indent="0">
              <a:buNone/>
            </a:pPr>
            <a:r>
              <a:rPr lang="en-US" altLang="ko-KR" sz="3100" dirty="0" smtClean="0"/>
              <a:t>3.</a:t>
            </a:r>
            <a:r>
              <a:rPr lang="ko-KR" altLang="en-US" sz="3100" dirty="0" smtClean="0"/>
              <a:t> 마 무 리</a:t>
            </a:r>
            <a:r>
              <a:rPr lang="en-US" altLang="ko-KR" sz="3100" dirty="0" smtClean="0"/>
              <a:t>				</a:t>
            </a:r>
            <a:r>
              <a:rPr lang="en-US" altLang="ko-KR" sz="2600" dirty="0" smtClean="0"/>
              <a:t>- </a:t>
            </a:r>
            <a:r>
              <a:rPr lang="ko-KR" altLang="en-US" sz="2600" dirty="0"/>
              <a:t>차후 제작 계획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						- </a:t>
            </a:r>
            <a:r>
              <a:rPr lang="ko-KR" altLang="en-US" sz="2600" dirty="0"/>
              <a:t>코멘트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						- </a:t>
            </a:r>
            <a:r>
              <a:rPr lang="ko-KR" altLang="en-US" sz="2600" dirty="0"/>
              <a:t>후기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						- </a:t>
            </a:r>
            <a:r>
              <a:rPr lang="ko-KR" altLang="en-US" sz="2600" dirty="0"/>
              <a:t>참고 문헌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						- </a:t>
            </a:r>
            <a:r>
              <a:rPr lang="ko-KR" altLang="en-US" sz="2600" dirty="0" smtClean="0"/>
              <a:t>부록</a:t>
            </a:r>
            <a:endParaRPr lang="en-US" altLang="ko-KR" sz="2600" dirty="0" smtClean="0"/>
          </a:p>
          <a:p>
            <a:endParaRPr lang="en-US" altLang="ko-KR" dirty="0" smtClean="0"/>
          </a:p>
        </p:txBody>
      </p:sp>
      <p:sp>
        <p:nvSpPr>
          <p:cNvPr id="11" name="내용 개체 틀 8"/>
          <p:cNvSpPr txBox="1">
            <a:spLocks/>
          </p:cNvSpPr>
          <p:nvPr/>
        </p:nvSpPr>
        <p:spPr>
          <a:xfrm>
            <a:off x="4933950" y="2562226"/>
            <a:ext cx="6686550" cy="222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 smtClean="0"/>
              <a:t>	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823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게임 소개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마 무 리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○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부록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후 기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11" y="1676399"/>
            <a:ext cx="8883036" cy="386818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제안서를 쓰다 보니 내가 가고 있는 방향이 맞는 방향인지 모르겠는 경우가 많았다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컨셉과 안 맞는게 아닌가 싶기도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이렇게 쓰면 내가 보는 입장에서 과연 보고 싶은 제안서일까 물음표만 떠오른다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 머리 속에서 생각한 것을 구체화하여 꺼내는 것은 언제나 느끼지만 만만치 않은 작업이다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무엇보다 이미지를 만드는 게 가장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저거 진짜 너무 어려워</a:t>
            </a:r>
            <a:r>
              <a:rPr lang="en-US" altLang="ko-KR" dirty="0" smtClean="0"/>
              <a:t>….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아무나 한 명 일러스트레이션이 붙어서 해줬으면 좋겠다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진짜 디자인 양식 쓸만한 게 없어서 옆에 목차 표 만드는데 아무리 해도 맘에 </a:t>
            </a:r>
            <a:r>
              <a:rPr lang="ko-KR" altLang="en-US" dirty="0" err="1" smtClean="0"/>
              <a:t>안들어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쨌든 결론적으로 못한 게 너무 많은 거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기말에는 더욱 발전시켜야 될 듯하다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0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게임 소개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마 무 리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참고 문헌</a:t>
            </a:r>
            <a:endParaRPr lang="ko-KR" altLang="en-US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참 고 문 헌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11" y="1676400"/>
            <a:ext cx="8810625" cy="463109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타이틀 </a:t>
            </a:r>
            <a:r>
              <a:rPr lang="ko-KR" altLang="en-US" dirty="0"/>
              <a:t>이미지 </a:t>
            </a:r>
            <a:r>
              <a:rPr lang="en-US" altLang="ko-KR" dirty="0"/>
              <a:t>: </a:t>
            </a:r>
            <a:r>
              <a:rPr lang="ko-KR" altLang="en-US" dirty="0"/>
              <a:t> 네이버 </a:t>
            </a:r>
            <a:r>
              <a:rPr lang="ko-KR" altLang="en-US" dirty="0" smtClean="0"/>
              <a:t>블로그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https://m.blog.naver.com/kyk123147/221406295221</a:t>
            </a:r>
            <a:endParaRPr lang="en-US" altLang="ko-KR" dirty="0"/>
          </a:p>
          <a:p>
            <a:r>
              <a:rPr lang="en-US" altLang="ko-KR" dirty="0" smtClean="0"/>
              <a:t>(4) </a:t>
            </a:r>
            <a:r>
              <a:rPr lang="ko-KR" altLang="en-US" dirty="0" smtClean="0"/>
              <a:t>기획 컨셉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리니지</a:t>
            </a:r>
            <a:r>
              <a:rPr lang="en-US" altLang="ko-KR" dirty="0" smtClean="0"/>
              <a:t>m</a:t>
            </a:r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https://m.post.naver.com/viewer/postView.nhn?volumeNo=8279665&amp;memberNo=967</a:t>
            </a:r>
            <a:endParaRPr lang="en-US" altLang="ko-KR" dirty="0" smtClean="0"/>
          </a:p>
          <a:p>
            <a:r>
              <a:rPr lang="ko-KR" altLang="en-US" dirty="0" smtClean="0"/>
              <a:t>전투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던전 메이커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작성자 게임플레이 캡처 사진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전투 시스템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클래시</a:t>
            </a:r>
            <a:r>
              <a:rPr lang="ko-KR" altLang="en-US" dirty="0" smtClean="0"/>
              <a:t> 오브 </a:t>
            </a:r>
            <a:r>
              <a:rPr lang="ko-KR" altLang="en-US" dirty="0" err="1" smtClean="0"/>
              <a:t>클랜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네이버 블로그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https://m.blog.naver.com/PostView.nhn?blogId=foxc987&amp;logNo=220047092069&amp;proxyReferer=https%3A%2F%2Fwww.google.com%2F</a:t>
            </a:r>
            <a:endParaRPr lang="en-US" altLang="ko-KR" dirty="0" smtClean="0"/>
          </a:p>
          <a:p>
            <a:r>
              <a:rPr lang="ko-KR" altLang="en-US" dirty="0" err="1" smtClean="0"/>
              <a:t>번개링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에버테일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작성자 게임플레이 캡처 사진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강제 탈출 장치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유희왕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https://blog.naver.com/seeoojun/220282189077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6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3222" y="1889935"/>
            <a:ext cx="8905878" cy="35060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2" descr="https://mblogthumb-phinf.pstatic.net/MjAxODExMjZfNjQg/MDAxNTQzMTk4NzA1NDU4.rKTJ0g2ks5p4T1h_b9kC_8-oClC6iO5We8Y_4HG30s4g.GtzQA4QRHTaVLUaWb6lrcJNNo_M7kFD95F9X9sOQZ2gg.JPEG.kyk123147/3aef7c337695d758b5c2bb5fc24baba3.jp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78267" y="-711025"/>
            <a:ext cx="3235787" cy="87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게임 소개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마 무 리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 부록</a:t>
            </a:r>
            <a:endParaRPr lang="ko-KR" altLang="en-US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부 록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43222" y="1228725"/>
            <a:ext cx="8810625" cy="59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■ 타이틀 화면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 rot="20794809">
            <a:off x="3657565" y="2623187"/>
            <a:ext cx="7211326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50000">
                      <a:schemeClr val="accent1">
                        <a:lumMod val="20000"/>
                        <a:lumOff val="80000"/>
                      </a:schemeClr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08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A l I v e</a:t>
            </a:r>
            <a:endParaRPr lang="en-US" altLang="ko-KR" sz="6600" b="1" cap="none" spc="0" dirty="0">
              <a:ln w="9525">
                <a:solidFill>
                  <a:schemeClr val="tx1"/>
                </a:solidFill>
                <a:prstDash val="solid"/>
              </a:ln>
              <a:gradFill>
                <a:gsLst>
                  <a:gs pos="5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10800000" scaled="1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6710193" y="3993126"/>
            <a:ext cx="914400" cy="914400"/>
          </a:xfrm>
          <a:prstGeom prst="ellipse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781631" y="4074088"/>
            <a:ext cx="752475" cy="752475"/>
          </a:xfrm>
          <a:prstGeom prst="ellipse">
            <a:avLst/>
          </a:prstGeom>
          <a:solidFill>
            <a:schemeClr val="accent1">
              <a:alpha val="2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953035" y="3983600"/>
            <a:ext cx="914400" cy="914400"/>
          </a:xfrm>
          <a:prstGeom prst="ellipse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33998" y="4064563"/>
            <a:ext cx="752475" cy="752475"/>
          </a:xfrm>
          <a:prstGeom prst="ellipse">
            <a:avLst/>
          </a:prstGeom>
          <a:solidFill>
            <a:schemeClr val="accent1">
              <a:alpha val="2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94326" y="4284353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ontinue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81618" y="4219492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New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Game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430271" y="3993126"/>
            <a:ext cx="914400" cy="914400"/>
          </a:xfrm>
          <a:prstGeom prst="ellipse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01709" y="4074088"/>
            <a:ext cx="752475" cy="752475"/>
          </a:xfrm>
          <a:prstGeom prst="ellipse">
            <a:avLst/>
          </a:prstGeom>
          <a:solidFill>
            <a:schemeClr val="accent1">
              <a:alpha val="2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01696" y="430230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Record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십자형 25"/>
          <p:cNvSpPr/>
          <p:nvPr/>
        </p:nvSpPr>
        <p:spPr>
          <a:xfrm>
            <a:off x="11096540" y="4681157"/>
            <a:ext cx="523875" cy="469383"/>
          </a:xfrm>
          <a:prstGeom prst="plus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039389" y="4785043"/>
            <a:ext cx="638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setting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3222" y="5742580"/>
            <a:ext cx="89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열심히 만들고 보니 기획 컨셉과 안 맞음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9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</a:t>
            </a:r>
            <a:r>
              <a:rPr lang="en-US" altLang="ko-KR" sz="2400" b="1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기획 컨셉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게임 소개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기획 컨셉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957511" y="2479963"/>
            <a:ext cx="8810625" cy="220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기획 컨셉</a:t>
            </a:r>
            <a:endParaRPr lang="en-US" altLang="ko-KR" dirty="0" smtClean="0"/>
          </a:p>
          <a:p>
            <a:pPr marL="0" indent="0">
              <a:buFont typeface="Arial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용사들로부터 던전을 지키기 위한 </a:t>
            </a:r>
            <a:r>
              <a:rPr lang="ko-KR" altLang="en-US" dirty="0" smtClean="0">
                <a:solidFill>
                  <a:srgbClr val="FFC000"/>
                </a:solidFill>
              </a:rPr>
              <a:t>던전 관리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tx1">
                    <a:lumMod val="85000"/>
                  </a:schemeClr>
                </a:solidFill>
              </a:rPr>
              <a:t>방법과</a:t>
            </a:r>
            <a:endParaRPr lang="en-US" altLang="ko-KR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ko-KR" altLang="en-US" dirty="0" err="1" smtClean="0">
                <a:solidFill>
                  <a:srgbClr val="FFC000"/>
                </a:solidFill>
              </a:rPr>
              <a:t>중간계</a:t>
            </a:r>
            <a:r>
              <a:rPr lang="ko-KR" altLang="en-US" dirty="0" smtClean="0">
                <a:solidFill>
                  <a:srgbClr val="FFC000"/>
                </a:solidFill>
              </a:rPr>
              <a:t> 공격 </a:t>
            </a:r>
            <a:r>
              <a:rPr lang="ko-KR" altLang="en-US" dirty="0" smtClean="0">
                <a:solidFill>
                  <a:schemeClr val="tx1">
                    <a:lumMod val="85000"/>
                  </a:schemeClr>
                </a:solidFill>
              </a:rPr>
              <a:t>방법 등을 </a:t>
            </a:r>
            <a:r>
              <a:rPr lang="ko-KR" altLang="en-US" dirty="0" smtClean="0"/>
              <a:t>시각화하여</a:t>
            </a:r>
            <a:r>
              <a:rPr lang="en-US" altLang="ko-KR" dirty="0" smtClean="0"/>
              <a:t> </a:t>
            </a:r>
          </a:p>
          <a:p>
            <a:pPr marL="0" indent="0">
              <a:buFont typeface="Arial"/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본 게임만의 플레이 방식을 제시하는데 중점을 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1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기획 컨셉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게임 소개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게임 사양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4" y="1771650"/>
            <a:ext cx="8131665" cy="3857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57574" y="5943600"/>
            <a:ext cx="813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장르는 모바일 </a:t>
            </a:r>
            <a:r>
              <a:rPr lang="ko-KR" altLang="en-US" dirty="0" err="1" smtClean="0"/>
              <a:t>전략게임이며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이용가능 연령은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세 이상으로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주 타깃은 </a:t>
            </a:r>
            <a:r>
              <a:rPr lang="en-US" altLang="ko-KR" dirty="0" smtClean="0"/>
              <a:t>10 ~ 30</a:t>
            </a:r>
            <a:r>
              <a:rPr lang="ko-KR" altLang="en-US" dirty="0" smtClean="0"/>
              <a:t>대의 남성입니다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부록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세 계 관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11" y="1323975"/>
            <a:ext cx="8810625" cy="5114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 smtClean="0"/>
              <a:t>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마왕이란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마계에는 악마와 마수 같은 마계의 주민들이 있으며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마왕은 이 마계의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주민들에게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어떠한 명령이든 내릴 수 있는 자들이다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대신 마왕들은 </a:t>
            </a:r>
            <a:r>
              <a:rPr lang="ko-KR" altLang="en-US" sz="1800" dirty="0" err="1" smtClean="0">
                <a:solidFill>
                  <a:srgbClr val="FFC000"/>
                </a:solidFill>
              </a:rPr>
              <a:t>중간계를</a:t>
            </a:r>
            <a:r>
              <a:rPr lang="ko-KR" altLang="en-US" sz="1800" dirty="0" smtClean="0">
                <a:solidFill>
                  <a:srgbClr val="FFC000"/>
                </a:solidFill>
              </a:rPr>
              <a:t> 침략할 의무를 </a:t>
            </a:r>
            <a:r>
              <a:rPr lang="ko-KR" altLang="en-US" sz="1800" dirty="0" smtClean="0"/>
              <a:t>지게 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추가적으로 </a:t>
            </a:r>
            <a:r>
              <a:rPr lang="ko-KR" altLang="en-US" sz="1800" dirty="0" err="1" smtClean="0"/>
              <a:t>중간계를</a:t>
            </a:r>
            <a:r>
              <a:rPr lang="ko-KR" altLang="en-US" sz="1800" dirty="0" smtClean="0"/>
              <a:t> 침략한 순서대로 마왕의 서열이 정해진다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던전이란</a:t>
            </a:r>
            <a:r>
              <a:rPr lang="en-US" altLang="ko-KR" sz="1800" dirty="0" smtClean="0"/>
              <a:t>?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던전은 마왕들의 </a:t>
            </a:r>
            <a:r>
              <a:rPr lang="ko-KR" altLang="en-US" sz="1800" dirty="0" err="1">
                <a:solidFill>
                  <a:srgbClr val="FFC000"/>
                </a:solidFill>
              </a:rPr>
              <a:t>중간계</a:t>
            </a:r>
            <a:r>
              <a:rPr lang="ko-KR" altLang="en-US" sz="1800" dirty="0" smtClean="0">
                <a:solidFill>
                  <a:srgbClr val="FFC000"/>
                </a:solidFill>
              </a:rPr>
              <a:t> 침략을 위한 전초기지이다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마왕은 마계의 주민들을 </a:t>
            </a:r>
            <a:r>
              <a:rPr lang="ko-KR" altLang="en-US" sz="1800" dirty="0" err="1" smtClean="0"/>
              <a:t>현계로</a:t>
            </a:r>
            <a:r>
              <a:rPr lang="ko-KR" altLang="en-US" sz="1800" dirty="0" smtClean="0"/>
              <a:t> 데려오기 위해서는 </a:t>
            </a:r>
            <a:r>
              <a:rPr lang="en-US" altLang="ko-KR" sz="1800" dirty="0" smtClean="0"/>
              <a:t>‘</a:t>
            </a:r>
            <a:r>
              <a:rPr lang="ko-KR" altLang="en-US" sz="1800" dirty="0" err="1"/>
              <a:t>디멘션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포스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가 필요하며</a:t>
            </a:r>
            <a:r>
              <a:rPr lang="en-US" altLang="ko-KR" sz="1800" dirty="0" smtClean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이를 모으기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위해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디멘션</a:t>
            </a:r>
            <a:r>
              <a:rPr lang="ko-KR" altLang="en-US" sz="1800" dirty="0" smtClean="0"/>
              <a:t> 코어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라는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거대한 </a:t>
            </a:r>
            <a:r>
              <a:rPr lang="ko-KR" altLang="en-US" sz="1800" dirty="0" smtClean="0"/>
              <a:t>에너지원을 던전에 설치한다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용사들은 더 많은 마계의 주민들이 </a:t>
            </a:r>
            <a:r>
              <a:rPr lang="ko-KR" altLang="en-US" sz="1800" dirty="0" err="1"/>
              <a:t>중간계</a:t>
            </a:r>
            <a:r>
              <a:rPr lang="ko-KR" altLang="en-US" sz="1800" dirty="0" err="1" smtClean="0"/>
              <a:t>로</a:t>
            </a:r>
            <a:r>
              <a:rPr lang="ko-KR" altLang="en-US" sz="1800" dirty="0" smtClean="0"/>
              <a:t> 오는 것을 막기 위해서 던전을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침입하고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마왕들은 용사들을 막기 위해서 가디언을 두고 함정을 설치한다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	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494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1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게임 플레이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12" y="1374369"/>
            <a:ext cx="8810625" cy="5425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 smtClean="0"/>
              <a:t> ●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게임 플레이 진행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New game</a:t>
            </a:r>
            <a:r>
              <a:rPr lang="ko-KR" altLang="en-US" sz="1600" dirty="0" smtClean="0"/>
              <a:t>을 누르면 </a:t>
            </a:r>
            <a:r>
              <a:rPr lang="en-US" altLang="ko-KR" sz="1600" dirty="0">
                <a:solidFill>
                  <a:srgbClr val="FFC000"/>
                </a:solidFill>
              </a:rPr>
              <a:t>[</a:t>
            </a:r>
            <a:r>
              <a:rPr lang="ko-KR" altLang="en-US" sz="1600" dirty="0" smtClean="0">
                <a:solidFill>
                  <a:srgbClr val="FFC000"/>
                </a:solidFill>
              </a:rPr>
              <a:t>난이도 설정</a:t>
            </a:r>
            <a:r>
              <a:rPr lang="en-US" altLang="ko-KR" sz="1600" dirty="0" smtClean="0">
                <a:solidFill>
                  <a:srgbClr val="FFC000"/>
                </a:solidFill>
              </a:rPr>
              <a:t>]</a:t>
            </a:r>
            <a:r>
              <a:rPr lang="ko-KR" altLang="en-US" sz="1600" dirty="0" smtClean="0"/>
              <a:t>이 나온다</a:t>
            </a:r>
            <a:r>
              <a:rPr lang="en-US" altLang="ko-KR" sz="1600" dirty="0" smtClean="0"/>
              <a:t>. 1</a:t>
            </a:r>
            <a:r>
              <a:rPr lang="ko-KR" altLang="en-US" sz="1600" dirty="0" smtClean="0"/>
              <a:t>회 차 플레이어의 경우 모든 사항은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고정되며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회 차부터는 </a:t>
            </a:r>
            <a:r>
              <a:rPr lang="en-US" altLang="ko-KR" sz="1600" dirty="0" smtClean="0"/>
              <a:t>1~10</a:t>
            </a:r>
            <a:r>
              <a:rPr lang="ko-KR" altLang="en-US" sz="1600" dirty="0" smtClean="0"/>
              <a:t>까지의 난도 중에서 자유롭게 설정할 수 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400" dirty="0" smtClean="0"/>
              <a:t>* </a:t>
            </a:r>
            <a:r>
              <a:rPr lang="ko-KR" altLang="en-US" sz="1400" dirty="0" smtClean="0"/>
              <a:t>설정 사항 목록 </a:t>
            </a:r>
            <a:r>
              <a:rPr lang="en-US" altLang="ko-KR" sz="1400" dirty="0" smtClean="0"/>
              <a:t>*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1	</a:t>
            </a:r>
            <a:r>
              <a:rPr lang="ko-KR" altLang="en-US" sz="1400" dirty="0" smtClean="0"/>
              <a:t>아군 몬스터의 기본 잠재력과 스킬 등급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2)	</a:t>
            </a:r>
            <a:r>
              <a:rPr lang="ko-KR" altLang="en-US" sz="1400" dirty="0" smtClean="0"/>
              <a:t>적 용사의 기본 설정 잠재력과 스킬 등급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3)	</a:t>
            </a:r>
            <a:r>
              <a:rPr lang="ko-KR" altLang="en-US" sz="1400" dirty="0" smtClean="0"/>
              <a:t>상점 이용 가격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4)	</a:t>
            </a:r>
            <a:r>
              <a:rPr lang="ko-KR" altLang="en-US" sz="1400" dirty="0" smtClean="0"/>
              <a:t>그 외는 차후 추가</a:t>
            </a:r>
            <a:endParaRPr lang="en-US" altLang="ko-KR" sz="1400" dirty="0" smtClean="0"/>
          </a:p>
          <a:p>
            <a:pPr marL="342900" indent="-342900">
              <a:buAutoNum type="arabicPeriod" startAt="2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난이도 설정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이 끝나면 </a:t>
            </a:r>
            <a:r>
              <a:rPr lang="en-US" altLang="ko-KR" sz="1600" dirty="0" smtClean="0">
                <a:solidFill>
                  <a:srgbClr val="FFC000"/>
                </a:solidFill>
              </a:rPr>
              <a:t>[</a:t>
            </a:r>
            <a:r>
              <a:rPr lang="ko-KR" altLang="en-US" sz="1600" dirty="0" smtClean="0">
                <a:solidFill>
                  <a:srgbClr val="FFC000"/>
                </a:solidFill>
              </a:rPr>
              <a:t>캐릭터 설정</a:t>
            </a:r>
            <a:r>
              <a:rPr lang="en-US" altLang="ko-KR" sz="1600" dirty="0" smtClean="0">
                <a:solidFill>
                  <a:srgbClr val="FFC000"/>
                </a:solidFill>
              </a:rPr>
              <a:t>]</a:t>
            </a:r>
            <a:r>
              <a:rPr lang="ko-KR" altLang="en-US" sz="1600" dirty="0" smtClean="0"/>
              <a:t>이 나온다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플레이어의 마왕 캐릭터의 잠재력과 권능은 난도에 따라 랜덤으로 설정되며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플레이어가 정할 것은 캐릭터 성별과 이름이다</a:t>
            </a:r>
            <a:r>
              <a:rPr lang="en-US" altLang="ko-KR" sz="1600" dirty="0" smtClean="0"/>
              <a:t>. 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능력치</a:t>
            </a:r>
            <a:r>
              <a:rPr lang="ko-KR" altLang="en-US" sz="1400" dirty="0" smtClean="0"/>
              <a:t> 설정 </a:t>
            </a:r>
            <a:r>
              <a:rPr lang="en-US" altLang="ko-KR" sz="1400" dirty="0" smtClean="0"/>
              <a:t>*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	1)	</a:t>
            </a:r>
            <a:r>
              <a:rPr lang="ko-KR" altLang="en-US" sz="1400" dirty="0" smtClean="0"/>
              <a:t>공격력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방어력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체력이 기본 잠재력이며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마왕은 위엄이라는 특수 잠재력을 지닌다</a:t>
            </a:r>
            <a:r>
              <a:rPr lang="en-US" altLang="ko-KR" sz="14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2)	</a:t>
            </a:r>
            <a:r>
              <a:rPr lang="ko-KR" altLang="en-US" sz="1400" dirty="0" smtClean="0"/>
              <a:t>훈련 시 잠재력 수치만큼 </a:t>
            </a:r>
            <a:r>
              <a:rPr lang="ko-KR" altLang="en-US" sz="1400" dirty="0" err="1" smtClean="0"/>
              <a:t>능력치가</a:t>
            </a:r>
            <a:r>
              <a:rPr lang="ko-KR" altLang="en-US" sz="1400" dirty="0" smtClean="0"/>
              <a:t> 상승한다</a:t>
            </a:r>
            <a:r>
              <a:rPr lang="en-US" altLang="ko-KR" sz="14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3)	</a:t>
            </a:r>
            <a:r>
              <a:rPr lang="ko-KR" altLang="en-US" sz="1400" dirty="0" smtClean="0"/>
              <a:t>권능은 다른 스킬과는 차이가 있는 능력이다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 startAt="2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캐릭터 설정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을 마친 후 플레이어는 기본 던전 형인 동굴 속 마왕의 방에서 시작한다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처음 주어지는 것은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급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디멘션</a:t>
            </a:r>
            <a:r>
              <a:rPr lang="ko-KR" altLang="en-US" sz="1600" dirty="0" smtClean="0"/>
              <a:t> 코어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와 부관으로 같이 온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악마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하나이다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1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게임 플레이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12" y="1374369"/>
            <a:ext cx="8810625" cy="5425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 smtClean="0"/>
              <a:t> ●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게임 플레이 진행</a:t>
            </a:r>
            <a:endParaRPr lang="en-US" altLang="ko-KR" sz="1600" dirty="0" smtClean="0"/>
          </a:p>
          <a:p>
            <a:pPr marL="342900" indent="-342900">
              <a:buAutoNum type="arabicPeriod" startAt="4"/>
            </a:pPr>
            <a:r>
              <a:rPr lang="ko-KR" altLang="en-US" sz="1600" dirty="0" smtClean="0"/>
              <a:t>플레이어는 처음 용사가 침입해오는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일까지 여러 명령어를 실행하여 던전과 캐릭터를 키우면 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명령은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주일 단위로 선택하여 진행한다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* </a:t>
            </a:r>
            <a:r>
              <a:rPr lang="ko-KR" altLang="en-US" sz="1400" dirty="0" smtClean="0"/>
              <a:t>명령 목록 </a:t>
            </a:r>
            <a:r>
              <a:rPr lang="en-US" altLang="ko-KR" sz="1400" dirty="0" smtClean="0"/>
              <a:t>*</a:t>
            </a:r>
          </a:p>
          <a:p>
            <a:pPr marL="1143000" lvl="2" indent="-228600">
              <a:buAutoNum type="arabicParenR"/>
            </a:pPr>
            <a:r>
              <a:rPr lang="ko-KR" altLang="en-US" sz="1400" dirty="0" smtClean="0"/>
              <a:t>전투 훈련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각 아군의 잠재력 수치만큼 </a:t>
            </a:r>
            <a:r>
              <a:rPr lang="ko-KR" altLang="en-US" sz="1400" dirty="0" err="1" smtClean="0"/>
              <a:t>능력치가</a:t>
            </a:r>
            <a:r>
              <a:rPr lang="ko-KR" altLang="en-US" sz="1400" dirty="0" smtClean="0"/>
              <a:t> 상승한다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드물게 두 배가 증가할 수 있다</a:t>
            </a:r>
            <a:r>
              <a:rPr lang="en-US" altLang="ko-KR" sz="1400" dirty="0" smtClean="0"/>
              <a:t>.</a:t>
            </a:r>
          </a:p>
          <a:p>
            <a:pPr marL="1143000" lvl="2" indent="-228600">
              <a:buAutoNum type="arabicParenR"/>
            </a:pPr>
            <a:r>
              <a:rPr lang="ko-KR" altLang="en-US" sz="1400" dirty="0" smtClean="0"/>
              <a:t>정찰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자신 또는 아군 몬스터가 영역 주변을 정찰한다</a:t>
            </a:r>
            <a:r>
              <a:rPr lang="en-US" altLang="ko-KR" sz="1400" dirty="0" smtClean="0"/>
              <a:t>.</a:t>
            </a:r>
          </a:p>
          <a:p>
            <a:pPr marL="1143000" lvl="2" indent="-228600">
              <a:buAutoNum type="arabicParenR"/>
            </a:pPr>
            <a:r>
              <a:rPr lang="ko-KR" altLang="en-US" sz="1400" dirty="0" smtClean="0"/>
              <a:t>위장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인간으로 위장하고 던전 주변 마을이나 도시를 방문한다</a:t>
            </a:r>
            <a:r>
              <a:rPr lang="en-US" altLang="ko-KR" sz="1400" dirty="0" smtClean="0"/>
              <a:t>.</a:t>
            </a:r>
          </a:p>
          <a:p>
            <a:pPr marL="1143000" lvl="2" indent="-228600">
              <a:buAutoNum type="arabicParenR"/>
            </a:pPr>
            <a:r>
              <a:rPr lang="ko-KR" altLang="en-US" sz="1400" dirty="0" smtClean="0"/>
              <a:t>귀환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마계로 잠시 돌아갔다 온다</a:t>
            </a:r>
            <a:r>
              <a:rPr lang="en-US" altLang="ko-KR" sz="1400" dirty="0" smtClean="0"/>
              <a:t>.</a:t>
            </a:r>
          </a:p>
          <a:p>
            <a:pPr marL="1143000" lvl="2" indent="-228600">
              <a:buAutoNum type="arabicParenR"/>
            </a:pPr>
            <a:r>
              <a:rPr lang="ko-KR" altLang="en-US" sz="1400" dirty="0" smtClean="0"/>
              <a:t>공격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던전 주변의 마을이나 도시를 공격한다</a:t>
            </a:r>
            <a:r>
              <a:rPr lang="en-US" altLang="ko-KR" sz="1400" dirty="0" smtClean="0"/>
              <a:t>.</a:t>
            </a:r>
          </a:p>
          <a:p>
            <a:pPr marL="1143000" lvl="2" indent="-228600">
              <a:buAutoNum type="arabicParenR"/>
            </a:pPr>
            <a:r>
              <a:rPr lang="ko-KR" altLang="en-US" sz="1400" dirty="0" smtClean="0"/>
              <a:t>던전 관리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던전 내 몬스터나 함정의 정보를 볼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배치 변경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던전 확장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던전 환경 조성 등의 명령을 실행할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시간이 오래 걸리는 명령도 있다</a:t>
            </a:r>
            <a:r>
              <a:rPr lang="en-US" altLang="ko-KR" sz="1400" dirty="0" smtClean="0"/>
              <a:t>.</a:t>
            </a:r>
          </a:p>
          <a:p>
            <a:pPr marL="1143000" lvl="2" indent="-228600">
              <a:buAutoNum type="arabicParenR"/>
            </a:pPr>
            <a:r>
              <a:rPr lang="ko-KR" altLang="en-US" sz="1400" dirty="0" smtClean="0"/>
              <a:t>휴식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하루를 휴식하는 명령으로 드물지만 잠재력이 상승할 수도 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 startAt="4"/>
            </a:pPr>
            <a:r>
              <a:rPr lang="ko-KR" altLang="en-US" sz="1600" dirty="0" smtClean="0"/>
              <a:t>용사가 침입해오면 던전 창이 나온다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전투는 자동 전투로 진행되며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디멘션</a:t>
            </a:r>
            <a:r>
              <a:rPr lang="ko-KR" altLang="en-US" sz="1600" dirty="0" smtClean="0"/>
              <a:t> 코어가 파괴되면 이번 회 차가 종료된다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9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1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게임 플레이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12" y="1374369"/>
            <a:ext cx="8810625" cy="5425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 smtClean="0"/>
              <a:t> ●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게임 플레이 진행</a:t>
            </a:r>
            <a:endParaRPr lang="en-US" altLang="ko-KR" sz="1600" dirty="0" smtClean="0"/>
          </a:p>
          <a:p>
            <a:pPr marL="342900" indent="-342900">
              <a:buAutoNum type="arabicPeriod" startAt="6"/>
            </a:pPr>
            <a:r>
              <a:rPr lang="ko-KR" altLang="en-US" sz="1600" dirty="0" smtClean="0"/>
              <a:t>시간이 지날수록 용사의 직업이 다양해지고 </a:t>
            </a:r>
            <a:r>
              <a:rPr lang="ko-KR" altLang="en-US" sz="1600" dirty="0" err="1" smtClean="0"/>
              <a:t>능력치가</a:t>
            </a:r>
            <a:r>
              <a:rPr lang="ko-KR" altLang="en-US" sz="1600" dirty="0" smtClean="0"/>
              <a:t> 증가한다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스킬의 개수와 등급이 증가한다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6"/>
            </a:pPr>
            <a:r>
              <a:rPr lang="ko-KR" altLang="en-US" sz="1600" dirty="0" smtClean="0"/>
              <a:t>던전 방의 크기와 몬스터의 크기에 따라 한 방에 배치할 수 있는 수가 달라지고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방의 환경과 종족에 따른 효과가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6"/>
            </a:pPr>
            <a:r>
              <a:rPr lang="ko-KR" altLang="en-US" sz="1600" dirty="0" smtClean="0"/>
              <a:t>점령 명령은 던전 인근의 마을이나 도시를 공격하는 명령으로 전투 방식은 총력전이다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승리 시 마을이나 도시를 점령하고 매달 자원을 획득할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점령지 관리 명령으로 세금 율을 설정할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6"/>
            </a:pPr>
            <a:r>
              <a:rPr lang="ko-KR" altLang="en-US" sz="1600" dirty="0" smtClean="0"/>
              <a:t>최종적으로 </a:t>
            </a:r>
            <a:r>
              <a:rPr lang="ko-KR" altLang="en-US" sz="1600" dirty="0" err="1" smtClean="0"/>
              <a:t>중간계</a:t>
            </a:r>
            <a:r>
              <a:rPr lang="ko-KR" altLang="en-US" sz="1600" dirty="0" smtClean="0"/>
              <a:t> 전체를 점령하면 끝난다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6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621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33650" cy="68580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</a:schemeClr>
              </a:gs>
              <a:gs pos="0">
                <a:schemeClr val="tx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-2" y="0"/>
            <a:ext cx="26289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컨셉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▶ 게임 소개</a:t>
            </a:r>
            <a:endParaRPr lang="en-US" altLang="ko-KR" sz="2400" b="1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세계관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●</a:t>
            </a:r>
            <a:r>
              <a:rPr lang="en-US" altLang="ko-KR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게임 플레이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전투 시스템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게임 사양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▷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마 무 리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차후 제작 계획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코멘트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후기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   ○</a:t>
            </a: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참고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문헌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  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ea typeface="문체부 제목 바탕체" panose="02030609000101010101" pitchFamily="17" charset="-127"/>
              </a:rPr>
              <a:t>○ 부록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2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400" y="0"/>
            <a:ext cx="5715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3650" y="0"/>
            <a:ext cx="965834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 smtClean="0">
                <a:latin typeface="Algerian" panose="04020705040A02060702" pitchFamily="82" charset="0"/>
                <a:ea typeface="문체부 제목 바탕체" panose="02030609000101010101" pitchFamily="17" charset="-127"/>
              </a:rPr>
              <a:t>게임 플레이</a:t>
            </a:r>
            <a:endParaRPr lang="ko-KR" altLang="en-US" sz="7200" b="1" dirty="0">
              <a:latin typeface="Algerian" panose="04020705040A02060702" pitchFamily="82" charset="0"/>
              <a:ea typeface="문체부 제목 바탕체" panose="02030609000101010101" pitchFamily="17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57511" y="1428750"/>
            <a:ext cx="8810625" cy="1714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 ■ 게임 진행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게임을 처음 시작하면 플레이어는 난이도를 설정한다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난이도는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 게임 사항에서 단계를 올리는 것으로 결정한다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난이도가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높을수록 최종 점수가 더 높아진다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57512" y="3248026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용사들이 더 빠른 시간에 침입해옵니다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57512" y="3771900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용사들의 행동 속도가 증가합니다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57512" y="4305299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위험도가 더 빠르게 상승합니다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57512" y="4838698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용사들이 신의 축복을 받습니다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957512" y="5400670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마왕군의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성장도가</a:t>
            </a:r>
            <a:r>
              <a:rPr lang="ko-KR" altLang="en-US" dirty="0" smtClean="0"/>
              <a:t> 감소합니다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57512" y="5962642"/>
            <a:ext cx="629126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상점의 물건 가격이 증가합니다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886950" y="3248026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/ 10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886950" y="3771900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 / 10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886950" y="4305299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 / 10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886950" y="4838698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 / 10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886950" y="5400670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 / 10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886950" y="5962642"/>
            <a:ext cx="16954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 /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0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979</TotalTime>
  <Words>1530</Words>
  <Application>Microsoft Office PowerPoint</Application>
  <PresentationFormat>와이드스크린</PresentationFormat>
  <Paragraphs>499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문체부 제목 바탕체</vt:lpstr>
      <vt:lpstr>Algerian</vt:lpstr>
      <vt:lpstr>Arial</vt:lpstr>
      <vt:lpstr>Century Gothic</vt:lpstr>
      <vt:lpstr>Times New Roman</vt:lpstr>
      <vt:lpstr>그물</vt:lpstr>
      <vt:lpstr>PowerPoint 프레젠테이션</vt:lpstr>
      <vt:lpstr>목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90</cp:revision>
  <dcterms:created xsi:type="dcterms:W3CDTF">2019-10-13T11:26:42Z</dcterms:created>
  <dcterms:modified xsi:type="dcterms:W3CDTF">2019-10-15T16:25:20Z</dcterms:modified>
</cp:coreProperties>
</file>