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5" r:id="rId3"/>
    <p:sldId id="278" r:id="rId4"/>
    <p:sldId id="296" r:id="rId5"/>
    <p:sldId id="302" r:id="rId6"/>
    <p:sldId id="300" r:id="rId7"/>
    <p:sldId id="301" r:id="rId8"/>
    <p:sldId id="303" r:id="rId9"/>
    <p:sldId id="289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D971C-8444-4325-9A25-B1B12A8E19D6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78F2F-BC66-4C39-9F07-AC0389E52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283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7913-13B4-48F3-BCDE-49E17588F2E5}" type="datetime1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0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ACA0-12E8-4257-935C-CE632F32876D}" type="datetime1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21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3683-4F9E-43C2-918F-81B408833CAB}" type="datetime1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3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ctr">
              <a:defRPr sz="3600">
                <a:latin typeface="배달의민족 연성" panose="020B0600000101010101" pitchFamily="50" charset="-127"/>
                <a:ea typeface="배달의민족 연성" panose="020B0600000101010101" pitchFamily="50" charset="-127"/>
              </a:defRPr>
            </a:lvl1pPr>
            <a:lvl2pPr algn="ctr">
              <a:defRPr sz="3200">
                <a:latin typeface="배달의민족 연성" panose="020B0600000101010101" pitchFamily="50" charset="-127"/>
                <a:ea typeface="배달의민족 연성" panose="020B0600000101010101" pitchFamily="50" charset="-127"/>
              </a:defRPr>
            </a:lvl2pPr>
            <a:lvl3pPr algn="ctr">
              <a:defRPr sz="2800">
                <a:latin typeface="배달의민족 연성" panose="020B0600000101010101" pitchFamily="50" charset="-127"/>
                <a:ea typeface="배달의민족 연성" panose="020B0600000101010101" pitchFamily="50" charset="-127"/>
              </a:defRPr>
            </a:lvl3pPr>
            <a:lvl4pPr algn="ctr">
              <a:defRPr sz="2400">
                <a:latin typeface="배달의민족 연성" panose="020B0600000101010101" pitchFamily="50" charset="-127"/>
                <a:ea typeface="배달의민족 연성" panose="020B0600000101010101" pitchFamily="50" charset="-127"/>
              </a:defRPr>
            </a:lvl4pPr>
            <a:lvl5pPr algn="ctr">
              <a:defRPr sz="2400">
                <a:latin typeface="배달의민족 연성" panose="020B0600000101010101" pitchFamily="50" charset="-127"/>
                <a:ea typeface="배달의민족 연성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2B86-1F3F-4675-B9B8-17E412C065A7}" type="datetime1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12C1D26-E964-42A2-817D-F61DE8DDCE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259372" y="172588"/>
            <a:ext cx="3960000" cy="61452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102" y="192178"/>
            <a:ext cx="3790539" cy="594932"/>
          </a:xfrm>
          <a:noFill/>
        </p:spPr>
        <p:txBody>
          <a:bodyPr anchor="b" anchorCtr="0">
            <a:noAutofit/>
          </a:bodyPr>
          <a:lstStyle>
            <a:lvl1pPr algn="ctr">
              <a:defRPr sz="3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1072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50CF-63A4-4856-87C6-F9FBC1FC0BE8}" type="datetime1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9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6AA0-71CA-4BC0-A766-0BABA2A28182}" type="datetime1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95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E577-D494-4BE1-B429-09FBDFD7F62D}" type="datetime1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1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BBAB-FD27-45CC-B09E-294D7749D761}" type="datetime1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06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E135-6E3B-4E5F-945A-8B1DD6234568}" type="datetime1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16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CAC4-EFED-42B8-ABF9-89227E1397A7}" type="datetime1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8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D58A-6307-4274-B0A4-10F255840A45}" type="datetime1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87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BCF0C-D2AC-434C-9CB1-01536DA51522}" type="datetime1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fld id="{112C1D26-E964-42A2-817D-F61DE8DDCE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28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ost in Time - Diamond Paint K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41680"/>
            <a:ext cx="6417733" cy="613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697253"/>
              </p:ext>
            </p:extLst>
          </p:nvPr>
        </p:nvGraphicFramePr>
        <p:xfrm>
          <a:off x="2" y="0"/>
          <a:ext cx="121919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6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3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37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69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123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출번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분반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과제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제출일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연락처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04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01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2016180037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임 건 호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차 기획서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20201203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010-5285-2385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417732" y="6613753"/>
            <a:ext cx="1592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1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그림 </a:t>
            </a:r>
            <a:r>
              <a:rPr lang="en-US" altLang="ko-KR" sz="1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1&gt; </a:t>
            </a:r>
            <a:r>
              <a:rPr lang="ko-KR" altLang="en-US" sz="1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시간의 마녀 타이틀</a:t>
            </a:r>
            <a:endParaRPr lang="ko-KR" altLang="en-US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43079" y="1610023"/>
            <a:ext cx="5323573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배찌체" panose="00000500000000000000" pitchFamily="2" charset="-127"/>
                <a:ea typeface="배찌체" panose="00000500000000000000" pitchFamily="2" charset="-127"/>
              </a:rPr>
              <a:t>시간의 마녀 </a:t>
            </a:r>
            <a:r>
              <a:rPr lang="en-US" altLang="ko-KR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배찌체" panose="00000500000000000000" pitchFamily="2" charset="-127"/>
                <a:ea typeface="배찌체" panose="00000500000000000000" pitchFamily="2" charset="-127"/>
              </a:rPr>
              <a:t/>
            </a:r>
            <a:br>
              <a:rPr lang="en-US" altLang="ko-KR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배찌체" panose="00000500000000000000" pitchFamily="2" charset="-127"/>
                <a:ea typeface="배찌체" panose="00000500000000000000" pitchFamily="2" charset="-127"/>
              </a:rPr>
            </a:br>
            <a:r>
              <a:rPr lang="en-US" altLang="ko-KR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배찌체" panose="00000500000000000000" pitchFamily="2" charset="-127"/>
                <a:ea typeface="배찌체" panose="00000500000000000000" pitchFamily="2" charset="-127"/>
              </a:rPr>
              <a:t>&lt; Witch of Time &gt;</a:t>
            </a:r>
          </a:p>
        </p:txBody>
      </p:sp>
      <p:sp>
        <p:nvSpPr>
          <p:cNvPr id="12" name="사각형: 둥근 모서리 13"/>
          <p:cNvSpPr/>
          <p:nvPr/>
        </p:nvSpPr>
        <p:spPr>
          <a:xfrm>
            <a:off x="8315702" y="4294383"/>
            <a:ext cx="1978326" cy="312948"/>
          </a:xfrm>
          <a:prstGeom prst="roundRect">
            <a:avLst>
              <a:gd name="adj" fmla="val 3991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 획 </a:t>
            </a:r>
            <a:r>
              <a:rPr lang="ko-KR" altLang="en-US" dirty="0" err="1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컨</a:t>
            </a:r>
            <a:r>
              <a:rPr lang="ko-KR" altLang="en-US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셉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사각형: 둥근 모서리 13"/>
          <p:cNvSpPr/>
          <p:nvPr/>
        </p:nvSpPr>
        <p:spPr>
          <a:xfrm>
            <a:off x="6692068" y="5079251"/>
            <a:ext cx="5225596" cy="437565"/>
          </a:xfrm>
          <a:prstGeom prst="roundRect">
            <a:avLst>
              <a:gd name="adj" fmla="val 3991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ko-KR" altLang="en-US" sz="1600" dirty="0" smtClean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 </a:t>
            </a:r>
            <a:r>
              <a:rPr lang="ko-KR" altLang="en-US" sz="1600" dirty="0" smtClean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기술들을 모두 보여줄 수 있는 </a:t>
            </a:r>
            <a:r>
              <a:rPr lang="ko-KR" altLang="en-US" sz="1600" dirty="0" err="1" smtClean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맵의</a:t>
            </a:r>
            <a:r>
              <a:rPr lang="ko-KR" altLang="en-US" sz="1600" dirty="0" smtClean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한 구역을 기획한다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226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880517"/>
              </p:ext>
            </p:extLst>
          </p:nvPr>
        </p:nvGraphicFramePr>
        <p:xfrm>
          <a:off x="696000" y="1338897"/>
          <a:ext cx="10799999" cy="431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385">
                  <a:extLst>
                    <a:ext uri="{9D8B030D-6E8A-4147-A177-3AD203B41FA5}">
                      <a16:colId xmlns:a16="http://schemas.microsoft.com/office/drawing/2014/main" val="3632777827"/>
                    </a:ext>
                  </a:extLst>
                </a:gridCol>
                <a:gridCol w="989190">
                  <a:extLst>
                    <a:ext uri="{9D8B030D-6E8A-4147-A177-3AD203B41FA5}">
                      <a16:colId xmlns:a16="http://schemas.microsoft.com/office/drawing/2014/main" val="2936817781"/>
                    </a:ext>
                  </a:extLst>
                </a:gridCol>
                <a:gridCol w="8038424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</a:tblGrid>
              <a:tr h="3909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이름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그림 번호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주소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50289"/>
                  </a:ext>
                </a:extLst>
              </a:tr>
              <a:tr h="3909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시간의 마녀 타이틀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https://www.pinterest.co.kr/pin/599119556655695350/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390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시간의 마녀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https://www.unrealengine.com/marketplace/ko/product/poly-hp-witch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76447"/>
                  </a:ext>
                </a:extLst>
              </a:tr>
              <a:tr h="390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74919"/>
                  </a:ext>
                </a:extLst>
              </a:tr>
              <a:tr h="390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658681"/>
                  </a:ext>
                </a:extLst>
              </a:tr>
              <a:tr h="390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27854"/>
                  </a:ext>
                </a:extLst>
              </a:tr>
              <a:tr h="390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423680"/>
                  </a:ext>
                </a:extLst>
              </a:tr>
              <a:tr h="390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617625"/>
                  </a:ext>
                </a:extLst>
              </a:tr>
              <a:tr h="4108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876138"/>
                  </a:ext>
                </a:extLst>
              </a:tr>
              <a:tr h="390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932685"/>
                  </a:ext>
                </a:extLst>
              </a:tr>
              <a:tr h="390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04862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참고 문헌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45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 획 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2</a:t>
            </a:fld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62256"/>
              </p:ext>
            </p:extLst>
          </p:nvPr>
        </p:nvGraphicFramePr>
        <p:xfrm>
          <a:off x="696000" y="1529397"/>
          <a:ext cx="10799999" cy="465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347">
                  <a:extLst>
                    <a:ext uri="{9D8B030D-6E8A-4147-A177-3AD203B41FA5}">
                      <a16:colId xmlns:a16="http://schemas.microsoft.com/office/drawing/2014/main" val="3632777827"/>
                    </a:ext>
                  </a:extLst>
                </a:gridCol>
                <a:gridCol w="2755232">
                  <a:extLst>
                    <a:ext uri="{9D8B030D-6E8A-4147-A177-3AD203B41FA5}">
                      <a16:colId xmlns:a16="http://schemas.microsoft.com/office/drawing/2014/main" val="2936817781"/>
                    </a:ext>
                  </a:extLst>
                </a:gridCol>
                <a:gridCol w="3732710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  <a:gridCol w="3732710">
                  <a:extLst>
                    <a:ext uri="{9D8B030D-6E8A-4147-A177-3AD203B41FA5}">
                      <a16:colId xmlns:a16="http://schemas.microsoft.com/office/drawing/2014/main" val="961487933"/>
                    </a:ext>
                  </a:extLst>
                </a:gridCol>
              </a:tblGrid>
              <a:tr h="3909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일 시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기 존 계 획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변 경 계 획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교 수 코 멘 트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50289"/>
                  </a:ext>
                </a:extLst>
              </a:tr>
              <a:tr h="8521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0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게임 컨셉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장르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액션과 메트로배니아 둘 다 하면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이도저도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아니게 될 것이다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시간 마법을 사용하는 메트로배니아에 좀 더 집중해봐라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8521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게임 시나리오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오브젝트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기초 시나리오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게임 스킬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조작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시나리오 작성 시 나만의 단어나 중의적인 표현을 사용하는 것이 좋다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조작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설명이 부실하다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중요한 것 강조를 좀 더 확실히 해라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658681"/>
                  </a:ext>
                </a:extLst>
              </a:tr>
              <a:tr h="8521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UI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게임 조작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UI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611634"/>
                  </a:ext>
                </a:extLst>
              </a:tr>
              <a:tr h="8521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3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맵 설계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맵 설계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617625"/>
                  </a:ext>
                </a:extLst>
              </a:tr>
              <a:tr h="8521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레벨 디자인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932685"/>
                  </a:ext>
                </a:extLst>
              </a:tr>
            </a:tbl>
          </a:graphicData>
        </a:graphic>
      </p:graphicFrame>
      <p:sp>
        <p:nvSpPr>
          <p:cNvPr id="11" name="제목 1"/>
          <p:cNvSpPr txBox="1">
            <a:spLocks/>
          </p:cNvSpPr>
          <p:nvPr/>
        </p:nvSpPr>
        <p:spPr>
          <a:xfrm>
            <a:off x="58352" y="719076"/>
            <a:ext cx="3790539" cy="297466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defRPr>
            </a:lvl1pPr>
          </a:lstStyle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9228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 N D E 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876675" y="1253331"/>
            <a:ext cx="4320000" cy="458338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lain"/>
            </a:pP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	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내 단위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l">
              <a:buAutoNum type="arabicPlain"/>
            </a:pP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	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아이콘 정보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l">
              <a:buAutoNum type="arabicPlain"/>
            </a:pP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	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맵 디자인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l">
              <a:buAutoNum type="arabicPlain"/>
            </a:pP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 맵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l">
              <a:buAutoNum type="arabicPlain"/>
            </a:pP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후기 및 코멘트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 algn="l">
              <a:buNone/>
            </a:pP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   -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참고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문헌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819900" y="2105025"/>
            <a:ext cx="4320000" cy="2880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40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게임 내 단위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371" y="1879196"/>
            <a:ext cx="2133600" cy="2800350"/>
          </a:xfrm>
          <a:prstGeom prst="rect">
            <a:avLst/>
          </a:prstGeom>
        </p:spPr>
      </p:pic>
      <p:sp>
        <p:nvSpPr>
          <p:cNvPr id="6" name="사각형: 둥근 모서리 13"/>
          <p:cNvSpPr/>
          <p:nvPr/>
        </p:nvSpPr>
        <p:spPr>
          <a:xfrm>
            <a:off x="2317008" y="5059045"/>
            <a:ext cx="1978326" cy="312948"/>
          </a:xfrm>
          <a:prstGeom prst="roundRect">
            <a:avLst>
              <a:gd name="adj" fmla="val 3991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 Unit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사각형: 둥근 모서리 13"/>
          <p:cNvSpPr/>
          <p:nvPr/>
        </p:nvSpPr>
        <p:spPr>
          <a:xfrm>
            <a:off x="1427878" y="2608548"/>
            <a:ext cx="631768" cy="1341646"/>
          </a:xfrm>
          <a:prstGeom prst="roundRect">
            <a:avLst>
              <a:gd name="adj" fmla="val 3991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Unit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094939" y="1047404"/>
            <a:ext cx="0" cy="493322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0483"/>
              </p:ext>
            </p:extLst>
          </p:nvPr>
        </p:nvGraphicFramePr>
        <p:xfrm>
          <a:off x="7133784" y="2048187"/>
          <a:ext cx="3334580" cy="2994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290">
                  <a:extLst>
                    <a:ext uri="{9D8B030D-6E8A-4147-A177-3AD203B41FA5}">
                      <a16:colId xmlns:a16="http://schemas.microsoft.com/office/drawing/2014/main" val="3632777827"/>
                    </a:ext>
                  </a:extLst>
                </a:gridCol>
                <a:gridCol w="1667290">
                  <a:extLst>
                    <a:ext uri="{9D8B030D-6E8A-4147-A177-3AD203B41FA5}">
                      <a16:colId xmlns:a16="http://schemas.microsoft.com/office/drawing/2014/main" val="2936817781"/>
                    </a:ext>
                  </a:extLst>
                </a:gridCol>
              </a:tblGrid>
              <a:tr h="243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기 준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단 위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50289"/>
                  </a:ext>
                </a:extLst>
              </a:tr>
              <a:tr h="5317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가로 넓이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 Unit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5317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세로 넓이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 Unit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658681"/>
                  </a:ext>
                </a:extLst>
              </a:tr>
              <a:tr h="5317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점프 높이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1.2 Unit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611634"/>
                  </a:ext>
                </a:extLst>
              </a:tr>
              <a:tr h="5317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점프 이동 거리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1.2 Unit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617625"/>
                  </a:ext>
                </a:extLst>
              </a:tr>
              <a:tr h="5317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가속 점프 이동 거리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2.4 Unit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07824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191992" y="4679546"/>
            <a:ext cx="1335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1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그림 </a:t>
            </a: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sz="1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 </a:t>
            </a:r>
            <a:r>
              <a:rPr lang="ko-KR" altLang="en-US" sz="1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시간의 마녀</a:t>
            </a:r>
            <a:endParaRPr lang="ko-KR" altLang="en-US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230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스킬 사용 상황</a:t>
            </a:r>
            <a:endParaRPr lang="ko-KR" altLang="en-US" dirty="0"/>
          </a:p>
        </p:txBody>
      </p:sp>
      <p:sp>
        <p:nvSpPr>
          <p:cNvPr id="6" name="사각형: 둥근 모서리 13"/>
          <p:cNvSpPr/>
          <p:nvPr/>
        </p:nvSpPr>
        <p:spPr>
          <a:xfrm>
            <a:off x="812057" y="1276004"/>
            <a:ext cx="4674343" cy="495646"/>
          </a:xfrm>
          <a:prstGeom prst="roundRect">
            <a:avLst>
              <a:gd name="adj" fmla="val 3991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 정지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094939" y="1047404"/>
            <a:ext cx="0" cy="493322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3"/>
          <p:cNvSpPr/>
          <p:nvPr/>
        </p:nvSpPr>
        <p:spPr>
          <a:xfrm>
            <a:off x="812057" y="2098619"/>
            <a:ext cx="4674344" cy="1149406"/>
          </a:xfrm>
          <a:prstGeom prst="roundRect">
            <a:avLst>
              <a:gd name="adj" fmla="val 3991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이동거리가 먼 발판 사이로 움직이는 장애물을 멈춰 발판으로 사용하기 위하여</a:t>
            </a:r>
            <a:r>
              <a:rPr lang="en-US" altLang="ko-KR" sz="14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이동하는데 몬스터가 방해되어 정지 시키기 위하여</a:t>
            </a:r>
            <a:r>
              <a:rPr lang="en-US" altLang="ko-KR" sz="14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12" name="사각형: 둥근 모서리 13"/>
          <p:cNvSpPr/>
          <p:nvPr/>
        </p:nvSpPr>
        <p:spPr>
          <a:xfrm>
            <a:off x="6679457" y="1276004"/>
            <a:ext cx="4674343" cy="495646"/>
          </a:xfrm>
          <a:prstGeom prst="roundRect">
            <a:avLst>
              <a:gd name="adj" fmla="val 3991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 감속</a:t>
            </a:r>
            <a:r>
              <a:rPr lang="en-US" altLang="ko-KR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가속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사각형: 둥근 모서리 13"/>
          <p:cNvSpPr/>
          <p:nvPr/>
        </p:nvSpPr>
        <p:spPr>
          <a:xfrm>
            <a:off x="6679456" y="2098619"/>
            <a:ext cx="4674344" cy="1149406"/>
          </a:xfrm>
          <a:prstGeom prst="roundRect">
            <a:avLst>
              <a:gd name="adj" fmla="val 3991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이동하는데 몬스터가 방해되어 빠르게 지나가거나</a:t>
            </a:r>
            <a:r>
              <a:rPr lang="en-US" altLang="ko-KR" sz="14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몬스터의 공격을 늦추기 위하여</a:t>
            </a:r>
            <a:r>
              <a:rPr lang="en-US" altLang="ko-KR" sz="14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기본 점프로는 닿지 않을 거리를 가속으로 점프하기 위하여</a:t>
            </a:r>
            <a:r>
              <a:rPr lang="en-US" altLang="ko-KR" sz="14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14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1400" dirty="0" smtClean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전투 시 유리한 조건에서 싸우기 위하여</a:t>
            </a:r>
            <a:r>
              <a:rPr lang="en-US" altLang="ko-KR" sz="14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사각형: 둥근 모서리 13"/>
          <p:cNvSpPr/>
          <p:nvPr/>
        </p:nvSpPr>
        <p:spPr>
          <a:xfrm>
            <a:off x="812057" y="3760786"/>
            <a:ext cx="4674343" cy="495646"/>
          </a:xfrm>
          <a:prstGeom prst="roundRect">
            <a:avLst>
              <a:gd name="adj" fmla="val 3991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en-US" altLang="ko-KR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 회귀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사각형: 둥근 모서리 13"/>
          <p:cNvSpPr/>
          <p:nvPr/>
        </p:nvSpPr>
        <p:spPr>
          <a:xfrm>
            <a:off x="812057" y="4583401"/>
            <a:ext cx="4674344" cy="1149406"/>
          </a:xfrm>
          <a:prstGeom prst="roundRect">
            <a:avLst>
              <a:gd name="adj" fmla="val 3991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떨어지는 장애물을 회귀로 타고 올라가기 위하여</a:t>
            </a:r>
            <a:r>
              <a:rPr lang="en-US" altLang="ko-KR" sz="14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이미 성장을 많이 한 오브젝트의 시간을 회귀하여 작게 만들기 위하여</a:t>
            </a:r>
            <a:r>
              <a:rPr lang="en-US" altLang="ko-KR" sz="14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부서져버린 오브젝트의 시간을 회귀하여 사용하기 위하여</a:t>
            </a:r>
            <a:endParaRPr lang="en-US" altLang="ko-KR" sz="1400" dirty="0" smtClean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사각형: 둥근 모서리 13"/>
          <p:cNvSpPr/>
          <p:nvPr/>
        </p:nvSpPr>
        <p:spPr>
          <a:xfrm>
            <a:off x="6679457" y="3760786"/>
            <a:ext cx="4674343" cy="495646"/>
          </a:xfrm>
          <a:prstGeom prst="roundRect">
            <a:avLst>
              <a:gd name="adj" fmla="val 3991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 점프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사각형: 둥근 모서리 13"/>
          <p:cNvSpPr/>
          <p:nvPr/>
        </p:nvSpPr>
        <p:spPr>
          <a:xfrm>
            <a:off x="6679456" y="4583401"/>
            <a:ext cx="4674344" cy="1149406"/>
          </a:xfrm>
          <a:prstGeom prst="roundRect">
            <a:avLst>
              <a:gd name="adj" fmla="val 3991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높은 장소에 있는 발판을 가기 위하여 성장 가능한 오브젝트를 빠르게 성장 시키기 위하여</a:t>
            </a:r>
            <a:r>
              <a:rPr lang="en-US" altLang="ko-KR" sz="14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길을 막고 있는 단단한 오브젝트의 시간을 점프하여 약하게 만들기 위하여</a:t>
            </a:r>
            <a:r>
              <a:rPr lang="en-US" altLang="ko-KR" sz="14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503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952735"/>
              </p:ext>
            </p:extLst>
          </p:nvPr>
        </p:nvGraphicFramePr>
        <p:xfrm>
          <a:off x="696000" y="1529397"/>
          <a:ext cx="10343478" cy="4690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913">
                  <a:extLst>
                    <a:ext uri="{9D8B030D-6E8A-4147-A177-3AD203B41FA5}">
                      <a16:colId xmlns:a16="http://schemas.microsoft.com/office/drawing/2014/main" val="2936817781"/>
                    </a:ext>
                  </a:extLst>
                </a:gridCol>
                <a:gridCol w="1723913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  <a:gridCol w="1723913">
                  <a:extLst>
                    <a:ext uri="{9D8B030D-6E8A-4147-A177-3AD203B41FA5}">
                      <a16:colId xmlns:a16="http://schemas.microsoft.com/office/drawing/2014/main" val="4205862330"/>
                    </a:ext>
                  </a:extLst>
                </a:gridCol>
                <a:gridCol w="1723913">
                  <a:extLst>
                    <a:ext uri="{9D8B030D-6E8A-4147-A177-3AD203B41FA5}">
                      <a16:colId xmlns:a16="http://schemas.microsoft.com/office/drawing/2014/main" val="2478487217"/>
                    </a:ext>
                  </a:extLst>
                </a:gridCol>
                <a:gridCol w="1723913">
                  <a:extLst>
                    <a:ext uri="{9D8B030D-6E8A-4147-A177-3AD203B41FA5}">
                      <a16:colId xmlns:a16="http://schemas.microsoft.com/office/drawing/2014/main" val="2436520359"/>
                    </a:ext>
                  </a:extLst>
                </a:gridCol>
                <a:gridCol w="1723913">
                  <a:extLst>
                    <a:ext uri="{9D8B030D-6E8A-4147-A177-3AD203B41FA5}">
                      <a16:colId xmlns:a16="http://schemas.microsoft.com/office/drawing/2014/main" val="1983210708"/>
                    </a:ext>
                  </a:extLst>
                </a:gridCol>
              </a:tblGrid>
              <a:tr h="444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명 칭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아 이 콘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명 칭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아 이 콘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명 칭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아 이 콘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50289"/>
                  </a:ext>
                </a:extLst>
              </a:tr>
              <a:tr h="849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시간 정지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캐릭터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고정 장애물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849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시간 점프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원거리 적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움직이는 장애물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전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658681"/>
                  </a:ext>
                </a:extLst>
              </a:tr>
              <a:tr h="8491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시간 회귀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근거리 적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움직이는 장애물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후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611634"/>
                  </a:ext>
                </a:extLst>
              </a:tr>
              <a:tr h="849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시간 감속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가속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이동 예상 이동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경로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시간 마법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전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617625"/>
                  </a:ext>
                </a:extLst>
              </a:tr>
              <a:tr h="849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보너스 목표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시간 마법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후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932685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아이콘 정보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641" y="2121755"/>
            <a:ext cx="540000" cy="45172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640" y="3812924"/>
            <a:ext cx="540000" cy="5400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991640" y="2966934"/>
            <a:ext cx="540000" cy="540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640" y="4693919"/>
            <a:ext cx="540000" cy="540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114" y="2121755"/>
            <a:ext cx="540000" cy="540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114" y="2984113"/>
            <a:ext cx="540000" cy="5400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06114" y="3812924"/>
            <a:ext cx="540000" cy="5400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1" t="19401" r="23796" b="24121"/>
          <a:stretch/>
        </p:blipFill>
        <p:spPr>
          <a:xfrm>
            <a:off x="2999420" y="5562821"/>
            <a:ext cx="532220" cy="540000"/>
          </a:xfrm>
          <a:prstGeom prst="rect">
            <a:avLst/>
          </a:prstGeom>
        </p:spPr>
      </p:pic>
      <p:cxnSp>
        <p:nvCxnSpPr>
          <p:cNvPr id="25" name="직선 화살표 연결선 24"/>
          <p:cNvCxnSpPr/>
          <p:nvPr/>
        </p:nvCxnSpPr>
        <p:spPr>
          <a:xfrm flipV="1">
            <a:off x="6183471" y="4766165"/>
            <a:ext cx="985285" cy="3290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44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맵 디자인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660642"/>
              </p:ext>
            </p:extLst>
          </p:nvPr>
        </p:nvGraphicFramePr>
        <p:xfrm>
          <a:off x="344102" y="1175095"/>
          <a:ext cx="113832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448483327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98283962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48367965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830460577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93031825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394068613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32124171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7997849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76841300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54721341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59289473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718288397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001557665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4119819807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34660460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537708483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72079243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64655780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289449960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622153490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19681195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00150255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745721237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831110330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1522052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450065205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424672030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88695366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64742766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87265999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84335178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50685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96128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4876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96394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7496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443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078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0793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9346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07378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905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9560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4198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12486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314" y="1308395"/>
            <a:ext cx="540000" cy="54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88167" y="4879889"/>
            <a:ext cx="288000" cy="288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367346" y="4525214"/>
            <a:ext cx="288000" cy="288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115188" y="4856365"/>
            <a:ext cx="288000" cy="288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75" y="4862425"/>
            <a:ext cx="288000" cy="288000"/>
          </a:xfrm>
          <a:prstGeom prst="rect">
            <a:avLst/>
          </a:prstGeom>
        </p:spPr>
      </p:pic>
      <p:sp>
        <p:nvSpPr>
          <p:cNvPr id="18" name="아래쪽 화살표 17"/>
          <p:cNvSpPr/>
          <p:nvPr/>
        </p:nvSpPr>
        <p:spPr>
          <a:xfrm>
            <a:off x="4791075" y="4143680"/>
            <a:ext cx="276225" cy="288000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>
            <a:off x="5524500" y="4143680"/>
            <a:ext cx="276225" cy="288000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>
            <a:off x="6257925" y="4143680"/>
            <a:ext cx="276225" cy="288000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1" t="19401" r="23796" b="24121"/>
          <a:stretch/>
        </p:blipFill>
        <p:spPr>
          <a:xfrm>
            <a:off x="11404054" y="2313496"/>
            <a:ext cx="283850" cy="288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212" y="2669743"/>
            <a:ext cx="288000" cy="288000"/>
          </a:xfrm>
          <a:prstGeom prst="rect">
            <a:avLst/>
          </a:prstGeom>
        </p:spPr>
      </p:pic>
      <p:cxnSp>
        <p:nvCxnSpPr>
          <p:cNvPr id="24" name="직선 화살표 연결선 23"/>
          <p:cNvCxnSpPr/>
          <p:nvPr/>
        </p:nvCxnSpPr>
        <p:spPr>
          <a:xfrm flipV="1">
            <a:off x="4427210" y="4743450"/>
            <a:ext cx="287665" cy="4009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4791075" y="4669213"/>
            <a:ext cx="2076450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2873259" y="5093431"/>
            <a:ext cx="727981" cy="4009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8240026" y="3095625"/>
            <a:ext cx="18149" cy="164782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8130432" y="2451909"/>
            <a:ext cx="272756" cy="50583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10744200" y="2495596"/>
            <a:ext cx="62045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9598838" y="2451909"/>
            <a:ext cx="669112" cy="122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044903" y="1196108"/>
            <a:ext cx="288000" cy="288000"/>
          </a:xfrm>
          <a:prstGeom prst="rect">
            <a:avLst/>
          </a:prstGeom>
        </p:spPr>
      </p:pic>
      <p:cxnSp>
        <p:nvCxnSpPr>
          <p:cNvPr id="50" name="직선 화살표 연결선 49"/>
          <p:cNvCxnSpPr/>
          <p:nvPr/>
        </p:nvCxnSpPr>
        <p:spPr>
          <a:xfrm flipH="1">
            <a:off x="10635328" y="2124167"/>
            <a:ext cx="6667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9576872" y="2124167"/>
            <a:ext cx="6667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0727" y="1949870"/>
            <a:ext cx="288000" cy="288000"/>
          </a:xfrm>
          <a:prstGeom prst="rect">
            <a:avLst/>
          </a:prstGeom>
        </p:spPr>
      </p:pic>
      <p:cxnSp>
        <p:nvCxnSpPr>
          <p:cNvPr id="55" name="직선 화살표 연결선 54"/>
          <p:cNvCxnSpPr/>
          <p:nvPr/>
        </p:nvCxnSpPr>
        <p:spPr>
          <a:xfrm>
            <a:off x="8486775" y="3193371"/>
            <a:ext cx="467822" cy="19000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098" y="1951592"/>
            <a:ext cx="288000" cy="288000"/>
          </a:xfrm>
          <a:prstGeom prst="rect">
            <a:avLst/>
          </a:prstGeom>
        </p:spPr>
      </p:pic>
      <p:cxnSp>
        <p:nvCxnSpPr>
          <p:cNvPr id="60" name="직선 화살표 연결선 59"/>
          <p:cNvCxnSpPr/>
          <p:nvPr/>
        </p:nvCxnSpPr>
        <p:spPr>
          <a:xfrm flipH="1">
            <a:off x="5677496" y="1722396"/>
            <a:ext cx="718541" cy="40177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4708030" y="2124167"/>
            <a:ext cx="7185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538" y="1572738"/>
            <a:ext cx="288000" cy="288000"/>
          </a:xfrm>
          <a:prstGeom prst="rect">
            <a:avLst/>
          </a:prstGeom>
        </p:spPr>
      </p:pic>
      <p:cxnSp>
        <p:nvCxnSpPr>
          <p:cNvPr id="66" name="직선 화살표 연결선 65"/>
          <p:cNvCxnSpPr/>
          <p:nvPr/>
        </p:nvCxnSpPr>
        <p:spPr>
          <a:xfrm flipH="1">
            <a:off x="3113627" y="2093870"/>
            <a:ext cx="718540" cy="109950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그림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892" y="3385943"/>
            <a:ext cx="288000" cy="288000"/>
          </a:xfrm>
          <a:prstGeom prst="rect">
            <a:avLst/>
          </a:prstGeom>
        </p:spPr>
      </p:pic>
      <p:sp>
        <p:nvSpPr>
          <p:cNvPr id="70" name="아래쪽 화살표 69"/>
          <p:cNvSpPr/>
          <p:nvPr/>
        </p:nvSpPr>
        <p:spPr>
          <a:xfrm>
            <a:off x="10297121" y="1572738"/>
            <a:ext cx="276225" cy="288000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8520046" y="4743450"/>
            <a:ext cx="874447" cy="28043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V="1">
            <a:off x="9742838" y="4420449"/>
            <a:ext cx="572737" cy="6630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V="1">
            <a:off x="10635328" y="2669744"/>
            <a:ext cx="553575" cy="172039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림 8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528" y="4525213"/>
            <a:ext cx="288000" cy="288000"/>
          </a:xfrm>
          <a:prstGeom prst="rect">
            <a:avLst/>
          </a:prstGeom>
        </p:spPr>
      </p:pic>
      <p:sp>
        <p:nvSpPr>
          <p:cNvPr id="82" name="아래쪽 화살표 81"/>
          <p:cNvSpPr/>
          <p:nvPr/>
        </p:nvSpPr>
        <p:spPr>
          <a:xfrm rot="10800000">
            <a:off x="10297121" y="4102142"/>
            <a:ext cx="276225" cy="288000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249" y="3416481"/>
            <a:ext cx="288000" cy="288000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2648292" y="3749346"/>
            <a:ext cx="88991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부서진 다리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621344" y="3412203"/>
            <a:ext cx="115515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떨어지는 장애물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853233" y="5593501"/>
            <a:ext cx="75736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작은 식물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289512" y="3385943"/>
            <a:ext cx="75736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키운 </a:t>
            </a:r>
            <a:r>
              <a:rPr lang="ko-KR" altLang="en-US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식물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9088467" y="1240390"/>
            <a:ext cx="115515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떨어지는 장애물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58124" y="5250016"/>
            <a:ext cx="115515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정지시킨 </a:t>
            </a:r>
            <a:r>
              <a:rPr lang="ko-KR" altLang="en-US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장애물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715306" y="4382953"/>
            <a:ext cx="115515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 회귀 </a:t>
            </a:r>
            <a:r>
              <a:rPr lang="ko-KR" altLang="en-US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장애물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1775892" y="3215972"/>
            <a:ext cx="872400" cy="44697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03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맵 디자인</a:t>
            </a:r>
            <a:endParaRPr lang="ko-KR" altLang="en-US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521262"/>
              </p:ext>
            </p:extLst>
          </p:nvPr>
        </p:nvGraphicFramePr>
        <p:xfrm>
          <a:off x="1399819" y="1235710"/>
          <a:ext cx="91800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448483327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98283962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48367965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830460577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93031825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394068613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32124171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7997849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76841300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54721341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59289473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718288397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001557665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4119819807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34660460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537708483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72079243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64655780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289449960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622153490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19681195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00150255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745721237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831110330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1522052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50685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96128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4876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96394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7496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443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078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0793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9346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07378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905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9560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4198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124864"/>
                  </a:ext>
                </a:extLst>
              </a:tr>
            </a:tbl>
          </a:graphicData>
        </a:graphic>
      </p:graphicFrame>
      <p:pic>
        <p:nvPicPr>
          <p:cNvPr id="51" name="그림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947" y="2019795"/>
            <a:ext cx="540000" cy="540000"/>
          </a:xfrm>
          <a:prstGeom prst="rect">
            <a:avLst/>
          </a:prstGeom>
        </p:spPr>
      </p:pic>
      <p:sp>
        <p:nvSpPr>
          <p:cNvPr id="52" name="아래쪽 화살표 51"/>
          <p:cNvSpPr/>
          <p:nvPr/>
        </p:nvSpPr>
        <p:spPr>
          <a:xfrm rot="5400000">
            <a:off x="3627467" y="2727921"/>
            <a:ext cx="276225" cy="288000"/>
          </a:xfrm>
          <a:prstGeom prst="down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아래쪽 화살표 63"/>
          <p:cNvSpPr/>
          <p:nvPr/>
        </p:nvSpPr>
        <p:spPr>
          <a:xfrm rot="16200000">
            <a:off x="1460528" y="2727921"/>
            <a:ext cx="276225" cy="288000"/>
          </a:xfrm>
          <a:prstGeom prst="down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아래쪽 화살표 68"/>
          <p:cNvSpPr/>
          <p:nvPr/>
        </p:nvSpPr>
        <p:spPr>
          <a:xfrm rot="5400000">
            <a:off x="3627467" y="4569195"/>
            <a:ext cx="276225" cy="288000"/>
          </a:xfrm>
          <a:prstGeom prst="down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아래쪽 화살표 77"/>
          <p:cNvSpPr/>
          <p:nvPr/>
        </p:nvSpPr>
        <p:spPr>
          <a:xfrm rot="16200000">
            <a:off x="1460528" y="4569195"/>
            <a:ext cx="276225" cy="288000"/>
          </a:xfrm>
          <a:prstGeom prst="down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2211881" y="2645873"/>
            <a:ext cx="151791" cy="77460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2630908" y="3584865"/>
            <a:ext cx="409504" cy="1524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50486" y="1638897"/>
            <a:ext cx="115515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떨어지는 장애물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49134" y="3181717"/>
            <a:ext cx="115515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정지시킨 장애물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95168" y="1097209"/>
            <a:ext cx="115515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쫓아오는 적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39933" y="6356350"/>
            <a:ext cx="115515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포탈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49387" y="903218"/>
            <a:ext cx="115515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포탈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2690840" y="5277673"/>
            <a:ext cx="81905" cy="6235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205490" y="2444698"/>
            <a:ext cx="115515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사라진 레이저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70063" y="3344658"/>
            <a:ext cx="53088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대기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04946" y="4989809"/>
            <a:ext cx="115515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정지시킨 장애물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221822" y="4256908"/>
            <a:ext cx="115515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사라진 레이저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554" y="2012693"/>
            <a:ext cx="288000" cy="288000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81261" y="2012693"/>
            <a:ext cx="288000" cy="288000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554" y="2721697"/>
            <a:ext cx="288000" cy="288000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81261" y="2721697"/>
            <a:ext cx="288000" cy="288000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554" y="3458716"/>
            <a:ext cx="288000" cy="288000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81261" y="3458716"/>
            <a:ext cx="288000" cy="28800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554" y="4195734"/>
            <a:ext cx="288000" cy="28800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81261" y="4195734"/>
            <a:ext cx="288000" cy="288000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554" y="4929194"/>
            <a:ext cx="288000" cy="288000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81261" y="4929194"/>
            <a:ext cx="288000" cy="288000"/>
          </a:xfrm>
          <a:prstGeom prst="rect">
            <a:avLst/>
          </a:prstGeom>
        </p:spPr>
      </p:pic>
      <p:cxnSp>
        <p:nvCxnSpPr>
          <p:cNvPr id="68" name="직선 화살표 연결선 67"/>
          <p:cNvCxnSpPr/>
          <p:nvPr/>
        </p:nvCxnSpPr>
        <p:spPr>
          <a:xfrm flipH="1">
            <a:off x="5601510" y="2372891"/>
            <a:ext cx="4203" cy="275541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964" y="1694390"/>
            <a:ext cx="540000" cy="540000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462" y="2001795"/>
            <a:ext cx="288000" cy="28800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5995185" y="1479515"/>
            <a:ext cx="142577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몬스터의 공격 속에서</a:t>
            </a:r>
            <a:endParaRPr lang="en-US" altLang="ko-KR" sz="12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 가속</a:t>
            </a:r>
            <a:r>
              <a:rPr lang="en-US" altLang="ko-KR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감속 사용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620299" y="2388743"/>
            <a:ext cx="18481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단단한 장애물</a:t>
            </a:r>
            <a:endParaRPr lang="en-US" altLang="ko-KR" sz="12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 점프로 강도 낮춰서 돌파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297643" y="3796030"/>
            <a:ext cx="198767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작은 식물</a:t>
            </a:r>
            <a:endParaRPr lang="en-US" altLang="ko-KR" sz="12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 점프로 식물을 키워서 타기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508420" y="4611528"/>
            <a:ext cx="225738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큰</a:t>
            </a:r>
            <a:r>
              <a:rPr lang="ko-KR" altLang="en-US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식물</a:t>
            </a:r>
            <a:endParaRPr lang="en-US" altLang="ko-KR" sz="12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 회귀로 식물을 줄여서 내려가기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29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후기  및  코멘트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9</a:t>
            </a:fld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968764"/>
              </p:ext>
            </p:extLst>
          </p:nvPr>
        </p:nvGraphicFramePr>
        <p:xfrm>
          <a:off x="696000" y="1529397"/>
          <a:ext cx="10801186" cy="431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593">
                  <a:extLst>
                    <a:ext uri="{9D8B030D-6E8A-4147-A177-3AD203B41FA5}">
                      <a16:colId xmlns:a16="http://schemas.microsoft.com/office/drawing/2014/main" val="3632777827"/>
                    </a:ext>
                  </a:extLst>
                </a:gridCol>
                <a:gridCol w="5400593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</a:tblGrid>
              <a:tr h="3909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후 기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코 멘 트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50289"/>
                  </a:ext>
                </a:extLst>
              </a:tr>
              <a:tr h="39290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여러 과제가 많다 보니 기획에 시간을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못 쓴 것 같다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  <a:p>
                      <a:pPr algn="ctr" latinLnBrk="1"/>
                      <a:endParaRPr lang="en-US" altLang="ko-KR" sz="1600" baseline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더군다나 졸업작품 기획 또한 담당하다 보니 신경을 못 쓴 것 같다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맵 디자인 결과를 가시적으로 보여주려고 하였지만 애매한 듯 하다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  <a:p>
                      <a:pPr algn="ctr" latinLnBrk="1"/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각 시간 마법을 어떤 식으로 사용하는지를 표현해보려고 했지만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표현 방법에 어려움을 느꼈다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73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3063</TotalTime>
  <Words>523</Words>
  <Application>Microsoft Office PowerPoint</Application>
  <PresentationFormat>와이드스크린</PresentationFormat>
  <Paragraphs>156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배달의민족 도현</vt:lpstr>
      <vt:lpstr>배달의민족 연성</vt:lpstr>
      <vt:lpstr>배달의민족 주아</vt:lpstr>
      <vt:lpstr>배찌체</vt:lpstr>
      <vt:lpstr>Arial</vt:lpstr>
      <vt:lpstr>Office 테마</vt:lpstr>
      <vt:lpstr>PowerPoint 프레젠테이션</vt:lpstr>
      <vt:lpstr>계 획 표</vt:lpstr>
      <vt:lpstr>I N D E X</vt:lpstr>
      <vt:lpstr>1. 게임 내 단위</vt:lpstr>
      <vt:lpstr>2. 스킬 사용 상황</vt:lpstr>
      <vt:lpstr>3. 아이콘 정보</vt:lpstr>
      <vt:lpstr>4. 맵 디자인</vt:lpstr>
      <vt:lpstr>4. 맵 디자인</vt:lpstr>
      <vt:lpstr>5. 후기  및  코멘트</vt:lpstr>
      <vt:lpstr>6. 참고 문헌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ㅇㅇ</dc:title>
  <dc:creator>User</dc:creator>
  <cp:lastModifiedBy>User</cp:lastModifiedBy>
  <cp:revision>497</cp:revision>
  <dcterms:created xsi:type="dcterms:W3CDTF">2020-09-21T00:19:03Z</dcterms:created>
  <dcterms:modified xsi:type="dcterms:W3CDTF">2020-12-02T17:12:12Z</dcterms:modified>
</cp:coreProperties>
</file>