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4" r:id="rId3"/>
    <p:sldId id="278" r:id="rId4"/>
    <p:sldId id="283" r:id="rId5"/>
    <p:sldId id="282" r:id="rId6"/>
    <p:sldId id="272" r:id="rId7"/>
    <p:sldId id="263" r:id="rId8"/>
    <p:sldId id="269" r:id="rId9"/>
    <p:sldId id="292" r:id="rId10"/>
    <p:sldId id="275" r:id="rId11"/>
    <p:sldId id="279" r:id="rId12"/>
    <p:sldId id="291" r:id="rId13"/>
    <p:sldId id="285" r:id="rId14"/>
    <p:sldId id="286" r:id="rId15"/>
    <p:sldId id="287" r:id="rId16"/>
    <p:sldId id="288" r:id="rId17"/>
    <p:sldId id="293" r:id="rId18"/>
    <p:sldId id="294" r:id="rId19"/>
    <p:sldId id="289" r:id="rId20"/>
    <p:sldId id="26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86" y="1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126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D971C-8444-4325-9A25-B1B12A8E19D6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78F2F-BC66-4C39-9F07-AC0389E527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283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37913-13B4-48F3-BCDE-49E17588F2E5}" type="datetime1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ACA0-12E8-4257-935C-CE632F32876D}" type="datetime1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21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3683-4F9E-43C2-918F-81B408833CAB}" type="datetime1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3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-26378" y="-9669"/>
            <a:ext cx="12218378" cy="686766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ctr">
              <a:defRPr sz="3600">
                <a:latin typeface="배달의민족 연성" panose="020B0600000101010101" pitchFamily="50" charset="-127"/>
                <a:ea typeface="배달의민족 연성" panose="020B0600000101010101" pitchFamily="50" charset="-127"/>
              </a:defRPr>
            </a:lvl1pPr>
            <a:lvl2pPr algn="ctr">
              <a:defRPr sz="3200">
                <a:latin typeface="배달의민족 연성" panose="020B0600000101010101" pitchFamily="50" charset="-127"/>
                <a:ea typeface="배달의민족 연성" panose="020B0600000101010101" pitchFamily="50" charset="-127"/>
              </a:defRPr>
            </a:lvl2pPr>
            <a:lvl3pPr algn="ctr">
              <a:defRPr sz="2800">
                <a:latin typeface="배달의민족 연성" panose="020B0600000101010101" pitchFamily="50" charset="-127"/>
                <a:ea typeface="배달의민족 연성" panose="020B0600000101010101" pitchFamily="50" charset="-127"/>
              </a:defRPr>
            </a:lvl3pPr>
            <a:lvl4pPr algn="ctr">
              <a:defRPr sz="2400">
                <a:latin typeface="배달의민족 연성" panose="020B0600000101010101" pitchFamily="50" charset="-127"/>
                <a:ea typeface="배달의민족 연성" panose="020B0600000101010101" pitchFamily="50" charset="-127"/>
              </a:defRPr>
            </a:lvl4pPr>
            <a:lvl5pPr algn="ctr">
              <a:defRPr sz="2400">
                <a:latin typeface="배달의민족 연성" panose="020B0600000101010101" pitchFamily="50" charset="-127"/>
                <a:ea typeface="배달의민족 연성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2B86-1F3F-4675-B9B8-17E412C065A7}" type="datetime1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12C1D26-E964-42A2-817D-F61DE8DDCE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26378" y="0"/>
            <a:ext cx="3960000" cy="9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-26378" y="606191"/>
            <a:ext cx="3960000" cy="3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352" y="19590"/>
            <a:ext cx="3790539" cy="594932"/>
          </a:xfrm>
          <a:noFill/>
        </p:spPr>
        <p:txBody>
          <a:bodyPr anchor="b" anchorCtr="0">
            <a:noAutofit/>
          </a:bodyPr>
          <a:lstStyle>
            <a:lvl1pPr algn="ctr">
              <a:defRPr sz="3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107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50CF-63A4-4856-87C6-F9FBC1FC0BE8}" type="datetime1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9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6AA0-71CA-4BC0-A766-0BABA2A28182}" type="datetime1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95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E577-D494-4BE1-B429-09FBDFD7F62D}" type="datetime1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1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BBAB-FD27-45CC-B09E-294D7749D761}" type="datetime1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06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E135-6E3B-4E5F-945A-8B1DD6234568}" type="datetime1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16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CAC4-EFED-42B8-ABF9-89227E1397A7}" type="datetime1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8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D58A-6307-4274-B0A4-10F255840A45}" type="datetime1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87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BCF0C-D2AC-434C-9CB1-01536DA51522}" type="datetime1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fld id="{112C1D26-E964-42A2-817D-F61DE8DDCE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28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ost in Time - Diamond Paint K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41680"/>
            <a:ext cx="6417733" cy="613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17732" y="1576851"/>
            <a:ext cx="5774268" cy="1882299"/>
          </a:xfrm>
          <a:solidFill>
            <a:schemeClr val="tx1">
              <a:lumMod val="50000"/>
              <a:lumOff val="50000"/>
            </a:schemeClr>
          </a:solidFill>
        </p:spPr>
        <p:txBody>
          <a:bodyPr anchor="ctr" anchorCtr="0">
            <a:normAutofit fontScale="90000"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시간의 마녀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/>
            </a:r>
            <a:b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</a:b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&lt; Witch of Time &gt;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941217"/>
              </p:ext>
            </p:extLst>
          </p:nvPr>
        </p:nvGraphicFramePr>
        <p:xfrm>
          <a:off x="2" y="0"/>
          <a:ext cx="121919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6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3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37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69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123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출번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분반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과제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제출일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연락처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04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01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2016180037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임 건 호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차 기획서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20201015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010-5285-2385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17732" y="4421975"/>
            <a:ext cx="5774268" cy="9715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 dirty="0">
                <a:solidFill>
                  <a:prstClr val="black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과거로 시간을 돌리기 위한 마녀의 모험</a:t>
            </a:r>
            <a:endParaRPr lang="ko-KR" altLang="en-US" sz="2800" dirty="0">
              <a:solidFill>
                <a:prstClr val="black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26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 임 소 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8352" y="719076"/>
            <a:ext cx="3790539" cy="297466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r>
              <a:rPr lang="ko-KR" altLang="en-US" sz="2000" dirty="0" smtClean="0"/>
              <a:t>진행 흐름도</a:t>
            </a:r>
            <a:endParaRPr lang="ko-KR" altLang="en-US" sz="2000" dirty="0"/>
          </a:p>
        </p:txBody>
      </p:sp>
      <p:sp>
        <p:nvSpPr>
          <p:cNvPr id="3" name="직사각형 2"/>
          <p:cNvSpPr/>
          <p:nvPr/>
        </p:nvSpPr>
        <p:spPr>
          <a:xfrm>
            <a:off x="696000" y="1851964"/>
            <a:ext cx="324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맵 탐색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몬스터 사냥</a:t>
            </a:r>
            <a:endParaRPr lang="en-US" altLang="ko-KR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75999" y="1845409"/>
            <a:ext cx="3240000" cy="14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숨겨진 유적 발견</a:t>
            </a:r>
            <a:endParaRPr lang="en-US" altLang="ko-KR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55999" y="1851964"/>
            <a:ext cx="324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숨겨진 유적 돌파</a:t>
            </a:r>
            <a:endParaRPr lang="en-US" altLang="ko-KR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6000" y="4191963"/>
            <a:ext cx="3240000" cy="14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새로운 지역 </a:t>
            </a:r>
            <a:r>
              <a:rPr lang="ko-KR" altLang="en-US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발견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76000" y="4191963"/>
            <a:ext cx="324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시간의 힘 증가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255999" y="4178030"/>
            <a:ext cx="3240000" cy="14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고대의 유물 획득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5" name="직선 화살표 연결선 14"/>
          <p:cNvCxnSpPr>
            <a:stCxn id="3" idx="3"/>
            <a:endCxn id="8" idx="1"/>
          </p:cNvCxnSpPr>
          <p:nvPr/>
        </p:nvCxnSpPr>
        <p:spPr>
          <a:xfrm flipV="1">
            <a:off x="3936000" y="2565409"/>
            <a:ext cx="539999" cy="65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8" idx="3"/>
            <a:endCxn id="10" idx="1"/>
          </p:cNvCxnSpPr>
          <p:nvPr/>
        </p:nvCxnSpPr>
        <p:spPr>
          <a:xfrm>
            <a:off x="7715999" y="2565409"/>
            <a:ext cx="540000" cy="65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0" idx="2"/>
            <a:endCxn id="13" idx="0"/>
          </p:cNvCxnSpPr>
          <p:nvPr/>
        </p:nvCxnSpPr>
        <p:spPr>
          <a:xfrm>
            <a:off x="9875999" y="3291964"/>
            <a:ext cx="0" cy="8860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3" idx="1"/>
            <a:endCxn id="12" idx="3"/>
          </p:cNvCxnSpPr>
          <p:nvPr/>
        </p:nvCxnSpPr>
        <p:spPr>
          <a:xfrm flipH="1">
            <a:off x="7716000" y="4898030"/>
            <a:ext cx="539999" cy="139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2" idx="1"/>
            <a:endCxn id="11" idx="3"/>
          </p:cNvCxnSpPr>
          <p:nvPr/>
        </p:nvCxnSpPr>
        <p:spPr>
          <a:xfrm flipH="1">
            <a:off x="3936000" y="4911963"/>
            <a:ext cx="5400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1" idx="0"/>
            <a:endCxn id="3" idx="2"/>
          </p:cNvCxnSpPr>
          <p:nvPr/>
        </p:nvCxnSpPr>
        <p:spPr>
          <a:xfrm flipV="1">
            <a:off x="2316000" y="3291964"/>
            <a:ext cx="0" cy="8999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9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 임 소 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58352" y="719076"/>
            <a:ext cx="3790539" cy="297466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r>
              <a:rPr lang="en-US" altLang="ko-KR" sz="2000" dirty="0" smtClean="0"/>
              <a:t>PC </a:t>
            </a:r>
            <a:r>
              <a:rPr lang="ko-KR" altLang="en-US" sz="2000" dirty="0" smtClean="0"/>
              <a:t>조작 설정</a:t>
            </a:r>
            <a:endParaRPr lang="ko-KR" altLang="en-US" sz="20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558303"/>
              </p:ext>
            </p:extLst>
          </p:nvPr>
        </p:nvGraphicFramePr>
        <p:xfrm>
          <a:off x="1416000" y="3042508"/>
          <a:ext cx="9360000" cy="2986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738">
                  <a:extLst>
                    <a:ext uri="{9D8B030D-6E8A-4147-A177-3AD203B41FA5}">
                      <a16:colId xmlns:a16="http://schemas.microsoft.com/office/drawing/2014/main" val="3632777827"/>
                    </a:ext>
                  </a:extLst>
                </a:gridCol>
                <a:gridCol w="3734262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  <a:gridCol w="905349">
                  <a:extLst>
                    <a:ext uri="{9D8B030D-6E8A-4147-A177-3AD203B41FA5}">
                      <a16:colId xmlns:a16="http://schemas.microsoft.com/office/drawing/2014/main" val="3381018310"/>
                    </a:ext>
                  </a:extLst>
                </a:gridCol>
                <a:gridCol w="3774651">
                  <a:extLst>
                    <a:ext uri="{9D8B030D-6E8A-4147-A177-3AD203B41FA5}">
                      <a16:colId xmlns:a16="http://schemas.microsoft.com/office/drawing/2014/main" val="1447686376"/>
                    </a:ext>
                  </a:extLst>
                </a:gridCol>
              </a:tblGrid>
              <a:tr h="59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A,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D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좌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우 이동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TAB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UI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선택 창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5972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W, S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카메라 상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하 이동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ESC</a:t>
                      </a:r>
                      <a:endParaRPr lang="ko-KR" altLang="en-US" sz="16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메뉴 선택 창</a:t>
                      </a:r>
                      <a:endParaRPr lang="ko-KR" altLang="en-US" sz="16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76447"/>
                  </a:ext>
                </a:extLst>
              </a:tr>
              <a:tr h="5972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F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상호작용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LB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시간 마법 적용 대상 선택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기본 공격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74919"/>
                  </a:ext>
                </a:extLst>
              </a:tr>
              <a:tr h="5972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SHIFT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대시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RB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시간 마법 사용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658681"/>
                  </a:ext>
                </a:extLst>
              </a:tr>
              <a:tr h="5972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SPACE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점프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R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유물 사용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383393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2394935" y="1121096"/>
            <a:ext cx="7402130" cy="1800000"/>
            <a:chOff x="2435629" y="1121096"/>
            <a:chExt cx="7402130" cy="1800000"/>
          </a:xfrm>
        </p:grpSpPr>
        <p:pic>
          <p:nvPicPr>
            <p:cNvPr id="1028" name="Picture 4" descr="Apple keyboard Illustration #AD , #Affiliate, #AD, #Illustration, #keyboard, #Appl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8" t="40176" b="2369"/>
            <a:stretch/>
          </p:blipFill>
          <p:spPr bwMode="auto">
            <a:xfrm>
              <a:off x="2435629" y="1121096"/>
              <a:ext cx="5618492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3295029" y="1749968"/>
              <a:ext cx="198000" cy="18000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130572" y="1967543"/>
              <a:ext cx="198000" cy="18000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356478" y="1964749"/>
              <a:ext cx="198000" cy="18000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576034" y="1964749"/>
              <a:ext cx="198000" cy="18000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2" name="Picture 8" descr="Dell Ms116 275-BBCB Optical Mouse  Dell Ms116 275-BBCB Optical Mouse  4.5 out of 5 stars 1136  219.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7759" y="1121096"/>
              <a:ext cx="1800000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8594752" y="1569968"/>
              <a:ext cx="198000" cy="18000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087626" y="1569968"/>
              <a:ext cx="198000" cy="18000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226917" y="2423161"/>
              <a:ext cx="198000" cy="18000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802155" y="1749968"/>
              <a:ext cx="198000" cy="18000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795590" y="1964749"/>
              <a:ext cx="198000" cy="18000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735480" y="1343116"/>
              <a:ext cx="198000" cy="18000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745459" y="1749968"/>
              <a:ext cx="198000" cy="18000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802155" y="2423161"/>
              <a:ext cx="198000" cy="18000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72580" y="2182668"/>
              <a:ext cx="198000" cy="18000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796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190723"/>
              </p:ext>
            </p:extLst>
          </p:nvPr>
        </p:nvGraphicFramePr>
        <p:xfrm>
          <a:off x="696000" y="1529397"/>
          <a:ext cx="10800000" cy="431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3632777827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</a:tblGrid>
              <a:tr h="390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캐릭터 일러스트 예시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인 게임 캐릭터 예시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50289"/>
                  </a:ext>
                </a:extLst>
              </a:tr>
              <a:tr h="3929089">
                <a:tc>
                  <a:txBody>
                    <a:bodyPr/>
                    <a:lstStyle/>
                    <a:p>
                      <a:pPr lvl="0" algn="ctr">
                        <a:lnSpc>
                          <a:spcPct val="90000"/>
                        </a:lnSpc>
                        <a:spcBef>
                          <a:spcPts val="1000"/>
                        </a:spcBef>
                      </a:pPr>
                      <a:endParaRPr lang="en-US" altLang="ko-KR" sz="1600" dirty="0">
                        <a:solidFill>
                          <a:prstClr val="black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aseline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캐 릭 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rcRect t="2755" b="3090"/>
          <a:stretch/>
        </p:blipFill>
        <p:spPr>
          <a:xfrm>
            <a:off x="7191513" y="2064767"/>
            <a:ext cx="3371574" cy="3600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621" y="2014759"/>
            <a:ext cx="2384043" cy="3600000"/>
          </a:xfrm>
          <a:prstGeom prst="rect">
            <a:avLst/>
          </a:prstGeom>
        </p:spPr>
      </p:pic>
      <p:sp>
        <p:nvSpPr>
          <p:cNvPr id="32" name="제목 1"/>
          <p:cNvSpPr txBox="1">
            <a:spLocks/>
          </p:cNvSpPr>
          <p:nvPr/>
        </p:nvSpPr>
        <p:spPr>
          <a:xfrm>
            <a:off x="58352" y="719076"/>
            <a:ext cx="3790539" cy="297466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r>
              <a:rPr lang="ko-KR" altLang="en-US" sz="2000" dirty="0" smtClean="0"/>
              <a:t>캐릭터 컨셉 아트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1658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 임 플 레 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8352" y="719076"/>
            <a:ext cx="3790539" cy="297466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r>
              <a:rPr lang="ko-KR" altLang="en-US" sz="2000" dirty="0" smtClean="0"/>
              <a:t>시 간 마 법 </a:t>
            </a:r>
            <a:r>
              <a:rPr lang="en-US" altLang="ko-KR" sz="2000" dirty="0"/>
              <a:t>-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회 귀</a:t>
            </a:r>
            <a:endParaRPr lang="ko-KR" altLang="en-US" sz="2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051350"/>
              </p:ext>
            </p:extLst>
          </p:nvPr>
        </p:nvGraphicFramePr>
        <p:xfrm>
          <a:off x="696000" y="1529397"/>
          <a:ext cx="10799999" cy="431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550">
                  <a:extLst>
                    <a:ext uri="{9D8B030D-6E8A-4147-A177-3AD203B41FA5}">
                      <a16:colId xmlns:a16="http://schemas.microsoft.com/office/drawing/2014/main" val="3632777827"/>
                    </a:ext>
                  </a:extLst>
                </a:gridCol>
                <a:gridCol w="2562450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  <a:gridCol w="3599999">
                  <a:extLst>
                    <a:ext uri="{9D8B030D-6E8A-4147-A177-3AD203B41FA5}">
                      <a16:colId xmlns:a16="http://schemas.microsoft.com/office/drawing/2014/main" val="1355524643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4220063468"/>
                    </a:ext>
                  </a:extLst>
                </a:gridCol>
              </a:tblGrid>
              <a:tr h="2001736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550289"/>
                  </a:ext>
                </a:extLst>
              </a:tr>
              <a:tr h="38311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과거의 형태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현재의 형태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회귀 후의 형태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601557"/>
                  </a:ext>
                </a:extLst>
              </a:tr>
              <a:tr h="3831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 세 설 명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423680"/>
                  </a:ext>
                </a:extLst>
              </a:tr>
              <a:tr h="3831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회귀는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&lt;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시간의 힘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&gt;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 허락하는 내에서 선택한 오브젝트의 일정 시간 회귀시킬 수 있다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617625"/>
                  </a:ext>
                </a:extLst>
              </a:tr>
              <a:tr h="4027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오브젝트의 종류에 따라 회귀의 영향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강도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형태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위치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은 다르다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876138"/>
                  </a:ext>
                </a:extLst>
              </a:tr>
              <a:tr h="3831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시간의 흔적을 남길 경우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캐릭터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사망 후 가장 최근의 흔적을 남긴 때로 되돌아간다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932685"/>
                  </a:ext>
                </a:extLst>
              </a:tr>
              <a:tr h="3831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048620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8934" b="4365"/>
          <a:stretch/>
        </p:blipFill>
        <p:spPr>
          <a:xfrm>
            <a:off x="4810515" y="1625740"/>
            <a:ext cx="2445904" cy="1800000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4071398" y="2447398"/>
            <a:ext cx="558942" cy="51329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7557038" y="2447398"/>
            <a:ext cx="558942" cy="51329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t="8724" b="7423"/>
          <a:stretch/>
        </p:blipFill>
        <p:spPr>
          <a:xfrm>
            <a:off x="909098" y="1625740"/>
            <a:ext cx="2866965" cy="180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t="8724" b="7423"/>
          <a:stretch/>
        </p:blipFill>
        <p:spPr>
          <a:xfrm>
            <a:off x="8215733" y="1625740"/>
            <a:ext cx="286696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1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 임 플 레 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8352" y="719076"/>
            <a:ext cx="3790539" cy="297466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r>
              <a:rPr lang="ko-KR" altLang="en-US" sz="2000" dirty="0"/>
              <a:t>시 간 마 법 </a:t>
            </a:r>
            <a:r>
              <a:rPr lang="en-US" altLang="ko-KR" sz="2000" dirty="0"/>
              <a:t>-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가 속</a:t>
            </a:r>
            <a:endParaRPr lang="ko-KR" altLang="en-US" sz="2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931841"/>
              </p:ext>
            </p:extLst>
          </p:nvPr>
        </p:nvGraphicFramePr>
        <p:xfrm>
          <a:off x="696000" y="1529397"/>
          <a:ext cx="10800000" cy="431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550">
                  <a:extLst>
                    <a:ext uri="{9D8B030D-6E8A-4147-A177-3AD203B41FA5}">
                      <a16:colId xmlns:a16="http://schemas.microsoft.com/office/drawing/2014/main" val="3632777827"/>
                    </a:ext>
                  </a:extLst>
                </a:gridCol>
                <a:gridCol w="4362450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3398398753"/>
                    </a:ext>
                  </a:extLst>
                </a:gridCol>
              </a:tblGrid>
              <a:tr h="2001736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550289"/>
                  </a:ext>
                </a:extLst>
              </a:tr>
              <a:tr h="38311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현재의 형태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미래의 형태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601557"/>
                  </a:ext>
                </a:extLst>
              </a:tr>
              <a:tr h="3831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 세 설 명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423680"/>
                  </a:ext>
                </a:extLst>
              </a:tr>
              <a:tr h="3831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가속은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&lt;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시간의 힘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&gt;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 허락하는 내에서 선택한 오브젝트의 시간을 일정 시간 가속시킬 수 있다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617625"/>
                  </a:ext>
                </a:extLst>
              </a:tr>
              <a:tr h="4027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오브젝트의 종류에 따라 가속의 영향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강도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형태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위치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은 다르다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876138"/>
                  </a:ext>
                </a:extLst>
              </a:tr>
              <a:tr h="3831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캐릭터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에게 사용 시 일정 시간 동안 속도가 빨라진다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932685"/>
                  </a:ext>
                </a:extLst>
              </a:tr>
              <a:tr h="3831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시계에 가속을 사용하면 시간이 빨리 흘러간다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(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낮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밤 변경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048620"/>
                  </a:ext>
                </a:extLst>
              </a:tr>
            </a:tbl>
          </a:graphicData>
        </a:graphic>
      </p:graphicFrame>
      <p:sp>
        <p:nvSpPr>
          <p:cNvPr id="12" name="오른쪽 화살표 11"/>
          <p:cNvSpPr/>
          <p:nvPr/>
        </p:nvSpPr>
        <p:spPr>
          <a:xfrm>
            <a:off x="5816529" y="2447398"/>
            <a:ext cx="558942" cy="51329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118" y="1654088"/>
            <a:ext cx="2861195" cy="180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574" y="1654088"/>
            <a:ext cx="308435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4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 임 플 레 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8352" y="719076"/>
            <a:ext cx="3790539" cy="297466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r>
              <a:rPr lang="ko-KR" altLang="en-US" sz="2000" dirty="0"/>
              <a:t>시 간 마 법 </a:t>
            </a:r>
            <a:r>
              <a:rPr lang="en-US" altLang="ko-KR" sz="2000" dirty="0"/>
              <a:t>-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정 지</a:t>
            </a:r>
            <a:endParaRPr lang="ko-KR" altLang="en-US" sz="2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043995"/>
              </p:ext>
            </p:extLst>
          </p:nvPr>
        </p:nvGraphicFramePr>
        <p:xfrm>
          <a:off x="696000" y="1529397"/>
          <a:ext cx="10800000" cy="431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550">
                  <a:extLst>
                    <a:ext uri="{9D8B030D-6E8A-4147-A177-3AD203B41FA5}">
                      <a16:colId xmlns:a16="http://schemas.microsoft.com/office/drawing/2014/main" val="3632777827"/>
                    </a:ext>
                  </a:extLst>
                </a:gridCol>
                <a:gridCol w="9762450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</a:tblGrid>
              <a:tr h="2001736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50289"/>
                  </a:ext>
                </a:extLst>
              </a:tr>
              <a:tr h="38311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현재의 형태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601557"/>
                  </a:ext>
                </a:extLst>
              </a:tr>
              <a:tr h="3831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 세 설 명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423680"/>
                  </a:ext>
                </a:extLst>
              </a:tr>
              <a:tr h="3831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정지는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&lt;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시간의 힘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&gt;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 허락하는 내에서 선택한 오브젝트의 시간을 일정 시간 정지시킬 수 있다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617625"/>
                  </a:ext>
                </a:extLst>
              </a:tr>
              <a:tr h="4027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캐릭터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는 정지시킨 오브젝트 위에 올라설 수 있다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876138"/>
                  </a:ext>
                </a:extLst>
              </a:tr>
              <a:tr h="3831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적 또는 투사체에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 시 일정시간 정지한다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932685"/>
                  </a:ext>
                </a:extLst>
              </a:tr>
              <a:tr h="3831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048620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242" y="1609114"/>
            <a:ext cx="2351309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6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 임 플 레 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16</a:t>
            </a:fld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108481"/>
              </p:ext>
            </p:extLst>
          </p:nvPr>
        </p:nvGraphicFramePr>
        <p:xfrm>
          <a:off x="696000" y="1529397"/>
          <a:ext cx="10800000" cy="4357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975">
                  <a:extLst>
                    <a:ext uri="{9D8B030D-6E8A-4147-A177-3AD203B41FA5}">
                      <a16:colId xmlns:a16="http://schemas.microsoft.com/office/drawing/2014/main" val="3632777827"/>
                    </a:ext>
                  </a:extLst>
                </a:gridCol>
                <a:gridCol w="9791025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</a:tblGrid>
              <a:tr h="375354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 세 설 명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50289"/>
                  </a:ext>
                </a:extLst>
              </a:tr>
              <a:tr h="376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&lt;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시간의 힘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&gt;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은 </a:t>
                      </a:r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유물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을 </a:t>
                      </a:r>
                      <a:r>
                        <a:rPr lang="ko-KR" altLang="en-US" sz="160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획득 시</a:t>
                      </a:r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</a:t>
                      </a:r>
                      <a:r>
                        <a:rPr lang="ko-KR" altLang="en-US" sz="160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횟수와 능력 범위가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증가한다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720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회귀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: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기존의 회귀로는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못 본 형태를 볼 수 있다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[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부서진 다리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-&gt; </a:t>
                      </a:r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회귀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를 사용하여 </a:t>
                      </a:r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다리를 고친 후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새로운 지역으로 이동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]</a:t>
                      </a:r>
                      <a:endParaRPr lang="en-US" altLang="ko-KR" sz="1600" baseline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455089"/>
                  </a:ext>
                </a:extLst>
              </a:tr>
              <a:tr h="720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정지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: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기존의 정지로는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정지시킬 수 없던 오브젝트도 정지시킬 수 있다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[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떨어지는 폭포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-&gt; </a:t>
                      </a:r>
                      <a:r>
                        <a:rPr lang="ko-KR" altLang="en-US" sz="1600" baseline="0" dirty="0" smtClean="0">
                          <a:solidFill>
                            <a:srgbClr val="FF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정지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를 사용하여 </a:t>
                      </a:r>
                      <a:r>
                        <a:rPr lang="ko-KR" altLang="en-US" sz="1600" baseline="0" dirty="0" smtClean="0">
                          <a:solidFill>
                            <a:srgbClr val="FF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폭포를 멈춘 후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폭포 뒤 동굴로 이동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860299"/>
                  </a:ext>
                </a:extLst>
              </a:tr>
              <a:tr h="720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가속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: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기존의 가속보다 빠르게 가속 시킬 수 있다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[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반대편과 거리가 있는 절벽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-&gt;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캐릭터에 </a:t>
                      </a:r>
                      <a:r>
                        <a:rPr lang="ko-KR" altLang="en-US" sz="1600" baseline="0" dirty="0" smtClean="0">
                          <a:solidFill>
                            <a:srgbClr val="FF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가속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을 사용하여 </a:t>
                      </a:r>
                      <a:r>
                        <a:rPr lang="ko-KR" altLang="en-US" sz="1600" baseline="0" dirty="0" smtClean="0">
                          <a:solidFill>
                            <a:srgbClr val="FF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속도를 높인 후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점프하여 건너편으로 이동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]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607437"/>
                  </a:ext>
                </a:extLst>
              </a:tr>
              <a:tr h="720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5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시간 마법은 </a:t>
                      </a:r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중복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해서 사용 할 수 있다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[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떨어지는 바위에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정지를 사용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-&gt;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캐릭터가 바위에 올라간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뒤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회귀를 사용하여 위로 상승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]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617625"/>
                  </a:ext>
                </a:extLst>
              </a:tr>
              <a:tr h="720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6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시간 마법이 적용된 오브젝트에 공격을 하여</a:t>
                      </a:r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이동을 제어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할 수 있다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[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날아가던 화살에 정지를 사용 후 공격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-&gt;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정지가 해제된 후 날아가지 않고 떨어진다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]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932685"/>
                  </a:ext>
                </a:extLst>
              </a:tr>
            </a:tbl>
          </a:graphicData>
        </a:graphic>
      </p:graphicFrame>
      <p:sp>
        <p:nvSpPr>
          <p:cNvPr id="11" name="제목 1"/>
          <p:cNvSpPr txBox="1">
            <a:spLocks/>
          </p:cNvSpPr>
          <p:nvPr/>
        </p:nvSpPr>
        <p:spPr>
          <a:xfrm>
            <a:off x="58352" y="719076"/>
            <a:ext cx="3790539" cy="297466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r>
              <a:rPr lang="ko-KR" altLang="en-US" sz="2000" dirty="0"/>
              <a:t>시 간 마 </a:t>
            </a:r>
            <a:r>
              <a:rPr lang="ko-KR" altLang="en-US" sz="2000" dirty="0" smtClean="0"/>
              <a:t>법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203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 임 플 레 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8352" y="719076"/>
            <a:ext cx="3790539" cy="297466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r>
              <a:rPr lang="ko-KR" altLang="en-US" sz="2000" dirty="0" smtClean="0"/>
              <a:t>대 시</a:t>
            </a:r>
            <a:endParaRPr lang="ko-KR" altLang="en-US" sz="2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777759"/>
              </p:ext>
            </p:extLst>
          </p:nvPr>
        </p:nvGraphicFramePr>
        <p:xfrm>
          <a:off x="696000" y="1529397"/>
          <a:ext cx="10800000" cy="431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550">
                  <a:extLst>
                    <a:ext uri="{9D8B030D-6E8A-4147-A177-3AD203B41FA5}">
                      <a16:colId xmlns:a16="http://schemas.microsoft.com/office/drawing/2014/main" val="3632777827"/>
                    </a:ext>
                  </a:extLst>
                </a:gridCol>
                <a:gridCol w="4362450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431823631"/>
                    </a:ext>
                  </a:extLst>
                </a:gridCol>
              </a:tblGrid>
              <a:tr h="2001736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550289"/>
                  </a:ext>
                </a:extLst>
              </a:tr>
              <a:tr h="38311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현재의 형태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대시 후 형태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601557"/>
                  </a:ext>
                </a:extLst>
              </a:tr>
              <a:tr h="3831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 세 설 명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423680"/>
                  </a:ext>
                </a:extLst>
              </a:tr>
              <a:tr h="3831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대시는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&lt;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시간의 힘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&gt;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 허락하는 내에서 캐릭터를 빠르게 이동시킬 수 있다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617625"/>
                  </a:ext>
                </a:extLst>
              </a:tr>
              <a:tr h="4027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대시는 짧은 시간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동안 캐릭터를 가속시키는 시간 마법이다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876138"/>
                  </a:ext>
                </a:extLst>
              </a:tr>
              <a:tr h="3831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캐릭터가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초간 이동한 거리만큼 이동한다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932685"/>
                  </a:ext>
                </a:extLst>
              </a:tr>
              <a:tr h="3831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048620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137015" y="1592488"/>
            <a:ext cx="3138000" cy="180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011426" y="1592488"/>
            <a:ext cx="3198347" cy="1800000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5816529" y="2447398"/>
            <a:ext cx="558942" cy="51329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09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 임 플 레 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8352" y="719076"/>
            <a:ext cx="3790539" cy="297466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r>
              <a:rPr lang="ko-KR" altLang="en-US" sz="2000" dirty="0" smtClean="0"/>
              <a:t>공 격</a:t>
            </a:r>
            <a:endParaRPr lang="ko-KR" altLang="en-US" sz="2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620935"/>
              </p:ext>
            </p:extLst>
          </p:nvPr>
        </p:nvGraphicFramePr>
        <p:xfrm>
          <a:off x="696000" y="1529397"/>
          <a:ext cx="10800000" cy="431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550">
                  <a:extLst>
                    <a:ext uri="{9D8B030D-6E8A-4147-A177-3AD203B41FA5}">
                      <a16:colId xmlns:a16="http://schemas.microsoft.com/office/drawing/2014/main" val="3632777827"/>
                    </a:ext>
                  </a:extLst>
                </a:gridCol>
                <a:gridCol w="9762450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</a:tblGrid>
              <a:tr h="2001736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50289"/>
                  </a:ext>
                </a:extLst>
              </a:tr>
              <a:tr h="38311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기본 상태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601557"/>
                  </a:ext>
                </a:extLst>
              </a:tr>
              <a:tr h="3831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 세 설 명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423680"/>
                  </a:ext>
                </a:extLst>
              </a:tr>
              <a:tr h="3831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지팡이를 휘둘러 근접 공격을 한다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617625"/>
                  </a:ext>
                </a:extLst>
              </a:tr>
              <a:tr h="4027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고대의 유물을 획득 시 공격의 형태가 변할 수 있다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876138"/>
                  </a:ext>
                </a:extLst>
              </a:tr>
              <a:tr h="3831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932685"/>
                  </a:ext>
                </a:extLst>
              </a:tr>
              <a:tr h="3831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048620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2755" b="3090"/>
          <a:stretch/>
        </p:blipFill>
        <p:spPr>
          <a:xfrm>
            <a:off x="5253106" y="1611538"/>
            <a:ext cx="1685787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후 기  및  코 멘 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19</a:t>
            </a:fld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302790"/>
              </p:ext>
            </p:extLst>
          </p:nvPr>
        </p:nvGraphicFramePr>
        <p:xfrm>
          <a:off x="696000" y="1529397"/>
          <a:ext cx="10801186" cy="431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593">
                  <a:extLst>
                    <a:ext uri="{9D8B030D-6E8A-4147-A177-3AD203B41FA5}">
                      <a16:colId xmlns:a16="http://schemas.microsoft.com/office/drawing/2014/main" val="3632777827"/>
                    </a:ext>
                  </a:extLst>
                </a:gridCol>
                <a:gridCol w="5400593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</a:tblGrid>
              <a:tr h="390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후 기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코 멘 트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50289"/>
                  </a:ext>
                </a:extLst>
              </a:tr>
              <a:tr h="39290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기존의 글만 가득한 기획서를 벗어나고자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했지만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어려움을 느꼈다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algn="ctr" latinLnBrk="1"/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또한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시간이 많다고 생각하여 다른 과제를 하며 차일피일 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미루다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보니 결과물이 많이 부족한 것 같다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algn="ctr" latinLnBrk="1"/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다음 기획서가 어떻게 될 지는 모르겠지만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이번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기획서보단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배는 시간을 쏟아야 할 듯하다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다른 분들이 한 것들을 보고 나니 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많이 부족하다는 것을 알게 되었습니다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그래서 좀 더 보기 간결하고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전달하고자 하는 바를 </a:t>
                      </a:r>
                      <a:endParaRPr lang="en-US" altLang="ko-KR" sz="1600" baseline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보기 쉽게 만들기 위하여 대대적인 수정을 하였습니다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algn="ctr" latinLnBrk="1"/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차 기획서로서 기존의 목표했던 바는 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게임의 전반적인 시나리오와 테마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분위기 등이었지만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게임의 방향을 제시하기 위하여는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시간 마법의 정의가 중요하다고 판단하여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그 방향으로 좀 더 집중하여 작성하였습니다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73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히 스 토 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2</a:t>
            </a:fld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08018"/>
              </p:ext>
            </p:extLst>
          </p:nvPr>
        </p:nvGraphicFramePr>
        <p:xfrm>
          <a:off x="696000" y="1529397"/>
          <a:ext cx="10799999" cy="431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385">
                  <a:extLst>
                    <a:ext uri="{9D8B030D-6E8A-4147-A177-3AD203B41FA5}">
                      <a16:colId xmlns:a16="http://schemas.microsoft.com/office/drawing/2014/main" val="3632777827"/>
                    </a:ext>
                  </a:extLst>
                </a:gridCol>
                <a:gridCol w="808707">
                  <a:extLst>
                    <a:ext uri="{9D8B030D-6E8A-4147-A177-3AD203B41FA5}">
                      <a16:colId xmlns:a16="http://schemas.microsoft.com/office/drawing/2014/main" val="2936817781"/>
                    </a:ext>
                  </a:extLst>
                </a:gridCol>
                <a:gridCol w="8218907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</a:tblGrid>
              <a:tr h="390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일 시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버 전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변 경 내 용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50289"/>
                  </a:ext>
                </a:extLst>
              </a:tr>
              <a:tr h="3909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20.09.21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0.0.1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기본적인 목차 제작 및 방향 설정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390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20.09.23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0.0.2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컨셉 설정 및 세계관 설정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76447"/>
                  </a:ext>
                </a:extLst>
              </a:tr>
              <a:tr h="390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20.09.28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0.0.3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피드백 후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3D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액션 </a:t>
                      </a:r>
                      <a:r>
                        <a:rPr lang="ko-KR" altLang="en-US" sz="1600" baseline="0" dirty="0" err="1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플랫포머에서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메트로배니아 컨셉 설정에 집중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74919"/>
                  </a:ext>
                </a:extLst>
              </a:tr>
              <a:tr h="390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20.10.01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0.1.1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게임 키 설정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658681"/>
                  </a:ext>
                </a:extLst>
              </a:tr>
              <a:tr h="390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20.10.08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0.1.2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기존의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PPT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전체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수정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27854"/>
                  </a:ext>
                </a:extLst>
              </a:tr>
              <a:tr h="390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20.10.14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0.1.3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기본적인 시간 마법 정의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캐릭터 컨셉 아트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게임 플레이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423680"/>
                  </a:ext>
                </a:extLst>
              </a:tr>
              <a:tr h="390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617625"/>
                  </a:ext>
                </a:extLst>
              </a:tr>
              <a:tr h="4108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876138"/>
                  </a:ext>
                </a:extLst>
              </a:tr>
              <a:tr h="390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932685"/>
                  </a:ext>
                </a:extLst>
              </a:tr>
              <a:tr h="390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048620"/>
                  </a:ext>
                </a:extLst>
              </a:tr>
            </a:tbl>
          </a:graphicData>
        </a:graphic>
      </p:graphicFrame>
      <p:sp>
        <p:nvSpPr>
          <p:cNvPr id="11" name="제목 1"/>
          <p:cNvSpPr txBox="1">
            <a:spLocks/>
          </p:cNvSpPr>
          <p:nvPr/>
        </p:nvSpPr>
        <p:spPr>
          <a:xfrm>
            <a:off x="58352" y="719076"/>
            <a:ext cx="3790539" cy="297466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r>
              <a:rPr lang="ko-KR" altLang="en-US" sz="2000" dirty="0" smtClean="0"/>
              <a:t>수 정 사 항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220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359185"/>
              </p:ext>
            </p:extLst>
          </p:nvPr>
        </p:nvGraphicFramePr>
        <p:xfrm>
          <a:off x="696000" y="1338897"/>
          <a:ext cx="10799999" cy="4940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385">
                  <a:extLst>
                    <a:ext uri="{9D8B030D-6E8A-4147-A177-3AD203B41FA5}">
                      <a16:colId xmlns:a16="http://schemas.microsoft.com/office/drawing/2014/main" val="3632777827"/>
                    </a:ext>
                  </a:extLst>
                </a:gridCol>
                <a:gridCol w="989190">
                  <a:extLst>
                    <a:ext uri="{9D8B030D-6E8A-4147-A177-3AD203B41FA5}">
                      <a16:colId xmlns:a16="http://schemas.microsoft.com/office/drawing/2014/main" val="2936817781"/>
                    </a:ext>
                  </a:extLst>
                </a:gridCol>
                <a:gridCol w="8038424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</a:tblGrid>
              <a:tr h="390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참고 문헌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페이지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주소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50289"/>
                  </a:ext>
                </a:extLst>
              </a:tr>
              <a:tr h="390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마녀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https://www.pinterest.co.kr/pin/599119556655695350/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390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게임 사양 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https://store.steampowered.com/app/1057090/Ori_and_the_Will_of_the_Wisps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76447"/>
                  </a:ext>
                </a:extLst>
              </a:tr>
              <a:tr h="390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몬스터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9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https://www.pinterest.co.kr/pin/601582462711626479/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74919"/>
                  </a:ext>
                </a:extLst>
              </a:tr>
              <a:tr h="390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마우스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11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https://www.amazon.in/Dell-Ms116-275-BBCB-Optical-Mouse/dp/B012DT5U96/ref=zg_bs_1388867031_17/258-4012302-1809112?_encoding=UTF8&amp;psc=1&amp;refRID=8HDZVFFN9HBNQBN77MM7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658681"/>
                  </a:ext>
                </a:extLst>
              </a:tr>
              <a:tr h="390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캐릭터 일러스트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https://m.blog.naver.com/dolcemocha/220651617743?view=img_1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27854"/>
                  </a:ext>
                </a:extLst>
              </a:tr>
              <a:tr h="390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모델링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13, 14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,15, 17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Unreal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423680"/>
                  </a:ext>
                </a:extLst>
              </a:tr>
              <a:tr h="390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617625"/>
                  </a:ext>
                </a:extLst>
              </a:tr>
              <a:tr h="4108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876138"/>
                  </a:ext>
                </a:extLst>
              </a:tr>
              <a:tr h="390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932685"/>
                  </a:ext>
                </a:extLst>
              </a:tr>
              <a:tr h="390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04862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 고 문 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45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 N D E 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600200" y="2105025"/>
            <a:ext cx="4320000" cy="2880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lain"/>
            </a:pP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	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기획서 집필 방향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l">
              <a:buAutoNum type="arabicPlain"/>
            </a:pP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	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외적 사항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l">
              <a:buAutoNum type="arabicPlain"/>
            </a:pP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	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소개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l">
              <a:buAutoNum type="arabicPlain"/>
            </a:pP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	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캐릭터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8352" y="719076"/>
            <a:ext cx="3790539" cy="297466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r>
              <a:rPr lang="ko-KR" altLang="en-US" sz="2000" dirty="0" smtClean="0"/>
              <a:t>목 차</a:t>
            </a:r>
            <a:endParaRPr lang="ko-KR" altLang="en-US" sz="20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819900" y="2105025"/>
            <a:ext cx="4320000" cy="2880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AutoNum type="arabicPlain" startAt="5"/>
            </a:pP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	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게임플레이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 algn="l">
              <a:buAutoNum type="arabicPlain" startAt="5"/>
            </a:pP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후기 및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코멘트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 algn="l">
              <a:buFont typeface="Arial" panose="020B0604020202020204" pitchFamily="34" charset="0"/>
              <a:buAutoNum type="arabicPlain" startAt="5"/>
            </a:pP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참고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문헌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 algn="l">
              <a:buFont typeface="Arial" panose="020B0604020202020204" pitchFamily="34" charset="0"/>
              <a:buAutoNum type="arabicPlain" startAt="5"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40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 고 사 </a:t>
            </a:r>
            <a:r>
              <a:rPr lang="ko-KR" altLang="en-US" dirty="0"/>
              <a:t>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8352" y="719076"/>
            <a:ext cx="3790539" cy="297466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endParaRPr lang="ko-KR" altLang="en-US" sz="20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282663"/>
              </p:ext>
            </p:extLst>
          </p:nvPr>
        </p:nvGraphicFramePr>
        <p:xfrm>
          <a:off x="696000" y="1529397"/>
          <a:ext cx="10800000" cy="431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000">
                  <a:extLst>
                    <a:ext uri="{9D8B030D-6E8A-4147-A177-3AD203B41FA5}">
                      <a16:colId xmlns:a16="http://schemas.microsoft.com/office/drawing/2014/main" val="3632777827"/>
                    </a:ext>
                  </a:extLst>
                </a:gridCol>
                <a:gridCol w="7686000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</a:tblGrid>
              <a:tr h="390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내 용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비 고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50289"/>
                  </a:ext>
                </a:extLst>
              </a:tr>
              <a:tr h="39091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참고한 게임 플레이 영상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주소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다크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워터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: https://www.youtube.com/watch?v=h-WGECZ3lSQ&amp;feature=youtu.be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39091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여우와 도깨비불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: https://www.youtube.com/watch?v=kd0zbNw1VOg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76447"/>
                  </a:ext>
                </a:extLst>
              </a:tr>
              <a:tr h="7818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글 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 문서는 배달의 민족 폰트를 사용 중 입니다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https://www.woowahan.com/#/fonts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74919"/>
                  </a:ext>
                </a:extLst>
              </a:tr>
              <a:tr h="390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27854"/>
                  </a:ext>
                </a:extLst>
              </a:tr>
              <a:tr h="390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423680"/>
                  </a:ext>
                </a:extLst>
              </a:tr>
              <a:tr h="390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617625"/>
                  </a:ext>
                </a:extLst>
              </a:tr>
              <a:tr h="4108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876138"/>
                  </a:ext>
                </a:extLst>
              </a:tr>
              <a:tr h="390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932685"/>
                  </a:ext>
                </a:extLst>
              </a:tr>
              <a:tr h="390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048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35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248264"/>
              </p:ext>
            </p:extLst>
          </p:nvPr>
        </p:nvGraphicFramePr>
        <p:xfrm>
          <a:off x="696000" y="1529397"/>
          <a:ext cx="10799999" cy="431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385">
                  <a:extLst>
                    <a:ext uri="{9D8B030D-6E8A-4147-A177-3AD203B41FA5}">
                      <a16:colId xmlns:a16="http://schemas.microsoft.com/office/drawing/2014/main" val="3632777827"/>
                    </a:ext>
                  </a:extLst>
                </a:gridCol>
                <a:gridCol w="3960990">
                  <a:extLst>
                    <a:ext uri="{9D8B030D-6E8A-4147-A177-3AD203B41FA5}">
                      <a16:colId xmlns:a16="http://schemas.microsoft.com/office/drawing/2014/main" val="2936817781"/>
                    </a:ext>
                  </a:extLst>
                </a:gridCol>
                <a:gridCol w="5066624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</a:tblGrid>
              <a:tr h="390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일 시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버 전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변 경 내 용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50289"/>
                  </a:ext>
                </a:extLst>
              </a:tr>
              <a:tr h="1954550">
                <a:tc>
                  <a:txBody>
                    <a:bodyPr/>
                    <a:lstStyle/>
                    <a:p>
                      <a:pPr lvl="0" algn="ctr">
                        <a:lnSpc>
                          <a:spcPct val="90000"/>
                        </a:lnSpc>
                        <a:spcBef>
                          <a:spcPts val="1000"/>
                        </a:spcBef>
                      </a:pPr>
                      <a:r>
                        <a:rPr lang="ko-KR" altLang="en-US" sz="1600" dirty="0" err="1" smtClean="0">
                          <a:solidFill>
                            <a:prstClr val="black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다크</a:t>
                      </a:r>
                      <a:r>
                        <a:rPr lang="ko-KR" altLang="en-US" sz="1600" dirty="0" smtClean="0">
                          <a:solidFill>
                            <a:prstClr val="black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워터</a:t>
                      </a:r>
                      <a:endParaRPr lang="en-US" altLang="ko-KR" sz="1600" dirty="0" smtClean="0">
                        <a:solidFill>
                          <a:prstClr val="black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vl="0" algn="ctr">
                        <a:lnSpc>
                          <a:spcPct val="90000"/>
                        </a:lnSpc>
                        <a:spcBef>
                          <a:spcPts val="1000"/>
                        </a:spcBef>
                      </a:pPr>
                      <a:r>
                        <a:rPr lang="en-US" altLang="ko-KR" sz="1600" dirty="0" smtClean="0">
                          <a:solidFill>
                            <a:prstClr val="black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&lt;</a:t>
                      </a:r>
                      <a:r>
                        <a:rPr lang="en-US" altLang="ko-KR" sz="1600" baseline="0" dirty="0" smtClean="0">
                          <a:solidFill>
                            <a:prstClr val="black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Dark Water &gt;</a:t>
                      </a:r>
                      <a:endParaRPr lang="en-US" altLang="ko-KR" sz="1600" dirty="0">
                        <a:solidFill>
                          <a:prstClr val="black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STOVE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인디에서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데모게임으로 런칭한 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마을의 저주를 풀기 위하여 모험을 떠나는</a:t>
                      </a:r>
                      <a:endParaRPr lang="en-US" altLang="ko-KR" sz="1600" baseline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3D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액션 플랫포머 게임</a:t>
                      </a:r>
                      <a:endParaRPr lang="en-US" altLang="ko-KR" sz="1600" baseline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19745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prstClr val="black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오리와 도깨비불</a:t>
                      </a:r>
                      <a:endParaRPr lang="en-US" altLang="ko-KR" sz="1600" b="0" dirty="0" smtClean="0">
                        <a:solidFill>
                          <a:prstClr val="black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prstClr val="black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&lt; Ori and the Will of the Wisps &gt;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문 스튜디오에서 개발한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endParaRPr lang="en-US" altLang="ko-KR" sz="1600" baseline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오리의 진정한 운명을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찾아가는 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3D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액션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메트로배니아 플랫포머 게임</a:t>
                      </a:r>
                    </a:p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42368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 고 게 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074" name="Picture 2" descr="https://post-phinf.pstatic.net/MjAxODA2MTZfMjU4/MDAxNTI5MDg1Mjg0NTI2.KnlDoq5APMzUw5-Leef9PX82ok2o5XJTswJFKnLJqjog.PR7EGu0rJXBPFPmLjQrdAiPN2ZZXM3Xm24rp5dB5D9Yg.JPEG/066926.jpg?type=w120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9" b="-577"/>
          <a:stretch/>
        </p:blipFill>
        <p:spPr bwMode="auto">
          <a:xfrm>
            <a:off x="2855999" y="3994108"/>
            <a:ext cx="3240000" cy="178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999" y="2033984"/>
            <a:ext cx="3240000" cy="169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416000" y="4662250"/>
            <a:ext cx="936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 dirty="0">
                <a:solidFill>
                  <a:prstClr val="black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과거로 시간을 돌리기 위한 마녀의 모험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16000" y="2539672"/>
            <a:ext cx="936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 dirty="0">
                <a:solidFill>
                  <a:prstClr val="black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시간의 특성을 활용한 </a:t>
            </a:r>
            <a:r>
              <a:rPr lang="ko-KR" altLang="en-US" sz="2800" dirty="0">
                <a:solidFill>
                  <a:srgbClr val="FF00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메트로배니아 플랫포머 게임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 획 서  집 필  방 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58352" y="719076"/>
            <a:ext cx="3790539" cy="297466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r>
              <a:rPr lang="ko-KR" altLang="en-US" sz="2000" dirty="0" smtClean="0"/>
              <a:t>기획 컨셉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게임 컨셉</a:t>
            </a:r>
            <a:endParaRPr lang="ko-KR" altLang="en-US" sz="2000" dirty="0"/>
          </a:p>
        </p:txBody>
      </p:sp>
      <p:sp>
        <p:nvSpPr>
          <p:cNvPr id="23" name="직사각형 22"/>
          <p:cNvSpPr/>
          <p:nvPr/>
        </p:nvSpPr>
        <p:spPr>
          <a:xfrm>
            <a:off x="1416000" y="1999344"/>
            <a:ext cx="2129300" cy="54032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ko-KR" altLang="en-US" sz="20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기획 컨셉</a:t>
            </a:r>
            <a:endParaRPr lang="ko-KR" altLang="en-US" sz="2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16000" y="4121922"/>
            <a:ext cx="2129300" cy="54032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ko-KR" altLang="en-US" sz="20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 컨셉</a:t>
            </a:r>
            <a:endParaRPr lang="ko-KR" altLang="en-US" sz="2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90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 임  외 적  사 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7</a:t>
            </a:fld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798743"/>
              </p:ext>
            </p:extLst>
          </p:nvPr>
        </p:nvGraphicFramePr>
        <p:xfrm>
          <a:off x="1416000" y="1989975"/>
          <a:ext cx="9360000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399">
                  <a:extLst>
                    <a:ext uri="{9D8B030D-6E8A-4147-A177-3AD203B41FA5}">
                      <a16:colId xmlns:a16="http://schemas.microsoft.com/office/drawing/2014/main" val="3632777827"/>
                    </a:ext>
                  </a:extLst>
                </a:gridCol>
                <a:gridCol w="7699601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</a:tblGrid>
              <a:tr h="81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게임 장르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메트로배니아 플랫포머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플랫폼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PC,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콘솔</a:t>
                      </a:r>
                      <a:endParaRPr lang="en-US" altLang="ko-KR" sz="20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76447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이용가능</a:t>
                      </a:r>
                      <a:r>
                        <a:rPr lang="ko-KR" altLang="en-US" sz="20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연력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12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세 이상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74919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타겟 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10 ~ 30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대 전체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658681"/>
                  </a:ext>
                </a:extLst>
              </a:tr>
            </a:tbl>
          </a:graphicData>
        </a:graphic>
      </p:graphicFrame>
      <p:sp>
        <p:nvSpPr>
          <p:cNvPr id="16" name="제목 1"/>
          <p:cNvSpPr txBox="1">
            <a:spLocks/>
          </p:cNvSpPr>
          <p:nvPr/>
        </p:nvSpPr>
        <p:spPr>
          <a:xfrm>
            <a:off x="58352" y="719076"/>
            <a:ext cx="3790539" cy="297466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r>
              <a:rPr lang="ko-KR" altLang="en-US" sz="2000" dirty="0" smtClean="0"/>
              <a:t>유저 설정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0423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953561"/>
              </p:ext>
            </p:extLst>
          </p:nvPr>
        </p:nvGraphicFramePr>
        <p:xfrm>
          <a:off x="696000" y="1533931"/>
          <a:ext cx="10799999" cy="4483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003">
                  <a:extLst>
                    <a:ext uri="{9D8B030D-6E8A-4147-A177-3AD203B41FA5}">
                      <a16:colId xmlns:a16="http://schemas.microsoft.com/office/drawing/2014/main" val="141318441"/>
                    </a:ext>
                  </a:extLst>
                </a:gridCol>
                <a:gridCol w="4681498">
                  <a:extLst>
                    <a:ext uri="{9D8B030D-6E8A-4147-A177-3AD203B41FA5}">
                      <a16:colId xmlns:a16="http://schemas.microsoft.com/office/drawing/2014/main" val="589615167"/>
                    </a:ext>
                  </a:extLst>
                </a:gridCol>
                <a:gridCol w="4681498">
                  <a:extLst>
                    <a:ext uri="{9D8B030D-6E8A-4147-A177-3AD203B41FA5}">
                      <a16:colId xmlns:a16="http://schemas.microsoft.com/office/drawing/2014/main" val="2620936109"/>
                    </a:ext>
                  </a:extLst>
                </a:gridCol>
              </a:tblGrid>
              <a:tr h="64049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최소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권장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29138"/>
                  </a:ext>
                </a:extLst>
              </a:tr>
              <a:tr h="640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운영체제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Windows 10 Version 18362.0 or higher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Windows 10 Version 18362.0 or higher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512426"/>
                  </a:ext>
                </a:extLst>
              </a:tr>
              <a:tr h="640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프로세서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it-IT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AMD Athlon X4 | Intel Core i5 4460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AMD Ryzen 3 | Intel i5 </a:t>
                      </a:r>
                      <a:r>
                        <a:rPr lang="en-US" altLang="ko-K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Skylake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461384"/>
                  </a:ext>
                </a:extLst>
              </a:tr>
              <a:tr h="640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메모리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8 GB RAM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8 GB RAM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301103"/>
                  </a:ext>
                </a:extLst>
              </a:tr>
              <a:tr h="640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그래픽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pt-BR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 Nvidia GTX 950 | AMD R7 370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Nvidia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GTX 970 | AMD RX 570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740223"/>
                  </a:ext>
                </a:extLst>
              </a:tr>
              <a:tr h="640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DirectX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버전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11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버전 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11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682815"/>
                  </a:ext>
                </a:extLst>
              </a:tr>
              <a:tr h="640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저장공간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20 GB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사용 가능 공간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20 GB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사용 가능 공간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49154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 임  외 적  사 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8352" y="719076"/>
            <a:ext cx="3790539" cy="297466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r>
              <a:rPr lang="en-US" altLang="ko-KR" sz="2000" dirty="0" smtClean="0"/>
              <a:t>PC </a:t>
            </a:r>
            <a:r>
              <a:rPr lang="ko-KR" altLang="en-US" sz="2000" dirty="0" smtClean="0"/>
              <a:t>사양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511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42042"/>
              </p:ext>
            </p:extLst>
          </p:nvPr>
        </p:nvGraphicFramePr>
        <p:xfrm>
          <a:off x="696000" y="1529397"/>
          <a:ext cx="10799999" cy="4348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025">
                  <a:extLst>
                    <a:ext uri="{9D8B030D-6E8A-4147-A177-3AD203B41FA5}">
                      <a16:colId xmlns:a16="http://schemas.microsoft.com/office/drawing/2014/main" val="3632777827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val="2936817781"/>
                    </a:ext>
                  </a:extLst>
                </a:gridCol>
                <a:gridCol w="7238324">
                  <a:extLst>
                    <a:ext uri="{9D8B030D-6E8A-4147-A177-3AD203B41FA5}">
                      <a16:colId xmlns:a16="http://schemas.microsoft.com/office/drawing/2014/main" val="1936477074"/>
                    </a:ext>
                  </a:extLst>
                </a:gridCol>
              </a:tblGrid>
              <a:tr h="306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제 목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그 림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내 용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50289"/>
                  </a:ext>
                </a:extLst>
              </a:tr>
              <a:tr h="1003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대륙 전쟁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잦은 전쟁으로 대륙은 피로 물들었다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인간을 위협해오던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몬스터들을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잊을 만큼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......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390"/>
                  </a:ext>
                </a:extLst>
              </a:tr>
              <a:tr h="10034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몬스터 웨이브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급격히 늘어만 가던 몬스터들은 결국 인간의 영토를 침범하였다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하지만 인간들은 막을 힘이 없었다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658681"/>
                  </a:ext>
                </a:extLst>
              </a:tr>
              <a:tr h="10034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인간의 몰락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결국 인간의 나라들은 멸망한다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흩어진 사람들은 하루하루 절망 속에서 살아간다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876138"/>
                  </a:ext>
                </a:extLst>
              </a:tr>
              <a:tr h="10034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시간의 마녀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마녀는 그러한 절망을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보다못해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금지된 시간의 마법으로 </a:t>
                      </a:r>
                      <a:endParaRPr lang="en-US" altLang="ko-KR" sz="1600" baseline="0" dirty="0" smtClean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과거로 돌아가고자 고대의 유물을 찾는 모험을 떠난다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784224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610340" y="2907269"/>
            <a:ext cx="11988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610340" y="4918659"/>
            <a:ext cx="11988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610340" y="1931417"/>
            <a:ext cx="11988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 임 소 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1D26-E964-42A2-817D-F61DE8DDCE6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8352" y="719076"/>
            <a:ext cx="3790539" cy="297466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r>
              <a:rPr lang="ko-KR" altLang="en-US" sz="2000" dirty="0" smtClean="0"/>
              <a:t>기 본 배 경</a:t>
            </a:r>
            <a:endParaRPr lang="ko-KR" altLang="en-US" sz="2000" dirty="0"/>
          </a:p>
        </p:txBody>
      </p:sp>
      <p:pic>
        <p:nvPicPr>
          <p:cNvPr id="1026" name="Picture 2" descr="불타는 성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340" y="3942807"/>
            <a:ext cx="12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방울,피,시작 매체,피가 매체,튀다,피 한 방울,할로윈,밤 하늘.,할로윈 매체,할로윈 호박,클럽,할로윈,할로윈,할로윈 배경,만성절의 전야,할로윈 테마,귀신,할로윈 포스터,할로윈 - 캡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341" y="193141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евин всегда отличался чрезмерным любопытством и смелостью, тем време… #фэнтези # Фэнтези # amreading # books # wattp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511" y="2907269"/>
            <a:ext cx="669657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2333" y="4918659"/>
            <a:ext cx="596011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8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1113</Words>
  <Application>Microsoft Office PowerPoint</Application>
  <PresentationFormat>와이드스크린</PresentationFormat>
  <Paragraphs>301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배달의민족 도현</vt:lpstr>
      <vt:lpstr>배달의민족 연성</vt:lpstr>
      <vt:lpstr>배달의민족 주아</vt:lpstr>
      <vt:lpstr>배달의민족 한나는 열한살</vt:lpstr>
      <vt:lpstr>Arial</vt:lpstr>
      <vt:lpstr>Office 테마</vt:lpstr>
      <vt:lpstr>시간의 마녀  &lt; Witch of Time &gt;</vt:lpstr>
      <vt:lpstr>히 스 토 리</vt:lpstr>
      <vt:lpstr>I N D E X</vt:lpstr>
      <vt:lpstr>참 고 사 항</vt:lpstr>
      <vt:lpstr>참 고 게 임</vt:lpstr>
      <vt:lpstr>기 획 서  집 필  방 향</vt:lpstr>
      <vt:lpstr>게 임  외 적  사 항</vt:lpstr>
      <vt:lpstr>게 임  외 적  사 항</vt:lpstr>
      <vt:lpstr>게 임 소 개</vt:lpstr>
      <vt:lpstr>게 임 소 개</vt:lpstr>
      <vt:lpstr>게 임 소 개</vt:lpstr>
      <vt:lpstr>캐 릭 터</vt:lpstr>
      <vt:lpstr>게 임 플 레 이</vt:lpstr>
      <vt:lpstr>게 임 플 레 이</vt:lpstr>
      <vt:lpstr>게 임 플 레 이</vt:lpstr>
      <vt:lpstr>게 임 플 레 이</vt:lpstr>
      <vt:lpstr>게 임 플 레 이</vt:lpstr>
      <vt:lpstr>게 임 플 레 이</vt:lpstr>
      <vt:lpstr>후 기  및  코 멘 트</vt:lpstr>
      <vt:lpstr>참 고 문 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ㅇㅇ</dc:title>
  <dc:creator>User</dc:creator>
  <cp:lastModifiedBy>User</cp:lastModifiedBy>
  <cp:revision>335</cp:revision>
  <dcterms:created xsi:type="dcterms:W3CDTF">2020-09-21T00:19:03Z</dcterms:created>
  <dcterms:modified xsi:type="dcterms:W3CDTF">2020-10-14T15:33:09Z</dcterms:modified>
</cp:coreProperties>
</file>