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2" r:id="rId4"/>
    <p:sldId id="262" r:id="rId5"/>
    <p:sldId id="263" r:id="rId6"/>
    <p:sldId id="269" r:id="rId7"/>
    <p:sldId id="259" r:id="rId8"/>
    <p:sldId id="274" r:id="rId9"/>
    <p:sldId id="276" r:id="rId10"/>
    <p:sldId id="277" r:id="rId11"/>
    <p:sldId id="275" r:id="rId12"/>
    <p:sldId id="266" r:id="rId13"/>
    <p:sldId id="260" r:id="rId14"/>
    <p:sldId id="26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126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AD971C-8444-4325-9A25-B1B12A8E19D6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78F2F-BC66-4C39-9F07-AC0389E52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283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37913-13B4-48F3-BCDE-49E17588F2E5}" type="datetime1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0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3ACA0-12E8-4257-935C-CE632F32876D}" type="datetime1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219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03683-4F9E-43C2-918F-81B408833CAB}" type="datetime1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36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algn="ctr">
              <a:defRPr sz="3600">
                <a:latin typeface="배달의민족 연성" panose="020B0600000101010101" pitchFamily="50" charset="-127"/>
                <a:ea typeface="배달의민족 연성" panose="020B0600000101010101" pitchFamily="50" charset="-127"/>
              </a:defRPr>
            </a:lvl1pPr>
            <a:lvl2pPr algn="ctr">
              <a:defRPr sz="3200">
                <a:latin typeface="배달의민족 연성" panose="020B0600000101010101" pitchFamily="50" charset="-127"/>
                <a:ea typeface="배달의민족 연성" panose="020B0600000101010101" pitchFamily="50" charset="-127"/>
              </a:defRPr>
            </a:lvl2pPr>
            <a:lvl3pPr algn="ctr">
              <a:defRPr sz="2800">
                <a:latin typeface="배달의민족 연성" panose="020B0600000101010101" pitchFamily="50" charset="-127"/>
                <a:ea typeface="배달의민족 연성" panose="020B0600000101010101" pitchFamily="50" charset="-127"/>
              </a:defRPr>
            </a:lvl3pPr>
            <a:lvl4pPr algn="ctr">
              <a:defRPr sz="2400">
                <a:latin typeface="배달의민족 연성" panose="020B0600000101010101" pitchFamily="50" charset="-127"/>
                <a:ea typeface="배달의민족 연성" panose="020B0600000101010101" pitchFamily="50" charset="-127"/>
              </a:defRPr>
            </a:lvl4pPr>
            <a:lvl5pPr algn="ctr">
              <a:defRPr sz="2400">
                <a:latin typeface="배달의민족 연성" panose="020B0600000101010101" pitchFamily="50" charset="-127"/>
                <a:ea typeface="배달의민족 연성" panose="020B0600000101010101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2B86-1F3F-4675-B9B8-17E412C065A7}" type="datetime1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0"/>
            <a:ext cx="12192000" cy="145708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966918"/>
            <a:ext cx="12192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11966078" y="1"/>
            <a:ext cx="36000" cy="14570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92599"/>
            <a:ext cx="10515600" cy="795979"/>
          </a:xfrm>
        </p:spPr>
        <p:txBody>
          <a:bodyPr>
            <a:noAutofit/>
          </a:bodyPr>
          <a:lstStyle>
            <a:lvl1pPr algn="ctr">
              <a:defRPr sz="540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6" name="직사각형 15"/>
          <p:cNvSpPr/>
          <p:nvPr userDrawn="1"/>
        </p:nvSpPr>
        <p:spPr>
          <a:xfrm>
            <a:off x="0" y="96757"/>
            <a:ext cx="12192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189922" y="1"/>
            <a:ext cx="36000" cy="14570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 userDrawn="1"/>
        </p:nvSpPr>
        <p:spPr>
          <a:xfrm>
            <a:off x="0" y="1457089"/>
            <a:ext cx="12192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0" y="1"/>
            <a:ext cx="36000" cy="14570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 userDrawn="1"/>
        </p:nvSpPr>
        <p:spPr>
          <a:xfrm>
            <a:off x="12156000" y="1"/>
            <a:ext cx="36000" cy="14570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072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50CF-63A4-4856-87C6-F9FBC1FC0BE8}" type="datetime1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92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6AA0-71CA-4BC0-A766-0BABA2A28182}" type="datetime1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953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BE577-D494-4BE1-B429-09FBDFD7F62D}" type="datetime1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1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5BBAB-FD27-45CC-B09E-294D7749D761}" type="datetime1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06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E135-6E3B-4E5F-945A-8B1DD6234568}" type="datetime1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165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7CAC4-EFED-42B8-ABF9-89227E1397A7}" type="datetime1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588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D58A-6307-4274-B0A4-10F255840A45}" type="datetime1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87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BCF0C-D2AC-434C-9CB1-01536DA51522}" type="datetime1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1">
                <a:solidFill>
                  <a:schemeClr val="tx1">
                    <a:tint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fld id="{112C1D26-E964-42A2-817D-F61DE8DDCE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9287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youtube.com/watch?v=kd0zbNw1VO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ost in Time - Diamond Paint K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41680"/>
            <a:ext cx="6417733" cy="6133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417732" y="741680"/>
            <a:ext cx="5774268" cy="1882299"/>
          </a:xfrm>
          <a:solidFill>
            <a:schemeClr val="tx1">
              <a:lumMod val="50000"/>
              <a:lumOff val="50000"/>
            </a:schemeClr>
          </a:solidFill>
        </p:spPr>
        <p:txBody>
          <a:bodyPr anchor="ctr" anchorCtr="0">
            <a:normAutofit fontScale="90000"/>
          </a:bodyPr>
          <a:lstStyle/>
          <a:p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시간의 마녀 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/>
            </a:r>
            <a:b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</a:b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&lt; Witch of Time &gt;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417732" y="2623978"/>
            <a:ext cx="5774268" cy="1734921"/>
          </a:xfrm>
          <a:solidFill>
            <a:schemeClr val="bg1">
              <a:lumMod val="75000"/>
            </a:schemeClr>
          </a:solidFill>
        </p:spPr>
        <p:txBody>
          <a:bodyPr anchor="ctr" anchorCtr="0">
            <a:normAutofit/>
          </a:bodyPr>
          <a:lstStyle/>
          <a:p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과거로 되돌아가기 위하여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시간을 모으는 마녀의 이야기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633617"/>
              </p:ext>
            </p:extLst>
          </p:nvPr>
        </p:nvGraphicFramePr>
        <p:xfrm>
          <a:off x="2" y="0"/>
          <a:ext cx="121919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0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64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3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37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69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123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출번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분반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학번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제출일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연락처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04</a:t>
                      </a:r>
                      <a:endParaRPr lang="ko-KR" altLang="en-US" sz="18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</a:t>
                      </a:r>
                      <a:endParaRPr lang="ko-KR" altLang="en-US" sz="18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2016180037</a:t>
                      </a:r>
                      <a:endParaRPr lang="ko-KR" altLang="en-US" sz="18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임건호</a:t>
                      </a:r>
                      <a:endParaRPr lang="ko-KR" altLang="en-US" sz="18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r>
                        <a:rPr lang="ko-KR" altLang="en-US" sz="18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</a:t>
                      </a:r>
                      <a:r>
                        <a:rPr lang="en-US" altLang="ko-KR" sz="18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_</a:t>
                      </a:r>
                      <a:r>
                        <a:rPr lang="ko-KR" altLang="en-US" sz="18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제안서 및 </a:t>
                      </a:r>
                      <a:r>
                        <a:rPr lang="ko-KR" altLang="en-US" sz="18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학업계획서</a:t>
                      </a:r>
                      <a:endParaRPr lang="ko-KR" altLang="en-US" sz="18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20200923</a:t>
                      </a:r>
                      <a:endParaRPr lang="ko-KR" altLang="en-US" sz="18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010-5285-2385</a:t>
                      </a:r>
                      <a:endParaRPr lang="ko-KR" altLang="en-US" sz="18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t>1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299300"/>
              </p:ext>
            </p:extLst>
          </p:nvPr>
        </p:nvGraphicFramePr>
        <p:xfrm>
          <a:off x="6417732" y="4358899"/>
          <a:ext cx="5774268" cy="251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733">
                  <a:extLst>
                    <a:ext uri="{9D8B030D-6E8A-4147-A177-3AD203B41FA5}">
                      <a16:colId xmlns:a16="http://schemas.microsoft.com/office/drawing/2014/main" val="3632777827"/>
                    </a:ext>
                  </a:extLst>
                </a:gridCol>
                <a:gridCol w="2386779">
                  <a:extLst>
                    <a:ext uri="{9D8B030D-6E8A-4147-A177-3AD203B41FA5}">
                      <a16:colId xmlns:a16="http://schemas.microsoft.com/office/drawing/2014/main" val="2936817781"/>
                    </a:ext>
                  </a:extLst>
                </a:gridCol>
                <a:gridCol w="1924756">
                  <a:extLst>
                    <a:ext uri="{9D8B030D-6E8A-4147-A177-3AD203B41FA5}">
                      <a16:colId xmlns:a16="http://schemas.microsoft.com/office/drawing/2014/main" val="1936477074"/>
                    </a:ext>
                  </a:extLst>
                </a:gridCol>
              </a:tblGrid>
              <a:tr h="503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일시</a:t>
                      </a:r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제목</a:t>
                      </a:r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비고</a:t>
                      </a:r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550289"/>
                  </a:ext>
                </a:extLst>
              </a:tr>
              <a:tr h="503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20.09.21 ~ 23</a:t>
                      </a:r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초기 계획서 작성</a:t>
                      </a:r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0.0.1</a:t>
                      </a:r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390"/>
                  </a:ext>
                </a:extLst>
              </a:tr>
              <a:tr h="503208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376447"/>
                  </a:ext>
                </a:extLst>
              </a:tr>
              <a:tr h="503208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>
                            <a:lumMod val="95000"/>
                          </a:schemeClr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174919"/>
                  </a:ext>
                </a:extLst>
              </a:tr>
              <a:tr h="503208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>
                            <a:lumMod val="95000"/>
                          </a:schemeClr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65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26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소개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838200" y="988578"/>
            <a:ext cx="10515600" cy="482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j-cs"/>
              </a:defRPr>
            </a:lvl1pPr>
          </a:lstStyle>
          <a:p>
            <a:pPr algn="l"/>
            <a:r>
              <a:rPr lang="ko-KR" altLang="en-US" sz="2400" dirty="0" smtClean="0"/>
              <a:t>마녀의 이야기</a:t>
            </a:r>
            <a:endParaRPr lang="ko-KR" altLang="en-US" sz="2400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ko-KR"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‘</a:t>
            </a:r>
            <a:r>
              <a:rPr lang="ko-KR" altLang="en-US" sz="2400" dirty="0" err="1">
                <a:solidFill>
                  <a:srgbClr val="7030A0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이루리</a:t>
            </a:r>
            <a:r>
              <a:rPr lang="en-US" altLang="ko-KR"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’</a:t>
            </a:r>
            <a:r>
              <a:rPr lang="ko-KR" altLang="en-US"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는 </a:t>
            </a:r>
            <a:r>
              <a:rPr lang="ko-KR" altLang="en-US" sz="24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제국 내에서도 알아주는 오랜 마법사 가문의 외동딸이었다</a:t>
            </a:r>
            <a:r>
              <a:rPr lang="en-US" altLang="ko-KR" sz="24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</a:t>
            </a:r>
          </a:p>
          <a:p>
            <a:pPr marL="0" indent="0" algn="l">
              <a:buNone/>
            </a:pPr>
            <a:r>
              <a:rPr lang="ko-KR" altLang="en-US" sz="24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하지만 어렸을 때</a:t>
            </a:r>
            <a:r>
              <a:rPr lang="en-US" altLang="ko-KR" sz="24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, </a:t>
            </a:r>
            <a:r>
              <a:rPr lang="ko-KR" altLang="en-US" sz="24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전쟁으로 인하여 부모님을 잃었다</a:t>
            </a:r>
            <a:r>
              <a:rPr lang="en-US" altLang="ko-KR" sz="24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</a:t>
            </a:r>
            <a:endParaRPr lang="en-US" altLang="ko-KR" sz="24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marL="0" indent="0" algn="l">
              <a:buNone/>
            </a:pPr>
            <a:r>
              <a:rPr lang="ko-KR" altLang="en-US" sz="24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그렇게 혼자 하루하루를 보내던 중</a:t>
            </a:r>
            <a:r>
              <a:rPr lang="en-US" altLang="ko-KR" sz="24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, </a:t>
            </a:r>
            <a:r>
              <a:rPr lang="ko-KR" altLang="en-US" sz="24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몬스터 웨이브가 발생하였고 제국은 처참히 무너져 내리기 시작했다</a:t>
            </a:r>
            <a:r>
              <a:rPr lang="en-US" altLang="ko-KR" sz="24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</a:t>
            </a:r>
          </a:p>
          <a:p>
            <a:pPr marL="0" indent="0" algn="l">
              <a:buNone/>
            </a:pPr>
            <a:endParaRPr lang="en-US" altLang="ko-KR" sz="2400" dirty="0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marL="0" indent="0" algn="l">
              <a:buNone/>
            </a:pPr>
            <a:r>
              <a:rPr lang="en-US" altLang="ko-KR"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‘</a:t>
            </a:r>
            <a:r>
              <a:rPr lang="ko-KR" altLang="en-US" sz="2400" dirty="0" err="1">
                <a:solidFill>
                  <a:srgbClr val="7030A0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이루리</a:t>
            </a:r>
            <a:r>
              <a:rPr lang="en-US" altLang="ko-KR"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’</a:t>
            </a:r>
            <a:r>
              <a:rPr lang="ko-KR" altLang="en-US"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는 </a:t>
            </a:r>
            <a:r>
              <a:rPr lang="ko-KR" altLang="en-US" sz="24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피난길에 오르기 위하여 짐을 꾸렸다</a:t>
            </a:r>
            <a:r>
              <a:rPr lang="en-US" altLang="ko-KR" sz="24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</a:t>
            </a:r>
          </a:p>
          <a:p>
            <a:pPr marL="0" indent="0" algn="l">
              <a:buNone/>
            </a:pPr>
            <a:r>
              <a:rPr lang="ko-KR" altLang="en-US" sz="24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그러던 도중 숨겨진 공간을 발견하고</a:t>
            </a:r>
            <a:r>
              <a:rPr lang="en-US" altLang="ko-KR" sz="24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,</a:t>
            </a:r>
            <a:r>
              <a:rPr lang="ko-KR" altLang="en-US" sz="24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그 안에 있는 </a:t>
            </a:r>
            <a:r>
              <a:rPr lang="ko-KR" altLang="en-US" sz="2400" dirty="0" smtClean="0">
                <a:solidFill>
                  <a:srgbClr val="FF0000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시간의 마법서</a:t>
            </a:r>
            <a:r>
              <a:rPr lang="ko-KR" altLang="en-US" sz="24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를 발견한다</a:t>
            </a:r>
            <a:r>
              <a:rPr lang="en-US" altLang="ko-KR" sz="24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</a:t>
            </a:r>
          </a:p>
          <a:p>
            <a:pPr marL="0" indent="0" algn="l">
              <a:buNone/>
            </a:pPr>
            <a:endParaRPr lang="en-US" altLang="ko-KR" sz="2400" dirty="0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marL="0" indent="0" algn="l">
              <a:buNone/>
            </a:pPr>
            <a:r>
              <a:rPr lang="en-US" altLang="ko-KR"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‘</a:t>
            </a:r>
            <a:r>
              <a:rPr lang="ko-KR" altLang="en-US" sz="2400" dirty="0" err="1">
                <a:solidFill>
                  <a:srgbClr val="7030A0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이루리</a:t>
            </a:r>
            <a:r>
              <a:rPr lang="en-US" altLang="ko-KR"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’</a:t>
            </a:r>
            <a:r>
              <a:rPr lang="ko-KR" altLang="en-US" sz="24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는 마법서를 읽고 시간을 돌릴 수 있다는 것을 깨닫는다</a:t>
            </a:r>
            <a:r>
              <a:rPr lang="en-US" altLang="ko-KR" sz="24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</a:t>
            </a:r>
          </a:p>
          <a:p>
            <a:pPr marL="0" indent="0" algn="l">
              <a:buNone/>
            </a:pPr>
            <a:r>
              <a:rPr lang="ko-KR" altLang="en-US" sz="24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그리고 절망을 향한 피난길이 아닌</a:t>
            </a:r>
            <a:r>
              <a:rPr lang="en-US" altLang="ko-KR" sz="24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, </a:t>
            </a:r>
            <a:r>
              <a:rPr lang="ko-KR" altLang="en-US" sz="2400" dirty="0" smtClean="0">
                <a:solidFill>
                  <a:srgbClr val="FF0000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시간을 되돌리기 위한 여행</a:t>
            </a:r>
            <a:r>
              <a:rPr lang="ko-KR" altLang="en-US" sz="24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을 떠난다</a:t>
            </a:r>
            <a:r>
              <a:rPr lang="en-US" altLang="ko-KR" sz="24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9075364" y="988578"/>
          <a:ext cx="2903172" cy="480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862">
                  <a:extLst>
                    <a:ext uri="{9D8B030D-6E8A-4147-A177-3AD203B41FA5}">
                      <a16:colId xmlns:a16="http://schemas.microsoft.com/office/drawing/2014/main" val="2183909200"/>
                    </a:ext>
                  </a:extLst>
                </a:gridCol>
                <a:gridCol w="483862">
                  <a:extLst>
                    <a:ext uri="{9D8B030D-6E8A-4147-A177-3AD203B41FA5}">
                      <a16:colId xmlns:a16="http://schemas.microsoft.com/office/drawing/2014/main" val="3595029294"/>
                    </a:ext>
                  </a:extLst>
                </a:gridCol>
                <a:gridCol w="483862">
                  <a:extLst>
                    <a:ext uri="{9D8B030D-6E8A-4147-A177-3AD203B41FA5}">
                      <a16:colId xmlns:a16="http://schemas.microsoft.com/office/drawing/2014/main" val="114076336"/>
                    </a:ext>
                  </a:extLst>
                </a:gridCol>
                <a:gridCol w="483862">
                  <a:extLst>
                    <a:ext uri="{9D8B030D-6E8A-4147-A177-3AD203B41FA5}">
                      <a16:colId xmlns:a16="http://schemas.microsoft.com/office/drawing/2014/main" val="1392743012"/>
                    </a:ext>
                  </a:extLst>
                </a:gridCol>
                <a:gridCol w="483862">
                  <a:extLst>
                    <a:ext uri="{9D8B030D-6E8A-4147-A177-3AD203B41FA5}">
                      <a16:colId xmlns:a16="http://schemas.microsoft.com/office/drawing/2014/main" val="1888380584"/>
                    </a:ext>
                  </a:extLst>
                </a:gridCol>
                <a:gridCol w="483862">
                  <a:extLst>
                    <a:ext uri="{9D8B030D-6E8A-4147-A177-3AD203B41FA5}">
                      <a16:colId xmlns:a16="http://schemas.microsoft.com/office/drawing/2014/main" val="3014771166"/>
                    </a:ext>
                  </a:extLst>
                </a:gridCol>
              </a:tblGrid>
              <a:tr h="4802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616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096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소개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838200" y="988578"/>
            <a:ext cx="10515600" cy="482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j-cs"/>
              </a:defRPr>
            </a:lvl1pPr>
          </a:lstStyle>
          <a:p>
            <a:pPr algn="l"/>
            <a:r>
              <a:rPr lang="ko-KR" altLang="en-US" sz="2400" dirty="0" smtClean="0"/>
              <a:t>게임 진행 흐름</a:t>
            </a:r>
            <a:endParaRPr lang="ko-KR" altLang="en-US" sz="2400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ko-KR" sz="24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1. </a:t>
            </a:r>
            <a:r>
              <a:rPr lang="ko-KR" altLang="en-US" sz="24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몬스터의 방해를 돌파하여 </a:t>
            </a:r>
            <a:r>
              <a:rPr lang="ko-KR" altLang="en-US" sz="2400" dirty="0" smtClean="0">
                <a:solidFill>
                  <a:srgbClr val="FF0000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맵을 </a:t>
            </a:r>
            <a:r>
              <a:rPr lang="ko-KR" altLang="en-US" sz="2400" dirty="0" smtClean="0">
                <a:solidFill>
                  <a:srgbClr val="FF0000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탐색</a:t>
            </a:r>
            <a:r>
              <a:rPr lang="ko-KR" altLang="en-US" sz="24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하며</a:t>
            </a:r>
            <a:r>
              <a:rPr lang="en-US" altLang="ko-KR" sz="24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,</a:t>
            </a:r>
            <a:r>
              <a:rPr lang="ko-KR" altLang="en-US" sz="24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lang="ko-KR" altLang="en-US" sz="2400" dirty="0" smtClean="0">
                <a:solidFill>
                  <a:srgbClr val="FF0000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숨겨진 유적</a:t>
            </a:r>
            <a:r>
              <a:rPr lang="ko-KR" altLang="en-US" sz="24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을 찾는다</a:t>
            </a:r>
            <a:r>
              <a:rPr lang="en-US" altLang="ko-KR" sz="24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</a:t>
            </a:r>
          </a:p>
          <a:p>
            <a:pPr marL="0" indent="0" algn="l">
              <a:buNone/>
            </a:pPr>
            <a:r>
              <a:rPr lang="en-US" altLang="ko-KR" sz="24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2. </a:t>
            </a:r>
            <a:r>
              <a:rPr lang="ko-KR" altLang="en-US" sz="24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여러 함정과 가디언을 돌파하여 </a:t>
            </a:r>
            <a:r>
              <a:rPr lang="ko-KR" altLang="en-US" sz="2400" dirty="0" smtClean="0">
                <a:solidFill>
                  <a:srgbClr val="FF0000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고대의 유물</a:t>
            </a:r>
            <a:r>
              <a:rPr lang="ko-KR" altLang="en-US" sz="24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을 얻는다</a:t>
            </a:r>
            <a:r>
              <a:rPr lang="en-US" altLang="ko-KR" sz="24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</a:t>
            </a:r>
          </a:p>
          <a:p>
            <a:pPr marL="0" indent="0" algn="l">
              <a:buNone/>
            </a:pPr>
            <a:r>
              <a:rPr lang="en-US" altLang="ko-KR" sz="24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3. </a:t>
            </a:r>
            <a:r>
              <a:rPr lang="ko-KR" altLang="en-US" sz="24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고대의 유물은 </a:t>
            </a:r>
            <a:r>
              <a:rPr lang="ko-KR" altLang="en-US" sz="2400" dirty="0">
                <a:solidFill>
                  <a:srgbClr val="FF0000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시간을 </a:t>
            </a:r>
            <a:r>
              <a:rPr lang="ko-KR" altLang="en-US" sz="2400" dirty="0" smtClean="0">
                <a:solidFill>
                  <a:srgbClr val="FF0000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추출</a:t>
            </a:r>
            <a:r>
              <a:rPr lang="ko-KR" altLang="en-US" sz="24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하거나</a:t>
            </a:r>
            <a:r>
              <a:rPr lang="en-US" altLang="ko-KR" sz="24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,</a:t>
            </a:r>
            <a:r>
              <a:rPr lang="ko-KR" altLang="en-US" sz="24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lang="ko-KR" altLang="en-US" sz="24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소모품일 경우 </a:t>
            </a:r>
            <a:r>
              <a:rPr lang="ko-KR" altLang="en-US" sz="2400" dirty="0" smtClean="0">
                <a:solidFill>
                  <a:srgbClr val="FF0000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사용</a:t>
            </a:r>
            <a:r>
              <a:rPr lang="en-US" altLang="ko-KR" sz="24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, </a:t>
            </a:r>
            <a:r>
              <a:rPr lang="ko-KR" altLang="en-US" sz="24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장비일 경우 </a:t>
            </a:r>
            <a:r>
              <a:rPr lang="ko-KR" altLang="en-US" sz="2400" dirty="0" smtClean="0">
                <a:solidFill>
                  <a:srgbClr val="FF0000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착용</a:t>
            </a:r>
            <a:r>
              <a:rPr lang="ko-KR" altLang="en-US" sz="24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할 수 있다</a:t>
            </a:r>
            <a:r>
              <a:rPr lang="en-US" altLang="ko-KR" sz="24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</a:t>
            </a:r>
          </a:p>
          <a:p>
            <a:pPr marL="0" indent="0" algn="l">
              <a:buNone/>
            </a:pPr>
            <a:r>
              <a:rPr lang="en-US" altLang="ko-KR" sz="24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4. </a:t>
            </a:r>
            <a:r>
              <a:rPr lang="ko-KR" altLang="en-US" sz="24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시간을 추출할 경우 보유 시간이 늘고</a:t>
            </a:r>
            <a:r>
              <a:rPr lang="en-US" altLang="ko-KR" sz="24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,</a:t>
            </a:r>
            <a:r>
              <a:rPr lang="ko-KR" altLang="en-US" sz="24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사용 가능한 시간 마법이 늘어난다</a:t>
            </a:r>
            <a:r>
              <a:rPr lang="en-US" altLang="ko-KR" sz="24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</a:t>
            </a:r>
          </a:p>
          <a:p>
            <a:pPr marL="0" indent="0" algn="l">
              <a:buNone/>
            </a:pPr>
            <a:r>
              <a:rPr lang="en-US" altLang="ko-KR" sz="24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5. </a:t>
            </a:r>
            <a:r>
              <a:rPr lang="ko-KR" altLang="en-US"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최종 목표는 시간 마법을 사용하여 인류가 멸망하기 이전으로 돌아가는 것이다</a:t>
            </a:r>
            <a:r>
              <a:rPr lang="en-US" altLang="ko-KR"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</a:t>
            </a:r>
          </a:p>
          <a:p>
            <a:pPr marL="0" indent="0" algn="l">
              <a:buNone/>
            </a:pPr>
            <a:r>
              <a:rPr lang="en-US" altLang="ko-KR" sz="24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6. </a:t>
            </a:r>
            <a:r>
              <a:rPr lang="ko-KR" altLang="en-US" sz="24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남은 </a:t>
            </a:r>
            <a:r>
              <a:rPr lang="ko-KR" altLang="en-US" sz="24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보유 시간에 따라 </a:t>
            </a:r>
            <a:r>
              <a:rPr lang="ko-KR" altLang="en-US" sz="2400" dirty="0" smtClean="0">
                <a:solidFill>
                  <a:srgbClr val="FF0000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다른 </a:t>
            </a:r>
            <a:r>
              <a:rPr lang="ko-KR" altLang="en-US" sz="2400" dirty="0" smtClean="0">
                <a:solidFill>
                  <a:srgbClr val="FF0000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엔딩</a:t>
            </a:r>
            <a:r>
              <a:rPr lang="ko-KR" altLang="en-US" sz="24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이 </a:t>
            </a:r>
            <a:r>
              <a:rPr lang="ko-KR" altLang="en-US" sz="24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있다</a:t>
            </a:r>
            <a:r>
              <a:rPr lang="en-US" altLang="ko-KR" sz="24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385065"/>
              </p:ext>
            </p:extLst>
          </p:nvPr>
        </p:nvGraphicFramePr>
        <p:xfrm>
          <a:off x="9075364" y="988578"/>
          <a:ext cx="2903172" cy="480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862">
                  <a:extLst>
                    <a:ext uri="{9D8B030D-6E8A-4147-A177-3AD203B41FA5}">
                      <a16:colId xmlns:a16="http://schemas.microsoft.com/office/drawing/2014/main" val="2183909200"/>
                    </a:ext>
                  </a:extLst>
                </a:gridCol>
                <a:gridCol w="483862">
                  <a:extLst>
                    <a:ext uri="{9D8B030D-6E8A-4147-A177-3AD203B41FA5}">
                      <a16:colId xmlns:a16="http://schemas.microsoft.com/office/drawing/2014/main" val="3595029294"/>
                    </a:ext>
                  </a:extLst>
                </a:gridCol>
                <a:gridCol w="483862">
                  <a:extLst>
                    <a:ext uri="{9D8B030D-6E8A-4147-A177-3AD203B41FA5}">
                      <a16:colId xmlns:a16="http://schemas.microsoft.com/office/drawing/2014/main" val="114076336"/>
                    </a:ext>
                  </a:extLst>
                </a:gridCol>
                <a:gridCol w="483862">
                  <a:extLst>
                    <a:ext uri="{9D8B030D-6E8A-4147-A177-3AD203B41FA5}">
                      <a16:colId xmlns:a16="http://schemas.microsoft.com/office/drawing/2014/main" val="1392743012"/>
                    </a:ext>
                  </a:extLst>
                </a:gridCol>
                <a:gridCol w="483862">
                  <a:extLst>
                    <a:ext uri="{9D8B030D-6E8A-4147-A177-3AD203B41FA5}">
                      <a16:colId xmlns:a16="http://schemas.microsoft.com/office/drawing/2014/main" val="1888380584"/>
                    </a:ext>
                  </a:extLst>
                </a:gridCol>
                <a:gridCol w="483862">
                  <a:extLst>
                    <a:ext uri="{9D8B030D-6E8A-4147-A177-3AD203B41FA5}">
                      <a16:colId xmlns:a16="http://schemas.microsoft.com/office/drawing/2014/main" val="3014771166"/>
                    </a:ext>
                  </a:extLst>
                </a:gridCol>
              </a:tblGrid>
              <a:tr h="4802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616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9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후기 및 코멘트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/>
              <a:t>머릿속에 떠오르는 것은 많고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하고 싶은 것도 많다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r>
              <a:rPr lang="ko-KR" altLang="en-US" sz="2400" dirty="0" smtClean="0"/>
              <a:t>하지만 막상 문서로 작성을 하려고 하니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원하는 만큼 나오질 않는 것이 아쉽다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 smtClean="0"/>
              <a:t>또한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정확히 어느 정도의 작업을 해야하는지 감이 안 온다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r>
              <a:rPr lang="ko-KR" altLang="en-US" sz="2400" dirty="0" smtClean="0"/>
              <a:t>그로 인하여 계획이 부실한 것 같다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smtClean="0"/>
              <a:t>많이 부족한 거 같지만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정확히 뭐가 부족해서 뭘 채워야 할 지 모르겠다</a:t>
            </a:r>
            <a:r>
              <a:rPr lang="en-US" altLang="ko-KR" sz="240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38200" y="988578"/>
            <a:ext cx="10515600" cy="482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j-cs"/>
              </a:defRPr>
            </a:lvl1pPr>
          </a:lstStyle>
          <a:p>
            <a:pPr algn="l"/>
            <a:r>
              <a:rPr lang="ko-KR" altLang="en-US" sz="2400" dirty="0" smtClean="0"/>
              <a:t>후기</a:t>
            </a:r>
            <a:endParaRPr lang="ko-KR" altLang="en-US" sz="24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003975"/>
              </p:ext>
            </p:extLst>
          </p:nvPr>
        </p:nvGraphicFramePr>
        <p:xfrm>
          <a:off x="9075364" y="988578"/>
          <a:ext cx="2903172" cy="480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862">
                  <a:extLst>
                    <a:ext uri="{9D8B030D-6E8A-4147-A177-3AD203B41FA5}">
                      <a16:colId xmlns:a16="http://schemas.microsoft.com/office/drawing/2014/main" val="2183909200"/>
                    </a:ext>
                  </a:extLst>
                </a:gridCol>
                <a:gridCol w="483862">
                  <a:extLst>
                    <a:ext uri="{9D8B030D-6E8A-4147-A177-3AD203B41FA5}">
                      <a16:colId xmlns:a16="http://schemas.microsoft.com/office/drawing/2014/main" val="3595029294"/>
                    </a:ext>
                  </a:extLst>
                </a:gridCol>
                <a:gridCol w="483862">
                  <a:extLst>
                    <a:ext uri="{9D8B030D-6E8A-4147-A177-3AD203B41FA5}">
                      <a16:colId xmlns:a16="http://schemas.microsoft.com/office/drawing/2014/main" val="114076336"/>
                    </a:ext>
                  </a:extLst>
                </a:gridCol>
                <a:gridCol w="483862">
                  <a:extLst>
                    <a:ext uri="{9D8B030D-6E8A-4147-A177-3AD203B41FA5}">
                      <a16:colId xmlns:a16="http://schemas.microsoft.com/office/drawing/2014/main" val="1392743012"/>
                    </a:ext>
                  </a:extLst>
                </a:gridCol>
                <a:gridCol w="483862">
                  <a:extLst>
                    <a:ext uri="{9D8B030D-6E8A-4147-A177-3AD203B41FA5}">
                      <a16:colId xmlns:a16="http://schemas.microsoft.com/office/drawing/2014/main" val="1888380584"/>
                    </a:ext>
                  </a:extLst>
                </a:gridCol>
                <a:gridCol w="483862">
                  <a:extLst>
                    <a:ext uri="{9D8B030D-6E8A-4147-A177-3AD203B41FA5}">
                      <a16:colId xmlns:a16="http://schemas.microsoft.com/office/drawing/2014/main" val="3014771166"/>
                    </a:ext>
                  </a:extLst>
                </a:gridCol>
              </a:tblGrid>
              <a:tr h="4802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616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954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후기 및 코멘트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ko-KR" altLang="en-US" dirty="0" smtClean="0"/>
              <a:t>기획서 집필 방향의 정확도가 부족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게임 소개 내용 부족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글이 너무 많음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38200" y="988578"/>
            <a:ext cx="10515600" cy="482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j-cs"/>
              </a:defRPr>
            </a:lvl1pPr>
          </a:lstStyle>
          <a:p>
            <a:pPr algn="l"/>
            <a:r>
              <a:rPr lang="ko-KR" altLang="en-US" sz="2400" dirty="0" smtClean="0"/>
              <a:t>코멘트</a:t>
            </a:r>
            <a:endParaRPr lang="ko-KR" altLang="en-US" sz="24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40791"/>
              </p:ext>
            </p:extLst>
          </p:nvPr>
        </p:nvGraphicFramePr>
        <p:xfrm>
          <a:off x="9075364" y="988578"/>
          <a:ext cx="2903172" cy="480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862">
                  <a:extLst>
                    <a:ext uri="{9D8B030D-6E8A-4147-A177-3AD203B41FA5}">
                      <a16:colId xmlns:a16="http://schemas.microsoft.com/office/drawing/2014/main" val="2183909200"/>
                    </a:ext>
                  </a:extLst>
                </a:gridCol>
                <a:gridCol w="483862">
                  <a:extLst>
                    <a:ext uri="{9D8B030D-6E8A-4147-A177-3AD203B41FA5}">
                      <a16:colId xmlns:a16="http://schemas.microsoft.com/office/drawing/2014/main" val="3595029294"/>
                    </a:ext>
                  </a:extLst>
                </a:gridCol>
                <a:gridCol w="483862">
                  <a:extLst>
                    <a:ext uri="{9D8B030D-6E8A-4147-A177-3AD203B41FA5}">
                      <a16:colId xmlns:a16="http://schemas.microsoft.com/office/drawing/2014/main" val="114076336"/>
                    </a:ext>
                  </a:extLst>
                </a:gridCol>
                <a:gridCol w="483862">
                  <a:extLst>
                    <a:ext uri="{9D8B030D-6E8A-4147-A177-3AD203B41FA5}">
                      <a16:colId xmlns:a16="http://schemas.microsoft.com/office/drawing/2014/main" val="1392743012"/>
                    </a:ext>
                  </a:extLst>
                </a:gridCol>
                <a:gridCol w="483862">
                  <a:extLst>
                    <a:ext uri="{9D8B030D-6E8A-4147-A177-3AD203B41FA5}">
                      <a16:colId xmlns:a16="http://schemas.microsoft.com/office/drawing/2014/main" val="1888380584"/>
                    </a:ext>
                  </a:extLst>
                </a:gridCol>
                <a:gridCol w="483862">
                  <a:extLst>
                    <a:ext uri="{9D8B030D-6E8A-4147-A177-3AD203B41FA5}">
                      <a16:colId xmlns:a16="http://schemas.microsoft.com/office/drawing/2014/main" val="3014771166"/>
                    </a:ext>
                  </a:extLst>
                </a:gridCol>
              </a:tblGrid>
              <a:tr h="4802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616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073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 문헌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2458" y="1825625"/>
            <a:ext cx="8311341" cy="4351338"/>
          </a:xfrm>
        </p:spPr>
        <p:txBody>
          <a:bodyPr anchor="ctr">
            <a:normAutofit/>
          </a:bodyPr>
          <a:lstStyle/>
          <a:p>
            <a:pPr marL="0" indent="0" algn="l">
              <a:buNone/>
            </a:pPr>
            <a:r>
              <a:rPr lang="en-US" altLang="ko-KR" sz="2000" dirty="0" smtClean="0"/>
              <a:t>https</a:t>
            </a:r>
            <a:r>
              <a:rPr lang="en-US" altLang="ko-KR" sz="2000" dirty="0"/>
              <a:t>://www.pinterest.co.kr/pin/599119556655695350/ </a:t>
            </a:r>
          </a:p>
          <a:p>
            <a:pPr marL="0" indent="0" algn="l">
              <a:buNone/>
            </a:pPr>
            <a:r>
              <a:rPr lang="en-US" altLang="ko-KR" sz="2000" dirty="0" smtClean="0"/>
              <a:t>https</a:t>
            </a:r>
            <a:r>
              <a:rPr lang="en-US" altLang="ko-KR" sz="2000" dirty="0"/>
              <a:t>://store.steampowered.com/app/1057090/Ori_and_the_Will_of_the_Wisps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38201" y="1825625"/>
            <a:ext cx="2287384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+mn-cs"/>
              </a:defRPr>
            </a:lvl1pPr>
            <a:lvl2pPr marL="685800" indent="-22860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+mn-cs"/>
              </a:defRPr>
            </a:lvl2pPr>
            <a:lvl3pPr marL="1143000" indent="-22860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+mn-cs"/>
              </a:defRPr>
            </a:lvl3pPr>
            <a:lvl4pPr marL="1600200" indent="-22860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+mn-cs"/>
              </a:defRPr>
            </a:lvl4pPr>
            <a:lvl5pPr marL="2057400" indent="-22860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 smtClean="0"/>
              <a:t>&lt; 01p : </a:t>
            </a:r>
            <a:r>
              <a:rPr lang="ko-KR" altLang="en-US" sz="2000" dirty="0" smtClean="0"/>
              <a:t>마녀 사진 </a:t>
            </a:r>
            <a:r>
              <a:rPr lang="en-US" altLang="ko-KR" sz="2000" dirty="0" smtClean="0"/>
              <a:t>&gt;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 smtClean="0"/>
              <a:t>&lt; 06p : </a:t>
            </a:r>
            <a:r>
              <a:rPr lang="ko-KR" altLang="en-US" sz="2000" dirty="0" smtClean="0"/>
              <a:t>게임 사양 표 </a:t>
            </a:r>
            <a:r>
              <a:rPr lang="en-US" altLang="ko-KR" sz="2000" dirty="0" smtClean="0"/>
              <a:t>&gt;</a:t>
            </a:r>
            <a:endParaRPr lang="ko-KR" altLang="en-US" sz="20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649528"/>
              </p:ext>
            </p:extLst>
          </p:nvPr>
        </p:nvGraphicFramePr>
        <p:xfrm>
          <a:off x="9075364" y="988578"/>
          <a:ext cx="2903172" cy="480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862">
                  <a:extLst>
                    <a:ext uri="{9D8B030D-6E8A-4147-A177-3AD203B41FA5}">
                      <a16:colId xmlns:a16="http://schemas.microsoft.com/office/drawing/2014/main" val="2183909200"/>
                    </a:ext>
                  </a:extLst>
                </a:gridCol>
                <a:gridCol w="483862">
                  <a:extLst>
                    <a:ext uri="{9D8B030D-6E8A-4147-A177-3AD203B41FA5}">
                      <a16:colId xmlns:a16="http://schemas.microsoft.com/office/drawing/2014/main" val="3595029294"/>
                    </a:ext>
                  </a:extLst>
                </a:gridCol>
                <a:gridCol w="483862">
                  <a:extLst>
                    <a:ext uri="{9D8B030D-6E8A-4147-A177-3AD203B41FA5}">
                      <a16:colId xmlns:a16="http://schemas.microsoft.com/office/drawing/2014/main" val="114076336"/>
                    </a:ext>
                  </a:extLst>
                </a:gridCol>
                <a:gridCol w="483862">
                  <a:extLst>
                    <a:ext uri="{9D8B030D-6E8A-4147-A177-3AD203B41FA5}">
                      <a16:colId xmlns:a16="http://schemas.microsoft.com/office/drawing/2014/main" val="1392743012"/>
                    </a:ext>
                  </a:extLst>
                </a:gridCol>
                <a:gridCol w="483862">
                  <a:extLst>
                    <a:ext uri="{9D8B030D-6E8A-4147-A177-3AD203B41FA5}">
                      <a16:colId xmlns:a16="http://schemas.microsoft.com/office/drawing/2014/main" val="1888380584"/>
                    </a:ext>
                  </a:extLst>
                </a:gridCol>
                <a:gridCol w="483862">
                  <a:extLst>
                    <a:ext uri="{9D8B030D-6E8A-4147-A177-3AD203B41FA5}">
                      <a16:colId xmlns:a16="http://schemas.microsoft.com/office/drawing/2014/main" val="3014771166"/>
                    </a:ext>
                  </a:extLst>
                </a:gridCol>
              </a:tblGrid>
              <a:tr h="4802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616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045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199" y="1825625"/>
            <a:ext cx="2792104" cy="43513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+mn-cs"/>
              </a:defRPr>
            </a:lvl1pPr>
            <a:lvl2pPr marL="685800" indent="-22860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+mn-cs"/>
              </a:defRPr>
            </a:lvl2pPr>
            <a:lvl3pPr marL="1143000" indent="-22860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+mn-cs"/>
              </a:defRPr>
            </a:lvl3pPr>
            <a:lvl4pPr marL="1600200" indent="-22860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+mn-cs"/>
              </a:defRPr>
            </a:lvl4pPr>
            <a:lvl5pPr marL="2057400" indent="-22860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4000" dirty="0" smtClean="0"/>
              <a:t>0	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4000" dirty="0" smtClean="0"/>
              <a:t>0	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4000" dirty="0" smtClean="0"/>
              <a:t>0	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4000" dirty="0" smtClean="0"/>
              <a:t>0	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4000" dirty="0" smtClean="0"/>
              <a:t>0	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4000" dirty="0" smtClean="0"/>
              <a:t>0	6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838200" y="1825625"/>
            <a:ext cx="10515599" cy="43513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40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게임 컨셉</a:t>
            </a:r>
            <a:endParaRPr lang="en-US" altLang="ko-KR" sz="1600" dirty="0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40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기획 컨셉</a:t>
            </a:r>
            <a:endParaRPr lang="en-US" altLang="ko-KR" sz="1600" dirty="0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40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게임 세부 내용</a:t>
            </a:r>
            <a:endParaRPr lang="en-US" altLang="ko-KR" sz="1600" dirty="0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40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게임 소개</a:t>
            </a:r>
            <a:endParaRPr lang="en-US" altLang="ko-KR" sz="4000" dirty="0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40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후기 </a:t>
            </a:r>
            <a:r>
              <a:rPr lang="ko-KR" altLang="en-US" sz="40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및 </a:t>
            </a:r>
            <a:r>
              <a:rPr lang="ko-KR" altLang="en-US" sz="40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코멘트</a:t>
            </a:r>
            <a:endParaRPr lang="en-US" altLang="ko-KR" sz="4000" dirty="0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40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참고문헌</a:t>
            </a:r>
            <a:endParaRPr lang="en-US" altLang="ko-KR" sz="1600" dirty="0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004351"/>
              </p:ext>
            </p:extLst>
          </p:nvPr>
        </p:nvGraphicFramePr>
        <p:xfrm>
          <a:off x="9075364" y="988578"/>
          <a:ext cx="2903172" cy="480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862">
                  <a:extLst>
                    <a:ext uri="{9D8B030D-6E8A-4147-A177-3AD203B41FA5}">
                      <a16:colId xmlns:a16="http://schemas.microsoft.com/office/drawing/2014/main" val="2183909200"/>
                    </a:ext>
                  </a:extLst>
                </a:gridCol>
                <a:gridCol w="483862">
                  <a:extLst>
                    <a:ext uri="{9D8B030D-6E8A-4147-A177-3AD203B41FA5}">
                      <a16:colId xmlns:a16="http://schemas.microsoft.com/office/drawing/2014/main" val="3595029294"/>
                    </a:ext>
                  </a:extLst>
                </a:gridCol>
                <a:gridCol w="483862">
                  <a:extLst>
                    <a:ext uri="{9D8B030D-6E8A-4147-A177-3AD203B41FA5}">
                      <a16:colId xmlns:a16="http://schemas.microsoft.com/office/drawing/2014/main" val="114076336"/>
                    </a:ext>
                  </a:extLst>
                </a:gridCol>
                <a:gridCol w="483862">
                  <a:extLst>
                    <a:ext uri="{9D8B030D-6E8A-4147-A177-3AD203B41FA5}">
                      <a16:colId xmlns:a16="http://schemas.microsoft.com/office/drawing/2014/main" val="1392743012"/>
                    </a:ext>
                  </a:extLst>
                </a:gridCol>
                <a:gridCol w="483862">
                  <a:extLst>
                    <a:ext uri="{9D8B030D-6E8A-4147-A177-3AD203B41FA5}">
                      <a16:colId xmlns:a16="http://schemas.microsoft.com/office/drawing/2014/main" val="1888380584"/>
                    </a:ext>
                  </a:extLst>
                </a:gridCol>
                <a:gridCol w="483862">
                  <a:extLst>
                    <a:ext uri="{9D8B030D-6E8A-4147-A177-3AD203B41FA5}">
                      <a16:colId xmlns:a16="http://schemas.microsoft.com/office/drawing/2014/main" val="3014771166"/>
                    </a:ext>
                  </a:extLst>
                </a:gridCol>
              </a:tblGrid>
              <a:tr h="4802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616272"/>
                  </a:ext>
                </a:extLst>
              </a:tr>
            </a:tbl>
          </a:graphicData>
        </a:graphic>
      </p:graphicFrame>
      <p:sp>
        <p:nvSpPr>
          <p:cNvPr id="9" name="내용 개체 틀 2"/>
          <p:cNvSpPr txBox="1">
            <a:spLocks/>
          </p:cNvSpPr>
          <p:nvPr/>
        </p:nvSpPr>
        <p:spPr>
          <a:xfrm>
            <a:off x="8561696" y="1825625"/>
            <a:ext cx="2792104" cy="43513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+mn-cs"/>
              </a:defRPr>
            </a:lvl1pPr>
            <a:lvl2pPr marL="685800" indent="-22860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+mn-cs"/>
              </a:defRPr>
            </a:lvl2pPr>
            <a:lvl3pPr marL="1143000" indent="-22860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+mn-cs"/>
              </a:defRPr>
            </a:lvl3pPr>
            <a:lvl4pPr marL="1600200" indent="-22860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+mn-cs"/>
              </a:defRPr>
            </a:lvl4pPr>
            <a:lvl5pPr marL="2057400" indent="-22860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000" dirty="0" smtClean="0"/>
              <a:t> </a:t>
            </a:r>
            <a:r>
              <a:rPr lang="en-US" altLang="ko-KR" sz="1600" dirty="0" smtClean="0"/>
              <a:t>03p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4000" dirty="0" smtClean="0"/>
              <a:t> </a:t>
            </a:r>
            <a:r>
              <a:rPr lang="en-US" altLang="ko-KR" sz="1600" dirty="0" smtClean="0"/>
              <a:t>04p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4000" dirty="0" smtClean="0"/>
              <a:t> </a:t>
            </a:r>
            <a:r>
              <a:rPr lang="en-US" altLang="ko-KR" sz="1600" dirty="0" smtClean="0"/>
              <a:t>05p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4000" dirty="0" smtClean="0"/>
              <a:t> </a:t>
            </a:r>
            <a:r>
              <a:rPr lang="en-US" altLang="ko-KR" sz="1600" dirty="0" smtClean="0"/>
              <a:t>07p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4000" dirty="0" smtClean="0"/>
              <a:t> </a:t>
            </a:r>
            <a:r>
              <a:rPr lang="en-US" altLang="ko-KR" sz="1600" dirty="0" smtClean="0"/>
              <a:t>12p</a:t>
            </a:r>
            <a:endParaRPr lang="ko-KR" altLang="en-US" sz="1600" dirty="0"/>
          </a:p>
          <a:p>
            <a:pPr marL="0" indent="0">
              <a:buNone/>
            </a:pPr>
            <a:r>
              <a:rPr lang="en-US" altLang="ko-KR" sz="4000" dirty="0" smtClean="0"/>
              <a:t> </a:t>
            </a:r>
            <a:r>
              <a:rPr lang="en-US" altLang="ko-KR" sz="1600" dirty="0" smtClean="0"/>
              <a:t>14p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50587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컨셉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 anchorCtr="0"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 과거로 돌아가기 위한 </a:t>
            </a:r>
            <a:r>
              <a:rPr lang="ko-KR" altLang="en-US" dirty="0" smtClean="0">
                <a:solidFill>
                  <a:srgbClr val="FF0000"/>
                </a:solidFill>
              </a:rPr>
              <a:t>시간</a:t>
            </a:r>
            <a:r>
              <a:rPr lang="ko-KR" altLang="en-US" dirty="0" smtClean="0"/>
              <a:t>을 모으기 위하여</a:t>
            </a:r>
            <a:r>
              <a:rPr lang="en-US" altLang="ko-KR" dirty="0" smtClean="0"/>
              <a:t>,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마법</a:t>
            </a:r>
            <a:r>
              <a:rPr lang="ko-KR" altLang="en-US" dirty="0" smtClean="0"/>
              <a:t>으로 함정과 몬스터를 돌파하여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숨겨진 </a:t>
            </a:r>
            <a:r>
              <a:rPr lang="ko-KR" altLang="en-US" dirty="0" smtClean="0">
                <a:solidFill>
                  <a:srgbClr val="FF0000"/>
                </a:solidFill>
              </a:rPr>
              <a:t>고대의 유물</a:t>
            </a:r>
            <a:r>
              <a:rPr lang="ko-KR" altLang="en-US" dirty="0" smtClean="0"/>
              <a:t>을 찾아다니는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마녀의 </a:t>
            </a:r>
            <a:r>
              <a:rPr lang="en-US" altLang="ko-KR" u="sng" dirty="0"/>
              <a:t>3D </a:t>
            </a:r>
            <a:r>
              <a:rPr lang="ko-KR" altLang="en-US" u="sng" dirty="0"/>
              <a:t>액션 플랫포머 </a:t>
            </a:r>
            <a:r>
              <a:rPr lang="ko-KR" altLang="en-US" u="sng" dirty="0" smtClean="0"/>
              <a:t>게임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099733"/>
              </p:ext>
            </p:extLst>
          </p:nvPr>
        </p:nvGraphicFramePr>
        <p:xfrm>
          <a:off x="9075364" y="988578"/>
          <a:ext cx="2903172" cy="480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862">
                  <a:extLst>
                    <a:ext uri="{9D8B030D-6E8A-4147-A177-3AD203B41FA5}">
                      <a16:colId xmlns:a16="http://schemas.microsoft.com/office/drawing/2014/main" val="2183909200"/>
                    </a:ext>
                  </a:extLst>
                </a:gridCol>
                <a:gridCol w="483862">
                  <a:extLst>
                    <a:ext uri="{9D8B030D-6E8A-4147-A177-3AD203B41FA5}">
                      <a16:colId xmlns:a16="http://schemas.microsoft.com/office/drawing/2014/main" val="3595029294"/>
                    </a:ext>
                  </a:extLst>
                </a:gridCol>
                <a:gridCol w="483862">
                  <a:extLst>
                    <a:ext uri="{9D8B030D-6E8A-4147-A177-3AD203B41FA5}">
                      <a16:colId xmlns:a16="http://schemas.microsoft.com/office/drawing/2014/main" val="114076336"/>
                    </a:ext>
                  </a:extLst>
                </a:gridCol>
                <a:gridCol w="483862">
                  <a:extLst>
                    <a:ext uri="{9D8B030D-6E8A-4147-A177-3AD203B41FA5}">
                      <a16:colId xmlns:a16="http://schemas.microsoft.com/office/drawing/2014/main" val="1392743012"/>
                    </a:ext>
                  </a:extLst>
                </a:gridCol>
                <a:gridCol w="483862">
                  <a:extLst>
                    <a:ext uri="{9D8B030D-6E8A-4147-A177-3AD203B41FA5}">
                      <a16:colId xmlns:a16="http://schemas.microsoft.com/office/drawing/2014/main" val="1888380584"/>
                    </a:ext>
                  </a:extLst>
                </a:gridCol>
                <a:gridCol w="483862">
                  <a:extLst>
                    <a:ext uri="{9D8B030D-6E8A-4147-A177-3AD203B41FA5}">
                      <a16:colId xmlns:a16="http://schemas.microsoft.com/office/drawing/2014/main" val="3014771166"/>
                    </a:ext>
                  </a:extLst>
                </a:gridCol>
              </a:tblGrid>
              <a:tr h="4802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616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901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기획 컨셉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38200" y="988578"/>
            <a:ext cx="10515600" cy="482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j-cs"/>
              </a:defRPr>
            </a:lvl1pPr>
          </a:lstStyle>
          <a:p>
            <a:pPr algn="l"/>
            <a:r>
              <a:rPr lang="ko-KR" altLang="en-US" sz="2400" dirty="0" smtClean="0"/>
              <a:t>기획서 집필 방향</a:t>
            </a:r>
            <a:endParaRPr lang="ko-KR" altLang="en-US" sz="24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962399"/>
              </p:ext>
            </p:extLst>
          </p:nvPr>
        </p:nvGraphicFramePr>
        <p:xfrm>
          <a:off x="838200" y="1922071"/>
          <a:ext cx="10515600" cy="4438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993">
                  <a:extLst>
                    <a:ext uri="{9D8B030D-6E8A-4147-A177-3AD203B41FA5}">
                      <a16:colId xmlns:a16="http://schemas.microsoft.com/office/drawing/2014/main" val="3632777827"/>
                    </a:ext>
                  </a:extLst>
                </a:gridCol>
                <a:gridCol w="1806257">
                  <a:extLst>
                    <a:ext uri="{9D8B030D-6E8A-4147-A177-3AD203B41FA5}">
                      <a16:colId xmlns:a16="http://schemas.microsoft.com/office/drawing/2014/main" val="2936817781"/>
                    </a:ext>
                  </a:extLst>
                </a:gridCol>
                <a:gridCol w="4538817">
                  <a:extLst>
                    <a:ext uri="{9D8B030D-6E8A-4147-A177-3AD203B41FA5}">
                      <a16:colId xmlns:a16="http://schemas.microsoft.com/office/drawing/2014/main" val="1936477074"/>
                    </a:ext>
                  </a:extLst>
                </a:gridCol>
                <a:gridCol w="2531533">
                  <a:extLst>
                    <a:ext uri="{9D8B030D-6E8A-4147-A177-3AD203B41FA5}">
                      <a16:colId xmlns:a16="http://schemas.microsoft.com/office/drawing/2014/main" val="2865603659"/>
                    </a:ext>
                  </a:extLst>
                </a:gridCol>
              </a:tblGrid>
              <a:tr h="5976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일시</a:t>
                      </a:r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제목</a:t>
                      </a:r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상세 내용</a:t>
                      </a:r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교수 코멘트</a:t>
                      </a:r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550289"/>
                  </a:ext>
                </a:extLst>
              </a:tr>
              <a:tr h="597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3, 4</a:t>
                      </a:r>
                      <a:r>
                        <a:rPr lang="ko-KR" altLang="en-US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주차 </a:t>
                      </a:r>
                      <a:endParaRPr lang="en-US" altLang="ko-KR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( 09.18 ~ 09.30)</a:t>
                      </a:r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초기 계획서 작성</a:t>
                      </a:r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게임 컨셉</a:t>
                      </a:r>
                      <a:r>
                        <a:rPr lang="en-US" altLang="ko-KR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장르</a:t>
                      </a:r>
                      <a:r>
                        <a:rPr lang="en-US" altLang="ko-KR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소개와 기획서 집필 방향 설정</a:t>
                      </a:r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390"/>
                  </a:ext>
                </a:extLst>
              </a:tr>
              <a:tr h="5976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5, 6</a:t>
                      </a:r>
                      <a:r>
                        <a:rPr lang="ko-KR" altLang="en-US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주차 </a:t>
                      </a:r>
                      <a:endParaRPr lang="en-US" altLang="ko-KR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( 10.01 ~ 10.14)</a:t>
                      </a:r>
                      <a:endParaRPr lang="ko-KR" altLang="en-US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게임 시나리오</a:t>
                      </a:r>
                      <a:r>
                        <a:rPr lang="en-US" altLang="ko-KR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테마</a:t>
                      </a:r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게임의 전반적인 시나리오를 설정하여 각 지역의</a:t>
                      </a:r>
                      <a:endParaRPr lang="en-US" altLang="ko-KR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테마와</a:t>
                      </a:r>
                      <a:r>
                        <a:rPr lang="en-US" altLang="ko-KR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 </a:t>
                      </a:r>
                      <a:r>
                        <a:rPr lang="ko-KR" altLang="en-US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오브젝트</a:t>
                      </a:r>
                      <a:r>
                        <a:rPr lang="en-US" altLang="ko-KR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,</a:t>
                      </a:r>
                      <a:r>
                        <a:rPr lang="en-US" altLang="ko-KR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 </a:t>
                      </a:r>
                      <a:r>
                        <a:rPr lang="ko-KR" altLang="en-US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게임의 분위기 설정</a:t>
                      </a:r>
                      <a:endParaRPr lang="en-US" altLang="ko-KR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376447"/>
                  </a:ext>
                </a:extLst>
              </a:tr>
              <a:tr h="5976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7, 8</a:t>
                      </a:r>
                      <a:r>
                        <a:rPr lang="ko-KR" altLang="en-US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주차 </a:t>
                      </a:r>
                      <a:endParaRPr lang="en-US" altLang="ko-KR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( 10.15 ~ 10.28)</a:t>
                      </a:r>
                      <a:endParaRPr lang="ko-KR" altLang="en-US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UI</a:t>
                      </a:r>
                      <a:endParaRPr lang="ko-KR" altLang="en-US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인벤토리</a:t>
                      </a:r>
                      <a:r>
                        <a:rPr lang="en-US" altLang="ko-KR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마법</a:t>
                      </a:r>
                      <a:r>
                        <a:rPr lang="en-US" altLang="ko-KR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,</a:t>
                      </a:r>
                      <a:r>
                        <a:rPr lang="en-US" altLang="ko-KR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 </a:t>
                      </a:r>
                      <a:r>
                        <a:rPr lang="ko-KR" altLang="en-US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지도</a:t>
                      </a:r>
                      <a:r>
                        <a:rPr lang="en-US" altLang="ko-KR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, </a:t>
                      </a:r>
                      <a:r>
                        <a:rPr lang="ko-KR" altLang="en-US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옵션 등 여러 </a:t>
                      </a:r>
                      <a:r>
                        <a:rPr lang="en-US" altLang="ko-KR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UI </a:t>
                      </a:r>
                      <a:r>
                        <a:rPr lang="ko-KR" altLang="en-US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설계</a:t>
                      </a:r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174919"/>
                  </a:ext>
                </a:extLst>
              </a:tr>
              <a:tr h="5976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9, 10</a:t>
                      </a:r>
                      <a:r>
                        <a:rPr lang="ko-KR" altLang="en-US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주차</a:t>
                      </a:r>
                      <a:endParaRPr lang="en-US" altLang="ko-KR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 </a:t>
                      </a:r>
                      <a:r>
                        <a:rPr lang="en-US" altLang="ko-KR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( 10.29 ~ 11.11)</a:t>
                      </a:r>
                      <a:endParaRPr lang="ko-KR" altLang="en-US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맵</a:t>
                      </a:r>
                      <a:r>
                        <a:rPr lang="ko-KR" altLang="en-US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 설계</a:t>
                      </a:r>
                      <a:endParaRPr lang="ko-KR" altLang="en-US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각 지역의 맵 설계</a:t>
                      </a:r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658681"/>
                  </a:ext>
                </a:extLst>
              </a:tr>
              <a:tr h="5976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11, 12</a:t>
                      </a:r>
                      <a:r>
                        <a:rPr lang="ko-KR" altLang="en-US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주차 </a:t>
                      </a:r>
                      <a:endParaRPr lang="en-US" altLang="ko-KR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( 11.12 ~ 11.25)</a:t>
                      </a:r>
                      <a:endParaRPr lang="ko-KR" altLang="en-US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레벨 디자인</a:t>
                      </a:r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각 맵을 적절한 마법을 활용하여</a:t>
                      </a:r>
                      <a:endParaRPr lang="en-US" altLang="ko-KR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 돌파하도록 레벨 디자인</a:t>
                      </a:r>
                      <a:r>
                        <a:rPr lang="ko-KR" altLang="en-US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 설계</a:t>
                      </a:r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27854"/>
                  </a:ext>
                </a:extLst>
              </a:tr>
              <a:tr h="5976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13, 14</a:t>
                      </a:r>
                      <a:r>
                        <a:rPr lang="ko-KR" altLang="en-US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주차 </a:t>
                      </a:r>
                      <a:endParaRPr lang="en-US" altLang="ko-KR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( 11.26 ~ 12.09)</a:t>
                      </a:r>
                      <a:endParaRPr lang="ko-KR" altLang="en-US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최종 수정</a:t>
                      </a:r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부족한 부분과 진행해오며 어긋난 설정 수정</a:t>
                      </a:r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42368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952962"/>
              </p:ext>
            </p:extLst>
          </p:nvPr>
        </p:nvGraphicFramePr>
        <p:xfrm>
          <a:off x="9075364" y="988578"/>
          <a:ext cx="2903172" cy="480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862">
                  <a:extLst>
                    <a:ext uri="{9D8B030D-6E8A-4147-A177-3AD203B41FA5}">
                      <a16:colId xmlns:a16="http://schemas.microsoft.com/office/drawing/2014/main" val="2183909200"/>
                    </a:ext>
                  </a:extLst>
                </a:gridCol>
                <a:gridCol w="483862">
                  <a:extLst>
                    <a:ext uri="{9D8B030D-6E8A-4147-A177-3AD203B41FA5}">
                      <a16:colId xmlns:a16="http://schemas.microsoft.com/office/drawing/2014/main" val="3595029294"/>
                    </a:ext>
                  </a:extLst>
                </a:gridCol>
                <a:gridCol w="483862">
                  <a:extLst>
                    <a:ext uri="{9D8B030D-6E8A-4147-A177-3AD203B41FA5}">
                      <a16:colId xmlns:a16="http://schemas.microsoft.com/office/drawing/2014/main" val="114076336"/>
                    </a:ext>
                  </a:extLst>
                </a:gridCol>
                <a:gridCol w="483862">
                  <a:extLst>
                    <a:ext uri="{9D8B030D-6E8A-4147-A177-3AD203B41FA5}">
                      <a16:colId xmlns:a16="http://schemas.microsoft.com/office/drawing/2014/main" val="1392743012"/>
                    </a:ext>
                  </a:extLst>
                </a:gridCol>
                <a:gridCol w="483862">
                  <a:extLst>
                    <a:ext uri="{9D8B030D-6E8A-4147-A177-3AD203B41FA5}">
                      <a16:colId xmlns:a16="http://schemas.microsoft.com/office/drawing/2014/main" val="1888380584"/>
                    </a:ext>
                  </a:extLst>
                </a:gridCol>
                <a:gridCol w="483862">
                  <a:extLst>
                    <a:ext uri="{9D8B030D-6E8A-4147-A177-3AD203B41FA5}">
                      <a16:colId xmlns:a16="http://schemas.microsoft.com/office/drawing/2014/main" val="3014771166"/>
                    </a:ext>
                  </a:extLst>
                </a:gridCol>
              </a:tblGrid>
              <a:tr h="4802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616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84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세부 내용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838200" y="988578"/>
            <a:ext cx="10515600" cy="482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j-cs"/>
              </a:defRPr>
            </a:lvl1pPr>
          </a:lstStyle>
          <a:p>
            <a:pPr algn="l"/>
            <a:endParaRPr lang="ko-KR" altLang="en-US" sz="2400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301066" y="1825625"/>
            <a:ext cx="7052733" cy="4351338"/>
          </a:xfrm>
        </p:spPr>
        <p:txBody>
          <a:bodyPr anchor="ctr" anchorCtr="0">
            <a:normAutofit/>
          </a:bodyPr>
          <a:lstStyle/>
          <a:p>
            <a:pPr algn="l">
              <a:buFontTx/>
              <a:buChar char="-"/>
            </a:pPr>
            <a:r>
              <a:rPr lang="ko-KR" altLang="en-US" dirty="0" smtClean="0"/>
              <a:t>     액션 </a:t>
            </a:r>
            <a:r>
              <a:rPr lang="ko-KR" altLang="en-US" dirty="0"/>
              <a:t>플랫포머 </a:t>
            </a:r>
            <a:r>
              <a:rPr lang="en-US" altLang="ko-KR" dirty="0"/>
              <a:t>| </a:t>
            </a:r>
            <a:r>
              <a:rPr lang="ko-KR" altLang="en-US" dirty="0"/>
              <a:t>메트로배니아 </a:t>
            </a:r>
            <a:r>
              <a:rPr lang="ko-KR" altLang="en-US" dirty="0" smtClean="0"/>
              <a:t>어드벤처</a:t>
            </a:r>
            <a:endParaRPr lang="en-US" altLang="ko-KR" dirty="0" smtClean="0"/>
          </a:p>
          <a:p>
            <a:pPr algn="l">
              <a:buFontTx/>
              <a:buChar char="-"/>
            </a:pPr>
            <a:r>
              <a:rPr lang="en-US" altLang="ko-KR" dirty="0"/>
              <a:t> </a:t>
            </a:r>
            <a:r>
              <a:rPr lang="en-US" altLang="ko-KR" dirty="0" smtClean="0"/>
              <a:t>     PC</a:t>
            </a:r>
            <a:endParaRPr lang="en-US" altLang="ko-KR" dirty="0"/>
          </a:p>
          <a:p>
            <a:pPr algn="l">
              <a:buFontTx/>
              <a:buChar char="-"/>
            </a:pPr>
            <a:r>
              <a:rPr lang="en-US" altLang="ko-KR" dirty="0" smtClean="0"/>
              <a:t>      12</a:t>
            </a:r>
            <a:r>
              <a:rPr lang="ko-KR" altLang="en-US" dirty="0" smtClean="0"/>
              <a:t>세 이상 </a:t>
            </a:r>
            <a:endParaRPr lang="en-US" altLang="ko-KR" dirty="0" smtClean="0"/>
          </a:p>
          <a:p>
            <a:pPr algn="l">
              <a:buFontTx/>
              <a:buChar char="-"/>
            </a:pPr>
            <a:r>
              <a:rPr lang="en-US" altLang="ko-KR" dirty="0"/>
              <a:t> </a:t>
            </a:r>
            <a:r>
              <a:rPr lang="en-US" altLang="ko-KR" dirty="0" smtClean="0"/>
              <a:t>     10</a:t>
            </a:r>
            <a:r>
              <a:rPr lang="ko-KR" altLang="en-US" dirty="0" smtClean="0"/>
              <a:t> </a:t>
            </a:r>
            <a:r>
              <a:rPr lang="en-US" altLang="ko-KR" dirty="0" smtClean="0"/>
              <a:t>~ 30</a:t>
            </a:r>
            <a:r>
              <a:rPr lang="ko-KR" altLang="en-US" dirty="0" smtClean="0"/>
              <a:t>대 전체</a:t>
            </a:r>
            <a:endParaRPr lang="en-US" altLang="ko-KR" dirty="0" smtClean="0"/>
          </a:p>
          <a:p>
            <a:pPr algn="l">
              <a:buFontTx/>
              <a:buChar char="-"/>
            </a:pP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다양한 마법 사용으로 다채로운 플레이</a:t>
            </a:r>
            <a:endParaRPr lang="en-US" altLang="ko-KR" dirty="0" smtClean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838200" y="1825625"/>
            <a:ext cx="3293533" cy="43513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+mn-cs"/>
              </a:defRPr>
            </a:lvl1pPr>
            <a:lvl2pPr marL="685800" indent="-22860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+mn-cs"/>
              </a:defRPr>
            </a:lvl2pPr>
            <a:lvl3pPr marL="1143000" indent="-22860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+mn-cs"/>
              </a:defRPr>
            </a:lvl3pPr>
            <a:lvl4pPr marL="1600200" indent="-22860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+mn-cs"/>
              </a:defRPr>
            </a:lvl4pPr>
            <a:lvl5pPr marL="2057400" indent="-22860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/>
              <a:t>게임 장르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플랫폼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이용가능 연령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타겟 유저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셀링</a:t>
            </a:r>
            <a:r>
              <a:rPr lang="ko-KR" altLang="en-US" dirty="0" smtClean="0"/>
              <a:t> 포인트</a:t>
            </a:r>
            <a:endParaRPr lang="en-US" altLang="ko-KR" dirty="0" smtClean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751372"/>
              </p:ext>
            </p:extLst>
          </p:nvPr>
        </p:nvGraphicFramePr>
        <p:xfrm>
          <a:off x="9075364" y="988578"/>
          <a:ext cx="2903172" cy="480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862">
                  <a:extLst>
                    <a:ext uri="{9D8B030D-6E8A-4147-A177-3AD203B41FA5}">
                      <a16:colId xmlns:a16="http://schemas.microsoft.com/office/drawing/2014/main" val="2183909200"/>
                    </a:ext>
                  </a:extLst>
                </a:gridCol>
                <a:gridCol w="483862">
                  <a:extLst>
                    <a:ext uri="{9D8B030D-6E8A-4147-A177-3AD203B41FA5}">
                      <a16:colId xmlns:a16="http://schemas.microsoft.com/office/drawing/2014/main" val="3595029294"/>
                    </a:ext>
                  </a:extLst>
                </a:gridCol>
                <a:gridCol w="483862">
                  <a:extLst>
                    <a:ext uri="{9D8B030D-6E8A-4147-A177-3AD203B41FA5}">
                      <a16:colId xmlns:a16="http://schemas.microsoft.com/office/drawing/2014/main" val="114076336"/>
                    </a:ext>
                  </a:extLst>
                </a:gridCol>
                <a:gridCol w="483862">
                  <a:extLst>
                    <a:ext uri="{9D8B030D-6E8A-4147-A177-3AD203B41FA5}">
                      <a16:colId xmlns:a16="http://schemas.microsoft.com/office/drawing/2014/main" val="1392743012"/>
                    </a:ext>
                  </a:extLst>
                </a:gridCol>
                <a:gridCol w="483862">
                  <a:extLst>
                    <a:ext uri="{9D8B030D-6E8A-4147-A177-3AD203B41FA5}">
                      <a16:colId xmlns:a16="http://schemas.microsoft.com/office/drawing/2014/main" val="1888380584"/>
                    </a:ext>
                  </a:extLst>
                </a:gridCol>
                <a:gridCol w="483862">
                  <a:extLst>
                    <a:ext uri="{9D8B030D-6E8A-4147-A177-3AD203B41FA5}">
                      <a16:colId xmlns:a16="http://schemas.microsoft.com/office/drawing/2014/main" val="3014771166"/>
                    </a:ext>
                  </a:extLst>
                </a:gridCol>
              </a:tblGrid>
              <a:tr h="4802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616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423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838200" y="1911928"/>
          <a:ext cx="10515600" cy="4447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162">
                  <a:extLst>
                    <a:ext uri="{9D8B030D-6E8A-4147-A177-3AD203B41FA5}">
                      <a16:colId xmlns:a16="http://schemas.microsoft.com/office/drawing/2014/main" val="141318441"/>
                    </a:ext>
                  </a:extLst>
                </a:gridCol>
                <a:gridCol w="4558219">
                  <a:extLst>
                    <a:ext uri="{9D8B030D-6E8A-4147-A177-3AD203B41FA5}">
                      <a16:colId xmlns:a16="http://schemas.microsoft.com/office/drawing/2014/main" val="589615167"/>
                    </a:ext>
                  </a:extLst>
                </a:gridCol>
                <a:gridCol w="4558219">
                  <a:extLst>
                    <a:ext uri="{9D8B030D-6E8A-4147-A177-3AD203B41FA5}">
                      <a16:colId xmlns:a16="http://schemas.microsoft.com/office/drawing/2014/main" val="2620936109"/>
                    </a:ext>
                  </a:extLst>
                </a:gridCol>
              </a:tblGrid>
              <a:tr h="63533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최소</a:t>
                      </a:r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권장</a:t>
                      </a:r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29138"/>
                  </a:ext>
                </a:extLst>
              </a:tr>
              <a:tr h="6353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운영체제</a:t>
                      </a:r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  <a:cs typeface="+mn-cs"/>
                        </a:rPr>
                        <a:t>Windows 10 Version 18362.0 or higher</a:t>
                      </a:r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  <a:cs typeface="+mn-cs"/>
                        </a:rPr>
                        <a:t>Windows 10 Version 18362.0 or higher</a:t>
                      </a:r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512426"/>
                  </a:ext>
                </a:extLst>
              </a:tr>
              <a:tr h="6353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프로세서</a:t>
                      </a:r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it-IT" altLang="ko-KR" sz="1800" b="0" i="0" kern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  <a:cs typeface="+mn-cs"/>
                        </a:rPr>
                        <a:t>AMD Athlon X4 | Intel Core i5 4460</a:t>
                      </a:r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  <a:cs typeface="+mn-cs"/>
                        </a:rPr>
                        <a:t>AMD Ryzen 3 | Intel i5 </a:t>
                      </a:r>
                      <a:r>
                        <a:rPr lang="en-US" altLang="ko-KR" sz="1800" b="0" i="0" kern="12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  <a:cs typeface="+mn-cs"/>
                        </a:rPr>
                        <a:t>Skylake</a:t>
                      </a:r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461384"/>
                  </a:ext>
                </a:extLst>
              </a:tr>
              <a:tr h="6353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메모리</a:t>
                      </a:r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  <a:cs typeface="+mn-cs"/>
                        </a:rPr>
                        <a:t>8 GB RAM</a:t>
                      </a:r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  <a:cs typeface="+mn-cs"/>
                        </a:rPr>
                        <a:t>8 GB RAM</a:t>
                      </a:r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301103"/>
                  </a:ext>
                </a:extLst>
              </a:tr>
              <a:tr h="6353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그래픽</a:t>
                      </a:r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pt-BR" altLang="ko-KR" sz="1800" b="0" i="0" kern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  <a:cs typeface="+mn-cs"/>
                        </a:rPr>
                        <a:t> Nvidia GTX 950 | AMD R7 370</a:t>
                      </a:r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i="0" kern="12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  <a:cs typeface="+mn-cs"/>
                        </a:rPr>
                        <a:t>Nvidia</a:t>
                      </a:r>
                      <a:r>
                        <a:rPr lang="en-US" altLang="ko-KR" sz="1800" b="0" i="0" kern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  <a:cs typeface="+mn-cs"/>
                        </a:rPr>
                        <a:t> GTX 970 | AMD RX 570</a:t>
                      </a:r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740223"/>
                  </a:ext>
                </a:extLst>
              </a:tr>
              <a:tr h="635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DirectX</a:t>
                      </a:r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  <a:cs typeface="+mn-cs"/>
                        </a:rPr>
                        <a:t>버전 </a:t>
                      </a:r>
                      <a:r>
                        <a:rPr lang="en-US" altLang="ko-KR" sz="1800" b="0" i="0" kern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  <a:cs typeface="+mn-cs"/>
                        </a:rPr>
                        <a:t>11</a:t>
                      </a:r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  <a:cs typeface="+mn-cs"/>
                        </a:rPr>
                        <a:t>버전 </a:t>
                      </a:r>
                      <a:r>
                        <a:rPr lang="en-US" altLang="ko-KR" sz="1800" b="0" i="0" kern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  <a:cs typeface="+mn-cs"/>
                        </a:rPr>
                        <a:t>11</a:t>
                      </a:r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682815"/>
                  </a:ext>
                </a:extLst>
              </a:tr>
              <a:tr h="6353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저장공간</a:t>
                      </a:r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  <a:cs typeface="+mn-cs"/>
                        </a:rPr>
                        <a:t>20 GB </a:t>
                      </a:r>
                      <a:r>
                        <a:rPr lang="ko-KR" altLang="en-US" sz="1800" b="0" i="0" kern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  <a:cs typeface="+mn-cs"/>
                        </a:rPr>
                        <a:t>사용 가능 공간</a:t>
                      </a:r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  <a:cs typeface="+mn-cs"/>
                        </a:rPr>
                        <a:t>20 GB </a:t>
                      </a:r>
                      <a:r>
                        <a:rPr lang="ko-KR" altLang="en-US" sz="1800" b="0" i="0" kern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  <a:cs typeface="+mn-cs"/>
                        </a:rPr>
                        <a:t>사용 가능 공간</a:t>
                      </a:r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849154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세부 내용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838200" y="988578"/>
            <a:ext cx="10515600" cy="482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j-cs"/>
              </a:defRPr>
            </a:lvl1pPr>
          </a:lstStyle>
          <a:p>
            <a:pPr algn="l"/>
            <a:r>
              <a:rPr lang="ko-KR" altLang="en-US" sz="2400" dirty="0" smtClean="0"/>
              <a:t>게임 사양</a:t>
            </a:r>
            <a:endParaRPr lang="ko-KR" altLang="en-US" sz="24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190203"/>
              </p:ext>
            </p:extLst>
          </p:nvPr>
        </p:nvGraphicFramePr>
        <p:xfrm>
          <a:off x="9075364" y="988578"/>
          <a:ext cx="2903172" cy="480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862">
                  <a:extLst>
                    <a:ext uri="{9D8B030D-6E8A-4147-A177-3AD203B41FA5}">
                      <a16:colId xmlns:a16="http://schemas.microsoft.com/office/drawing/2014/main" val="2183909200"/>
                    </a:ext>
                  </a:extLst>
                </a:gridCol>
                <a:gridCol w="483862">
                  <a:extLst>
                    <a:ext uri="{9D8B030D-6E8A-4147-A177-3AD203B41FA5}">
                      <a16:colId xmlns:a16="http://schemas.microsoft.com/office/drawing/2014/main" val="3595029294"/>
                    </a:ext>
                  </a:extLst>
                </a:gridCol>
                <a:gridCol w="483862">
                  <a:extLst>
                    <a:ext uri="{9D8B030D-6E8A-4147-A177-3AD203B41FA5}">
                      <a16:colId xmlns:a16="http://schemas.microsoft.com/office/drawing/2014/main" val="114076336"/>
                    </a:ext>
                  </a:extLst>
                </a:gridCol>
                <a:gridCol w="483862">
                  <a:extLst>
                    <a:ext uri="{9D8B030D-6E8A-4147-A177-3AD203B41FA5}">
                      <a16:colId xmlns:a16="http://schemas.microsoft.com/office/drawing/2014/main" val="1392743012"/>
                    </a:ext>
                  </a:extLst>
                </a:gridCol>
                <a:gridCol w="483862">
                  <a:extLst>
                    <a:ext uri="{9D8B030D-6E8A-4147-A177-3AD203B41FA5}">
                      <a16:colId xmlns:a16="http://schemas.microsoft.com/office/drawing/2014/main" val="1888380584"/>
                    </a:ext>
                  </a:extLst>
                </a:gridCol>
                <a:gridCol w="483862">
                  <a:extLst>
                    <a:ext uri="{9D8B030D-6E8A-4147-A177-3AD203B41FA5}">
                      <a16:colId xmlns:a16="http://schemas.microsoft.com/office/drawing/2014/main" val="3014771166"/>
                    </a:ext>
                  </a:extLst>
                </a:gridCol>
              </a:tblGrid>
              <a:tr h="4802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616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113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오리와 도깨비불 </a:t>
            </a:r>
            <a:r>
              <a:rPr lang="en-US" altLang="ko-KR" dirty="0"/>
              <a:t>&lt; Ori and the Will of the </a:t>
            </a:r>
            <a:r>
              <a:rPr lang="en-US" altLang="ko-KR" dirty="0" smtClean="0"/>
              <a:t>Wisps &gt;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>
                <a:hlinkClick r:id="rId2"/>
              </a:rPr>
              <a:t>https://www.youtube.com/watch?v=kd0zbNw1VOg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3074" name="Picture 2" descr="https://post-phinf.pstatic.net/MjAxODA2MTZfMjU4/MDAxNTI5MDg1Mjg0NTI2.KnlDoq5APMzUw5-Leef9PX82ok2o5XJTswJFKnLJqjog.PR7EGu0rJXBPFPmLjQrdAiPN2ZZXM3Xm24rp5dB5D9Yg.JPEG/066926.jpg?type=w12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03" y="3133954"/>
            <a:ext cx="5409794" cy="3043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838200" y="988578"/>
            <a:ext cx="10515600" cy="482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j-cs"/>
              </a:defRPr>
            </a:lvl1pPr>
          </a:lstStyle>
          <a:p>
            <a:pPr algn="l"/>
            <a:r>
              <a:rPr lang="ko-KR" altLang="en-US" sz="2400" dirty="0" smtClean="0"/>
              <a:t>참고한 게임</a:t>
            </a:r>
            <a:endParaRPr lang="ko-KR" altLang="en-US" sz="24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190848"/>
              </p:ext>
            </p:extLst>
          </p:nvPr>
        </p:nvGraphicFramePr>
        <p:xfrm>
          <a:off x="9075364" y="988578"/>
          <a:ext cx="2903172" cy="480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862">
                  <a:extLst>
                    <a:ext uri="{9D8B030D-6E8A-4147-A177-3AD203B41FA5}">
                      <a16:colId xmlns:a16="http://schemas.microsoft.com/office/drawing/2014/main" val="2183909200"/>
                    </a:ext>
                  </a:extLst>
                </a:gridCol>
                <a:gridCol w="483862">
                  <a:extLst>
                    <a:ext uri="{9D8B030D-6E8A-4147-A177-3AD203B41FA5}">
                      <a16:colId xmlns:a16="http://schemas.microsoft.com/office/drawing/2014/main" val="3595029294"/>
                    </a:ext>
                  </a:extLst>
                </a:gridCol>
                <a:gridCol w="483862">
                  <a:extLst>
                    <a:ext uri="{9D8B030D-6E8A-4147-A177-3AD203B41FA5}">
                      <a16:colId xmlns:a16="http://schemas.microsoft.com/office/drawing/2014/main" val="114076336"/>
                    </a:ext>
                  </a:extLst>
                </a:gridCol>
                <a:gridCol w="483862">
                  <a:extLst>
                    <a:ext uri="{9D8B030D-6E8A-4147-A177-3AD203B41FA5}">
                      <a16:colId xmlns:a16="http://schemas.microsoft.com/office/drawing/2014/main" val="1392743012"/>
                    </a:ext>
                  </a:extLst>
                </a:gridCol>
                <a:gridCol w="483862">
                  <a:extLst>
                    <a:ext uri="{9D8B030D-6E8A-4147-A177-3AD203B41FA5}">
                      <a16:colId xmlns:a16="http://schemas.microsoft.com/office/drawing/2014/main" val="1888380584"/>
                    </a:ext>
                  </a:extLst>
                </a:gridCol>
                <a:gridCol w="483862">
                  <a:extLst>
                    <a:ext uri="{9D8B030D-6E8A-4147-A177-3AD203B41FA5}">
                      <a16:colId xmlns:a16="http://schemas.microsoft.com/office/drawing/2014/main" val="3014771166"/>
                    </a:ext>
                  </a:extLst>
                </a:gridCol>
              </a:tblGrid>
              <a:tr h="4802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616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637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소개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838200" y="988578"/>
            <a:ext cx="10515600" cy="482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j-cs"/>
              </a:defRPr>
            </a:lvl1pPr>
          </a:lstStyle>
          <a:p>
            <a:pPr algn="l"/>
            <a:r>
              <a:rPr lang="ko-KR" altLang="en-US" sz="2400" dirty="0" smtClean="0"/>
              <a:t>차이점</a:t>
            </a:r>
            <a:endParaRPr lang="ko-KR" altLang="en-US" sz="24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838200" y="1825625"/>
            <a:ext cx="2792104" cy="43513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+mn-cs"/>
              </a:defRPr>
            </a:lvl1pPr>
            <a:lvl2pPr marL="685800" indent="-22860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+mn-cs"/>
              </a:defRPr>
            </a:lvl2pPr>
            <a:lvl3pPr marL="1143000" indent="-22860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+mn-cs"/>
              </a:defRPr>
            </a:lvl3pPr>
            <a:lvl4pPr marL="1600200" indent="-22860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+mn-cs"/>
              </a:defRPr>
            </a:lvl4pPr>
            <a:lvl5pPr marL="2057400" indent="-22860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4000" dirty="0" smtClean="0"/>
              <a:t>0	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4000" dirty="0" smtClean="0"/>
              <a:t>0	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4000" dirty="0" smtClean="0"/>
              <a:t>0	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4000" dirty="0" smtClean="0"/>
              <a:t>0	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4000" dirty="0" smtClean="0"/>
              <a:t>0	5</a:t>
            </a: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3740727" y="1825625"/>
            <a:ext cx="7613073" cy="43513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40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정령이 아닌 다양한 마법 사용</a:t>
            </a:r>
            <a:endParaRPr lang="en-US" altLang="ko-KR" sz="4000" dirty="0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40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맵 돌파 시 보다 </a:t>
            </a:r>
            <a:r>
              <a:rPr lang="ko-KR" altLang="en-US" sz="40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마법으로 돌파 </a:t>
            </a:r>
            <a:r>
              <a:rPr lang="ko-KR" altLang="en-US" sz="40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가능</a:t>
            </a:r>
            <a:endParaRPr lang="en-US" altLang="ko-KR" sz="4000" dirty="0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40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마나 소모 시 시간에 따라 자동 회복</a:t>
            </a:r>
            <a:endParaRPr lang="en-US" altLang="ko-KR" sz="40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40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지도는 구매가 아닌 마법을 활용하여 제작</a:t>
            </a:r>
            <a:endParaRPr lang="en-US" altLang="ko-KR" sz="4000" dirty="0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40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새로운 기술은 스스로 경험치를 소모하여 획득</a:t>
            </a:r>
            <a:endParaRPr lang="en-US" altLang="ko-KR" sz="4000" dirty="0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807600"/>
              </p:ext>
            </p:extLst>
          </p:nvPr>
        </p:nvGraphicFramePr>
        <p:xfrm>
          <a:off x="9075364" y="988578"/>
          <a:ext cx="2903172" cy="480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862">
                  <a:extLst>
                    <a:ext uri="{9D8B030D-6E8A-4147-A177-3AD203B41FA5}">
                      <a16:colId xmlns:a16="http://schemas.microsoft.com/office/drawing/2014/main" val="2183909200"/>
                    </a:ext>
                  </a:extLst>
                </a:gridCol>
                <a:gridCol w="483862">
                  <a:extLst>
                    <a:ext uri="{9D8B030D-6E8A-4147-A177-3AD203B41FA5}">
                      <a16:colId xmlns:a16="http://schemas.microsoft.com/office/drawing/2014/main" val="3595029294"/>
                    </a:ext>
                  </a:extLst>
                </a:gridCol>
                <a:gridCol w="483862">
                  <a:extLst>
                    <a:ext uri="{9D8B030D-6E8A-4147-A177-3AD203B41FA5}">
                      <a16:colId xmlns:a16="http://schemas.microsoft.com/office/drawing/2014/main" val="114076336"/>
                    </a:ext>
                  </a:extLst>
                </a:gridCol>
                <a:gridCol w="483862">
                  <a:extLst>
                    <a:ext uri="{9D8B030D-6E8A-4147-A177-3AD203B41FA5}">
                      <a16:colId xmlns:a16="http://schemas.microsoft.com/office/drawing/2014/main" val="1392743012"/>
                    </a:ext>
                  </a:extLst>
                </a:gridCol>
                <a:gridCol w="483862">
                  <a:extLst>
                    <a:ext uri="{9D8B030D-6E8A-4147-A177-3AD203B41FA5}">
                      <a16:colId xmlns:a16="http://schemas.microsoft.com/office/drawing/2014/main" val="1888380584"/>
                    </a:ext>
                  </a:extLst>
                </a:gridCol>
                <a:gridCol w="483862">
                  <a:extLst>
                    <a:ext uri="{9D8B030D-6E8A-4147-A177-3AD203B41FA5}">
                      <a16:colId xmlns:a16="http://schemas.microsoft.com/office/drawing/2014/main" val="3014771166"/>
                    </a:ext>
                  </a:extLst>
                </a:gridCol>
              </a:tblGrid>
              <a:tr h="4802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616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488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소개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838200" y="988578"/>
            <a:ext cx="10515600" cy="482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j-cs"/>
              </a:defRPr>
            </a:lvl1pPr>
          </a:lstStyle>
          <a:p>
            <a:pPr algn="l"/>
            <a:r>
              <a:rPr lang="ko-KR" altLang="en-US" sz="2400" dirty="0" smtClean="0"/>
              <a:t>세계관</a:t>
            </a:r>
            <a:endParaRPr lang="ko-KR" altLang="en-US" sz="2400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ko-KR" altLang="en-US" sz="24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잦은 전쟁으로 대륙은 핏빛으로 물들었고</a:t>
            </a:r>
            <a:r>
              <a:rPr lang="en-US" altLang="ko-KR" sz="24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, </a:t>
            </a:r>
            <a:r>
              <a:rPr lang="ko-KR" altLang="en-US" sz="24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인류는 점차 쇠퇴해가고 있었다</a:t>
            </a:r>
            <a:r>
              <a:rPr lang="en-US" altLang="ko-KR" sz="24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</a:t>
            </a:r>
          </a:p>
          <a:p>
            <a:pPr marL="0" indent="0" algn="l">
              <a:buNone/>
            </a:pPr>
            <a:r>
              <a:rPr lang="ko-KR" altLang="en-US" sz="24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계속 해오던 몬스터 토벌도 할 수 없을 지경에 달하자</a:t>
            </a:r>
            <a:r>
              <a:rPr lang="en-US" altLang="ko-KR" sz="24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,</a:t>
            </a:r>
            <a:r>
              <a:rPr lang="ko-KR" altLang="en-US" sz="24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점차 몬스터들은 늘어만 갔다</a:t>
            </a:r>
            <a:r>
              <a:rPr lang="en-US" altLang="ko-KR" sz="24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</a:t>
            </a:r>
          </a:p>
          <a:p>
            <a:pPr marL="0" indent="0" algn="l">
              <a:buNone/>
            </a:pPr>
            <a:r>
              <a:rPr lang="ko-KR" altLang="en-US" sz="24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결국 몬스터의 수가 급격하게 증가하여 기존의 터전이 좁아지자</a:t>
            </a:r>
            <a:r>
              <a:rPr lang="en-US" altLang="ko-KR" sz="24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,</a:t>
            </a:r>
            <a:r>
              <a:rPr lang="ko-KR" altLang="en-US" sz="24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lang="ko-KR" altLang="en-US" sz="2400" dirty="0" smtClean="0">
                <a:solidFill>
                  <a:srgbClr val="FF0000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몬스터 웨이브</a:t>
            </a:r>
            <a:r>
              <a:rPr lang="ko-KR" altLang="en-US" sz="24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가 발생하였다</a:t>
            </a:r>
            <a:r>
              <a:rPr lang="en-US" altLang="ko-KR" sz="24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</a:t>
            </a:r>
          </a:p>
          <a:p>
            <a:pPr marL="0" indent="0" algn="l">
              <a:buNone/>
            </a:pPr>
            <a:r>
              <a:rPr lang="ko-KR" altLang="en-US" sz="24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인류는 그것을 막을 여력이 없었고</a:t>
            </a:r>
            <a:r>
              <a:rPr lang="en-US" altLang="ko-KR" sz="24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, </a:t>
            </a:r>
            <a:r>
              <a:rPr lang="ko-KR" altLang="en-US" sz="24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그렇게 나라들은 몬스터들에게 </a:t>
            </a:r>
            <a:r>
              <a:rPr lang="ko-KR" altLang="en-US" sz="2400" dirty="0" smtClean="0">
                <a:solidFill>
                  <a:srgbClr val="FF0000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멸망</a:t>
            </a:r>
            <a:r>
              <a:rPr lang="ko-KR" altLang="en-US" sz="24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하여 역사의 뒤안길로 사라졌다</a:t>
            </a:r>
            <a:r>
              <a:rPr lang="en-US" altLang="ko-KR" sz="24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</a:t>
            </a:r>
          </a:p>
          <a:p>
            <a:pPr marL="0" indent="0" algn="l">
              <a:buNone/>
            </a:pPr>
            <a:endParaRPr lang="en-US" altLang="ko-KR" sz="2400" dirty="0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9075364" y="988578"/>
          <a:ext cx="2903172" cy="480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862">
                  <a:extLst>
                    <a:ext uri="{9D8B030D-6E8A-4147-A177-3AD203B41FA5}">
                      <a16:colId xmlns:a16="http://schemas.microsoft.com/office/drawing/2014/main" val="2183909200"/>
                    </a:ext>
                  </a:extLst>
                </a:gridCol>
                <a:gridCol w="483862">
                  <a:extLst>
                    <a:ext uri="{9D8B030D-6E8A-4147-A177-3AD203B41FA5}">
                      <a16:colId xmlns:a16="http://schemas.microsoft.com/office/drawing/2014/main" val="3595029294"/>
                    </a:ext>
                  </a:extLst>
                </a:gridCol>
                <a:gridCol w="483862">
                  <a:extLst>
                    <a:ext uri="{9D8B030D-6E8A-4147-A177-3AD203B41FA5}">
                      <a16:colId xmlns:a16="http://schemas.microsoft.com/office/drawing/2014/main" val="114076336"/>
                    </a:ext>
                  </a:extLst>
                </a:gridCol>
                <a:gridCol w="483862">
                  <a:extLst>
                    <a:ext uri="{9D8B030D-6E8A-4147-A177-3AD203B41FA5}">
                      <a16:colId xmlns:a16="http://schemas.microsoft.com/office/drawing/2014/main" val="1392743012"/>
                    </a:ext>
                  </a:extLst>
                </a:gridCol>
                <a:gridCol w="483862">
                  <a:extLst>
                    <a:ext uri="{9D8B030D-6E8A-4147-A177-3AD203B41FA5}">
                      <a16:colId xmlns:a16="http://schemas.microsoft.com/office/drawing/2014/main" val="1888380584"/>
                    </a:ext>
                  </a:extLst>
                </a:gridCol>
                <a:gridCol w="483862">
                  <a:extLst>
                    <a:ext uri="{9D8B030D-6E8A-4147-A177-3AD203B41FA5}">
                      <a16:colId xmlns:a16="http://schemas.microsoft.com/office/drawing/2014/main" val="3014771166"/>
                    </a:ext>
                  </a:extLst>
                </a:gridCol>
              </a:tblGrid>
              <a:tr h="4802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616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496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1274</TotalTime>
  <Words>720</Words>
  <Application>Microsoft Office PowerPoint</Application>
  <PresentationFormat>와이드스크린</PresentationFormat>
  <Paragraphs>186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돋움</vt:lpstr>
      <vt:lpstr>맑은 고딕</vt:lpstr>
      <vt:lpstr>배달의민족 도현</vt:lpstr>
      <vt:lpstr>배달의민족 연성</vt:lpstr>
      <vt:lpstr>배달의민족 주아</vt:lpstr>
      <vt:lpstr>배달의민족 한나는 열한살</vt:lpstr>
      <vt:lpstr>Arial</vt:lpstr>
      <vt:lpstr>Office 테마</vt:lpstr>
      <vt:lpstr>시간의 마녀  &lt; Witch of Time &gt;</vt:lpstr>
      <vt:lpstr>INDEX</vt:lpstr>
      <vt:lpstr>게임 컨셉</vt:lpstr>
      <vt:lpstr>기획 컨셉</vt:lpstr>
      <vt:lpstr>게임 세부 내용</vt:lpstr>
      <vt:lpstr>게임 세부 내용</vt:lpstr>
      <vt:lpstr>게임 소개</vt:lpstr>
      <vt:lpstr>게임 소개</vt:lpstr>
      <vt:lpstr>게임 소개</vt:lpstr>
      <vt:lpstr>게임 소개</vt:lpstr>
      <vt:lpstr>게임 소개</vt:lpstr>
      <vt:lpstr>후기 및 코멘트</vt:lpstr>
      <vt:lpstr>후기 및 코멘트</vt:lpstr>
      <vt:lpstr>참고 문헌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ㅇㅇ</dc:title>
  <dc:creator>User</dc:creator>
  <cp:lastModifiedBy>User</cp:lastModifiedBy>
  <cp:revision>137</cp:revision>
  <dcterms:created xsi:type="dcterms:W3CDTF">2020-09-21T00:19:03Z</dcterms:created>
  <dcterms:modified xsi:type="dcterms:W3CDTF">2020-09-23T11:41:31Z</dcterms:modified>
</cp:coreProperties>
</file>