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84" r:id="rId17"/>
    <p:sldId id="278" r:id="rId18"/>
    <p:sldId id="280" r:id="rId19"/>
    <p:sldId id="279" r:id="rId20"/>
    <p:sldId id="281" r:id="rId21"/>
    <p:sldId id="282" r:id="rId22"/>
    <p:sldId id="283" r:id="rId23"/>
    <p:sldId id="286" r:id="rId24"/>
    <p:sldId id="285" r:id="rId25"/>
    <p:sldId id="287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0075E-1DCE-4A43-B094-D1500A0F22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5A833-950C-408D-8038-AB5A4E4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0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5118-7008-487B-9F14-3D499CC73874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9399-8BA6-4CAE-BB26-F02039935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3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0CBB-D059-44A1-84D4-EB9B61C7AC08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8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996-0556-4CF2-B4A3-4367030C2F88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86C7-BB00-4B94-B8AB-9C048424893E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16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6F9D-4D0D-4709-85F6-E742A6B6AAF3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6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159-8289-4D5B-92A0-B10109B8DD63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41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554A-157E-4BF5-B26E-9D0679B006D0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4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E943-166B-459D-B7FF-61B8DB25A1BD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9F27-8840-4BAC-AB49-C172DD3E99E6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47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B6722E7-2AA8-4124-B27E-36EEE5A72992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19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39D9-E29D-4BAA-9461-E04C70EBC52F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0041" y="6447453"/>
            <a:ext cx="902206" cy="399253"/>
          </a:xfrm>
        </p:spPr>
        <p:txBody>
          <a:bodyPr/>
          <a:lstStyle>
            <a:lvl1pPr>
              <a:defRPr sz="1400"/>
            </a:lvl1pPr>
          </a:lstStyle>
          <a:p>
            <a:fld id="{94B554A3-8E64-44C4-A38F-FAEF9AE3F8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4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946-B411-4EF8-8A6D-125199478F40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36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9AF-CE3D-4A57-B17C-C52F5B8C6E17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4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210-3F01-4806-A0E4-ADFA6B89BE84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03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358-5EA2-46A4-88A8-C224423EF056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6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E6FE-4E05-4F71-9F5B-C28988587A77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60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4AB4-CE69-457F-8B01-48EE603FB891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5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600C-28D9-49A3-B047-F52BE5A0A693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5FDB-4BB0-47CC-A31C-CAC3BBF1646F}" type="datetime1">
              <a:rPr lang="ko-KR" altLang="en-US" smtClean="0"/>
              <a:t>2021-11-03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73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-1" y="2633661"/>
            <a:ext cx="8675687" cy="16850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50000">
                      <a:schemeClr val="accent1">
                        <a:lumMod val="20000"/>
                        <a:lumOff val="80000"/>
                      </a:schemeClr>
                    </a:gs>
                    <a:gs pos="33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tx1"/>
                    </a:gs>
                  </a:gsLst>
                  <a:lin ang="10800000" scaled="1"/>
                </a:gradFill>
                <a:effectLst>
                  <a:outerShdw blurRad="12700" dist="38100" dir="2700000" algn="tl" rotWithShape="0">
                    <a:schemeClr val="tx1"/>
                  </a:outerShdw>
                </a:effectLst>
                <a:latin typeface="Algerian" panose="04020705040A02060702" pitchFamily="82" charset="0"/>
              </a:rPr>
              <a:t>conquest</a:t>
            </a:r>
            <a:endParaRPr lang="en-US" altLang="ko-KR" sz="11500" b="1" cap="none" spc="0" dirty="0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50000">
                    <a:schemeClr val="accent1">
                      <a:lumMod val="20000"/>
                      <a:lumOff val="80000"/>
                    </a:schemeClr>
                  </a:gs>
                  <a:gs pos="33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tx1"/>
                  </a:gs>
                </a:gsLst>
                <a:lin ang="10800000" scaled="1"/>
              </a:gradFill>
              <a:effectLst>
                <a:outerShdw blurRad="12700" dist="38100" dir="2700000" algn="tl" rotWithShape="0">
                  <a:schemeClr val="tx1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0102" y="4486687"/>
            <a:ext cx="6181901" cy="1535084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ea typeface="문체부 제목 바탕체" panose="02030609000101010101" pitchFamily="17" charset="-127"/>
              </a:rPr>
              <a:t>마왕 학교를 </a:t>
            </a:r>
            <a:r>
              <a:rPr lang="ko-KR" altLang="en-US" sz="2400" dirty="0" smtClean="0">
                <a:solidFill>
                  <a:schemeClr val="tx1"/>
                </a:solidFill>
                <a:ea typeface="문체부 제목 바탕체" panose="02030609000101010101" pitchFamily="17" charset="-127"/>
              </a:rPr>
              <a:t>막 졸업한 새내기 </a:t>
            </a:r>
            <a:r>
              <a:rPr lang="ko-KR" altLang="en-US" sz="2400" dirty="0">
                <a:solidFill>
                  <a:schemeClr val="tx1"/>
                </a:solidFill>
                <a:ea typeface="문체부 제목 바탕체" panose="02030609000101010101" pitchFamily="17" charset="-127"/>
              </a:rPr>
              <a:t>마왕이 </a:t>
            </a:r>
            <a:endParaRPr lang="en-US" altLang="ko-KR" sz="2400" dirty="0">
              <a:solidFill>
                <a:schemeClr val="tx1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ea typeface="문체부 제목 바탕체" panose="02030609000101010101" pitchFamily="17" charset="-127"/>
              </a:rPr>
              <a:t>여러 시련과 고난을 견뎌내고</a:t>
            </a:r>
            <a:endParaRPr lang="en-US" altLang="ko-KR" sz="2400" dirty="0" smtClean="0">
              <a:solidFill>
                <a:schemeClr val="tx1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24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중간 계를 정복해 최고의 마왕</a:t>
            </a:r>
            <a:r>
              <a:rPr lang="ko-KR" altLang="en-US" sz="2400" dirty="0" smtClean="0">
                <a:solidFill>
                  <a:schemeClr val="tx1"/>
                </a:solidFill>
                <a:ea typeface="문체부 제목 바탕체" panose="02030609000101010101" pitchFamily="17" charset="-127"/>
              </a:rPr>
              <a:t>이 되는 </a:t>
            </a:r>
            <a:endParaRPr lang="en-US" altLang="ko-KR" sz="2400" dirty="0" smtClean="0">
              <a:solidFill>
                <a:schemeClr val="tx1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2400" dirty="0" smtClean="0">
                <a:ea typeface="문체부 제목 바탕체" panose="02030609000101010101" pitchFamily="17" charset="-127"/>
              </a:rPr>
              <a:t>모바일 전략 시뮬레이션 </a:t>
            </a:r>
            <a:r>
              <a:rPr lang="ko-KR" altLang="en-US" sz="2400" dirty="0" smtClean="0">
                <a:solidFill>
                  <a:schemeClr val="tx1"/>
                </a:solidFill>
                <a:ea typeface="문체부 제목 바탕체" panose="02030609000101010101" pitchFamily="17" charset="-127"/>
              </a:rPr>
              <a:t>게임</a:t>
            </a:r>
            <a:endParaRPr lang="en-US" altLang="ko-KR" sz="2400" dirty="0" smtClean="0">
              <a:solidFill>
                <a:schemeClr val="tx1"/>
              </a:solidFill>
              <a:ea typeface="문체부 제목 바탕체" panose="02030609000101010101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35205"/>
              </p:ext>
            </p:extLst>
          </p:nvPr>
        </p:nvGraphicFramePr>
        <p:xfrm>
          <a:off x="-1" y="0"/>
          <a:ext cx="12192003" cy="92392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821857">
                  <a:extLst>
                    <a:ext uri="{9D8B030D-6E8A-4147-A177-3AD203B41FA5}">
                      <a16:colId xmlns:a16="http://schemas.microsoft.com/office/drawing/2014/main" val="3307913271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3292464272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2432447792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903269185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1516637323"/>
                    </a:ext>
                  </a:extLst>
                </a:gridCol>
                <a:gridCol w="2155391">
                  <a:extLst>
                    <a:ext uri="{9D8B030D-6E8A-4147-A177-3AD203B41FA5}">
                      <a16:colId xmlns:a16="http://schemas.microsoft.com/office/drawing/2014/main" val="2966683189"/>
                    </a:ext>
                  </a:extLst>
                </a:gridCol>
                <a:gridCol w="2155391">
                  <a:extLst>
                    <a:ext uri="{9D8B030D-6E8A-4147-A177-3AD203B41FA5}">
                      <a16:colId xmlns:a16="http://schemas.microsoft.com/office/drawing/2014/main" val="3401848351"/>
                    </a:ext>
                  </a:extLst>
                </a:gridCol>
              </a:tblGrid>
              <a:tr h="39089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effectLst/>
                        </a:rPr>
                        <a:t>출번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분반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학번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과제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제출일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연락처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92377"/>
                  </a:ext>
                </a:extLst>
              </a:tr>
              <a:tr h="533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02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2016180037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임 건 호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중간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제안서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191017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010-5285-2385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7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5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5"/>
            <a:ext cx="1572615" cy="438539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캐릭터 설정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7" y="2211355"/>
            <a:ext cx="9339942" cy="432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캐릭터 설정에서는 캐릭터의 성별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종족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스킨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권능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설정할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종족</a:t>
            </a:r>
            <a:endParaRPr lang="en-US" altLang="ko-KR" sz="1600" u="sng" dirty="0" smtClean="0">
              <a:solidFill>
                <a:schemeClr val="accent5">
                  <a:lumMod val="40000"/>
                  <a:lumOff val="6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문체부 제목 바탕체" panose="02030609000101010101" pitchFamily="17" charset="-127"/>
              </a:rPr>
              <a:t> 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같은 종족을 고용할 때 보다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적은 가격으로 고용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할 수 있으며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각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종족에 따른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종족 스킬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              획득할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언데드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불멸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: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전투 종료 후 사망한 언데드 종족은 부활한다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스킨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에 경우 게임 도중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이벤트나 캐시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통하여 영구 스킨을 획득할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권능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에 경우 캐릭터 설정이 끝나면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랜덤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으로 부여된다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시체 폭발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: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전투 중 사망한 병사의 최대 체력만큼 주변 모두에게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데미지를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준다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8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84908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및 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캐릭터 육성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42391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유저는 지역별로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하루에 한 가지 명령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내릴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명령은 지역 별로 내릴 수 있으며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한 가지 명령을 디폴트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시킬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디폴트 시킨 명령들은 하루가 지날 경우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자동 진행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디폴트 시킬 경우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진행 날짜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추가 입력하면 그만큼 자동 진행된다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단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용사가 현재 마왕이 위치한 곳을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공격하면 자동 진행이 중지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	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*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명령 목록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*</a:t>
            </a:r>
          </a:p>
          <a:p>
            <a:pPr lvl="2">
              <a:buAutoNum type="arabicParenR"/>
            </a:pPr>
            <a:r>
              <a:rPr lang="ko-KR" altLang="en-US" sz="1600" dirty="0">
                <a:ea typeface="문체부 제목 바탕체" panose="02030609000101010101" pitchFamily="17" charset="-127"/>
              </a:rPr>
              <a:t>전투 훈련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현 레벨에 비례하여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경험치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드물게 두배를 얻을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2)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탐색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병사로 주변을 탐색하여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유적지나 광산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찾는다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3)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정찰 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병사를 이용하여 미리 공격할 마을이나 성을 정찰한다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정찰하지 않거나 공격하지 않으면 병력 사항은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보이지 않는다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8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84908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및 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캐릭터 육성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*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명령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목록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*</a:t>
            </a:r>
          </a:p>
          <a:p>
            <a:pPr marL="914400" lvl="2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4)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마계 상점 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다양한 것들을 구매하거나 살 수 있다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병사들을 </a:t>
            </a:r>
            <a:r>
              <a:rPr lang="ko-KR" altLang="en-US" sz="1600" u="sng" dirty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고용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5)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점령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던전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주변의 마을이나 도시를 공격한다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공격 성공 시 점령할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공격 시 와 점령 시 공격에 동원한 공격대만큼 마왕의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위험도가 증가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배치되지 않은 병사들로 공격대를 편성 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6)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병력 관리</a:t>
            </a:r>
            <a:endParaRPr lang="en-US" altLang="ko-KR" sz="1600" u="sng" dirty="0" smtClean="0">
              <a:solidFill>
                <a:schemeClr val="accent5">
                  <a:lumMod val="40000"/>
                  <a:lumOff val="60000"/>
                </a:schemeClr>
              </a:solidFill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현 지역의 병력 배치를 볼 수 있으며 수정할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전투 기록을 조회할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7)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이동 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대륙 지도를 열어 자신의 점령지 중 원하는 지역으로 이동할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8)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휴식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하루를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휴식으로 보낸다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8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5"/>
            <a:ext cx="1824542" cy="1250301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용사들의 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침입으로부터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생존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초기 위험도는 하루에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씩 증가한다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위험도에 따라 침입해오는 용사들의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강함이 증가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위험도는 한 번 증가하면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감소시킬 수 없다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위험도는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점령지의 수와 등급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에 따라 추가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다른 요소 없이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등급 마을을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개 점령하고 있다면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추가로 획득해서 하루에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씩 증가한다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위험도는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점령 명령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실행해도 오른다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공격대 하나당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10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,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마을에 등급을 곱한 값이 추가 획득된다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또한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점령 성공 시 한 번 더 추가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공격대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개를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등급 마을에 공격을 보내면 위험도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40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점령 성공 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40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추가로 더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7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8" y="2211355"/>
            <a:ext cx="1889857" cy="1250301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힘을 키워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중간 계를 정복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병사들은 사망 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부활하지 않는다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전투에서 살아남은 병사들은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경험치가 증가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하며 일정 경험치를 획득하면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레벨이 증가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일정 레벨에 다다르면 같은 계통의 상위 등급으로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진화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▶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병사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정예병사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듀라한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데스나이트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어비스나이트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데스로드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높은 등급의 병사가 있다면 하위 등급의 병사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가격이 줄어든다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아무것도 없을 시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병사 고용 가격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: 100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금화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같은 계통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정예병사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보유 시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병사 고용 가격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: 90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금화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7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5"/>
            <a:ext cx="1432657" cy="1250301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인정받아 최고의</a:t>
            </a:r>
            <a:r>
              <a:rPr lang="en-US" altLang="ko-KR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마왕 되기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점령지를 넓히다 보면 다른 마왕들과 만날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다른 마왕의 요구사항을 받아들여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동맹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맺을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일정 시간 내에 요구사항을 이행하지 않거나 먼저 선제공격을 한 경우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적대관계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 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동맹 혹은 점령을 통하여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모든 마왕들을 아군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으로 만들면 목표 달성이다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5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30829" y="2211355"/>
            <a:ext cx="1572615" cy="7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카메라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220687" y="2211354"/>
            <a:ext cx="9694506" cy="388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800" dirty="0" smtClean="0">
                <a:ea typeface="문체부 제목 바탕체" panose="02030609000101010101" pitchFamily="17" charset="-127"/>
              </a:rPr>
              <a:t> 유저가 다루는 주인공은 앞에서 싸우는 맹장 형의 지휘관이 아닌 뒤에서 모든 것을 보고 컨트롤하는 지략 형의 지휘관이라는 점이다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ko-KR" altLang="en-US" sz="1800" dirty="0" smtClean="0">
                <a:ea typeface="문체부 제목 바탕체" panose="02030609000101010101" pitchFamily="17" charset="-127"/>
              </a:rPr>
              <a:t> 그렇기에 이 게임의 카메라 시점을 높여 내가 이 상황을 컨트롤하여 만들었다는 전지적 마왕 시점의 느낌을 줄 수 있다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sz="18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플레이 메인 화면은 유저가 점령한 점령지를 내려다 보고 보람을 느낄 수 있도록 매우 높은 시점인 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GOD VIEW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로 점령지를 볼 수 있도록 구현한다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sz="18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또한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전투 시에는 전투 상황을 한 눈에 볼 수 있도록 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QURTER VIEW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로 구현한다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573577" y="5087389"/>
            <a:ext cx="5835535" cy="7985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/>
          <p:cNvSpPr/>
          <p:nvPr/>
        </p:nvSpPr>
        <p:spPr>
          <a:xfrm>
            <a:off x="573577" y="5087389"/>
            <a:ext cx="5835535" cy="798508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관리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왼쪽 그림은 병력 관리 창을 들어가면 볼 수 있는 장면이다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붉은색은 병사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들로 크게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가지로 구분한다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병사들의 종족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병사들의 직업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병사들의 등급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보라색은 시설물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로 크게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가지로 구분한다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바리게이트나 성벽과 같은 방어 건물 계통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함정과 공격 마법 진과 같은 자체 공격 계통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투석기나 대포와 같은 공격 건물 계통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4066" y="3187167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01241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61973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30611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91343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52075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12807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>
            <a:off x="5893723" y="525168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 rot="10800000">
            <a:off x="850656" y="525168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5934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73897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82858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18861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5개인 별 25"/>
          <p:cNvSpPr/>
          <p:nvPr/>
        </p:nvSpPr>
        <p:spPr>
          <a:xfrm>
            <a:off x="1686229" y="4071213"/>
            <a:ext cx="307232" cy="256093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4" idx="3"/>
            <a:endCxn id="7" idx="1"/>
          </p:cNvCxnSpPr>
          <p:nvPr/>
        </p:nvCxnSpPr>
        <p:spPr>
          <a:xfrm>
            <a:off x="2222861" y="4199261"/>
            <a:ext cx="1599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</p:cNvCxnSpPr>
          <p:nvPr/>
        </p:nvCxnSpPr>
        <p:spPr>
          <a:xfrm>
            <a:off x="3086858" y="4199261"/>
            <a:ext cx="1359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26834" y="4199261"/>
            <a:ext cx="1359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610312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849959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382858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382858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239596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467050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706697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239596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239596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3738611" y="4131289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738611" y="3964214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38611" y="4306347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>
            <a:off x="3467050" y="3957925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>
            <a:off x="3467050" y="4292375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>
            <a:off x="3223362" y="4131289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061557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289011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528658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061557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061557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4330254" y="413128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088041" y="3963715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088041" y="429800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571949" y="3971200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571949" y="429800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저장 데이터 107"/>
          <p:cNvSpPr/>
          <p:nvPr/>
        </p:nvSpPr>
        <p:spPr>
          <a:xfrm rot="10800000">
            <a:off x="2683138" y="4008482"/>
            <a:ext cx="330257" cy="378756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>
            <a:off x="2430530" y="3896808"/>
            <a:ext cx="138664" cy="602103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endCxn id="66" idx="2"/>
          </p:cNvCxnSpPr>
          <p:nvPr/>
        </p:nvCxnSpPr>
        <p:spPr>
          <a:xfrm flipV="1">
            <a:off x="3591597" y="3859585"/>
            <a:ext cx="0" cy="951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239596" y="3370568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467050" y="3370568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06697" y="3370568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239596" y="3533631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239596" y="370120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508293" y="3547105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266080" y="3379531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266080" y="3713824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749988" y="338701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749988" y="3713824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8" idx="0"/>
          </p:cNvCxnSpPr>
          <p:nvPr/>
        </p:nvCxnSpPr>
        <p:spPr>
          <a:xfrm flipV="1">
            <a:off x="3591597" y="4443769"/>
            <a:ext cx="0" cy="108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239596" y="4552409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467050" y="4552409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706697" y="4552409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239596" y="4715472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239596" y="4883047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508293" y="472894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266080" y="4561372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266080" y="489566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749988" y="4568858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749988" y="489566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573577" y="5087389"/>
            <a:ext cx="5835535" cy="7985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/>
          <p:cNvSpPr/>
          <p:nvPr/>
        </p:nvSpPr>
        <p:spPr>
          <a:xfrm>
            <a:off x="573577" y="5087389"/>
            <a:ext cx="5835535" cy="798508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</a:t>
            </a: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관리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ea typeface="문체부 제목 바탕체" panose="02030609000101010101" pitchFamily="17" charset="-127"/>
              </a:rPr>
              <a:t>● 한 방은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9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칸으로 구분하여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칸에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1COST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소형은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1COST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중형은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1.5COST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대형은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3COST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초대형은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6COST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하얀색은 통로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이며 용사들은 통로를 따라 마왕이 있는 곳까지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최단거리로 이동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 사항을 파악하여 가진 자원 내에서 병력을 배치할 수 있다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4066" y="3187167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01241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61973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30611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91343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52075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12807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>
            <a:off x="5893723" y="525168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 rot="10800000">
            <a:off x="850656" y="525168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5934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73897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382858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518861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포인트가 5개인 별 93"/>
          <p:cNvSpPr/>
          <p:nvPr/>
        </p:nvSpPr>
        <p:spPr>
          <a:xfrm>
            <a:off x="1688606" y="4071213"/>
            <a:ext cx="307232" cy="25609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stCxn id="88" idx="3"/>
            <a:endCxn id="87" idx="1"/>
          </p:cNvCxnSpPr>
          <p:nvPr/>
        </p:nvCxnSpPr>
        <p:spPr>
          <a:xfrm>
            <a:off x="2222861" y="4199261"/>
            <a:ext cx="1599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7" idx="3"/>
          </p:cNvCxnSpPr>
          <p:nvPr/>
        </p:nvCxnSpPr>
        <p:spPr>
          <a:xfrm>
            <a:off x="3086858" y="4199261"/>
            <a:ext cx="1359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926834" y="4199261"/>
            <a:ext cx="1359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610312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849959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382858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382858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239596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3467050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706697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239596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239596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3738611" y="4131289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738611" y="3964214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738611" y="4306347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이등변 삼각형 116"/>
          <p:cNvSpPr/>
          <p:nvPr/>
        </p:nvSpPr>
        <p:spPr>
          <a:xfrm>
            <a:off x="3467050" y="3957925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/>
          <p:cNvSpPr/>
          <p:nvPr/>
        </p:nvSpPr>
        <p:spPr>
          <a:xfrm>
            <a:off x="3467050" y="4292375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>
            <a:off x="3223362" y="4131289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061557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>
            <a:off x="4289011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528658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4061557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061557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330254" y="413128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4088041" y="3963715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4088041" y="429800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4571949" y="3971200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571949" y="429800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순서도: 저장 데이터 129"/>
          <p:cNvSpPr/>
          <p:nvPr/>
        </p:nvSpPr>
        <p:spPr>
          <a:xfrm rot="10800000">
            <a:off x="2683138" y="4008482"/>
            <a:ext cx="330257" cy="378756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등호 130"/>
          <p:cNvSpPr/>
          <p:nvPr/>
        </p:nvSpPr>
        <p:spPr>
          <a:xfrm>
            <a:off x="2430530" y="3896808"/>
            <a:ext cx="138664" cy="602103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2" name="직선 연결선 131"/>
          <p:cNvCxnSpPr>
            <a:endCxn id="133" idx="2"/>
          </p:cNvCxnSpPr>
          <p:nvPr/>
        </p:nvCxnSpPr>
        <p:spPr>
          <a:xfrm flipV="1">
            <a:off x="3591597" y="3859585"/>
            <a:ext cx="0" cy="951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3239596" y="3370568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/>
          <p:nvPr/>
        </p:nvCxnSpPr>
        <p:spPr>
          <a:xfrm>
            <a:off x="3467050" y="3370568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706697" y="3370568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3239596" y="3533631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239596" y="370120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3508293" y="3547105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266080" y="3379531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266080" y="3713824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749988" y="338701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749988" y="3713824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/>
          <p:cNvCxnSpPr>
            <a:stCxn id="145" idx="0"/>
          </p:cNvCxnSpPr>
          <p:nvPr/>
        </p:nvCxnSpPr>
        <p:spPr>
          <a:xfrm flipV="1">
            <a:off x="3591597" y="4443769"/>
            <a:ext cx="0" cy="108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3239596" y="4552409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/>
          <p:cNvCxnSpPr/>
          <p:nvPr/>
        </p:nvCxnSpPr>
        <p:spPr>
          <a:xfrm>
            <a:off x="3467050" y="4552409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706697" y="4552409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239596" y="4715472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39596" y="4883047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3508293" y="472894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3266080" y="4561372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3266080" y="489566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3749988" y="4568858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3749988" y="489566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 fontScale="92500"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</a:t>
            </a: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내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푸른색은 용사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들로 크게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가지로 구분한다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용사들의 종족은 인간 뿐이다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용사들의 직업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용사들의 등급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용사들의 리더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화살표는 용사들의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진입 방향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으로 던전 내에서는 한 방향으로만 진입 가능하다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X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는 용사들의 리더이며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,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리더가 살아있을 경우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리더 버프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받는다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전투를 시작하면 용사의 방은 가장 가까운 방들과 교전을 시작하며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인접한 적들부터 공격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52997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96033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1454783" y="4067986"/>
            <a:ext cx="304731" cy="304731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4" idx="3"/>
            <a:endCxn id="7" idx="1"/>
          </p:cNvCxnSpPr>
          <p:nvPr/>
        </p:nvCxnSpPr>
        <p:spPr>
          <a:xfrm>
            <a:off x="1994302" y="4222866"/>
            <a:ext cx="1586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</p:cNvCxnSpPr>
          <p:nvPr/>
        </p:nvCxnSpPr>
        <p:spPr>
          <a:xfrm>
            <a:off x="2851266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7859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616295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152997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52997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002761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228363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46605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002761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002761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3497714" y="4141985"/>
            <a:ext cx="186690" cy="15842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497714" y="3943179"/>
            <a:ext cx="186690" cy="15842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497714" y="4350290"/>
            <a:ext cx="186690" cy="15842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>
            <a:off x="3228363" y="3935696"/>
            <a:ext cx="237696" cy="15842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>
            <a:off x="3228363" y="4333665"/>
            <a:ext cx="237696" cy="15842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>
            <a:off x="2986659" y="4141985"/>
            <a:ext cx="237696" cy="15842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818031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4084540" y="414198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3844299" y="394258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844299" y="4340368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324268" y="395149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324268" y="4340368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저장 데이터 107"/>
          <p:cNvSpPr/>
          <p:nvPr/>
        </p:nvSpPr>
        <p:spPr>
          <a:xfrm rot="10800000">
            <a:off x="2450832" y="3995854"/>
            <a:ext cx="327569" cy="45069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>
            <a:off x="2200281" y="3862971"/>
            <a:ext cx="137535" cy="7164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왼쪽 화살표 52"/>
          <p:cNvSpPr/>
          <p:nvPr/>
        </p:nvSpPr>
        <p:spPr>
          <a:xfrm>
            <a:off x="4818666" y="4029870"/>
            <a:ext cx="326912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81689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5507291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44987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281689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81689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315276" y="41336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50230" y="39342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550230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87926" y="3943180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87926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5550230" y="412536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66" idx="2"/>
          </p:cNvCxnSpPr>
          <p:nvPr/>
        </p:nvCxnSpPr>
        <p:spPr>
          <a:xfrm flipV="1">
            <a:off x="3351896" y="3818678"/>
            <a:ext cx="0" cy="113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02761" y="3236787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4308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302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269270" y="34468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029029" y="32474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29029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08998" y="3256359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8" idx="0"/>
          </p:cNvCxnSpPr>
          <p:nvPr/>
        </p:nvCxnSpPr>
        <p:spPr>
          <a:xfrm flipV="1">
            <a:off x="3351896" y="4513811"/>
            <a:ext cx="0" cy="1292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002761" y="4643085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8371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50365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269270" y="48531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029029" y="46537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029029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6265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508998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606490"/>
            <a:ext cx="10450286" cy="1390261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 smtClean="0">
                <a:ea typeface="문체부 제목 바탕체" panose="02030609000101010101" pitchFamily="17" charset="-127"/>
              </a:rPr>
              <a:t>목 차</a:t>
            </a:r>
            <a:endParaRPr lang="ko-KR" altLang="en-US" sz="8800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2667" y="2324477"/>
            <a:ext cx="2304661" cy="625150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sz="2800" b="1" dirty="0" smtClean="0">
                <a:ea typeface="문체부 제목 바탕체" panose="02030609000101010101" pitchFamily="17" charset="-127"/>
              </a:rPr>
              <a:t>1. </a:t>
            </a:r>
            <a:r>
              <a:rPr lang="ko-KR" altLang="en-US" sz="2800" b="1" dirty="0" smtClean="0">
                <a:ea typeface="문체부 제목 바탕체" panose="02030609000101010101" pitchFamily="17" charset="-127"/>
              </a:rPr>
              <a:t>기획 컨셉</a:t>
            </a:r>
          </a:p>
          <a:p>
            <a:pPr marL="3200400" lvl="8" indent="0" algn="r">
              <a:spcBef>
                <a:spcPts val="1000"/>
              </a:spcBef>
              <a:buNone/>
            </a:pPr>
            <a:endParaRPr lang="en-US" altLang="ko-KR" sz="10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948061" y="3182894"/>
            <a:ext cx="3424335" cy="91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기획 컨셉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(3)</a:t>
            </a: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게임 사양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(4)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endParaRPr lang="en-US" altLang="ko-KR" sz="1400" dirty="0">
              <a:ea typeface="문체부 제목 바탕체" panose="02030609000101010101" pitchFamily="17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84722" y="2324477"/>
            <a:ext cx="2304661" cy="62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2800" b="1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sz="2800" b="1" dirty="0" smtClean="0">
                <a:ea typeface="문체부 제목 바탕체" panose="02030609000101010101" pitchFamily="17" charset="-127"/>
              </a:rPr>
              <a:t>게임 소개</a:t>
            </a:r>
            <a:endParaRPr lang="en-US" altLang="ko-KR" sz="10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970116" y="3182894"/>
            <a:ext cx="4011603" cy="1883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세계관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(5)</a:t>
            </a: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캐릭터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(6)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>
                <a:ea typeface="문체부 제목 바탕체" panose="02030609000101010101" pitchFamily="17" charset="-127"/>
              </a:rPr>
              <a:t>게임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플레이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(8)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>
                <a:ea typeface="문체부 제목 바탕체" panose="02030609000101010101" pitchFamily="17" charset="-127"/>
              </a:rPr>
              <a:t>전투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시스템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 (17)</a:t>
            </a:r>
            <a:endParaRPr lang="en-US" altLang="ko-KR" sz="1400" dirty="0">
              <a:ea typeface="문체부 제목 바탕체" panose="02030609000101010101" pitchFamily="17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5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 fontScale="92500"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</a:t>
            </a: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내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만약 왼쪽과 같이 용사들이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방향으로 둘러 쌓일 경우 용사들은 </a:t>
            </a:r>
            <a:r>
              <a:rPr lang="en-US" altLang="ko-KR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3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방향에서 공격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받는다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 반면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용사들은 마왕으로 갈 수 있는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최단 거리에 있는 방만을 공격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 도중 아군의 병사가 죽을 것 같다면 병사를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터치해주어 후퇴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시킬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다만 후퇴 시 병사들의 사기가 저하되어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퍼센트씩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전투력이 감소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52997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96033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1457922" y="4068832"/>
            <a:ext cx="304731" cy="304731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4" idx="3"/>
            <a:endCxn id="7" idx="1"/>
          </p:cNvCxnSpPr>
          <p:nvPr/>
        </p:nvCxnSpPr>
        <p:spPr>
          <a:xfrm>
            <a:off x="1994302" y="4222866"/>
            <a:ext cx="1586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</p:cNvCxnSpPr>
          <p:nvPr/>
        </p:nvCxnSpPr>
        <p:spPr>
          <a:xfrm>
            <a:off x="2851266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7859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616295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152997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52997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18031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저장 데이터 107"/>
          <p:cNvSpPr/>
          <p:nvPr/>
        </p:nvSpPr>
        <p:spPr>
          <a:xfrm rot="10800000">
            <a:off x="2450832" y="3995854"/>
            <a:ext cx="327569" cy="45069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>
            <a:off x="2200281" y="3862971"/>
            <a:ext cx="137535" cy="7164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5376" y="393181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3220978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58674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995376" y="41258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995376" y="43252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263917" y="394248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263917" y="434026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501613" y="3951390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501613" y="434026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3263917" y="413357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66" idx="2"/>
          </p:cNvCxnSpPr>
          <p:nvPr/>
        </p:nvCxnSpPr>
        <p:spPr>
          <a:xfrm flipV="1">
            <a:off x="3351896" y="3818678"/>
            <a:ext cx="0" cy="113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02761" y="3236787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4308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302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269270" y="34468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029029" y="32474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29029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08998" y="3256359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8" idx="0"/>
          </p:cNvCxnSpPr>
          <p:nvPr/>
        </p:nvCxnSpPr>
        <p:spPr>
          <a:xfrm flipV="1">
            <a:off x="3351896" y="4513811"/>
            <a:ext cx="0" cy="1292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002761" y="4643085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8371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50365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269270" y="48531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029029" y="46537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029029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6265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508998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화살표 52"/>
          <p:cNvSpPr/>
          <p:nvPr/>
        </p:nvSpPr>
        <p:spPr>
          <a:xfrm>
            <a:off x="2799583" y="3987542"/>
            <a:ext cx="285540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왼쪽과 같이 마왕으로 가는 방에 있는 병사들을 전부 처치한다면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그 외 방들은 무시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하고 진행하게 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용사들에게 마왕이 사망할 경우 게임 오버다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가장 중요한 사항으로는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죽은 병사는 살아 돌아오지 않는다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그러므로 타이밍을 봐서 전략적으로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후퇴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시켜야 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전투에서 살아남은 병사는 보다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강해진다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시설물은 후퇴시킬 수 없는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소모품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96033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14" idx="3"/>
            <a:endCxn id="7" idx="1"/>
          </p:cNvCxnSpPr>
          <p:nvPr/>
        </p:nvCxnSpPr>
        <p:spPr>
          <a:xfrm>
            <a:off x="1994302" y="4222866"/>
            <a:ext cx="1586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</p:cNvCxnSpPr>
          <p:nvPr/>
        </p:nvCxnSpPr>
        <p:spPr>
          <a:xfrm>
            <a:off x="2851266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18031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95376" y="393181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3220978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58674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995376" y="41258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995376" y="43252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66" idx="2"/>
          </p:cNvCxnSpPr>
          <p:nvPr/>
        </p:nvCxnSpPr>
        <p:spPr>
          <a:xfrm flipV="1">
            <a:off x="3351896" y="3818678"/>
            <a:ext cx="0" cy="113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02761" y="3236787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4308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302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269270" y="34468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029029" y="32474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29029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08998" y="3256359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8" idx="0"/>
          </p:cNvCxnSpPr>
          <p:nvPr/>
        </p:nvCxnSpPr>
        <p:spPr>
          <a:xfrm flipV="1">
            <a:off x="3351896" y="4513811"/>
            <a:ext cx="0" cy="1292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002761" y="4643085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8371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50365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269270" y="48531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029029" y="46537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029029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6265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508998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152997" y="393181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2378599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616295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152997" y="41258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152997" y="43252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곱셈 기호 83"/>
          <p:cNvSpPr/>
          <p:nvPr/>
        </p:nvSpPr>
        <p:spPr>
          <a:xfrm>
            <a:off x="2421538" y="413357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포인트가 5개인 별 158"/>
          <p:cNvSpPr/>
          <p:nvPr/>
        </p:nvSpPr>
        <p:spPr>
          <a:xfrm>
            <a:off x="1457922" y="4068832"/>
            <a:ext cx="304731" cy="304731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화살표 52"/>
          <p:cNvSpPr/>
          <p:nvPr/>
        </p:nvSpPr>
        <p:spPr>
          <a:xfrm>
            <a:off x="1943316" y="3995852"/>
            <a:ext cx="246083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 fontScale="92500"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필드 내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필드 전투의 가장 큰 특징은 용사들이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어디서 공격해 올지 알 수 없다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는 점이다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예시는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4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방향이었지만 영역이 커진다면 더 많은 곳에서 공격이 올 수도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필드 내 지역에 마왕이 있다는 것은 던전 내에서 나와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중간계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정복을 시작했다는 뜻이다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그렇다면 결국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용사들이 마왕이 없는 곳을 공격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할 수도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 경우 마왕은 마법 통신으로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결과만을 보고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받을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왼쪽 화살표 52"/>
          <p:cNvSpPr/>
          <p:nvPr/>
        </p:nvSpPr>
        <p:spPr>
          <a:xfrm>
            <a:off x="4818666" y="4029870"/>
            <a:ext cx="326912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81689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5507291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44987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281689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81689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315276" y="41336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50230" y="39342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550230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87926" y="3943180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87926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5550230" y="412536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2152997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365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2851266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0800000">
            <a:off x="2378599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0800000">
            <a:off x="2616295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10800000">
            <a:off x="2152997" y="4137906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0800000">
            <a:off x="2152997" y="4314591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1803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37906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14591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844299" y="3975427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844299" y="4327896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저장 데이터 107"/>
          <p:cNvSpPr/>
          <p:nvPr/>
        </p:nvSpPr>
        <p:spPr>
          <a:xfrm>
            <a:off x="2210345" y="4022627"/>
            <a:ext cx="327569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 rot="10800000">
            <a:off x="2683777" y="3904882"/>
            <a:ext cx="137535" cy="634840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02761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029029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00276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3029029" y="460557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134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포인트가 5개인 별 109"/>
          <p:cNvSpPr/>
          <p:nvPr/>
        </p:nvSpPr>
        <p:spPr>
          <a:xfrm>
            <a:off x="3178792" y="4087292"/>
            <a:ext cx="304731" cy="270017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화살표 110"/>
          <p:cNvSpPr/>
          <p:nvPr/>
        </p:nvSpPr>
        <p:spPr>
          <a:xfrm rot="10800000">
            <a:off x="1594921" y="4029870"/>
            <a:ext cx="326912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125" idx="2"/>
          </p:cNvCxnSpPr>
          <p:nvPr/>
        </p:nvCxnSpPr>
        <p:spPr>
          <a:xfrm flipV="1">
            <a:off x="2495772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146637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237223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09935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146637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146637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413146" y="3536165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172905" y="335948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172905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652874" y="33673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652874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endCxn id="136" idx="2"/>
          </p:cNvCxnSpPr>
          <p:nvPr/>
        </p:nvCxnSpPr>
        <p:spPr>
          <a:xfrm flipV="1">
            <a:off x="4156260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807125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4032727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7042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807125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807125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4073634" y="3536165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33393" y="335948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833393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313362" y="33673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313362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>
            <a:stCxn id="158" idx="0"/>
          </p:cNvCxnSpPr>
          <p:nvPr/>
        </p:nvCxnSpPr>
        <p:spPr>
          <a:xfrm flipV="1">
            <a:off x="4167166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381803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>
            <a:off x="404363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28132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81803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81803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4084540" y="4782265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844299" y="460557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844299" y="495804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324268" y="46134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324268" y="495804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stCxn id="169" idx="0"/>
          </p:cNvCxnSpPr>
          <p:nvPr/>
        </p:nvCxnSpPr>
        <p:spPr>
          <a:xfrm flipV="1">
            <a:off x="2512501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163366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2388968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626664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63366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2163366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429875" y="4782265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189634" y="460557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189634" y="495804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669603" y="46134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669603" y="495804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69" idx="3"/>
            <a:endCxn id="88" idx="1"/>
          </p:cNvCxnSpPr>
          <p:nvPr/>
        </p:nvCxnSpPr>
        <p:spPr>
          <a:xfrm>
            <a:off x="2861635" y="4853932"/>
            <a:ext cx="1411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25" idx="3"/>
            <a:endCxn id="66" idx="1"/>
          </p:cNvCxnSpPr>
          <p:nvPr/>
        </p:nvCxnSpPr>
        <p:spPr>
          <a:xfrm>
            <a:off x="2844906" y="3607833"/>
            <a:ext cx="1578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6" idx="1"/>
            <a:endCxn id="66" idx="3"/>
          </p:cNvCxnSpPr>
          <p:nvPr/>
        </p:nvCxnSpPr>
        <p:spPr>
          <a:xfrm flipH="1">
            <a:off x="3701030" y="3607833"/>
            <a:ext cx="106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58" idx="1"/>
            <a:endCxn id="88" idx="3"/>
          </p:cNvCxnSpPr>
          <p:nvPr/>
        </p:nvCxnSpPr>
        <p:spPr>
          <a:xfrm flipH="1">
            <a:off x="3701030" y="4853932"/>
            <a:ext cx="117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순서도: 저장 데이터 182"/>
          <p:cNvSpPr/>
          <p:nvPr/>
        </p:nvSpPr>
        <p:spPr>
          <a:xfrm rot="10800000">
            <a:off x="4105451" y="4022627"/>
            <a:ext cx="327569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저장 데이터 183"/>
          <p:cNvSpPr/>
          <p:nvPr/>
        </p:nvSpPr>
        <p:spPr>
          <a:xfrm rot="5400000">
            <a:off x="3180441" y="3333290"/>
            <a:ext cx="29779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저장 데이터 184"/>
          <p:cNvSpPr/>
          <p:nvPr/>
        </p:nvSpPr>
        <p:spPr>
          <a:xfrm rot="16200000">
            <a:off x="3185627" y="4732361"/>
            <a:ext cx="28742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723934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/>
          <p:nvPr/>
        </p:nvCxnSpPr>
        <p:spPr>
          <a:xfrm>
            <a:off x="949536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1187232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723934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23934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1229179" y="41336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992475" y="39342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992475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1230171" y="3943180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1230171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곱셈 기호 195"/>
          <p:cNvSpPr/>
          <p:nvPr/>
        </p:nvSpPr>
        <p:spPr>
          <a:xfrm>
            <a:off x="992475" y="412536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517516" y="4805827"/>
            <a:ext cx="5835535" cy="7985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액자 118"/>
          <p:cNvSpPr/>
          <p:nvPr/>
        </p:nvSpPr>
        <p:spPr>
          <a:xfrm>
            <a:off x="517516" y="4805827"/>
            <a:ext cx="5835535" cy="798508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45180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305912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2874550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갈매기형 수장 122"/>
          <p:cNvSpPr/>
          <p:nvPr/>
        </p:nvSpPr>
        <p:spPr>
          <a:xfrm>
            <a:off x="5837662" y="4970124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갈매기형 수장 145"/>
          <p:cNvSpPr/>
          <p:nvPr/>
        </p:nvSpPr>
        <p:spPr>
          <a:xfrm rot="10800000">
            <a:off x="794595" y="4970124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209873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공격대 편성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공격대는 </a:t>
            </a:r>
            <a:r>
              <a:rPr lang="en-US" altLang="ko-KR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5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명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의 병사들로 구성된다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가장 좌측의 자리는 공격대 대장 자리이다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대장에 따른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공격대 버프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받을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공격대의 수는 제한이 없다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944224" y="3203719"/>
            <a:ext cx="1096039" cy="1413163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액자 147"/>
          <p:cNvSpPr/>
          <p:nvPr/>
        </p:nvSpPr>
        <p:spPr>
          <a:xfrm>
            <a:off x="2292630" y="3624349"/>
            <a:ext cx="769801" cy="99253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액자 148"/>
          <p:cNvSpPr/>
          <p:nvPr/>
        </p:nvSpPr>
        <p:spPr>
          <a:xfrm>
            <a:off x="3314798" y="3624349"/>
            <a:ext cx="769801" cy="99253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액자 149"/>
          <p:cNvSpPr/>
          <p:nvPr/>
        </p:nvSpPr>
        <p:spPr>
          <a:xfrm>
            <a:off x="4336713" y="3624349"/>
            <a:ext cx="769801" cy="99253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액자 150"/>
          <p:cNvSpPr/>
          <p:nvPr/>
        </p:nvSpPr>
        <p:spPr>
          <a:xfrm>
            <a:off x="5358881" y="3624349"/>
            <a:ext cx="769801" cy="99253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43262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4603994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172632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507955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91230" y="5518229"/>
            <a:ext cx="5835535" cy="798508"/>
            <a:chOff x="611243" y="5892609"/>
            <a:chExt cx="5835535" cy="798508"/>
          </a:xfrm>
        </p:grpSpPr>
        <p:sp>
          <p:nvSpPr>
            <p:cNvPr id="151" name="직사각형 150"/>
            <p:cNvSpPr/>
            <p:nvPr/>
          </p:nvSpPr>
          <p:spPr>
            <a:xfrm>
              <a:off x="611243" y="5892609"/>
              <a:ext cx="5835535" cy="79850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액자 151"/>
            <p:cNvSpPr/>
            <p:nvPr/>
          </p:nvSpPr>
          <p:spPr>
            <a:xfrm>
              <a:off x="611243" y="5892609"/>
              <a:ext cx="5835535" cy="798508"/>
            </a:xfrm>
            <a:prstGeom prst="frame">
              <a:avLst>
                <a:gd name="adj1" fmla="val 49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838907" y="6005074"/>
              <a:ext cx="423197" cy="5276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399639" y="6005074"/>
              <a:ext cx="423197" cy="5276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968277" y="6005074"/>
              <a:ext cx="423197" cy="5276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갈매기형 수장 198"/>
            <p:cNvSpPr/>
            <p:nvPr/>
          </p:nvSpPr>
          <p:spPr>
            <a:xfrm>
              <a:off x="5931389" y="6056906"/>
              <a:ext cx="299259" cy="42394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갈매기형 수장 199"/>
            <p:cNvSpPr/>
            <p:nvPr/>
          </p:nvSpPr>
          <p:spPr>
            <a:xfrm rot="10800000">
              <a:off x="888322" y="6056906"/>
              <a:ext cx="299259" cy="42394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303600" y="6005074"/>
              <a:ext cx="423197" cy="5276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점령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점령 전투는 필드 전투이다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물론 지금까지 용사들에게 공격 당해오던 것과는 반대로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공격하는 입장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 창 밑에 있는 카드들은 공격대이다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터치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통하여 공격대 현황을 볼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중앙에 보이는 파란 하트를 처치하면 점령에 성공하며 살아남은 적 병력은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아군이</a:t>
            </a:r>
            <a:r>
              <a:rPr lang="ko-KR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3503020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왼쪽 화살표 52"/>
          <p:cNvSpPr/>
          <p:nvPr/>
        </p:nvSpPr>
        <p:spPr>
          <a:xfrm>
            <a:off x="4818666" y="4029870"/>
            <a:ext cx="326912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81689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5507291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44987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281689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81689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315276" y="41336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50230" y="39342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550230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87926" y="394318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87926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5550230" y="4125360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2152997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365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2851266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0800000">
            <a:off x="2378599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0800000">
            <a:off x="2616295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10800000">
            <a:off x="2152997" y="4137906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0800000">
            <a:off x="2152997" y="4314591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1803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37906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14591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844299" y="3975427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844299" y="4327896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저장 데이터 107"/>
          <p:cNvSpPr/>
          <p:nvPr/>
        </p:nvSpPr>
        <p:spPr>
          <a:xfrm>
            <a:off x="2210345" y="4022627"/>
            <a:ext cx="327569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 rot="10800000">
            <a:off x="2683777" y="3904882"/>
            <a:ext cx="137535" cy="634840"/>
          </a:xfrm>
          <a:prstGeom prst="mathEqual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02761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029029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00276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3029029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화살표 110"/>
          <p:cNvSpPr/>
          <p:nvPr/>
        </p:nvSpPr>
        <p:spPr>
          <a:xfrm rot="10800000">
            <a:off x="1594921" y="4029870"/>
            <a:ext cx="326912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125" idx="2"/>
          </p:cNvCxnSpPr>
          <p:nvPr/>
        </p:nvCxnSpPr>
        <p:spPr>
          <a:xfrm flipV="1">
            <a:off x="2495772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146637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237223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09935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146637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146637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413146" y="35361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172905" y="335948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172905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652874" y="33673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652874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endCxn id="136" idx="2"/>
          </p:cNvCxnSpPr>
          <p:nvPr/>
        </p:nvCxnSpPr>
        <p:spPr>
          <a:xfrm flipV="1">
            <a:off x="4156260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807125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4032727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7042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807125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807125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4073634" y="35361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33393" y="335948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833393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313362" y="33673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313362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>
            <a:stCxn id="158" idx="0"/>
          </p:cNvCxnSpPr>
          <p:nvPr/>
        </p:nvCxnSpPr>
        <p:spPr>
          <a:xfrm flipV="1">
            <a:off x="4167166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381803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>
            <a:off x="404363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28132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81803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81803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4084540" y="47822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844299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844299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324268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324268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stCxn id="169" idx="0"/>
          </p:cNvCxnSpPr>
          <p:nvPr/>
        </p:nvCxnSpPr>
        <p:spPr>
          <a:xfrm flipV="1">
            <a:off x="2512501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163366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2388968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626664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63366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2163366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429875" y="47822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189634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189634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669603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669603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69" idx="3"/>
            <a:endCxn id="88" idx="1"/>
          </p:cNvCxnSpPr>
          <p:nvPr/>
        </p:nvCxnSpPr>
        <p:spPr>
          <a:xfrm>
            <a:off x="2861635" y="4853932"/>
            <a:ext cx="1411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25" idx="3"/>
            <a:endCxn id="66" idx="1"/>
          </p:cNvCxnSpPr>
          <p:nvPr/>
        </p:nvCxnSpPr>
        <p:spPr>
          <a:xfrm>
            <a:off x="2844906" y="3607833"/>
            <a:ext cx="1578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6" idx="1"/>
            <a:endCxn id="66" idx="3"/>
          </p:cNvCxnSpPr>
          <p:nvPr/>
        </p:nvCxnSpPr>
        <p:spPr>
          <a:xfrm flipH="1">
            <a:off x="3701030" y="3607833"/>
            <a:ext cx="106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58" idx="1"/>
            <a:endCxn id="88" idx="3"/>
          </p:cNvCxnSpPr>
          <p:nvPr/>
        </p:nvCxnSpPr>
        <p:spPr>
          <a:xfrm flipH="1">
            <a:off x="3701030" y="4853932"/>
            <a:ext cx="117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순서도: 저장 데이터 182"/>
          <p:cNvSpPr/>
          <p:nvPr/>
        </p:nvSpPr>
        <p:spPr>
          <a:xfrm rot="10800000">
            <a:off x="4105451" y="4022627"/>
            <a:ext cx="327569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저장 데이터 183"/>
          <p:cNvSpPr/>
          <p:nvPr/>
        </p:nvSpPr>
        <p:spPr>
          <a:xfrm rot="5400000">
            <a:off x="3180441" y="3333290"/>
            <a:ext cx="29779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저장 데이터 184"/>
          <p:cNvSpPr/>
          <p:nvPr/>
        </p:nvSpPr>
        <p:spPr>
          <a:xfrm rot="16200000">
            <a:off x="3185627" y="4732361"/>
            <a:ext cx="28742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723934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/>
          <p:nvPr/>
        </p:nvCxnSpPr>
        <p:spPr>
          <a:xfrm>
            <a:off x="949536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1187232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723934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23934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1229179" y="41336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992475" y="39342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992475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1230171" y="394318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1230171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곱셈 기호 195"/>
          <p:cNvSpPr/>
          <p:nvPr/>
        </p:nvSpPr>
        <p:spPr>
          <a:xfrm>
            <a:off x="992475" y="4125360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/>
          <p:cNvSpPr/>
          <p:nvPr/>
        </p:nvSpPr>
        <p:spPr>
          <a:xfrm>
            <a:off x="3174388" y="4092563"/>
            <a:ext cx="309895" cy="311741"/>
          </a:xfrm>
          <a:prstGeom prst="hear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직선 연결선 134"/>
          <p:cNvCxnSpPr>
            <a:endCxn id="136" idx="2"/>
          </p:cNvCxnSpPr>
          <p:nvPr/>
        </p:nvCxnSpPr>
        <p:spPr>
          <a:xfrm flipV="1">
            <a:off x="4156260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58" idx="0"/>
          </p:cNvCxnSpPr>
          <p:nvPr/>
        </p:nvCxnSpPr>
        <p:spPr>
          <a:xfrm flipV="1">
            <a:off x="4167166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91230" y="5518229"/>
            <a:ext cx="5835535" cy="7985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액자 151"/>
          <p:cNvSpPr/>
          <p:nvPr/>
        </p:nvSpPr>
        <p:spPr>
          <a:xfrm>
            <a:off x="591230" y="5518229"/>
            <a:ext cx="5835535" cy="798508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818894" y="563069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379626" y="563069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2948264" y="563069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갈매기형 수장 198"/>
          <p:cNvSpPr/>
          <p:nvPr/>
        </p:nvSpPr>
        <p:spPr>
          <a:xfrm>
            <a:off x="5911376" y="568252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갈매기형 수장 199"/>
          <p:cNvSpPr/>
          <p:nvPr/>
        </p:nvSpPr>
        <p:spPr>
          <a:xfrm rot="10800000">
            <a:off x="868309" y="568252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283587" y="5630694"/>
            <a:ext cx="423197" cy="527615"/>
          </a:xfrm>
          <a:prstGeom prst="rect">
            <a:avLst/>
          </a:prstGeom>
          <a:solidFill>
            <a:srgbClr val="FF0000">
              <a:alpha val="5400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점령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점령 전투는 필드 전투이다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물론 지금까지 용사들에게 공격 당해오던 것과는 반대로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공격하는 입장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 창 밑에 있는 카드들은 공격대이다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터치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통하여 공격대 현황을 볼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 시작 전에 미리 배치를 할 수 있으며 전투 도중 아래 공격대를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드래그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통하여 추가로 더 보낼 수도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용사들과는 달리 전투 도중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드래그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통해 병사들의 진행 방향과 공격 방향을 바꿀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3503020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18031" y="3947442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4043633" y="3947442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281329" y="3947442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818031" y="414147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818031" y="434087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851618" y="415750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086572" y="395810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086572" y="435589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324268" y="3967014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324268" y="435589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4086572" y="4149194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365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2851266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02761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029029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00276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3029029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125" idx="2"/>
          </p:cNvCxnSpPr>
          <p:nvPr/>
        </p:nvCxnSpPr>
        <p:spPr>
          <a:xfrm flipV="1">
            <a:off x="2495772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146637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237223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09935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146637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146637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413146" y="35361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172905" y="335948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172905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652874" y="33673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652874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807125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4032727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7042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807125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807125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4073634" y="35361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33393" y="335948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833393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313362" y="33673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313362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381803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>
            <a:off x="404363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28132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81803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81803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4084540" y="47822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844299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844299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324268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324268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stCxn id="169" idx="0"/>
          </p:cNvCxnSpPr>
          <p:nvPr/>
        </p:nvCxnSpPr>
        <p:spPr>
          <a:xfrm flipV="1">
            <a:off x="2512501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163366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2388968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626664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63366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2163366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429875" y="47822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189634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189634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669603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669603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69" idx="3"/>
            <a:endCxn id="88" idx="1"/>
          </p:cNvCxnSpPr>
          <p:nvPr/>
        </p:nvCxnSpPr>
        <p:spPr>
          <a:xfrm>
            <a:off x="2861635" y="4853932"/>
            <a:ext cx="1411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25" idx="3"/>
            <a:endCxn id="66" idx="1"/>
          </p:cNvCxnSpPr>
          <p:nvPr/>
        </p:nvCxnSpPr>
        <p:spPr>
          <a:xfrm>
            <a:off x="2844906" y="3607833"/>
            <a:ext cx="1578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6" idx="1"/>
            <a:endCxn id="66" idx="3"/>
          </p:cNvCxnSpPr>
          <p:nvPr/>
        </p:nvCxnSpPr>
        <p:spPr>
          <a:xfrm flipH="1">
            <a:off x="3701030" y="3607833"/>
            <a:ext cx="106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58" idx="1"/>
            <a:endCxn id="88" idx="3"/>
          </p:cNvCxnSpPr>
          <p:nvPr/>
        </p:nvCxnSpPr>
        <p:spPr>
          <a:xfrm flipH="1">
            <a:off x="3701030" y="4853932"/>
            <a:ext cx="117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순서도: 저장 데이터 183"/>
          <p:cNvSpPr/>
          <p:nvPr/>
        </p:nvSpPr>
        <p:spPr>
          <a:xfrm rot="5400000">
            <a:off x="3180441" y="3333290"/>
            <a:ext cx="29779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저장 데이터 184"/>
          <p:cNvSpPr/>
          <p:nvPr/>
        </p:nvSpPr>
        <p:spPr>
          <a:xfrm rot="16200000">
            <a:off x="3185627" y="4732361"/>
            <a:ext cx="28742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/>
          <p:cNvSpPr/>
          <p:nvPr/>
        </p:nvSpPr>
        <p:spPr>
          <a:xfrm>
            <a:off x="3174388" y="4092563"/>
            <a:ext cx="309895" cy="311741"/>
          </a:xfrm>
          <a:prstGeom prst="hear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530259" y="3998471"/>
            <a:ext cx="321371" cy="631627"/>
            <a:chOff x="4530259" y="3998471"/>
            <a:chExt cx="321371" cy="631627"/>
          </a:xfrm>
        </p:grpSpPr>
        <p:sp>
          <p:nvSpPr>
            <p:cNvPr id="10" name="타원 9"/>
            <p:cNvSpPr/>
            <p:nvPr/>
          </p:nvSpPr>
          <p:spPr>
            <a:xfrm>
              <a:off x="4530259" y="4308727"/>
              <a:ext cx="321371" cy="321371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위쪽 화살표 11"/>
            <p:cNvSpPr/>
            <p:nvPr/>
          </p:nvSpPr>
          <p:spPr>
            <a:xfrm>
              <a:off x="4532784" y="3998471"/>
              <a:ext cx="316320" cy="342403"/>
            </a:xfrm>
            <a:prstGeom prst="upArrow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6" name="직사각형 185"/>
          <p:cNvSpPr/>
          <p:nvPr/>
        </p:nvSpPr>
        <p:spPr>
          <a:xfrm>
            <a:off x="2144444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/>
          <p:nvPr/>
        </p:nvCxnSpPr>
        <p:spPr>
          <a:xfrm>
            <a:off x="2370046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2607742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2144444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2144444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2649689" y="41336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412985" y="39342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412985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2650681" y="394318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2650681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곱셈 기호 195"/>
          <p:cNvSpPr/>
          <p:nvPr/>
        </p:nvSpPr>
        <p:spPr>
          <a:xfrm>
            <a:off x="2412985" y="4125360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화살표 52"/>
          <p:cNvSpPr/>
          <p:nvPr/>
        </p:nvSpPr>
        <p:spPr>
          <a:xfrm rot="5400000">
            <a:off x="4038048" y="3616301"/>
            <a:ext cx="259387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9451" y="4761597"/>
            <a:ext cx="430887" cy="85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 smtClean="0"/>
              <a:t>드래그</a:t>
            </a:r>
            <a:endParaRPr lang="en-US" altLang="ko-KR" sz="1600" dirty="0" smtClean="0"/>
          </a:p>
        </p:txBody>
      </p:sp>
      <p:sp>
        <p:nvSpPr>
          <p:cNvPr id="147" name="타원 146"/>
          <p:cNvSpPr/>
          <p:nvPr/>
        </p:nvSpPr>
        <p:spPr>
          <a:xfrm>
            <a:off x="1338596" y="5236283"/>
            <a:ext cx="321371" cy="32137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위쪽 화살표 147"/>
          <p:cNvSpPr/>
          <p:nvPr/>
        </p:nvSpPr>
        <p:spPr>
          <a:xfrm>
            <a:off x="1341121" y="4441487"/>
            <a:ext cx="316320" cy="826944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왼쪽 화살표 148"/>
          <p:cNvSpPr/>
          <p:nvPr/>
        </p:nvSpPr>
        <p:spPr>
          <a:xfrm rot="10800000">
            <a:off x="1594921" y="4029870"/>
            <a:ext cx="326912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723934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>
            <a:off x="949536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1187232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723934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723934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1229179" y="41336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992475" y="39342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992475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1230171" y="394318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1230171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곱셈 기호 207"/>
          <p:cNvSpPr/>
          <p:nvPr/>
        </p:nvSpPr>
        <p:spPr>
          <a:xfrm>
            <a:off x="992475" y="4125360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4885115" y="3983539"/>
            <a:ext cx="430887" cy="85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 smtClean="0"/>
              <a:t>드래그</a:t>
            </a:r>
            <a:endParaRPr lang="en-US" altLang="ko-KR" sz="1600" dirty="0" smtClean="0"/>
          </a:p>
        </p:txBody>
      </p:sp>
      <p:sp>
        <p:nvSpPr>
          <p:cNvPr id="211" name="왼쪽 화살표 210"/>
          <p:cNvSpPr/>
          <p:nvPr/>
        </p:nvSpPr>
        <p:spPr>
          <a:xfrm rot="10800000">
            <a:off x="2824246" y="4005488"/>
            <a:ext cx="241078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문체부 제목 바탕체" panose="02030609000101010101" pitchFamily="17" charset="-127"/>
              </a:rPr>
              <a:t>감사합니다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04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1.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기획 컨셉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7905" y="3512530"/>
            <a:ext cx="8825637" cy="2730328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용사들로부터 마왕을 지키는 수비적인 전투와 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적군의 장을 잡기 위한 공격적인 전투 방식의 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다른 점을 설정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제시하는데 중점을 둔다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590244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기획 컨셉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사양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9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1.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기획 컨셉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7906" y="5098733"/>
            <a:ext cx="8275808" cy="147934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게임 플랫폼은 모바일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  <a:p>
            <a:pPr marL="0" indent="0" algn="ctr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장르는 </a:t>
            </a:r>
            <a:r>
              <a:rPr lang="ko-KR" altLang="en-US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모바일 전략 시뮬레이션</a:t>
            </a:r>
            <a:endParaRPr lang="en-US" altLang="ko-KR" u="sng" dirty="0" smtClean="0">
              <a:solidFill>
                <a:schemeClr val="accent5">
                  <a:lumMod val="40000"/>
                  <a:lumOff val="6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 algn="ctr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이용가능 연령은 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12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세 이상으로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  <a:p>
            <a:pPr marL="0" indent="0" algn="ctr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주 이용 예상 연령층은 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10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대부터 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30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대 초반인 젊은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남성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590244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기획 컨셉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사양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78" y="2064975"/>
            <a:ext cx="5908463" cy="2802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03921" y="4494700"/>
            <a:ext cx="1390261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– 1 ]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문체부 제목 바탕체" panose="02030609000101010101" pitchFamily="17" charset="-127"/>
              </a:rPr>
              <a:t>2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563" y="2258009"/>
            <a:ext cx="11448661" cy="4516108"/>
          </a:xfrm>
        </p:spPr>
        <p:txBody>
          <a:bodyPr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언제부터인지 마계에는 이상 현상이 계속 발생하고 있었다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마계의 지배자인 마왕들은 이상 현상을 그저 언제나와 같이 마계이니 그런 것이라며 대수롭지 않게 넘길 뿐이었다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하지만 이상 현상은 점점 심해지기 시작했고 큰 피해가 발생했을 때서야 문제를 인지하기 시작했다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하지만 이미 마계는 멈출 수 없는 멸망을 향하고 있었다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마왕들은 마계에는 미래가 없다고 판단했다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그래서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인간들이 사는 중간 계를 지배하기로 마음을 먹었다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하지만 매번 신의 축복을 받은 중간 계의 용사들이 나타나 공격은 실패하기만 하였다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그러다 결국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7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대 마왕 중 한 마왕이 죽는 사태가 발생하였다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이에 마왕들은 자신들이 아닌 마왕들을 새로 뽑아 중간 계를 공격하자는 계획을 세우게 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그렇게 세워진 것이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마왕 학교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마왕 학교에서는 중간 계 정복을 위한 전략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전술을 가르치며 매년 우수한 성적으로 졸업한 악마를 뽑아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마왕이라는 칭호와 권능 한 가지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내린다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마계의 주민들은 마왕의 명령을 따라야하며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새로 뽑힌 마왕들은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중간계를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향한 정복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전쟁의 지휘관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으로 가야한다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마왕이라는 칭호를 명예롭게 여겨 지원자는 매년 넘치는 편이다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590244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/>
        </p:nvSpPr>
        <p:spPr>
          <a:xfrm rot="2115884">
            <a:off x="1256981" y="2518570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9619404">
            <a:off x="348453" y="2522405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6690" y="2784739"/>
            <a:ext cx="6104730" cy="3494763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 힘없고 약한 주인공이다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하지만 머리는 좋아</a:t>
            </a:r>
            <a:r>
              <a:rPr lang="en-US" altLang="ko-KR" sz="20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매우 우수한 성적으로 학교를 졸업했다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 하지만 학교 다니는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년 동안 항상 맞고 다니다 보니 자격지심도 있고 소심하다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지금까지의 마왕들은 좋은 집안이거나 누가 봐도  마왕에 어울리는 이들이 마왕이 되었지만 약한 우리 주인공은 약육강식의 세계에서 지원 자금 대부분을 횡령 당했다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buFont typeface="Arial"/>
              <a:buNone/>
            </a:pPr>
            <a:r>
              <a:rPr lang="en-US" altLang="ko-KR" sz="20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전투 시에는 뒤에서 마력 수정구로 전지적 관점에서 병사들의 전투를 보고 지휘한다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4" name="타원 3"/>
          <p:cNvSpPr/>
          <p:nvPr/>
        </p:nvSpPr>
        <p:spPr>
          <a:xfrm>
            <a:off x="317241" y="2526039"/>
            <a:ext cx="1362269" cy="13622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6550" y="3888308"/>
            <a:ext cx="1203649" cy="16074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1745" y="3019153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02313" y="3019153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2115884">
            <a:off x="2935761" y="2518570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9619404">
            <a:off x="2027233" y="2522405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96021" y="2526039"/>
            <a:ext cx="1362269" cy="13622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70525" y="3019153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81093" y="3019153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1735510" y="3872204"/>
            <a:ext cx="1883290" cy="162352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대조 25"/>
          <p:cNvSpPr/>
          <p:nvPr/>
        </p:nvSpPr>
        <p:spPr>
          <a:xfrm rot="5400000">
            <a:off x="2411486" y="2388248"/>
            <a:ext cx="493631" cy="499256"/>
          </a:xfrm>
          <a:prstGeom prst="flowChartCol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86739" y="5626304"/>
            <a:ext cx="3825692" cy="121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주인공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–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새내기 마왕</a:t>
            </a:r>
            <a:endParaRPr lang="en-US" altLang="ko-KR" sz="2000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많고 많은 마왕 중 서열 꼴지</a:t>
            </a:r>
            <a:endParaRPr lang="en-US" altLang="ko-KR" sz="2000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en-US" altLang="ko-KR" sz="2000" dirty="0" smtClean="0">
                <a:ea typeface="문체부 제목 바탕체" panose="02030609000101010101" pitchFamily="17" charset="-127"/>
              </a:rPr>
              <a:t>(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성별은 유저가 선택 가능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)</a:t>
            </a: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갈매기형 수장 4"/>
          <p:cNvSpPr/>
          <p:nvPr/>
        </p:nvSpPr>
        <p:spPr>
          <a:xfrm rot="2008218">
            <a:off x="730936" y="3932576"/>
            <a:ext cx="761937" cy="79310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 rot="7832099">
            <a:off x="1812020" y="3925793"/>
            <a:ext cx="761937" cy="79310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>
            <a:off x="680321" y="3788229"/>
            <a:ext cx="1883290" cy="1623526"/>
          </a:xfrm>
          <a:prstGeom prst="triangle">
            <a:avLst/>
          </a:prstGeom>
          <a:solidFill>
            <a:srgbClr val="FF19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6690" y="2784739"/>
            <a:ext cx="6104730" cy="3494763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 어렸을 적 길에 버려져 굶어 죽어가던 것을 현 서열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위의 마왕의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공격대의 부대장이 주워서 키워주었다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sz="20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한창 어릴 때 전쟁터에서 많은 병사들 사이에서 귀여움을 받으며 자라다 보니 눈치도 없고 사고도 곧잘 친다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sz="20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특이사항으로는 아무도 가지 않으려 하던 주인공의 부관 자리에 자진해서 왔다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(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매번 사고 치다 보니 부대장이 딴 데 보내려고 대신 지원서를 써 냈다는 이야기가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.)</a:t>
            </a:r>
          </a:p>
          <a:p>
            <a:pPr marL="0" indent="0"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언제나 문제를 일으키지만 전쟁터에서 살아왔기에 아무것도 없는 주인공에게 많은 도움이 된다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426022" y="2409802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40832" y="2590445"/>
            <a:ext cx="1362269" cy="13622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172368">
            <a:off x="1029302" y="3074126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0597240">
            <a:off x="1725461" y="3070411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86739" y="5626305"/>
            <a:ext cx="3825692" cy="107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부관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–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지나가던 골치덩어리</a:t>
            </a:r>
            <a:endParaRPr lang="en-US" altLang="ko-KR" sz="2000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언제나 문제를 일으킨다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  <a:endParaRPr lang="ko-KR" altLang="en-US" sz="2000" dirty="0" err="1" smtClean="0"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7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30829" y="2211355"/>
            <a:ext cx="1572615" cy="43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220687" y="2211355"/>
            <a:ext cx="9694506" cy="432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800" dirty="0">
                <a:ea typeface="문체부 제목 바탕체" panose="02030609000101010101" pitchFamily="17" charset="-127"/>
              </a:rPr>
              <a:t>게임의 대략적인 진행은 아래와 같이 진행된다</a:t>
            </a:r>
            <a:r>
              <a:rPr lang="en-US" altLang="ko-KR" sz="1800" dirty="0">
                <a:ea typeface="문체부 제목 바탕체" panose="02030609000101010101" pitchFamily="17" charset="-127"/>
              </a:rPr>
              <a:t>.</a:t>
            </a: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난이도 설정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캐릭터 설정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던전 및 캐릭터 육성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용사들의 침입으로부터 생존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힘을 키워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중간 계 </a:t>
            </a:r>
            <a:r>
              <a:rPr lang="ko-KR" altLang="en-US" sz="1800" dirty="0">
                <a:ea typeface="문체부 제목 바탕체" panose="02030609000101010101" pitchFamily="17" charset="-127"/>
              </a:rPr>
              <a:t>정복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다른 마왕들로부터 인정받아</a:t>
            </a:r>
            <a:r>
              <a:rPr lang="en-US" altLang="ko-KR" sz="18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8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최고의</a:t>
            </a:r>
            <a:r>
              <a:rPr lang="ko-KR" altLang="en-US" sz="1800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마왕 </a:t>
            </a:r>
            <a:r>
              <a:rPr lang="ko-KR" altLang="en-US" sz="1800" dirty="0">
                <a:ea typeface="문체부 제목 바탕체" panose="02030609000101010101" pitchFamily="17" charset="-127"/>
              </a:rPr>
              <a:t>되기</a:t>
            </a:r>
            <a:endParaRPr lang="en-US" altLang="ko-KR" sz="1800" dirty="0">
              <a:ea typeface="문체부 제목 바탕체" panose="02030609000101010101" pitchFamily="17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5"/>
            <a:ext cx="1572615" cy="438539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난이도 설정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7" y="2211355"/>
            <a:ext cx="9694506" cy="432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회 차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유저의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경우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난이도 적용은 모든 사항이 기초 단계로 시작하게 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회 차부터는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기초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하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중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상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최상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헬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루나틱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7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단계 중 선택할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여러 </a:t>
            </a:r>
            <a:r>
              <a:rPr lang="ko-KR" altLang="en-US" sz="1600" u="sng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히든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 피스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로 회 차 반복에 대한 보상을 제공하여 빠르게 성장할 수 있도록 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&lt;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 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히든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조합 식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숨겨진 장비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보다 쉽게 금화 버는 방법 등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*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난이도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설정 사항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목록 예시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*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아군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몬스터의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잠재력과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스킬 등급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적 용사의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잠재력과 스킬 등급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3)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상점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이용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가격 증가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4)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위험도 증가 속도 증가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5)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외는 차후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추가 예정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1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527</TotalTime>
  <Words>1891</Words>
  <Application>Microsoft Office PowerPoint</Application>
  <PresentationFormat>와이드스크린</PresentationFormat>
  <Paragraphs>369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문체부 제목 바탕체</vt:lpstr>
      <vt:lpstr>Algerian</vt:lpstr>
      <vt:lpstr>Arial</vt:lpstr>
      <vt:lpstr>Times New Roman</vt:lpstr>
      <vt:lpstr>Trebuchet MS</vt:lpstr>
      <vt:lpstr>베를린</vt:lpstr>
      <vt:lpstr>conquest</vt:lpstr>
      <vt:lpstr>목 차</vt:lpstr>
      <vt:lpstr>1. 기획 컨셉</vt:lpstr>
      <vt:lpstr>1. 기획 컨셉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 I v e</dc:title>
  <dc:creator>User</dc:creator>
  <cp:lastModifiedBy>User</cp:lastModifiedBy>
  <cp:revision>75</cp:revision>
  <dcterms:created xsi:type="dcterms:W3CDTF">2019-10-15T12:36:23Z</dcterms:created>
  <dcterms:modified xsi:type="dcterms:W3CDTF">2021-11-03T12:49:01Z</dcterms:modified>
</cp:coreProperties>
</file>