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277" r:id="rId2"/>
    <p:sldId id="280" r:id="rId3"/>
    <p:sldId id="452" r:id="rId4"/>
    <p:sldId id="283" r:id="rId5"/>
    <p:sldId id="457" r:id="rId6"/>
    <p:sldId id="473" r:id="rId7"/>
    <p:sldId id="476" r:id="rId8"/>
    <p:sldId id="470" r:id="rId9"/>
    <p:sldId id="471" r:id="rId10"/>
    <p:sldId id="454" r:id="rId11"/>
    <p:sldId id="455" r:id="rId12"/>
    <p:sldId id="296" r:id="rId13"/>
    <p:sldId id="284" r:id="rId14"/>
    <p:sldId id="281" r:id="rId15"/>
    <p:sldId id="403" r:id="rId16"/>
    <p:sldId id="286" r:id="rId17"/>
    <p:sldId id="282" r:id="rId18"/>
    <p:sldId id="290" r:id="rId19"/>
    <p:sldId id="458" r:id="rId20"/>
    <p:sldId id="468" r:id="rId21"/>
    <p:sldId id="462" r:id="rId22"/>
    <p:sldId id="463" r:id="rId23"/>
    <p:sldId id="291" r:id="rId24"/>
    <p:sldId id="460" r:id="rId25"/>
    <p:sldId id="464" r:id="rId26"/>
    <p:sldId id="453" r:id="rId27"/>
    <p:sldId id="459" r:id="rId28"/>
    <p:sldId id="467" r:id="rId29"/>
    <p:sldId id="465" r:id="rId30"/>
    <p:sldId id="469" r:id="rId31"/>
    <p:sldId id="382" r:id="rId32"/>
    <p:sldId id="381" r:id="rId33"/>
    <p:sldId id="398" r:id="rId34"/>
    <p:sldId id="285" r:id="rId35"/>
    <p:sldId id="387" r:id="rId36"/>
    <p:sldId id="383" r:id="rId37"/>
    <p:sldId id="385" r:id="rId38"/>
    <p:sldId id="378" r:id="rId39"/>
    <p:sldId id="379" r:id="rId40"/>
    <p:sldId id="389" r:id="rId41"/>
    <p:sldId id="390" r:id="rId42"/>
    <p:sldId id="391" r:id="rId43"/>
    <p:sldId id="392" r:id="rId44"/>
    <p:sldId id="394" r:id="rId45"/>
    <p:sldId id="395" r:id="rId46"/>
    <p:sldId id="477" r:id="rId47"/>
    <p:sldId id="475" r:id="rId48"/>
    <p:sldId id="474" r:id="rId49"/>
    <p:sldId id="472" r:id="rId50"/>
    <p:sldId id="28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r Amintabar" initials="AA" lastIdx="2" clrIdx="0">
    <p:extLst>
      <p:ext uri="{19B8F6BF-5375-455C-9EA6-DF929625EA0E}">
        <p15:presenceInfo xmlns:p15="http://schemas.microsoft.com/office/powerpoint/2012/main" userId="bb42f2ffd4606a3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57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0" d="100"/>
          <a:sy n="70" d="100"/>
        </p:scale>
        <p:origin x="500" y="32"/>
      </p:cViewPr>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E2F005-73F6-4ED5-9CCB-4678EDDA9F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7316CE5-43C9-4E7C-A255-B1068E8C0E0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22DB12-ED56-47EE-9FA1-7B564D359EB4}" type="datetimeFigureOut">
              <a:rPr lang="en-US" smtClean="0"/>
              <a:t>10/11/2025</a:t>
            </a:fld>
            <a:endParaRPr lang="en-US"/>
          </a:p>
        </p:txBody>
      </p:sp>
      <p:sp>
        <p:nvSpPr>
          <p:cNvPr id="4" name="Footer Placeholder 3">
            <a:extLst>
              <a:ext uri="{FF2B5EF4-FFF2-40B4-BE49-F238E27FC236}">
                <a16:creationId xmlns:a16="http://schemas.microsoft.com/office/drawing/2014/main" id="{F01214DB-1D8C-45EC-873D-9147CA98C2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D170245-8351-42A2-8043-4BBC214A62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C664A2-BF9B-4906-B329-EA513535662D}" type="slidenum">
              <a:rPr lang="en-US" smtClean="0"/>
              <a:t>‹#›</a:t>
            </a:fld>
            <a:endParaRPr lang="en-US"/>
          </a:p>
        </p:txBody>
      </p:sp>
    </p:spTree>
    <p:extLst>
      <p:ext uri="{BB962C8B-B14F-4D97-AF65-F5344CB8AC3E}">
        <p14:creationId xmlns:p14="http://schemas.microsoft.com/office/powerpoint/2010/main" val="34818258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13113E-CC40-421C-BCC9-79C42BAAB620}" type="datetimeFigureOut">
              <a:rPr lang="en-US" smtClean="0"/>
              <a:t>10/11/2025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C190A6-4D45-4F8B-89F0-7BBE8BDCC940}" type="slidenum">
              <a:rPr lang="en-US" smtClean="0"/>
              <a:t>‹#›</a:t>
            </a:fld>
            <a:endParaRPr lang="en-US"/>
          </a:p>
        </p:txBody>
      </p:sp>
    </p:spTree>
    <p:extLst>
      <p:ext uri="{BB962C8B-B14F-4D97-AF65-F5344CB8AC3E}">
        <p14:creationId xmlns:p14="http://schemas.microsoft.com/office/powerpoint/2010/main" val="785332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const</a:t>
            </a:r>
            <a:r>
              <a:rPr lang="en-US" b="0" dirty="0">
                <a:solidFill>
                  <a:srgbClr val="D4D4D4"/>
                </a:solidFill>
                <a:effectLst/>
                <a:latin typeface="Consolas" panose="020B0609020204030204" pitchFamily="49" charset="0"/>
              </a:rPr>
              <a:t> </a:t>
            </a:r>
            <a:r>
              <a:rPr lang="en-US" b="0" dirty="0">
                <a:solidFill>
                  <a:srgbClr val="4FC1FF"/>
                </a:solidFill>
                <a:effectLst/>
                <a:latin typeface="Consolas" panose="020B0609020204030204" pitchFamily="49" charset="0"/>
              </a:rPr>
              <a:t>wait</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ms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Promise</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resolve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setTimeout</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resolve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4FC1FF"/>
                </a:solidFill>
                <a:effectLst/>
                <a:latin typeface="Consolas" panose="020B0609020204030204" pitchFamily="49" charset="0"/>
              </a:rPr>
              <a:t>wait</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console</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log</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Promise</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resolve</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console</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log</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console</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log</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console</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log</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a:t>
            </a:r>
          </a:p>
        </p:txBody>
      </p:sp>
      <p:sp>
        <p:nvSpPr>
          <p:cNvPr id="4" name="Slide Number Placeholder 3"/>
          <p:cNvSpPr>
            <a:spLocks noGrp="1"/>
          </p:cNvSpPr>
          <p:nvPr>
            <p:ph type="sldNum" sz="quarter" idx="5"/>
          </p:nvPr>
        </p:nvSpPr>
        <p:spPr/>
        <p:txBody>
          <a:bodyPr/>
          <a:lstStyle/>
          <a:p>
            <a:fld id="{6EC190A6-4D45-4F8B-89F0-7BBE8BDCC940}" type="slidenum">
              <a:rPr lang="en-US" smtClean="0"/>
              <a:t>27</a:t>
            </a:fld>
            <a:endParaRPr lang="en-US"/>
          </a:p>
        </p:txBody>
      </p:sp>
    </p:spTree>
    <p:extLst>
      <p:ext uri="{BB962C8B-B14F-4D97-AF65-F5344CB8AC3E}">
        <p14:creationId xmlns:p14="http://schemas.microsoft.com/office/powerpoint/2010/main" val="4275704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B0F0"/>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2BD79B8-2388-4F6D-994F-06FB23F5B09C}"/>
              </a:ext>
            </a:extLst>
          </p:cNvPr>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C141E647-10D7-483E-85F8-0E1741C73ED5}"/>
              </a:ext>
            </a:extLst>
          </p:cNvPr>
          <p:cNvSpPr>
            <a:spLocks noGrp="1"/>
          </p:cNvSpPr>
          <p:nvPr>
            <p:ph type="ctrTitle"/>
          </p:nvPr>
        </p:nvSpPr>
        <p:spPr>
          <a:xfrm>
            <a:off x="961533" y="1122363"/>
            <a:ext cx="10190376" cy="2387600"/>
          </a:xfrm>
          <a:solidFill>
            <a:schemeClr val="bg1"/>
          </a:solidFill>
        </p:spPr>
        <p:txBody>
          <a:bodyPr anchor="b"/>
          <a:lstStyle>
            <a:lvl1pPr algn="ctr">
              <a:defRPr sz="6000"/>
            </a:lvl1pPr>
          </a:lstStyle>
          <a:p>
            <a:r>
              <a:rPr lang="en-US"/>
              <a:t>Click to edit Master title style</a:t>
            </a:r>
            <a:endParaRPr lang="en-US" dirty="0"/>
          </a:p>
        </p:txBody>
      </p:sp>
    </p:spTree>
    <p:extLst>
      <p:ext uri="{BB962C8B-B14F-4D97-AF65-F5344CB8AC3E}">
        <p14:creationId xmlns:p14="http://schemas.microsoft.com/office/powerpoint/2010/main" val="674501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648B-1ECC-4CEE-B545-8B49AAC649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4E880F-5236-4EF5-B055-8AE2963F7574}"/>
              </a:ext>
            </a:extLst>
          </p:cNvPr>
          <p:cNvSpPr>
            <a:spLocks noGrp="1"/>
          </p:cNvSpPr>
          <p:nvPr>
            <p:ph type="body" orient="vert" idx="1"/>
          </p:nvPr>
        </p:nvSpPr>
        <p:spPr>
          <a:xfrm>
            <a:off x="2705493" y="1027521"/>
            <a:ext cx="9110587" cy="5464719"/>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324D41-2F9B-4D16-97FE-2AE25721D7D4}"/>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DE21B6EB-AEF8-4D69-AD66-F31A4173347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D05D738-3910-4B73-875A-C60C97990012}"/>
              </a:ext>
            </a:extLst>
          </p:cNvPr>
          <p:cNvSpPr>
            <a:spLocks noGrp="1"/>
          </p:cNvSpPr>
          <p:nvPr>
            <p:ph type="sldNum" sz="quarter" idx="12"/>
          </p:nvPr>
        </p:nvSpPr>
        <p:spPr/>
        <p:txBody>
          <a:bodyPr/>
          <a:lstStyle/>
          <a:p>
            <a:fld id="{FFDA1B5B-FD17-41CE-9005-2457CABDC26A}" type="slidenum">
              <a:rPr lang="en-US" smtClean="0"/>
              <a:t>‹#›</a:t>
            </a:fld>
            <a:endParaRPr lang="en-US"/>
          </a:p>
        </p:txBody>
      </p:sp>
    </p:spTree>
    <p:extLst>
      <p:ext uri="{BB962C8B-B14F-4D97-AF65-F5344CB8AC3E}">
        <p14:creationId xmlns:p14="http://schemas.microsoft.com/office/powerpoint/2010/main" val="4250986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4EC055-7696-42FE-8AE8-B39DBCAE4A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281E25-A87C-47D0-8920-791DE3461C34}"/>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949B95-E4B0-4691-B903-E02CFC0E91D1}"/>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28FC8E12-7258-4D71-B726-C270CADB946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E1B34D7-80AA-4DFC-892A-64AF0F948A13}"/>
              </a:ext>
            </a:extLst>
          </p:cNvPr>
          <p:cNvSpPr>
            <a:spLocks noGrp="1"/>
          </p:cNvSpPr>
          <p:nvPr>
            <p:ph type="sldNum" sz="quarter" idx="12"/>
          </p:nvPr>
        </p:nvSpPr>
        <p:spPr/>
        <p:txBody>
          <a:bodyPr/>
          <a:lstStyle/>
          <a:p>
            <a:fld id="{FFDA1B5B-FD17-41CE-9005-2457CABDC26A}" type="slidenum">
              <a:rPr lang="en-US" smtClean="0"/>
              <a:t>‹#›</a:t>
            </a:fld>
            <a:endParaRPr lang="en-US"/>
          </a:p>
        </p:txBody>
      </p:sp>
    </p:spTree>
    <p:extLst>
      <p:ext uri="{BB962C8B-B14F-4D97-AF65-F5344CB8AC3E}">
        <p14:creationId xmlns:p14="http://schemas.microsoft.com/office/powerpoint/2010/main" val="3140042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7FDA-64D9-4896-896F-06D408352497}"/>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CB11BBF6-EE49-4B79-95D5-90E0228C7A34}"/>
              </a:ext>
            </a:extLst>
          </p:cNvPr>
          <p:cNvSpPr>
            <a:spLocks noGrp="1"/>
          </p:cNvSpPr>
          <p:nvPr>
            <p:ph type="sldNum" sz="quarter" idx="10"/>
          </p:nvPr>
        </p:nvSpPr>
        <p:spPr/>
        <p:txBody>
          <a:bodyPr/>
          <a:lstStyle/>
          <a:p>
            <a:fld id="{FFDA1B5B-FD17-41CE-9005-2457CABDC26A}" type="slidenum">
              <a:rPr lang="en-US" smtClean="0"/>
              <a:t>‹#›</a:t>
            </a:fld>
            <a:endParaRPr lang="en-US"/>
          </a:p>
        </p:txBody>
      </p:sp>
      <p:sp>
        <p:nvSpPr>
          <p:cNvPr id="4" name="Text Placeholder 2">
            <a:extLst>
              <a:ext uri="{FF2B5EF4-FFF2-40B4-BE49-F238E27FC236}">
                <a16:creationId xmlns:a16="http://schemas.microsoft.com/office/drawing/2014/main" id="{8DC56E4E-CE13-443C-AF37-A51E9C47CEE4}"/>
              </a:ext>
            </a:extLst>
          </p:cNvPr>
          <p:cNvSpPr>
            <a:spLocks noGrp="1"/>
          </p:cNvSpPr>
          <p:nvPr>
            <p:ph idx="1"/>
          </p:nvPr>
        </p:nvSpPr>
        <p:spPr>
          <a:xfrm>
            <a:off x="301658" y="1027521"/>
            <a:ext cx="11514422" cy="546471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1938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35CDD-8879-4E58-83E6-6D0C0968BB0C}"/>
              </a:ext>
            </a:extLst>
          </p:cNvPr>
          <p:cNvSpPr>
            <a:spLocks noGrp="1"/>
          </p:cNvSpPr>
          <p:nvPr>
            <p:ph type="title"/>
          </p:nvPr>
        </p:nvSpPr>
        <p:spPr>
          <a:xfrm>
            <a:off x="169682" y="120027"/>
            <a:ext cx="11928836" cy="483287"/>
          </a:xfrm>
        </p:spPr>
        <p:txBody>
          <a:bodyPr/>
          <a:lstStyle>
            <a:lvl1pPr>
              <a:defRPr>
                <a:solidFill>
                  <a:schemeClr val="accent1">
                    <a:lumMod val="75000"/>
                  </a:schemeClr>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542950CD-7FF0-4FC7-B986-5F7256EA1B69}"/>
              </a:ext>
            </a:extLst>
          </p:cNvPr>
          <p:cNvSpPr>
            <a:spLocks noGrp="1"/>
          </p:cNvSpPr>
          <p:nvPr>
            <p:ph type="sldNum" sz="quarter" idx="10"/>
          </p:nvPr>
        </p:nvSpPr>
        <p:spPr>
          <a:xfrm>
            <a:off x="11085922" y="6653130"/>
            <a:ext cx="635524" cy="273132"/>
          </a:xfrm>
        </p:spPr>
        <p:txBody>
          <a:bodyPr/>
          <a:lstStyle/>
          <a:p>
            <a:fld id="{FFDA1B5B-FD17-41CE-9005-2457CABDC26A}" type="slidenum">
              <a:rPr lang="en-US" smtClean="0"/>
              <a:t>‹#›</a:t>
            </a:fld>
            <a:endParaRPr lang="en-US"/>
          </a:p>
        </p:txBody>
      </p:sp>
      <p:sp>
        <p:nvSpPr>
          <p:cNvPr id="5" name="Text Placeholder 4">
            <a:extLst>
              <a:ext uri="{FF2B5EF4-FFF2-40B4-BE49-F238E27FC236}">
                <a16:creationId xmlns:a16="http://schemas.microsoft.com/office/drawing/2014/main" id="{6C0D6E4E-7CA1-4517-9181-C6C173E9B507}"/>
              </a:ext>
            </a:extLst>
          </p:cNvPr>
          <p:cNvSpPr>
            <a:spLocks noGrp="1"/>
          </p:cNvSpPr>
          <p:nvPr>
            <p:ph type="body" sz="quarter" idx="11"/>
          </p:nvPr>
        </p:nvSpPr>
        <p:spPr>
          <a:xfrm>
            <a:off x="169682" y="688157"/>
            <a:ext cx="11928836" cy="5964973"/>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6041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E234-2102-4552-8A01-9DCB001B8575}"/>
              </a:ext>
            </a:extLst>
          </p:cNvPr>
          <p:cNvSpPr>
            <a:spLocks noGrp="1"/>
          </p:cNvSpPr>
          <p:nvPr>
            <p:ph type="title"/>
          </p:nvPr>
        </p:nvSpPr>
        <p:spPr>
          <a:xfrm>
            <a:off x="301658" y="136525"/>
            <a:ext cx="11613820" cy="473861"/>
          </a:xfrm>
        </p:spPr>
        <p:txBody>
          <a:bodyPr/>
          <a:lstStyle>
            <a:lvl1pPr>
              <a:defRPr baseline="0">
                <a:solidFill>
                  <a:schemeClr val="accent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9B9F-314B-461C-9D20-C1F31D1548FB}"/>
              </a:ext>
            </a:extLst>
          </p:cNvPr>
          <p:cNvSpPr>
            <a:spLocks noGrp="1"/>
          </p:cNvSpPr>
          <p:nvPr>
            <p:ph idx="1"/>
          </p:nvPr>
        </p:nvSpPr>
        <p:spPr>
          <a:xfrm>
            <a:off x="301658" y="697584"/>
            <a:ext cx="11613820" cy="602389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8299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70452-B5F1-49EE-A055-CC84F2068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90AAF4-EAA8-4186-A234-8C730260E6F9}"/>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2E4524B-7682-4FA8-9144-D39EA7DDD28D}"/>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F82D2A13-4157-4BEA-BAEB-AE2D12C8270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A8F7812-64B9-44FE-BF0A-58DB8682653B}"/>
              </a:ext>
            </a:extLst>
          </p:cNvPr>
          <p:cNvSpPr>
            <a:spLocks noGrp="1"/>
          </p:cNvSpPr>
          <p:nvPr>
            <p:ph type="sldNum" sz="quarter" idx="12"/>
          </p:nvPr>
        </p:nvSpPr>
        <p:spPr/>
        <p:txBody>
          <a:bodyPr/>
          <a:lstStyle/>
          <a:p>
            <a:fld id="{FFDA1B5B-FD17-41CE-9005-2457CABDC26A}" type="slidenum">
              <a:rPr lang="en-US" smtClean="0"/>
              <a:t>‹#›</a:t>
            </a:fld>
            <a:endParaRPr lang="en-US"/>
          </a:p>
        </p:txBody>
      </p:sp>
      <p:sp>
        <p:nvSpPr>
          <p:cNvPr id="8" name="Text Placeholder 7">
            <a:extLst>
              <a:ext uri="{FF2B5EF4-FFF2-40B4-BE49-F238E27FC236}">
                <a16:creationId xmlns:a16="http://schemas.microsoft.com/office/drawing/2014/main" id="{3871E5D3-5047-4909-88EA-1E70EDB19EDA}"/>
              </a:ext>
            </a:extLst>
          </p:cNvPr>
          <p:cNvSpPr>
            <a:spLocks noGrp="1"/>
          </p:cNvSpPr>
          <p:nvPr>
            <p:ph type="body" sz="quarter" idx="13"/>
          </p:nvPr>
        </p:nvSpPr>
        <p:spPr>
          <a:xfrm>
            <a:off x="490538" y="603250"/>
            <a:ext cx="2940050" cy="1979613"/>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1755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AF361-E65C-4107-95E8-16DA2D44D0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2DA4EF-68C5-439A-9EA9-B1125180C931}"/>
              </a:ext>
            </a:extLst>
          </p:cNvPr>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3AE4F3-D9C6-4F8C-BBEE-BDA2D4D9502D}"/>
              </a:ext>
            </a:extLst>
          </p:cNvPr>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B94E48-B153-4C1D-B463-692791142FFA}"/>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6ECE7B6B-FA92-44C2-978D-46F99F1DD53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4690628-BB3D-4CDF-844A-3927CA6B88E7}"/>
              </a:ext>
            </a:extLst>
          </p:cNvPr>
          <p:cNvSpPr>
            <a:spLocks noGrp="1"/>
          </p:cNvSpPr>
          <p:nvPr>
            <p:ph type="sldNum" sz="quarter" idx="12"/>
          </p:nvPr>
        </p:nvSpPr>
        <p:spPr/>
        <p:txBody>
          <a:bodyPr/>
          <a:lstStyle/>
          <a:p>
            <a:fld id="{FFDA1B5B-FD17-41CE-9005-2457CABDC26A}" type="slidenum">
              <a:rPr lang="en-US" smtClean="0"/>
              <a:t>‹#›</a:t>
            </a:fld>
            <a:endParaRPr lang="en-US"/>
          </a:p>
        </p:txBody>
      </p:sp>
    </p:spTree>
    <p:extLst>
      <p:ext uri="{BB962C8B-B14F-4D97-AF65-F5344CB8AC3E}">
        <p14:creationId xmlns:p14="http://schemas.microsoft.com/office/powerpoint/2010/main" val="3056748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55A88-3BF8-4F70-9284-85BF76078F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72CD6A-4FC5-46CC-812A-97BBBAC76CC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5D9E4FE-9CA1-4B7D-941E-4B05068258E4}"/>
              </a:ext>
            </a:extLst>
          </p:cNvPr>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DDDD75-7E10-4A8F-BF2D-AB0A24BBF7D5}"/>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92A967C-0174-472F-A9A3-D0F8FB3C6523}"/>
              </a:ext>
            </a:extLst>
          </p:cNvPr>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9994ED-EFF5-4E09-BF82-2904A52FE5C2}"/>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197807A6-FAF6-457E-9308-570ED04DDD7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0F00F727-52AF-4BDD-9C51-F1A83A0066B2}"/>
              </a:ext>
            </a:extLst>
          </p:cNvPr>
          <p:cNvSpPr>
            <a:spLocks noGrp="1"/>
          </p:cNvSpPr>
          <p:nvPr>
            <p:ph type="sldNum" sz="quarter" idx="12"/>
          </p:nvPr>
        </p:nvSpPr>
        <p:spPr/>
        <p:txBody>
          <a:bodyPr/>
          <a:lstStyle/>
          <a:p>
            <a:fld id="{FFDA1B5B-FD17-41CE-9005-2457CABDC26A}" type="slidenum">
              <a:rPr lang="en-US" smtClean="0"/>
              <a:t>‹#›</a:t>
            </a:fld>
            <a:endParaRPr lang="en-US"/>
          </a:p>
        </p:txBody>
      </p:sp>
    </p:spTree>
    <p:extLst>
      <p:ext uri="{BB962C8B-B14F-4D97-AF65-F5344CB8AC3E}">
        <p14:creationId xmlns:p14="http://schemas.microsoft.com/office/powerpoint/2010/main" val="101373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C3B3-8E4E-4184-B0F5-FD5577EBDB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8FB299-CD07-4DED-848D-19D0F6D1BA9F}"/>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FF098BFF-846E-43AA-A3C7-7D9B995B3DD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8E0DFB38-C85E-4B8C-9C0C-ED57B8814623}"/>
              </a:ext>
            </a:extLst>
          </p:cNvPr>
          <p:cNvSpPr>
            <a:spLocks noGrp="1"/>
          </p:cNvSpPr>
          <p:nvPr>
            <p:ph type="sldNum" sz="quarter" idx="12"/>
          </p:nvPr>
        </p:nvSpPr>
        <p:spPr/>
        <p:txBody>
          <a:bodyPr/>
          <a:lstStyle/>
          <a:p>
            <a:fld id="{FFDA1B5B-FD17-41CE-9005-2457CABDC26A}" type="slidenum">
              <a:rPr lang="en-US" smtClean="0"/>
              <a:t>‹#›</a:t>
            </a:fld>
            <a:endParaRPr lang="en-US"/>
          </a:p>
        </p:txBody>
      </p:sp>
      <p:sp>
        <p:nvSpPr>
          <p:cNvPr id="6" name="Content Placeholder 2">
            <a:extLst>
              <a:ext uri="{FF2B5EF4-FFF2-40B4-BE49-F238E27FC236}">
                <a16:creationId xmlns:a16="http://schemas.microsoft.com/office/drawing/2014/main" id="{556CD9A0-2B81-4198-B4D1-EA8E9191DC95}"/>
              </a:ext>
            </a:extLst>
          </p:cNvPr>
          <p:cNvSpPr>
            <a:spLocks noGrp="1"/>
          </p:cNvSpPr>
          <p:nvPr>
            <p:ph idx="1"/>
          </p:nvPr>
        </p:nvSpPr>
        <p:spPr>
          <a:xfrm>
            <a:off x="301658" y="899317"/>
            <a:ext cx="9888822" cy="3449163"/>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5455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7FD2-5B0E-41C4-B792-70753A3F81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28C70B-6947-48D0-9F0D-605B9015C3A6}"/>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6BD857-8EE4-4F96-A276-94BCE8B46AC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C3776F-264B-40E7-A13C-B0640A719527}"/>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D9A525B7-833A-46E3-887F-27A7AFCE6B4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8A0B8B1-0D4F-4EF2-961A-BA1A03BD3C21}"/>
              </a:ext>
            </a:extLst>
          </p:cNvPr>
          <p:cNvSpPr>
            <a:spLocks noGrp="1"/>
          </p:cNvSpPr>
          <p:nvPr>
            <p:ph type="sldNum" sz="quarter" idx="12"/>
          </p:nvPr>
        </p:nvSpPr>
        <p:spPr/>
        <p:txBody>
          <a:bodyPr/>
          <a:lstStyle/>
          <a:p>
            <a:fld id="{FFDA1B5B-FD17-41CE-9005-2457CABDC26A}" type="slidenum">
              <a:rPr lang="en-US" smtClean="0"/>
              <a:t>‹#›</a:t>
            </a:fld>
            <a:endParaRPr lang="en-US"/>
          </a:p>
        </p:txBody>
      </p:sp>
    </p:spTree>
    <p:extLst>
      <p:ext uri="{BB962C8B-B14F-4D97-AF65-F5344CB8AC3E}">
        <p14:creationId xmlns:p14="http://schemas.microsoft.com/office/powerpoint/2010/main" val="536910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AB01-E654-4E45-BC63-A4D43159DC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B62264-5775-4E5D-848C-BA0A859774AF}"/>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518D59-7E8A-47E1-BAF6-012DA388864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5E585E-6A64-42FC-AA73-EB96B3A5B2A4}"/>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6F10FB09-5848-428D-980B-544D0A98426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8636D31-AFEE-45E2-8E5F-1E3B6BE1C433}"/>
              </a:ext>
            </a:extLst>
          </p:cNvPr>
          <p:cNvSpPr>
            <a:spLocks noGrp="1"/>
          </p:cNvSpPr>
          <p:nvPr>
            <p:ph type="sldNum" sz="quarter" idx="12"/>
          </p:nvPr>
        </p:nvSpPr>
        <p:spPr/>
        <p:txBody>
          <a:bodyPr/>
          <a:lstStyle/>
          <a:p>
            <a:fld id="{FFDA1B5B-FD17-41CE-9005-2457CABDC26A}" type="slidenum">
              <a:rPr lang="en-US" smtClean="0"/>
              <a:t>‹#›</a:t>
            </a:fld>
            <a:endParaRPr lang="en-US"/>
          </a:p>
        </p:txBody>
      </p:sp>
    </p:spTree>
    <p:extLst>
      <p:ext uri="{BB962C8B-B14F-4D97-AF65-F5344CB8AC3E}">
        <p14:creationId xmlns:p14="http://schemas.microsoft.com/office/powerpoint/2010/main" val="4156007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5A1721-E7A5-4549-A58C-C6386147AE08}"/>
              </a:ext>
            </a:extLst>
          </p:cNvPr>
          <p:cNvSpPr>
            <a:spLocks noGrp="1"/>
          </p:cNvSpPr>
          <p:nvPr>
            <p:ph type="title"/>
          </p:nvPr>
        </p:nvSpPr>
        <p:spPr>
          <a:xfrm>
            <a:off x="301658" y="204870"/>
            <a:ext cx="11613821" cy="6246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5E20DF94-C148-42CF-A3AC-447F55CC8E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DA1B5B-FD17-41CE-9005-2457CABDC26A}" type="slidenum">
              <a:rPr lang="en-US" smtClean="0"/>
              <a:t>‹#›</a:t>
            </a:fld>
            <a:endParaRPr lang="en-US"/>
          </a:p>
        </p:txBody>
      </p:sp>
    </p:spTree>
    <p:extLst>
      <p:ext uri="{BB962C8B-B14F-4D97-AF65-F5344CB8AC3E}">
        <p14:creationId xmlns:p14="http://schemas.microsoft.com/office/powerpoint/2010/main" val="3490229021"/>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w3schools.com/js/js_async.a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w3schools.com/xml/ajax_xmlhttprequest_response.asp" TargetMode="Externa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medium.com/front-end-weekly/ajax-async-callback-promise-e98f8074ebd7" TargetMode="External"/><Relationship Id="rId2" Type="http://schemas.openxmlformats.org/officeDocument/2006/relationships/hyperlink" Target="https://scotch.io/tutorials/javascript-promises-for-dummies#toc-chaining-promises" TargetMode="External"/><Relationship Id="rId1" Type="http://schemas.openxmlformats.org/officeDocument/2006/relationships/slideLayout" Target="../slideLayouts/slideLayout2.xml"/><Relationship Id="rId6" Type="http://schemas.openxmlformats.org/officeDocument/2006/relationships/hyperlink" Target="https://phil.tech/2016/http-rest-api-file-uploads/" TargetMode="External"/><Relationship Id="rId5" Type="http://schemas.openxmlformats.org/officeDocument/2006/relationships/hyperlink" Target="https://restfulapi.net/versioning/" TargetMode="External"/><Relationship Id="rId4" Type="http://schemas.openxmlformats.org/officeDocument/2006/relationships/hyperlink" Target="https://zapier.com/learn/apis/chapter-6-api-design/"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8B35-0FA4-4D88-9C5D-7C0CEF8A47C9}"/>
              </a:ext>
            </a:extLst>
          </p:cNvPr>
          <p:cNvSpPr>
            <a:spLocks noGrp="1"/>
          </p:cNvSpPr>
          <p:nvPr>
            <p:ph type="title"/>
          </p:nvPr>
        </p:nvSpPr>
        <p:spPr>
          <a:xfrm>
            <a:off x="622169" y="1484850"/>
            <a:ext cx="10897386" cy="3021835"/>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dirty="0"/>
              <a:t>Adv Web Dev Arch </a:t>
            </a:r>
            <a:br>
              <a:rPr lang="en-US" dirty="0"/>
            </a:br>
            <a:r>
              <a:rPr lang="en-US"/>
              <a:t>Lecture 6</a:t>
            </a:r>
            <a:br>
              <a:rPr lang="en-US" dirty="0"/>
            </a:br>
            <a:r>
              <a:rPr lang="en-US" sz="2000" dirty="0"/>
              <a:t>how to implement </a:t>
            </a:r>
            <a:br>
              <a:rPr lang="en-US" sz="2000" dirty="0"/>
            </a:br>
            <a:r>
              <a:rPr lang="en-US" sz="2000" dirty="0"/>
              <a:t>Microservices communication asynchronously </a:t>
            </a:r>
            <a:br>
              <a:rPr lang="en-US" dirty="0"/>
            </a:br>
            <a:r>
              <a:rPr lang="en-US" sz="2000" dirty="0"/>
              <a:t>(intro to promises in JS)</a:t>
            </a:r>
          </a:p>
        </p:txBody>
      </p:sp>
      <p:sp>
        <p:nvSpPr>
          <p:cNvPr id="3" name="Slide Number Placeholder 2">
            <a:extLst>
              <a:ext uri="{FF2B5EF4-FFF2-40B4-BE49-F238E27FC236}">
                <a16:creationId xmlns:a16="http://schemas.microsoft.com/office/drawing/2014/main" id="{98464896-864F-412F-9B34-ABB39A5EC31B}"/>
              </a:ext>
            </a:extLst>
          </p:cNvPr>
          <p:cNvSpPr>
            <a:spLocks noGrp="1"/>
          </p:cNvSpPr>
          <p:nvPr>
            <p:ph type="sldNum" sz="quarter" idx="10"/>
          </p:nvPr>
        </p:nvSpPr>
        <p:spPr/>
        <p:txBody>
          <a:bodyPr/>
          <a:lstStyle/>
          <a:p>
            <a:fld id="{FFDA1B5B-FD17-41CE-9005-2457CABDC26A}" type="slidenum">
              <a:rPr lang="en-US" smtClean="0"/>
              <a:t>1</a:t>
            </a:fld>
            <a:endParaRPr lang="en-US"/>
          </a:p>
        </p:txBody>
      </p:sp>
      <p:sp>
        <p:nvSpPr>
          <p:cNvPr id="4" name="Text Placeholder 3">
            <a:extLst>
              <a:ext uri="{FF2B5EF4-FFF2-40B4-BE49-F238E27FC236}">
                <a16:creationId xmlns:a16="http://schemas.microsoft.com/office/drawing/2014/main" id="{1AEA3FC9-B7FD-4F8E-844B-D3AD4EC97BF2}"/>
              </a:ext>
            </a:extLst>
          </p:cNvPr>
          <p:cNvSpPr>
            <a:spLocks noGrp="1"/>
          </p:cNvSpPr>
          <p:nvPr>
            <p:ph type="body" sz="quarter" idx="11"/>
          </p:nvPr>
        </p:nvSpPr>
        <p:spPr>
          <a:xfrm>
            <a:off x="1847654" y="4783974"/>
            <a:ext cx="8446416" cy="1178350"/>
          </a:xfrm>
        </p:spPr>
        <p:txBody>
          <a:bodyPr/>
          <a:lstStyle/>
          <a:p>
            <a:pPr marL="0" indent="0" algn="ctr">
              <a:buNone/>
            </a:pPr>
            <a:r>
              <a:rPr lang="en-US" dirty="0">
                <a:solidFill>
                  <a:schemeClr val="bg1"/>
                </a:solidFill>
              </a:rPr>
              <a:t>Amir Amintabar, </a:t>
            </a:r>
            <a:r>
              <a:rPr lang="en-US" sz="1800" dirty="0">
                <a:solidFill>
                  <a:schemeClr val="bg1"/>
                </a:solidFill>
              </a:rPr>
              <a:t>PhD</a:t>
            </a:r>
          </a:p>
          <a:p>
            <a:pPr marL="0" indent="0" algn="ctr">
              <a:buNone/>
            </a:pPr>
            <a:endParaRPr lang="en-US" sz="1800" dirty="0">
              <a:solidFill>
                <a:schemeClr val="bg1"/>
              </a:solidFill>
            </a:endParaRPr>
          </a:p>
          <a:p>
            <a:pPr marL="0" indent="0" algn="ctr">
              <a:buNone/>
            </a:pPr>
            <a:endParaRPr lang="en-US" sz="1800" dirty="0">
              <a:solidFill>
                <a:schemeClr val="bg1"/>
              </a:solidFill>
            </a:endParaRPr>
          </a:p>
        </p:txBody>
      </p:sp>
    </p:spTree>
    <p:extLst>
      <p:ext uri="{BB962C8B-B14F-4D97-AF65-F5344CB8AC3E}">
        <p14:creationId xmlns:p14="http://schemas.microsoft.com/office/powerpoint/2010/main" val="4068516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598DC-6990-4ADD-B49B-C77A15ED6330}"/>
              </a:ext>
            </a:extLst>
          </p:cNvPr>
          <p:cNvSpPr>
            <a:spLocks noGrp="1"/>
          </p:cNvSpPr>
          <p:nvPr>
            <p:ph type="title"/>
          </p:nvPr>
        </p:nvSpPr>
        <p:spPr/>
        <p:txBody>
          <a:bodyPr>
            <a:normAutofit fontScale="90000"/>
          </a:bodyPr>
          <a:lstStyle/>
          <a:p>
            <a:r>
              <a:rPr lang="en-US" dirty="0"/>
              <a:t>problem</a:t>
            </a:r>
          </a:p>
        </p:txBody>
      </p:sp>
      <p:sp>
        <p:nvSpPr>
          <p:cNvPr id="3" name="Slide Number Placeholder 2">
            <a:extLst>
              <a:ext uri="{FF2B5EF4-FFF2-40B4-BE49-F238E27FC236}">
                <a16:creationId xmlns:a16="http://schemas.microsoft.com/office/drawing/2014/main" id="{204565A1-8A73-4E5B-826F-AF9A18A99FC0}"/>
              </a:ext>
            </a:extLst>
          </p:cNvPr>
          <p:cNvSpPr>
            <a:spLocks noGrp="1"/>
          </p:cNvSpPr>
          <p:nvPr>
            <p:ph type="sldNum" sz="quarter" idx="10"/>
          </p:nvPr>
        </p:nvSpPr>
        <p:spPr/>
        <p:txBody>
          <a:bodyPr/>
          <a:lstStyle/>
          <a:p>
            <a:fld id="{FFDA1B5B-FD17-41CE-9005-2457CABDC26A}" type="slidenum">
              <a:rPr lang="en-US" smtClean="0"/>
              <a:t>10</a:t>
            </a:fld>
            <a:endParaRPr lang="en-US"/>
          </a:p>
        </p:txBody>
      </p:sp>
      <p:sp>
        <p:nvSpPr>
          <p:cNvPr id="4" name="Text Placeholder 3">
            <a:extLst>
              <a:ext uri="{FF2B5EF4-FFF2-40B4-BE49-F238E27FC236}">
                <a16:creationId xmlns:a16="http://schemas.microsoft.com/office/drawing/2014/main" id="{23A2F61E-DE7B-4A69-86B0-2BF76C620732}"/>
              </a:ext>
            </a:extLst>
          </p:cNvPr>
          <p:cNvSpPr>
            <a:spLocks noGrp="1"/>
          </p:cNvSpPr>
          <p:nvPr>
            <p:ph type="body" sz="quarter" idx="11"/>
          </p:nvPr>
        </p:nvSpPr>
        <p:spPr>
          <a:xfrm>
            <a:off x="169682" y="688158"/>
            <a:ext cx="11928836" cy="5512618"/>
          </a:xfrm>
        </p:spPr>
        <p:txBody>
          <a:bodyPr/>
          <a:lstStyle/>
          <a:p>
            <a:r>
              <a:rPr lang="en-CA" b="0" i="0" dirty="0">
                <a:solidFill>
                  <a:srgbClr val="0D0D0D"/>
                </a:solidFill>
                <a:effectLst/>
                <a:latin typeface="Söhne"/>
              </a:rPr>
              <a:t>In </a:t>
            </a:r>
            <a:r>
              <a:rPr lang="en-CA" b="0" i="0" dirty="0" err="1">
                <a:solidFill>
                  <a:srgbClr val="0D0D0D"/>
                </a:solidFill>
                <a:effectLst/>
                <a:latin typeface="Söhne"/>
              </a:rPr>
              <a:t>js</a:t>
            </a:r>
            <a:r>
              <a:rPr lang="en-CA" b="0" i="0" dirty="0">
                <a:solidFill>
                  <a:srgbClr val="0D0D0D"/>
                </a:solidFill>
                <a:effectLst/>
                <a:latin typeface="Söhne"/>
              </a:rPr>
              <a:t> Functions can only return a single value, whether of primitive data type (number, string </a:t>
            </a:r>
            <a:r>
              <a:rPr lang="en-CA" b="0" i="0" dirty="0" err="1">
                <a:solidFill>
                  <a:srgbClr val="0D0D0D"/>
                </a:solidFill>
                <a:effectLst/>
                <a:latin typeface="Söhne"/>
              </a:rPr>
              <a:t>etc</a:t>
            </a:r>
            <a:r>
              <a:rPr lang="en-CA" b="0" i="0" dirty="0">
                <a:solidFill>
                  <a:srgbClr val="0D0D0D"/>
                </a:solidFill>
                <a:effectLst/>
                <a:latin typeface="Söhne"/>
              </a:rPr>
              <a:t>) or a non- primitive data type </a:t>
            </a:r>
            <a:r>
              <a:rPr lang="en-CA" dirty="0">
                <a:solidFill>
                  <a:srgbClr val="0D0D0D"/>
                </a:solidFill>
                <a:latin typeface="Söhne"/>
              </a:rPr>
              <a:t>such as an object</a:t>
            </a:r>
            <a:r>
              <a:rPr lang="en-CA" b="0" i="0" dirty="0">
                <a:solidFill>
                  <a:srgbClr val="0D0D0D"/>
                </a:solidFill>
                <a:effectLst/>
                <a:latin typeface="Söhne"/>
              </a:rPr>
              <a:t>. </a:t>
            </a:r>
          </a:p>
          <a:p>
            <a:endParaRPr lang="en-CA" b="0" i="0" dirty="0">
              <a:solidFill>
                <a:srgbClr val="0D0D0D"/>
              </a:solidFill>
              <a:effectLst/>
              <a:latin typeface="Söhne"/>
            </a:endParaRPr>
          </a:p>
          <a:p>
            <a:endParaRPr lang="en-CA" dirty="0">
              <a:solidFill>
                <a:srgbClr val="0D0D0D"/>
              </a:solidFill>
              <a:latin typeface="Söhne"/>
            </a:endParaRPr>
          </a:p>
          <a:p>
            <a:endParaRPr lang="en-CA" b="0" i="0" dirty="0">
              <a:solidFill>
                <a:srgbClr val="0D0D0D"/>
              </a:solidFill>
              <a:effectLst/>
              <a:latin typeface="Söhne"/>
            </a:endParaRPr>
          </a:p>
          <a:p>
            <a:endParaRPr lang="en-CA" b="0" i="0" dirty="0">
              <a:solidFill>
                <a:srgbClr val="0D0D0D"/>
              </a:solidFill>
              <a:effectLst/>
              <a:latin typeface="Söhne"/>
            </a:endParaRPr>
          </a:p>
          <a:p>
            <a:r>
              <a:rPr lang="en-CA" dirty="0">
                <a:solidFill>
                  <a:srgbClr val="0D0D0D"/>
                </a:solidFill>
                <a:effectLst>
                  <a:outerShdw blurRad="38100" dist="38100" dir="2700000" algn="tl">
                    <a:srgbClr val="000000">
                      <a:alpha val="43137"/>
                    </a:srgbClr>
                  </a:outerShdw>
                </a:effectLst>
                <a:latin typeface="Söhne"/>
              </a:rPr>
              <a:t>Usually, we call the function in our code, and do stuff based on the retuned value. But what if the </a:t>
            </a:r>
            <a:r>
              <a:rPr lang="en-CA" b="0" i="0" dirty="0">
                <a:solidFill>
                  <a:srgbClr val="0D0D0D"/>
                </a:solidFill>
                <a:effectLst>
                  <a:outerShdw blurRad="38100" dist="38100" dir="2700000" algn="tl">
                    <a:srgbClr val="000000">
                      <a:alpha val="43137"/>
                    </a:srgbClr>
                  </a:outerShdw>
                </a:effectLst>
                <a:latin typeface="Söhne"/>
              </a:rPr>
              <a:t>operation performed by a function is </a:t>
            </a:r>
            <a:r>
              <a:rPr lang="en-CA" b="0" i="1" dirty="0">
                <a:solidFill>
                  <a:srgbClr val="0D0D0D"/>
                </a:solidFill>
                <a:effectLst>
                  <a:outerShdw blurRad="38100" dist="38100" dir="2700000" algn="tl">
                    <a:srgbClr val="000000">
                      <a:alpha val="43137"/>
                    </a:srgbClr>
                  </a:outerShdw>
                </a:effectLst>
                <a:latin typeface="Söhne"/>
              </a:rPr>
              <a:t>asynchronous?</a:t>
            </a:r>
            <a:endParaRPr lang="en-CA" dirty="0">
              <a:solidFill>
                <a:srgbClr val="0D0D0D"/>
              </a:solidFill>
              <a:effectLst>
                <a:outerShdw blurRad="38100" dist="38100" dir="2700000" algn="tl">
                  <a:srgbClr val="000000">
                    <a:alpha val="43137"/>
                  </a:srgbClr>
                </a:outerShdw>
              </a:effectLst>
              <a:latin typeface="Söhne"/>
            </a:endParaRPr>
          </a:p>
          <a:p>
            <a:r>
              <a:rPr lang="en-CA" b="0" i="0" dirty="0">
                <a:solidFill>
                  <a:srgbClr val="0D0D0D"/>
                </a:solidFill>
                <a:effectLst/>
                <a:latin typeface="Söhne"/>
              </a:rPr>
              <a:t>Q: why functions doing asynchronous operations are more complicated?</a:t>
            </a:r>
          </a:p>
          <a:p>
            <a:endParaRPr lang="en-CA" b="0" i="0" dirty="0">
              <a:solidFill>
                <a:srgbClr val="0D0D0D"/>
              </a:solidFill>
              <a:effectLst/>
              <a:latin typeface="Söhne"/>
            </a:endParaRPr>
          </a:p>
        </p:txBody>
      </p:sp>
      <p:pic>
        <p:nvPicPr>
          <p:cNvPr id="7" name="Picture 6">
            <a:extLst>
              <a:ext uri="{FF2B5EF4-FFF2-40B4-BE49-F238E27FC236}">
                <a16:creationId xmlns:a16="http://schemas.microsoft.com/office/drawing/2014/main" id="{BF70D107-D1D6-5378-6BE2-050435F23297}"/>
              </a:ext>
            </a:extLst>
          </p:cNvPr>
          <p:cNvPicPr>
            <a:picLocks noChangeAspect="1"/>
          </p:cNvPicPr>
          <p:nvPr/>
        </p:nvPicPr>
        <p:blipFill>
          <a:blip r:embed="rId2"/>
          <a:stretch>
            <a:fillRect/>
          </a:stretch>
        </p:blipFill>
        <p:spPr>
          <a:xfrm>
            <a:off x="442913" y="1485220"/>
            <a:ext cx="2296206" cy="1060430"/>
          </a:xfrm>
          <a:prstGeom prst="rect">
            <a:avLst/>
          </a:prstGeom>
        </p:spPr>
      </p:pic>
      <p:pic>
        <p:nvPicPr>
          <p:cNvPr id="9" name="Picture 8">
            <a:extLst>
              <a:ext uri="{FF2B5EF4-FFF2-40B4-BE49-F238E27FC236}">
                <a16:creationId xmlns:a16="http://schemas.microsoft.com/office/drawing/2014/main" id="{790C6BF5-63AC-FADD-C99A-EF1CFA8900AE}"/>
              </a:ext>
            </a:extLst>
          </p:cNvPr>
          <p:cNvPicPr>
            <a:picLocks noChangeAspect="1"/>
          </p:cNvPicPr>
          <p:nvPr/>
        </p:nvPicPr>
        <p:blipFill>
          <a:blip r:embed="rId3"/>
          <a:stretch>
            <a:fillRect/>
          </a:stretch>
        </p:blipFill>
        <p:spPr>
          <a:xfrm>
            <a:off x="4940345" y="1518486"/>
            <a:ext cx="3109641" cy="2073094"/>
          </a:xfrm>
          <a:prstGeom prst="rect">
            <a:avLst/>
          </a:prstGeom>
        </p:spPr>
      </p:pic>
      <p:pic>
        <p:nvPicPr>
          <p:cNvPr id="17" name="Graphic 16" descr="Worried face outline with solid fill">
            <a:extLst>
              <a:ext uri="{FF2B5EF4-FFF2-40B4-BE49-F238E27FC236}">
                <a16:creationId xmlns:a16="http://schemas.microsoft.com/office/drawing/2014/main" id="{45D88D5B-D3E1-BA4F-C1C5-4A6AD29004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24939" y="3898446"/>
            <a:ext cx="628650" cy="628650"/>
          </a:xfrm>
          <a:prstGeom prst="rect">
            <a:avLst/>
          </a:prstGeom>
        </p:spPr>
      </p:pic>
    </p:spTree>
    <p:extLst>
      <p:ext uri="{BB962C8B-B14F-4D97-AF65-F5344CB8AC3E}">
        <p14:creationId xmlns:p14="http://schemas.microsoft.com/office/powerpoint/2010/main" val="218503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 calcmode="lin" valueType="num">
                                      <p:cBhvr additive="base">
                                        <p:cTn id="1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F0CE41B-D8D2-4772-9B36-AE3CDC7CFC0B}"/>
              </a:ext>
            </a:extLst>
          </p:cNvPr>
          <p:cNvSpPr>
            <a:spLocks noGrp="1"/>
          </p:cNvSpPr>
          <p:nvPr>
            <p:ph type="sldNum" sz="quarter" idx="10"/>
          </p:nvPr>
        </p:nvSpPr>
        <p:spPr/>
        <p:txBody>
          <a:bodyPr/>
          <a:lstStyle/>
          <a:p>
            <a:fld id="{FFDA1B5B-FD17-41CE-9005-2457CABDC26A}" type="slidenum">
              <a:rPr lang="en-US" smtClean="0"/>
              <a:t>11</a:t>
            </a:fld>
            <a:endParaRPr lang="en-US"/>
          </a:p>
        </p:txBody>
      </p:sp>
      <p:sp>
        <p:nvSpPr>
          <p:cNvPr id="4" name="Text Placeholder 3">
            <a:extLst>
              <a:ext uri="{FF2B5EF4-FFF2-40B4-BE49-F238E27FC236}">
                <a16:creationId xmlns:a16="http://schemas.microsoft.com/office/drawing/2014/main" id="{998F45EB-575B-4E46-8705-1D42A3C1ABBB}"/>
              </a:ext>
            </a:extLst>
          </p:cNvPr>
          <p:cNvSpPr>
            <a:spLocks noGrp="1"/>
          </p:cNvSpPr>
          <p:nvPr>
            <p:ph type="body" sz="quarter" idx="11"/>
          </p:nvPr>
        </p:nvSpPr>
        <p:spPr>
          <a:xfrm>
            <a:off x="169682" y="446513"/>
            <a:ext cx="11928836" cy="5964973"/>
          </a:xfrm>
        </p:spPr>
        <p:txBody>
          <a:bodyPr/>
          <a:lstStyle/>
          <a:p>
            <a:r>
              <a:rPr lang="en-CA" b="0" i="0" dirty="0">
                <a:solidFill>
                  <a:srgbClr val="0D0D0D"/>
                </a:solidFill>
                <a:effectLst/>
                <a:latin typeface="Söhne"/>
              </a:rPr>
              <a:t>Dealing with functions doing asynchronous stuff, we are not only interested in the returned value, but </a:t>
            </a:r>
            <a:r>
              <a:rPr lang="en-CA" b="1" i="0" dirty="0">
                <a:solidFill>
                  <a:srgbClr val="0D0D0D"/>
                </a:solidFill>
                <a:effectLst/>
                <a:latin typeface="Söhne"/>
              </a:rPr>
              <a:t>also in how it was returned</a:t>
            </a:r>
            <a:r>
              <a:rPr lang="en-CA" b="0" i="0" dirty="0">
                <a:solidFill>
                  <a:srgbClr val="0D0D0D"/>
                </a:solidFill>
                <a:effectLst/>
                <a:latin typeface="Söhne"/>
              </a:rPr>
              <a:t>, was  the operation successful or failed ( timed-out, DB is down, authentication error </a:t>
            </a:r>
            <a:r>
              <a:rPr lang="en-CA" b="0" i="0" dirty="0" err="1">
                <a:solidFill>
                  <a:srgbClr val="0D0D0D"/>
                </a:solidFill>
                <a:effectLst/>
                <a:latin typeface="Söhne"/>
              </a:rPr>
              <a:t>etc</a:t>
            </a:r>
            <a:r>
              <a:rPr lang="en-CA" b="0" i="0" dirty="0">
                <a:solidFill>
                  <a:srgbClr val="0D0D0D"/>
                </a:solidFill>
                <a:effectLst/>
                <a:latin typeface="Söhne"/>
              </a:rPr>
              <a:t>)</a:t>
            </a:r>
            <a:endParaRPr lang="en-US" dirty="0"/>
          </a:p>
          <a:p>
            <a:r>
              <a:rPr lang="en-US" dirty="0"/>
              <a:t>1- Do something with the success</a:t>
            </a:r>
          </a:p>
          <a:p>
            <a:r>
              <a:rPr lang="en-US" dirty="0"/>
              <a:t>2- Or deal with the failure gracefully </a:t>
            </a:r>
          </a:p>
          <a:p>
            <a:endParaRPr lang="en-US" dirty="0"/>
          </a:p>
          <a:p>
            <a:r>
              <a:rPr lang="en-US" dirty="0"/>
              <a:t>But functions return only one thing! (read with scream)</a:t>
            </a:r>
          </a:p>
          <a:p>
            <a:r>
              <a:rPr lang="en-US" dirty="0"/>
              <a:t>Q: </a:t>
            </a:r>
            <a:r>
              <a:rPr lang="en-US" dirty="0" err="1"/>
              <a:t>Whats</a:t>
            </a:r>
            <a:r>
              <a:rPr lang="en-US" dirty="0"/>
              <a:t> your solution ?</a:t>
            </a:r>
          </a:p>
          <a:p>
            <a:endParaRPr lang="en-US" dirty="0"/>
          </a:p>
          <a:p>
            <a:r>
              <a:rPr lang="en-US" dirty="0"/>
              <a:t>Lets  simply return an object that has two callback methods, resolve() and reject()! We simply override them based on what we want </a:t>
            </a: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2537511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5704" y="2831330"/>
            <a:ext cx="6212063" cy="1878893"/>
          </a:xfrm>
        </p:spPr>
        <p:txBody>
          <a:bodyPr>
            <a:noAutofit/>
          </a:bodyPr>
          <a:lstStyle/>
          <a:p>
            <a:r>
              <a:rPr lang="en-CA" sz="4800" dirty="0"/>
              <a:t>Promise</a:t>
            </a:r>
            <a:br>
              <a:rPr lang="en-CA" sz="4800" dirty="0"/>
            </a:br>
            <a:r>
              <a:rPr lang="en-CA" sz="4800" dirty="0"/>
              <a:t> in </a:t>
            </a:r>
            <a:br>
              <a:rPr lang="en-CA" sz="4800" dirty="0"/>
            </a:br>
            <a:r>
              <a:rPr lang="en-CA" sz="4800" dirty="0"/>
              <a:t>JavaScript </a:t>
            </a:r>
          </a:p>
        </p:txBody>
      </p:sp>
      <p:sp>
        <p:nvSpPr>
          <p:cNvPr id="3" name="Slide Number Placeholder 2"/>
          <p:cNvSpPr>
            <a:spLocks noGrp="1"/>
          </p:cNvSpPr>
          <p:nvPr>
            <p:ph type="sldNum" sz="quarter" idx="10"/>
          </p:nvPr>
        </p:nvSpPr>
        <p:spPr/>
        <p:txBody>
          <a:bodyPr/>
          <a:lstStyle/>
          <a:p>
            <a:fld id="{FFDA1B5B-FD17-41CE-9005-2457CABDC26A}" type="slidenum">
              <a:rPr lang="en-US" smtClean="0"/>
              <a:t>12</a:t>
            </a:fld>
            <a:endParaRPr lang="en-US"/>
          </a:p>
        </p:txBody>
      </p:sp>
      <p:sp>
        <p:nvSpPr>
          <p:cNvPr id="4" name="Oval 3">
            <a:extLst>
              <a:ext uri="{FF2B5EF4-FFF2-40B4-BE49-F238E27FC236}">
                <a16:creationId xmlns:a16="http://schemas.microsoft.com/office/drawing/2014/main" id="{18DB3DFF-0D4C-497B-BE88-103B5BB7DE1D}"/>
              </a:ext>
            </a:extLst>
          </p:cNvPr>
          <p:cNvSpPr/>
          <p:nvPr/>
        </p:nvSpPr>
        <p:spPr>
          <a:xfrm>
            <a:off x="8801301" y="3114414"/>
            <a:ext cx="1894661" cy="1449197"/>
          </a:xfrm>
          <a:prstGeom prst="ellipse">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defTabSz="685800"/>
            <a:r>
              <a:rPr lang="en-US" sz="4950" b="1" spc="38" dirty="0">
                <a:ln w="9525" cmpd="sng">
                  <a:solidFill>
                    <a:srgbClr val="4472C4"/>
                  </a:solidFill>
                  <a:prstDash val="solid"/>
                </a:ln>
                <a:solidFill>
                  <a:srgbClr val="70AD47">
                    <a:tint val="1000"/>
                  </a:srgbClr>
                </a:solidFill>
                <a:effectLst>
                  <a:glow rad="38100">
                    <a:srgbClr val="4472C4">
                      <a:alpha val="40000"/>
                    </a:srgbClr>
                  </a:glow>
                </a:effectLst>
                <a:latin typeface="Calibri" panose="020F0502020204030204"/>
              </a:rPr>
              <a:t>3</a:t>
            </a:r>
          </a:p>
        </p:txBody>
      </p:sp>
    </p:spTree>
    <p:extLst>
      <p:ext uri="{BB962C8B-B14F-4D97-AF65-F5344CB8AC3E}">
        <p14:creationId xmlns:p14="http://schemas.microsoft.com/office/powerpoint/2010/main" val="40993800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B3DBE-D1F3-43AB-A937-F23DCE806F4B}"/>
              </a:ext>
            </a:extLst>
          </p:cNvPr>
          <p:cNvSpPr>
            <a:spLocks noGrp="1"/>
          </p:cNvSpPr>
          <p:nvPr>
            <p:ph type="title"/>
          </p:nvPr>
        </p:nvSpPr>
        <p:spPr>
          <a:xfrm>
            <a:off x="2992228" y="3187356"/>
            <a:ext cx="5430319" cy="483287"/>
          </a:xfrm>
        </p:spPr>
        <p:txBody>
          <a:bodyPr>
            <a:normAutofit fontScale="90000"/>
          </a:bodyPr>
          <a:lstStyle/>
          <a:p>
            <a:r>
              <a:rPr lang="en-US" dirty="0"/>
              <a:t>Understanding promises </a:t>
            </a:r>
          </a:p>
        </p:txBody>
      </p:sp>
      <p:sp>
        <p:nvSpPr>
          <p:cNvPr id="3" name="Slide Number Placeholder 2">
            <a:extLst>
              <a:ext uri="{FF2B5EF4-FFF2-40B4-BE49-F238E27FC236}">
                <a16:creationId xmlns:a16="http://schemas.microsoft.com/office/drawing/2014/main" id="{CC47B414-6399-4F02-8D56-EC76A96AD20E}"/>
              </a:ext>
            </a:extLst>
          </p:cNvPr>
          <p:cNvSpPr>
            <a:spLocks noGrp="1"/>
          </p:cNvSpPr>
          <p:nvPr>
            <p:ph type="sldNum" sz="quarter" idx="10"/>
          </p:nvPr>
        </p:nvSpPr>
        <p:spPr/>
        <p:txBody>
          <a:bodyPr/>
          <a:lstStyle/>
          <a:p>
            <a:fld id="{FFDA1B5B-FD17-41CE-9005-2457CABDC26A}" type="slidenum">
              <a:rPr lang="en-US" smtClean="0"/>
              <a:t>13</a:t>
            </a:fld>
            <a:endParaRPr lang="en-US"/>
          </a:p>
        </p:txBody>
      </p:sp>
    </p:spTree>
    <p:extLst>
      <p:ext uri="{BB962C8B-B14F-4D97-AF65-F5344CB8AC3E}">
        <p14:creationId xmlns:p14="http://schemas.microsoft.com/office/powerpoint/2010/main" val="2190070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FBDD7-F1F6-4E6B-BB7E-135DFFE18738}"/>
              </a:ext>
            </a:extLst>
          </p:cNvPr>
          <p:cNvSpPr>
            <a:spLocks noGrp="1"/>
          </p:cNvSpPr>
          <p:nvPr>
            <p:ph type="title"/>
          </p:nvPr>
        </p:nvSpPr>
        <p:spPr/>
        <p:txBody>
          <a:bodyPr>
            <a:normAutofit fontScale="90000"/>
          </a:bodyPr>
          <a:lstStyle/>
          <a:p>
            <a:r>
              <a:rPr lang="en-US" dirty="0"/>
              <a:t>Understanding Promises</a:t>
            </a:r>
          </a:p>
        </p:txBody>
      </p:sp>
      <p:sp>
        <p:nvSpPr>
          <p:cNvPr id="3" name="Slide Number Placeholder 2">
            <a:extLst>
              <a:ext uri="{FF2B5EF4-FFF2-40B4-BE49-F238E27FC236}">
                <a16:creationId xmlns:a16="http://schemas.microsoft.com/office/drawing/2014/main" id="{B08A4FB5-D81C-4C6E-A743-57525896EA62}"/>
              </a:ext>
            </a:extLst>
          </p:cNvPr>
          <p:cNvSpPr>
            <a:spLocks noGrp="1"/>
          </p:cNvSpPr>
          <p:nvPr>
            <p:ph type="sldNum" sz="quarter" idx="10"/>
          </p:nvPr>
        </p:nvSpPr>
        <p:spPr/>
        <p:txBody>
          <a:bodyPr/>
          <a:lstStyle/>
          <a:p>
            <a:fld id="{FFDA1B5B-FD17-41CE-9005-2457CABDC26A}" type="slidenum">
              <a:rPr lang="en-US" smtClean="0"/>
              <a:t>14</a:t>
            </a:fld>
            <a:endParaRPr lang="en-US"/>
          </a:p>
        </p:txBody>
      </p:sp>
      <p:sp>
        <p:nvSpPr>
          <p:cNvPr id="4" name="Text Placeholder 3">
            <a:extLst>
              <a:ext uri="{FF2B5EF4-FFF2-40B4-BE49-F238E27FC236}">
                <a16:creationId xmlns:a16="http://schemas.microsoft.com/office/drawing/2014/main" id="{014A5624-4364-43B0-B8B0-E28BCC03CE8F}"/>
              </a:ext>
            </a:extLst>
          </p:cNvPr>
          <p:cNvSpPr>
            <a:spLocks noGrp="1"/>
          </p:cNvSpPr>
          <p:nvPr>
            <p:ph type="body" sz="quarter" idx="11"/>
          </p:nvPr>
        </p:nvSpPr>
        <p:spPr/>
        <p:txBody>
          <a:bodyPr/>
          <a:lstStyle/>
          <a:p>
            <a:r>
              <a:rPr lang="en-CA" dirty="0"/>
              <a:t>"Imagine yourself working in a company. Your boss </a:t>
            </a:r>
            <a:r>
              <a:rPr lang="en-CA" b="1" dirty="0"/>
              <a:t>promises</a:t>
            </a:r>
            <a:r>
              <a:rPr lang="en-CA" dirty="0"/>
              <a:t> you a raise someday. </a:t>
            </a:r>
          </a:p>
          <a:p>
            <a:r>
              <a:rPr lang="en-CA" dirty="0"/>
              <a:t>You don't know if you will get that raise until next quarter, you just wait(</a:t>
            </a:r>
            <a:r>
              <a:rPr lang="en-CA" i="1" dirty="0"/>
              <a:t>pending</a:t>
            </a:r>
            <a:r>
              <a:rPr lang="en-CA" dirty="0"/>
              <a:t>). Your boss can either really get you the raise(</a:t>
            </a:r>
            <a:r>
              <a:rPr lang="en-CA" i="1" dirty="0"/>
              <a:t>fulfilled</a:t>
            </a:r>
            <a:r>
              <a:rPr lang="en-CA" dirty="0"/>
              <a:t>), or stand you up and withhold (</a:t>
            </a:r>
            <a:r>
              <a:rPr lang="en-CA" i="1" dirty="0"/>
              <a:t>reject</a:t>
            </a:r>
            <a:r>
              <a:rPr lang="en-CA" dirty="0"/>
              <a:t>)it if she/he is not happy :(.</a:t>
            </a:r>
          </a:p>
          <a:p>
            <a:endParaRPr lang="en-CA" dirty="0"/>
          </a:p>
          <a:p>
            <a:r>
              <a:rPr lang="en-CA" dirty="0">
                <a:solidFill>
                  <a:srgbClr val="3B454E"/>
                </a:solidFill>
                <a:latin typeface="Nunito"/>
              </a:rPr>
              <a:t>That is a </a:t>
            </a:r>
            <a:r>
              <a:rPr lang="en-CA" b="1" dirty="0">
                <a:solidFill>
                  <a:srgbClr val="363636"/>
                </a:solidFill>
                <a:latin typeface="Nunito"/>
              </a:rPr>
              <a:t>promise</a:t>
            </a:r>
            <a:r>
              <a:rPr lang="en-CA" dirty="0">
                <a:solidFill>
                  <a:srgbClr val="3B454E"/>
                </a:solidFill>
                <a:latin typeface="Nunito"/>
              </a:rPr>
              <a:t>. A promise has 3 states:</a:t>
            </a:r>
          </a:p>
          <a:p>
            <a:pPr>
              <a:buFont typeface="+mj-lt"/>
              <a:buAutoNum type="arabicPeriod"/>
            </a:pPr>
            <a:r>
              <a:rPr lang="en-CA" b="1" dirty="0">
                <a:latin typeface="Nunito"/>
              </a:rPr>
              <a:t>Pending</a:t>
            </a:r>
            <a:r>
              <a:rPr lang="en-CA" dirty="0">
                <a:solidFill>
                  <a:srgbClr val="3B454E"/>
                </a:solidFill>
                <a:latin typeface="Nunito"/>
              </a:rPr>
              <a:t>: You </a:t>
            </a:r>
            <a:r>
              <a:rPr lang="en-CA" i="1" dirty="0">
                <a:solidFill>
                  <a:srgbClr val="3B454E"/>
                </a:solidFill>
                <a:latin typeface="Nunito"/>
              </a:rPr>
              <a:t>don't know</a:t>
            </a:r>
            <a:r>
              <a:rPr lang="en-CA" dirty="0">
                <a:solidFill>
                  <a:srgbClr val="3B454E"/>
                </a:solidFill>
                <a:latin typeface="Nunito"/>
              </a:rPr>
              <a:t> if you will get the raise </a:t>
            </a:r>
          </a:p>
          <a:p>
            <a:pPr>
              <a:buFont typeface="+mj-lt"/>
              <a:buAutoNum type="arabicPeriod"/>
            </a:pPr>
            <a:r>
              <a:rPr lang="en-CA" b="1" dirty="0">
                <a:solidFill>
                  <a:srgbClr val="3B454E"/>
                </a:solidFill>
                <a:latin typeface="Nunito"/>
              </a:rPr>
              <a:t> </a:t>
            </a:r>
            <a:r>
              <a:rPr lang="en-CA" b="1" dirty="0">
                <a:solidFill>
                  <a:srgbClr val="00B050"/>
                </a:solidFill>
                <a:latin typeface="Nunito"/>
              </a:rPr>
              <a:t>Resolved</a:t>
            </a:r>
            <a:r>
              <a:rPr lang="en-CA" b="1" dirty="0">
                <a:solidFill>
                  <a:srgbClr val="3B454E"/>
                </a:solidFill>
                <a:latin typeface="Nunito"/>
              </a:rPr>
              <a:t> (</a:t>
            </a:r>
            <a:r>
              <a:rPr lang="en-CA" b="1" dirty="0">
                <a:solidFill>
                  <a:srgbClr val="00B050"/>
                </a:solidFill>
                <a:latin typeface="Nunito"/>
              </a:rPr>
              <a:t>Fulfilled</a:t>
            </a:r>
            <a:r>
              <a:rPr lang="en-CA" b="1" dirty="0">
                <a:solidFill>
                  <a:srgbClr val="3B454E"/>
                </a:solidFill>
                <a:latin typeface="Nunito"/>
              </a:rPr>
              <a:t>)</a:t>
            </a:r>
            <a:r>
              <a:rPr lang="en-CA" dirty="0">
                <a:solidFill>
                  <a:srgbClr val="3B454E"/>
                </a:solidFill>
                <a:latin typeface="Nunito"/>
              </a:rPr>
              <a:t>: Boss is happy, gets you the raise. describe what you would do in a function called </a:t>
            </a:r>
            <a:r>
              <a:rPr lang="en-CA" dirty="0">
                <a:solidFill>
                  <a:srgbClr val="00B050"/>
                </a:solidFill>
                <a:latin typeface="Nunito"/>
              </a:rPr>
              <a:t>resolve()</a:t>
            </a:r>
          </a:p>
          <a:p>
            <a:pPr>
              <a:buFont typeface="+mj-lt"/>
              <a:buAutoNum type="arabicPeriod"/>
            </a:pPr>
            <a:r>
              <a:rPr lang="en-CA" b="1" dirty="0">
                <a:solidFill>
                  <a:srgbClr val="FF0000"/>
                </a:solidFill>
                <a:latin typeface="Nunito"/>
              </a:rPr>
              <a:t>Rejected</a:t>
            </a:r>
            <a:r>
              <a:rPr lang="en-CA" dirty="0">
                <a:solidFill>
                  <a:srgbClr val="3B454E"/>
                </a:solidFill>
                <a:latin typeface="Nunito"/>
              </a:rPr>
              <a:t>: Your boss is unhappy, withholds the raise. Lets describe what you would do in a function called </a:t>
            </a:r>
            <a:r>
              <a:rPr lang="en-CA" dirty="0">
                <a:solidFill>
                  <a:srgbClr val="FF0000"/>
                </a:solidFill>
                <a:latin typeface="Nunito"/>
              </a:rPr>
              <a:t>reject()</a:t>
            </a:r>
          </a:p>
          <a:p>
            <a:pPr marL="0" indent="0">
              <a:buNone/>
            </a:pPr>
            <a:br>
              <a:rPr lang="en-CA" dirty="0"/>
            </a:br>
            <a:endParaRPr lang="en-US" dirty="0"/>
          </a:p>
        </p:txBody>
      </p:sp>
    </p:spTree>
    <p:extLst>
      <p:ext uri="{BB962C8B-B14F-4D97-AF65-F5344CB8AC3E}">
        <p14:creationId xmlns:p14="http://schemas.microsoft.com/office/powerpoint/2010/main" val="287585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 calcmode="lin" valueType="num">
                                      <p:cBhvr additive="base">
                                        <p:cTn id="4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3E24-7D93-4E33-82AC-9F312BD6B4C1}"/>
              </a:ext>
            </a:extLst>
          </p:cNvPr>
          <p:cNvSpPr>
            <a:spLocks noGrp="1"/>
          </p:cNvSpPr>
          <p:nvPr>
            <p:ph type="title"/>
          </p:nvPr>
        </p:nvSpPr>
        <p:spPr/>
        <p:txBody>
          <a:bodyPr>
            <a:normAutofit fontScale="90000"/>
          </a:bodyPr>
          <a:lstStyle/>
          <a:p>
            <a:r>
              <a:rPr lang="en-US" dirty="0"/>
              <a:t>Remember the three possible status of a JS promise </a:t>
            </a:r>
          </a:p>
        </p:txBody>
      </p:sp>
      <p:sp>
        <p:nvSpPr>
          <p:cNvPr id="3" name="Slide Number Placeholder 2">
            <a:extLst>
              <a:ext uri="{FF2B5EF4-FFF2-40B4-BE49-F238E27FC236}">
                <a16:creationId xmlns:a16="http://schemas.microsoft.com/office/drawing/2014/main" id="{68700CFE-1D9D-4B78-8934-C7F6AF88FA60}"/>
              </a:ext>
            </a:extLst>
          </p:cNvPr>
          <p:cNvSpPr>
            <a:spLocks noGrp="1"/>
          </p:cNvSpPr>
          <p:nvPr>
            <p:ph type="sldNum" sz="quarter" idx="10"/>
          </p:nvPr>
        </p:nvSpPr>
        <p:spPr/>
        <p:txBody>
          <a:bodyPr/>
          <a:lstStyle/>
          <a:p>
            <a:fld id="{FFDA1B5B-FD17-41CE-9005-2457CABDC26A}" type="slidenum">
              <a:rPr lang="en-US" smtClean="0"/>
              <a:t>15</a:t>
            </a:fld>
            <a:endParaRPr lang="en-US"/>
          </a:p>
        </p:txBody>
      </p:sp>
      <p:sp>
        <p:nvSpPr>
          <p:cNvPr id="4" name="Text Placeholder 3">
            <a:extLst>
              <a:ext uri="{FF2B5EF4-FFF2-40B4-BE49-F238E27FC236}">
                <a16:creationId xmlns:a16="http://schemas.microsoft.com/office/drawing/2014/main" id="{E2CAD439-C690-470D-AFFF-C0370C6C73B8}"/>
              </a:ext>
            </a:extLst>
          </p:cNvPr>
          <p:cNvSpPr>
            <a:spLocks noGrp="1"/>
          </p:cNvSpPr>
          <p:nvPr>
            <p:ph type="body" sz="quarter" idx="11"/>
          </p:nvPr>
        </p:nvSpPr>
        <p:spPr/>
        <p:txBody>
          <a:bodyPr/>
          <a:lstStyle/>
          <a:p>
            <a:pPr marL="0" indent="0">
              <a:buNone/>
            </a:pPr>
            <a:r>
              <a:rPr lang="en-CA" b="1" dirty="0">
                <a:latin typeface="Nunito"/>
              </a:rPr>
              <a:t>Pending</a:t>
            </a:r>
            <a:endParaRPr lang="en-CA" dirty="0">
              <a:solidFill>
                <a:srgbClr val="3B454E"/>
              </a:solidFill>
              <a:latin typeface="Nunito"/>
            </a:endParaRPr>
          </a:p>
          <a:p>
            <a:pPr marL="0" indent="0">
              <a:buNone/>
            </a:pPr>
            <a:r>
              <a:rPr lang="en-CA" b="1" dirty="0">
                <a:solidFill>
                  <a:srgbClr val="00B050"/>
                </a:solidFill>
                <a:latin typeface="Nunito"/>
              </a:rPr>
              <a:t>Fulfilled</a:t>
            </a:r>
          </a:p>
          <a:p>
            <a:pPr marL="0" indent="0">
              <a:buNone/>
            </a:pPr>
            <a:r>
              <a:rPr lang="en-CA" b="1" dirty="0">
                <a:solidFill>
                  <a:srgbClr val="FF0000"/>
                </a:solidFill>
                <a:latin typeface="Nunito"/>
              </a:rPr>
              <a:t>Rejected</a:t>
            </a:r>
            <a:endParaRPr lang="en-US" dirty="0"/>
          </a:p>
        </p:txBody>
      </p:sp>
      <p:sp>
        <p:nvSpPr>
          <p:cNvPr id="5" name="Rectangle 4">
            <a:extLst>
              <a:ext uri="{FF2B5EF4-FFF2-40B4-BE49-F238E27FC236}">
                <a16:creationId xmlns:a16="http://schemas.microsoft.com/office/drawing/2014/main" id="{447EF981-E90E-42BC-95F7-0BEE6F5D5974}"/>
              </a:ext>
            </a:extLst>
          </p:cNvPr>
          <p:cNvSpPr/>
          <p:nvPr/>
        </p:nvSpPr>
        <p:spPr>
          <a:xfrm>
            <a:off x="3553096" y="3429000"/>
            <a:ext cx="184186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Settled </a:t>
            </a:r>
          </a:p>
        </p:txBody>
      </p:sp>
      <p:sp>
        <p:nvSpPr>
          <p:cNvPr id="6" name="Freeform: Shape 5">
            <a:extLst>
              <a:ext uri="{FF2B5EF4-FFF2-40B4-BE49-F238E27FC236}">
                <a16:creationId xmlns:a16="http://schemas.microsoft.com/office/drawing/2014/main" id="{DAC049B8-212F-4183-8FE3-21AC4AACE752}"/>
              </a:ext>
            </a:extLst>
          </p:cNvPr>
          <p:cNvSpPr/>
          <p:nvPr/>
        </p:nvSpPr>
        <p:spPr>
          <a:xfrm>
            <a:off x="45658" y="1096848"/>
            <a:ext cx="2841233" cy="1999547"/>
          </a:xfrm>
          <a:custGeom>
            <a:avLst/>
            <a:gdLst>
              <a:gd name="connsiteX0" fmla="*/ 84971 w 2841233"/>
              <a:gd name="connsiteY0" fmla="*/ 91872 h 1999547"/>
              <a:gd name="connsiteX1" fmla="*/ 907931 w 2841233"/>
              <a:gd name="connsiteY1" fmla="*/ 432 h 1999547"/>
              <a:gd name="connsiteX2" fmla="*/ 1913771 w 2841233"/>
              <a:gd name="connsiteY2" fmla="*/ 52683 h 1999547"/>
              <a:gd name="connsiteX3" fmla="*/ 2279531 w 2841233"/>
              <a:gd name="connsiteY3" fmla="*/ 117998 h 1999547"/>
              <a:gd name="connsiteX4" fmla="*/ 2566913 w 2841233"/>
              <a:gd name="connsiteY4" fmla="*/ 496821 h 1999547"/>
              <a:gd name="connsiteX5" fmla="*/ 2841233 w 2841233"/>
              <a:gd name="connsiteY5" fmla="*/ 1385095 h 1999547"/>
              <a:gd name="connsiteX6" fmla="*/ 2540788 w 2841233"/>
              <a:gd name="connsiteY6" fmla="*/ 1816169 h 1999547"/>
              <a:gd name="connsiteX7" fmla="*/ 1404319 w 2841233"/>
              <a:gd name="connsiteY7" fmla="*/ 1999049 h 1999547"/>
              <a:gd name="connsiteX8" fmla="*/ 359291 w 2841233"/>
              <a:gd name="connsiteY8" fmla="*/ 1907609 h 1999547"/>
              <a:gd name="connsiteX9" fmla="*/ 215599 w 2841233"/>
              <a:gd name="connsiteY9" fmla="*/ 1737792 h 1999547"/>
              <a:gd name="connsiteX10" fmla="*/ 124159 w 2841233"/>
              <a:gd name="connsiteY10" fmla="*/ 1594101 h 1999547"/>
              <a:gd name="connsiteX11" fmla="*/ 19656 w 2841233"/>
              <a:gd name="connsiteY11" fmla="*/ 1228341 h 1999547"/>
              <a:gd name="connsiteX12" fmla="*/ 19656 w 2841233"/>
              <a:gd name="connsiteY12" fmla="*/ 588261 h 1999547"/>
              <a:gd name="connsiteX13" fmla="*/ 58845 w 2841233"/>
              <a:gd name="connsiteY13" fmla="*/ 496821 h 1999547"/>
              <a:gd name="connsiteX14" fmla="*/ 98033 w 2841233"/>
              <a:gd name="connsiteY14" fmla="*/ 379255 h 1999547"/>
              <a:gd name="connsiteX15" fmla="*/ 241725 w 2841233"/>
              <a:gd name="connsiteY15" fmla="*/ 235563 h 1999547"/>
              <a:gd name="connsiteX16" fmla="*/ 267851 w 2841233"/>
              <a:gd name="connsiteY16" fmla="*/ 209438 h 199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41233" h="1999547">
                <a:moveTo>
                  <a:pt x="84971" y="91872"/>
                </a:moveTo>
                <a:cubicBezTo>
                  <a:pt x="360810" y="45898"/>
                  <a:pt x="595962" y="5088"/>
                  <a:pt x="907931" y="432"/>
                </a:cubicBezTo>
                <a:cubicBezTo>
                  <a:pt x="1243626" y="-4578"/>
                  <a:pt x="1578491" y="35266"/>
                  <a:pt x="1913771" y="52683"/>
                </a:cubicBezTo>
                <a:cubicBezTo>
                  <a:pt x="2035691" y="74455"/>
                  <a:pt x="2204679" y="19329"/>
                  <a:pt x="2279531" y="117998"/>
                </a:cubicBezTo>
                <a:cubicBezTo>
                  <a:pt x="2375325" y="244272"/>
                  <a:pt x="2488276" y="359206"/>
                  <a:pt x="2566913" y="496821"/>
                </a:cubicBezTo>
                <a:cubicBezTo>
                  <a:pt x="2754836" y="825687"/>
                  <a:pt x="2767078" y="1024915"/>
                  <a:pt x="2841233" y="1385095"/>
                </a:cubicBezTo>
                <a:cubicBezTo>
                  <a:pt x="2741085" y="1528786"/>
                  <a:pt x="2681449" y="1711808"/>
                  <a:pt x="2540788" y="1816169"/>
                </a:cubicBezTo>
                <a:cubicBezTo>
                  <a:pt x="2234064" y="2043738"/>
                  <a:pt x="1741928" y="1992015"/>
                  <a:pt x="1404319" y="1999049"/>
                </a:cubicBezTo>
                <a:cubicBezTo>
                  <a:pt x="1055976" y="1968569"/>
                  <a:pt x="700814" y="1982669"/>
                  <a:pt x="359291" y="1907609"/>
                </a:cubicBezTo>
                <a:cubicBezTo>
                  <a:pt x="286869" y="1891692"/>
                  <a:pt x="260090" y="1797113"/>
                  <a:pt x="215599" y="1737792"/>
                </a:cubicBezTo>
                <a:cubicBezTo>
                  <a:pt x="181535" y="1692374"/>
                  <a:pt x="149549" y="1644880"/>
                  <a:pt x="124159" y="1594101"/>
                </a:cubicBezTo>
                <a:cubicBezTo>
                  <a:pt x="72002" y="1489786"/>
                  <a:pt x="44667" y="1334635"/>
                  <a:pt x="19656" y="1228341"/>
                </a:cubicBezTo>
                <a:cubicBezTo>
                  <a:pt x="-1466" y="974876"/>
                  <a:pt x="-11192" y="927583"/>
                  <a:pt x="19656" y="588261"/>
                </a:cubicBezTo>
                <a:cubicBezTo>
                  <a:pt x="22658" y="555236"/>
                  <a:pt x="47201" y="527871"/>
                  <a:pt x="58845" y="496821"/>
                </a:cubicBezTo>
                <a:cubicBezTo>
                  <a:pt x="73349" y="458143"/>
                  <a:pt x="78594" y="415704"/>
                  <a:pt x="98033" y="379255"/>
                </a:cubicBezTo>
                <a:cubicBezTo>
                  <a:pt x="130688" y="318027"/>
                  <a:pt x="191654" y="279375"/>
                  <a:pt x="241725" y="235563"/>
                </a:cubicBezTo>
                <a:cubicBezTo>
                  <a:pt x="250993" y="227453"/>
                  <a:pt x="259142" y="218146"/>
                  <a:pt x="267851" y="20943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E7D597CB-73E1-4945-9172-40A9BEA07097}"/>
              </a:ext>
            </a:extLst>
          </p:cNvPr>
          <p:cNvSpPr/>
          <p:nvPr/>
        </p:nvSpPr>
        <p:spPr>
          <a:xfrm>
            <a:off x="2769326" y="2155371"/>
            <a:ext cx="1124270" cy="1371600"/>
          </a:xfrm>
          <a:custGeom>
            <a:avLst/>
            <a:gdLst>
              <a:gd name="connsiteX0" fmla="*/ 0 w 1124270"/>
              <a:gd name="connsiteY0" fmla="*/ 0 h 1371600"/>
              <a:gd name="connsiteX1" fmla="*/ 483325 w 1124270"/>
              <a:gd name="connsiteY1" fmla="*/ 548640 h 1371600"/>
              <a:gd name="connsiteX2" fmla="*/ 613954 w 1124270"/>
              <a:gd name="connsiteY2" fmla="*/ 718458 h 1371600"/>
              <a:gd name="connsiteX3" fmla="*/ 679268 w 1124270"/>
              <a:gd name="connsiteY3" fmla="*/ 796835 h 1371600"/>
              <a:gd name="connsiteX4" fmla="*/ 849085 w 1124270"/>
              <a:gd name="connsiteY4" fmla="*/ 1058092 h 1371600"/>
              <a:gd name="connsiteX5" fmla="*/ 914400 w 1124270"/>
              <a:gd name="connsiteY5" fmla="*/ 1097280 h 1371600"/>
              <a:gd name="connsiteX6" fmla="*/ 953588 w 1124270"/>
              <a:gd name="connsiteY6" fmla="*/ 1149532 h 1371600"/>
              <a:gd name="connsiteX7" fmla="*/ 1005840 w 1124270"/>
              <a:gd name="connsiteY7" fmla="*/ 1188720 h 1371600"/>
              <a:gd name="connsiteX8" fmla="*/ 1031965 w 1124270"/>
              <a:gd name="connsiteY8" fmla="*/ 1254035 h 1371600"/>
              <a:gd name="connsiteX9" fmla="*/ 1123405 w 1124270"/>
              <a:gd name="connsiteY9" fmla="*/ 1358538 h 1371600"/>
              <a:gd name="connsiteX10" fmla="*/ 1123405 w 1124270"/>
              <a:gd name="connsiteY10"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4270" h="1371600">
                <a:moveTo>
                  <a:pt x="0" y="0"/>
                </a:moveTo>
                <a:cubicBezTo>
                  <a:pt x="287207" y="57442"/>
                  <a:pt x="53429" y="-4085"/>
                  <a:pt x="483325" y="548640"/>
                </a:cubicBezTo>
                <a:cubicBezTo>
                  <a:pt x="527170" y="605012"/>
                  <a:pt x="569702" y="662405"/>
                  <a:pt x="613954" y="718458"/>
                </a:cubicBezTo>
                <a:cubicBezTo>
                  <a:pt x="635027" y="745150"/>
                  <a:pt x="663145" y="766892"/>
                  <a:pt x="679268" y="796835"/>
                </a:cubicBezTo>
                <a:cubicBezTo>
                  <a:pt x="737432" y="904854"/>
                  <a:pt x="761531" y="978498"/>
                  <a:pt x="849085" y="1058092"/>
                </a:cubicBezTo>
                <a:cubicBezTo>
                  <a:pt x="867872" y="1075171"/>
                  <a:pt x="892628" y="1084217"/>
                  <a:pt x="914400" y="1097280"/>
                </a:cubicBezTo>
                <a:cubicBezTo>
                  <a:pt x="927463" y="1114697"/>
                  <a:pt x="938193" y="1134137"/>
                  <a:pt x="953588" y="1149532"/>
                </a:cubicBezTo>
                <a:cubicBezTo>
                  <a:pt x="968983" y="1164927"/>
                  <a:pt x="992777" y="1171303"/>
                  <a:pt x="1005840" y="1188720"/>
                </a:cubicBezTo>
                <a:cubicBezTo>
                  <a:pt x="1019909" y="1207479"/>
                  <a:pt x="1018518" y="1234825"/>
                  <a:pt x="1031965" y="1254035"/>
                </a:cubicBezTo>
                <a:cubicBezTo>
                  <a:pt x="1091562" y="1339174"/>
                  <a:pt x="1088778" y="1289282"/>
                  <a:pt x="1123405" y="1358538"/>
                </a:cubicBezTo>
                <a:cubicBezTo>
                  <a:pt x="1125352" y="1362432"/>
                  <a:pt x="1123405" y="1367246"/>
                  <a:pt x="1123405" y="13716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863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586EC-863B-4877-9C76-0A0B168BE331}"/>
              </a:ext>
            </a:extLst>
          </p:cNvPr>
          <p:cNvSpPr>
            <a:spLocks noGrp="1"/>
          </p:cNvSpPr>
          <p:nvPr>
            <p:ph type="title"/>
          </p:nvPr>
        </p:nvSpPr>
        <p:spPr/>
        <p:txBody>
          <a:bodyPr>
            <a:normAutofit fontScale="90000"/>
          </a:bodyPr>
          <a:lstStyle/>
          <a:p>
            <a:endParaRPr lang="en-US" dirty="0"/>
          </a:p>
        </p:txBody>
      </p:sp>
      <p:sp>
        <p:nvSpPr>
          <p:cNvPr id="3" name="Slide Number Placeholder 2">
            <a:extLst>
              <a:ext uri="{FF2B5EF4-FFF2-40B4-BE49-F238E27FC236}">
                <a16:creationId xmlns:a16="http://schemas.microsoft.com/office/drawing/2014/main" id="{B5A5D854-7163-4985-9C90-57F2A26870B6}"/>
              </a:ext>
            </a:extLst>
          </p:cNvPr>
          <p:cNvSpPr>
            <a:spLocks noGrp="1"/>
          </p:cNvSpPr>
          <p:nvPr>
            <p:ph type="sldNum" sz="quarter" idx="10"/>
          </p:nvPr>
        </p:nvSpPr>
        <p:spPr/>
        <p:txBody>
          <a:bodyPr/>
          <a:lstStyle/>
          <a:p>
            <a:fld id="{FFDA1B5B-FD17-41CE-9005-2457CABDC26A}" type="slidenum">
              <a:rPr lang="en-US" smtClean="0"/>
              <a:t>16</a:t>
            </a:fld>
            <a:endParaRPr lang="en-US"/>
          </a:p>
        </p:txBody>
      </p:sp>
      <p:sp>
        <p:nvSpPr>
          <p:cNvPr id="4" name="Text Placeholder 3">
            <a:extLst>
              <a:ext uri="{FF2B5EF4-FFF2-40B4-BE49-F238E27FC236}">
                <a16:creationId xmlns:a16="http://schemas.microsoft.com/office/drawing/2014/main" id="{FA9421DE-1CAD-4CA7-9690-556F223749F7}"/>
              </a:ext>
            </a:extLst>
          </p:cNvPr>
          <p:cNvSpPr>
            <a:spLocks noGrp="1"/>
          </p:cNvSpPr>
          <p:nvPr>
            <p:ph type="body" sz="quarter" idx="11"/>
          </p:nvPr>
        </p:nvSpPr>
        <p:spPr/>
        <p:txBody>
          <a:bodyPr/>
          <a:lstStyle/>
          <a:p>
            <a:r>
              <a:rPr lang="en-CA" dirty="0"/>
              <a:t>Js runs asynchronously. That means you never exactly know when things happen. Remember the restaurant with single waiter analogy. When you ask the waiter for </a:t>
            </a:r>
            <a:r>
              <a:rPr lang="en-CA" dirty="0" err="1"/>
              <a:t>sth</a:t>
            </a:r>
            <a:r>
              <a:rPr lang="en-CA" dirty="0"/>
              <a:t>, you never know when he is going to get back to you. </a:t>
            </a:r>
          </a:p>
          <a:p>
            <a:r>
              <a:rPr lang="en-CA" dirty="0"/>
              <a:t>You only get a promise. (he might get back to you , he might forget)</a:t>
            </a:r>
          </a:p>
          <a:p>
            <a:r>
              <a:rPr lang="en-CA" dirty="0"/>
              <a:t>When you make an AJAX call you never know when you are going to get back the result. Imagine other part of your code is pending for the result of this AJAX.</a:t>
            </a:r>
          </a:p>
        </p:txBody>
      </p:sp>
    </p:spTree>
    <p:extLst>
      <p:ext uri="{BB962C8B-B14F-4D97-AF65-F5344CB8AC3E}">
        <p14:creationId xmlns:p14="http://schemas.microsoft.com/office/powerpoint/2010/main" val="55437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C25F2-B091-4B64-BD33-3F6C6F7B7D5F}"/>
              </a:ext>
            </a:extLst>
          </p:cNvPr>
          <p:cNvSpPr>
            <a:spLocks noGrp="1"/>
          </p:cNvSpPr>
          <p:nvPr>
            <p:ph type="title"/>
          </p:nvPr>
        </p:nvSpPr>
        <p:spPr/>
        <p:txBody>
          <a:bodyPr>
            <a:normAutofit fontScale="90000"/>
          </a:bodyPr>
          <a:lstStyle/>
          <a:p>
            <a:r>
              <a:rPr lang="en-US" dirty="0"/>
              <a:t>Promise() is an object in JavaScript </a:t>
            </a:r>
          </a:p>
        </p:txBody>
      </p:sp>
      <p:sp>
        <p:nvSpPr>
          <p:cNvPr id="3" name="Slide Number Placeholder 2">
            <a:extLst>
              <a:ext uri="{FF2B5EF4-FFF2-40B4-BE49-F238E27FC236}">
                <a16:creationId xmlns:a16="http://schemas.microsoft.com/office/drawing/2014/main" id="{CBE6540B-47E2-434F-83C7-C55C2D2C33FD}"/>
              </a:ext>
            </a:extLst>
          </p:cNvPr>
          <p:cNvSpPr>
            <a:spLocks noGrp="1"/>
          </p:cNvSpPr>
          <p:nvPr>
            <p:ph type="sldNum" sz="quarter" idx="10"/>
          </p:nvPr>
        </p:nvSpPr>
        <p:spPr/>
        <p:txBody>
          <a:bodyPr/>
          <a:lstStyle/>
          <a:p>
            <a:fld id="{FFDA1B5B-FD17-41CE-9005-2457CABDC26A}" type="slidenum">
              <a:rPr lang="en-US" smtClean="0"/>
              <a:t>17</a:t>
            </a:fld>
            <a:endParaRPr lang="en-US"/>
          </a:p>
        </p:txBody>
      </p:sp>
      <p:sp>
        <p:nvSpPr>
          <p:cNvPr id="4" name="Text Placeholder 3">
            <a:extLst>
              <a:ext uri="{FF2B5EF4-FFF2-40B4-BE49-F238E27FC236}">
                <a16:creationId xmlns:a16="http://schemas.microsoft.com/office/drawing/2014/main" id="{0C24A874-3879-4228-AF6D-ADC3A2023B27}"/>
              </a:ext>
            </a:extLst>
          </p:cNvPr>
          <p:cNvSpPr>
            <a:spLocks noGrp="1"/>
          </p:cNvSpPr>
          <p:nvPr>
            <p:ph type="body" sz="quarter" idx="11"/>
          </p:nvPr>
        </p:nvSpPr>
        <p:spPr>
          <a:xfrm>
            <a:off x="169682" y="688157"/>
            <a:ext cx="11928836" cy="3406765"/>
          </a:xfrm>
        </p:spPr>
        <p:txBody>
          <a:bodyPr/>
          <a:lstStyle/>
          <a:p>
            <a:pPr marL="514350" indent="-514350">
              <a:buFont typeface="+mj-lt"/>
              <a:buAutoNum type="arabicPeriod"/>
            </a:pPr>
            <a:r>
              <a:rPr lang="en-CA" dirty="0"/>
              <a:t>The Promise object is used for asynchronous computations.</a:t>
            </a:r>
          </a:p>
          <a:p>
            <a:pPr marL="514350" indent="-514350">
              <a:buFont typeface="+mj-lt"/>
              <a:buAutoNum type="arabicPeriod"/>
            </a:pPr>
            <a:r>
              <a:rPr lang="en-CA" dirty="0"/>
              <a:t>A Promise represents a single asynchronous operation that hasn't completed yet, but is expected in the future.</a:t>
            </a:r>
            <a:endParaRPr lang="en-US" dirty="0"/>
          </a:p>
          <a:p>
            <a:pPr marL="514350" indent="-514350">
              <a:buFont typeface="+mj-lt"/>
              <a:buAutoNum type="arabicPeriod"/>
            </a:pPr>
            <a:r>
              <a:rPr lang="en-US" dirty="0"/>
              <a:t>You pass a function to the constructor which gets executed the moment the promise object gets created</a:t>
            </a:r>
          </a:p>
          <a:p>
            <a:pPr marL="514350" indent="-514350">
              <a:buFont typeface="+mj-lt"/>
              <a:buAutoNum type="arabicPeriod"/>
            </a:pPr>
            <a:r>
              <a:rPr lang="en-US" dirty="0"/>
              <a:t>The executer function gets two functions ( </a:t>
            </a:r>
            <a:r>
              <a:rPr lang="en-US" b="1" dirty="0"/>
              <a:t>resolve</a:t>
            </a:r>
            <a:r>
              <a:rPr lang="en-US" dirty="0"/>
              <a:t> and </a:t>
            </a:r>
            <a:r>
              <a:rPr lang="en-US" b="1" dirty="0"/>
              <a:t>reject</a:t>
            </a:r>
            <a:r>
              <a:rPr lang="en-US" dirty="0"/>
              <a:t>) as input </a:t>
            </a:r>
          </a:p>
          <a:p>
            <a:pPr marL="514350" indent="-514350">
              <a:buFont typeface="+mj-lt"/>
              <a:buAutoNum type="arabicPeriod"/>
            </a:pPr>
            <a:r>
              <a:rPr lang="en-US" dirty="0"/>
              <a:t>The Promise object has a method  called </a:t>
            </a:r>
            <a:r>
              <a:rPr lang="en-US" dirty="0">
                <a:solidFill>
                  <a:schemeClr val="accent1"/>
                </a:solidFill>
              </a:rPr>
              <a:t>then()</a:t>
            </a:r>
          </a:p>
        </p:txBody>
      </p:sp>
      <p:sp>
        <p:nvSpPr>
          <p:cNvPr id="6" name="TextBox 5">
            <a:extLst>
              <a:ext uri="{FF2B5EF4-FFF2-40B4-BE49-F238E27FC236}">
                <a16:creationId xmlns:a16="http://schemas.microsoft.com/office/drawing/2014/main" id="{DF15B4E5-9CE2-4096-9BD2-284288367352}"/>
              </a:ext>
            </a:extLst>
          </p:cNvPr>
          <p:cNvSpPr txBox="1"/>
          <p:nvPr/>
        </p:nvSpPr>
        <p:spPr>
          <a:xfrm>
            <a:off x="596348" y="5143193"/>
            <a:ext cx="9727096" cy="461665"/>
          </a:xfrm>
          <a:prstGeom prst="rect">
            <a:avLst/>
          </a:prstGeom>
          <a:noFill/>
        </p:spPr>
        <p:txBody>
          <a:bodyPr wrap="square">
            <a:spAutoFit/>
          </a:bodyPr>
          <a:lstStyle/>
          <a:p>
            <a:r>
              <a:rPr lang="en-US" sz="2400" dirty="0">
                <a:solidFill>
                  <a:srgbClr val="0000FF"/>
                </a:solidFill>
                <a:latin typeface="Consolas" panose="020B0609020204030204" pitchFamily="49" charset="0"/>
              </a:rPr>
              <a:t>let</a:t>
            </a:r>
            <a:r>
              <a:rPr lang="en-US" sz="2400" dirty="0">
                <a:solidFill>
                  <a:srgbClr val="000000"/>
                </a:solidFill>
                <a:latin typeface="Consolas" panose="020B0609020204030204" pitchFamily="49" charset="0"/>
              </a:rPr>
              <a:t> promise =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Promise( </a:t>
            </a:r>
            <a:r>
              <a:rPr lang="en-US" sz="2400" dirty="0" err="1">
                <a:solidFill>
                  <a:srgbClr val="0070C0"/>
                </a:solidFill>
                <a:latin typeface="Consolas" panose="020B0609020204030204" pitchFamily="49" charset="0"/>
              </a:rPr>
              <a:t>myExecuter</a:t>
            </a:r>
            <a:r>
              <a:rPr lang="en-US" sz="2400" dirty="0">
                <a:solidFill>
                  <a:srgbClr val="0070C0"/>
                </a:solidFill>
                <a:latin typeface="Consolas" panose="020B0609020204030204" pitchFamily="49" charset="0"/>
              </a:rPr>
              <a:t>( </a:t>
            </a:r>
            <a:r>
              <a:rPr lang="en-US" sz="2400" dirty="0">
                <a:solidFill>
                  <a:srgbClr val="C00000"/>
                </a:solidFill>
                <a:latin typeface="Consolas" panose="020B0609020204030204" pitchFamily="49" charset="0"/>
              </a:rPr>
              <a:t>res(),</a:t>
            </a:r>
            <a:r>
              <a:rPr lang="en-US" sz="2400" dirty="0" err="1">
                <a:solidFill>
                  <a:srgbClr val="C00000"/>
                </a:solidFill>
                <a:latin typeface="Consolas" panose="020B0609020204030204" pitchFamily="49" charset="0"/>
              </a:rPr>
              <a:t>rej</a:t>
            </a:r>
            <a:r>
              <a:rPr lang="en-US" sz="2400" dirty="0">
                <a:solidFill>
                  <a:srgbClr val="C00000"/>
                </a:solidFill>
                <a:latin typeface="Consolas" panose="020B0609020204030204" pitchFamily="49" charset="0"/>
              </a:rPr>
              <a:t>() </a:t>
            </a:r>
            <a:r>
              <a:rPr lang="en-US" sz="2400" dirty="0">
                <a:solidFill>
                  <a:srgbClr val="0070C0"/>
                </a:solidFill>
                <a:latin typeface="Consolas" panose="020B0609020204030204" pitchFamily="49" charset="0"/>
              </a:rPr>
              <a:t>) </a:t>
            </a:r>
            <a:r>
              <a:rPr lang="en-US" sz="2400" dirty="0">
                <a:latin typeface="Consolas" panose="020B0609020204030204" pitchFamily="49" charset="0"/>
              </a:rPr>
              <a:t>);</a:t>
            </a:r>
          </a:p>
        </p:txBody>
      </p:sp>
      <p:cxnSp>
        <p:nvCxnSpPr>
          <p:cNvPr id="8" name="Straight Arrow Connector 7">
            <a:extLst>
              <a:ext uri="{FF2B5EF4-FFF2-40B4-BE49-F238E27FC236}">
                <a16:creationId xmlns:a16="http://schemas.microsoft.com/office/drawing/2014/main" id="{AD8D71B7-6C3F-498A-B592-96E62725252E}"/>
              </a:ext>
            </a:extLst>
          </p:cNvPr>
          <p:cNvCxnSpPr/>
          <p:nvPr/>
        </p:nvCxnSpPr>
        <p:spPr>
          <a:xfrm flipH="1">
            <a:off x="4267200" y="2391539"/>
            <a:ext cx="980661" cy="2869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25EE6F9-90EC-41CA-B7A4-35048A0FB10B}"/>
              </a:ext>
            </a:extLst>
          </p:cNvPr>
          <p:cNvCxnSpPr/>
          <p:nvPr/>
        </p:nvCxnSpPr>
        <p:spPr>
          <a:xfrm>
            <a:off x="2822713" y="3326296"/>
            <a:ext cx="3273287" cy="1934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C51EFA5-483C-4F4B-83A9-8A980E522130}"/>
              </a:ext>
            </a:extLst>
          </p:cNvPr>
          <p:cNvCxnSpPr/>
          <p:nvPr/>
        </p:nvCxnSpPr>
        <p:spPr>
          <a:xfrm>
            <a:off x="7142922" y="3429000"/>
            <a:ext cx="397565" cy="1714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84B6B32-CAF4-4928-BBF3-AFF796C76232}"/>
              </a:ext>
            </a:extLst>
          </p:cNvPr>
          <p:cNvCxnSpPr/>
          <p:nvPr/>
        </p:nvCxnSpPr>
        <p:spPr>
          <a:xfrm>
            <a:off x="8322365" y="3429000"/>
            <a:ext cx="284563" cy="1832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177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AA4E8-D2B7-4CAF-8880-969A520C8A9D}"/>
              </a:ext>
            </a:extLst>
          </p:cNvPr>
          <p:cNvSpPr>
            <a:spLocks noGrp="1"/>
          </p:cNvSpPr>
          <p:nvPr>
            <p:ph type="title"/>
          </p:nvPr>
        </p:nvSpPr>
        <p:spPr/>
        <p:txBody>
          <a:bodyPr>
            <a:normAutofit fontScale="90000"/>
          </a:bodyPr>
          <a:lstStyle/>
          <a:p>
            <a:r>
              <a:rPr lang="en-US" dirty="0"/>
              <a:t>Promise object constructor </a:t>
            </a:r>
          </a:p>
        </p:txBody>
      </p:sp>
      <p:sp>
        <p:nvSpPr>
          <p:cNvPr id="3" name="Slide Number Placeholder 2">
            <a:extLst>
              <a:ext uri="{FF2B5EF4-FFF2-40B4-BE49-F238E27FC236}">
                <a16:creationId xmlns:a16="http://schemas.microsoft.com/office/drawing/2014/main" id="{1F8E3862-6FA0-45F8-B4F1-7A10A6442BD3}"/>
              </a:ext>
            </a:extLst>
          </p:cNvPr>
          <p:cNvSpPr>
            <a:spLocks noGrp="1"/>
          </p:cNvSpPr>
          <p:nvPr>
            <p:ph type="sldNum" sz="quarter" idx="10"/>
          </p:nvPr>
        </p:nvSpPr>
        <p:spPr/>
        <p:txBody>
          <a:bodyPr/>
          <a:lstStyle/>
          <a:p>
            <a:fld id="{FFDA1B5B-FD17-41CE-9005-2457CABDC26A}" type="slidenum">
              <a:rPr lang="en-US" smtClean="0"/>
              <a:t>18</a:t>
            </a:fld>
            <a:endParaRPr lang="en-US"/>
          </a:p>
        </p:txBody>
      </p:sp>
      <p:sp>
        <p:nvSpPr>
          <p:cNvPr id="4" name="Text Placeholder 3">
            <a:extLst>
              <a:ext uri="{FF2B5EF4-FFF2-40B4-BE49-F238E27FC236}">
                <a16:creationId xmlns:a16="http://schemas.microsoft.com/office/drawing/2014/main" id="{0B36CAE0-C77C-41F4-8246-6E759D11C810}"/>
              </a:ext>
            </a:extLst>
          </p:cNvPr>
          <p:cNvSpPr>
            <a:spLocks noGrp="1"/>
          </p:cNvSpPr>
          <p:nvPr>
            <p:ph type="body" sz="quarter" idx="11"/>
          </p:nvPr>
        </p:nvSpPr>
        <p:spPr/>
        <p:txBody>
          <a:bodyPr/>
          <a:lstStyle/>
          <a:p>
            <a:pPr marL="0" indent="0">
              <a:buNone/>
            </a:pPr>
            <a:r>
              <a:rPr lang="en-US" sz="2000" dirty="0">
                <a:solidFill>
                  <a:srgbClr val="0000FF"/>
                </a:solidFill>
                <a:latin typeface="Consolas" panose="020B0609020204030204" pitchFamily="49" charset="0"/>
              </a:rPr>
              <a:t>let</a:t>
            </a:r>
            <a:r>
              <a:rPr lang="en-US" sz="2000" dirty="0">
                <a:solidFill>
                  <a:srgbClr val="000000"/>
                </a:solidFill>
                <a:latin typeface="Consolas" panose="020B0609020204030204" pitchFamily="49" charset="0"/>
              </a:rPr>
              <a:t> promise = </a:t>
            </a:r>
            <a:r>
              <a:rPr lang="en-US" sz="2000" dirty="0">
                <a:solidFill>
                  <a:srgbClr val="0000FF"/>
                </a:solidFill>
                <a:latin typeface="Consolas" panose="020B0609020204030204" pitchFamily="49" charset="0"/>
              </a:rPr>
              <a:t>new</a:t>
            </a:r>
            <a:r>
              <a:rPr lang="en-US" sz="2000" dirty="0">
                <a:solidFill>
                  <a:srgbClr val="000000"/>
                </a:solidFill>
                <a:latin typeface="Consolas" panose="020B0609020204030204" pitchFamily="49" charset="0"/>
              </a:rPr>
              <a:t> Promise(</a:t>
            </a:r>
          </a:p>
          <a:p>
            <a:pPr marL="457200" lvl="1" indent="0">
              <a:buNone/>
            </a:pPr>
            <a:r>
              <a:rPr lang="en-US" sz="2000" dirty="0">
                <a:solidFill>
                  <a:srgbClr val="000000"/>
                </a:solidFill>
                <a:latin typeface="Consolas" panose="020B0609020204030204" pitchFamily="49" charset="0"/>
              </a:rPr>
              <a:t> (resolve, reject)=&gt; {</a:t>
            </a:r>
          </a:p>
          <a:p>
            <a:pPr marL="914400" lvl="2" indent="0">
              <a:buNone/>
            </a:pPr>
            <a:r>
              <a:rPr lang="en-US" dirty="0">
                <a:solidFill>
                  <a:srgbClr val="008000"/>
                </a:solidFill>
                <a:latin typeface="Consolas" panose="020B0609020204030204" pitchFamily="49" charset="0"/>
              </a:rPr>
              <a:t>// some condition to decide outcome of promise (reject or resolve)</a:t>
            </a:r>
            <a:endParaRPr lang="en-US" dirty="0">
              <a:solidFill>
                <a:srgbClr val="000000"/>
              </a:solidFill>
              <a:latin typeface="Consolas" panose="020B0609020204030204" pitchFamily="49" charset="0"/>
            </a:endParaRPr>
          </a:p>
          <a:p>
            <a:pPr marL="914400" lvl="2" indent="0">
              <a:buNone/>
            </a:pPr>
            <a:r>
              <a:rPr lang="en-US" dirty="0">
                <a:solidFill>
                  <a:srgbClr val="000000"/>
                </a:solidFill>
                <a:latin typeface="Consolas" panose="020B0609020204030204" pitchFamily="49" charset="0"/>
              </a:rPr>
              <a:t>reject(</a:t>
            </a:r>
            <a:r>
              <a:rPr lang="en-US" dirty="0">
                <a:solidFill>
                  <a:srgbClr val="A31515"/>
                </a:solidFill>
                <a:latin typeface="Consolas" panose="020B0609020204030204" pitchFamily="49" charset="0"/>
              </a:rPr>
              <a:t>"Rejected!"</a:t>
            </a:r>
            <a:r>
              <a:rPr lang="en-US" dirty="0">
                <a:solidFill>
                  <a:srgbClr val="000000"/>
                </a:solidFill>
                <a:latin typeface="Consolas" panose="020B0609020204030204" pitchFamily="49" charset="0"/>
              </a:rPr>
              <a:t>);</a:t>
            </a:r>
          </a:p>
          <a:p>
            <a:pPr marL="914400" lvl="2" indent="0">
              <a:buNone/>
            </a:pPr>
            <a:r>
              <a:rPr lang="en-US" dirty="0">
                <a:solidFill>
                  <a:srgbClr val="000000"/>
                </a:solidFill>
                <a:latin typeface="Consolas" panose="020B0609020204030204" pitchFamily="49" charset="0"/>
              </a:rPr>
              <a:t>resolve(</a:t>
            </a:r>
            <a:r>
              <a:rPr lang="en-US" dirty="0">
                <a:solidFill>
                  <a:srgbClr val="A31515"/>
                </a:solidFill>
                <a:latin typeface="Consolas" panose="020B0609020204030204" pitchFamily="49" charset="0"/>
              </a:rPr>
              <a:t>"Resolved!"</a:t>
            </a:r>
            <a:r>
              <a:rPr lang="en-US" dirty="0">
                <a:solidFill>
                  <a:srgbClr val="000000"/>
                </a:solidFill>
                <a:latin typeface="Consolas" panose="020B0609020204030204" pitchFamily="49" charset="0"/>
              </a:rPr>
              <a:t>);</a:t>
            </a:r>
          </a:p>
          <a:p>
            <a:pPr marL="457200" lvl="1" indent="0">
              <a:buNone/>
            </a:pPr>
            <a:r>
              <a:rPr lang="en-US" sz="2000" dirty="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a:t>
            </a:r>
          </a:p>
          <a:p>
            <a:pPr marL="0" indent="0">
              <a:buNone/>
            </a:pPr>
            <a:r>
              <a:rPr lang="en-US" sz="2000" dirty="0" err="1">
                <a:solidFill>
                  <a:srgbClr val="000000"/>
                </a:solidFill>
                <a:latin typeface="Consolas" panose="020B0609020204030204" pitchFamily="49" charset="0"/>
              </a:rPr>
              <a:t>promise.then</a:t>
            </a:r>
            <a:r>
              <a:rPr lang="en-US" sz="2000" dirty="0">
                <a:solidFill>
                  <a:srgbClr val="000000"/>
                </a:solidFill>
                <a:latin typeface="Consolas" panose="020B0609020204030204" pitchFamily="49" charset="0"/>
              </a:rPr>
              <a:t>(</a:t>
            </a:r>
          </a:p>
          <a:p>
            <a:pPr marL="457200" lvl="1" indent="0">
              <a:buNone/>
            </a:pP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resolveMes</a:t>
            </a:r>
            <a:r>
              <a:rPr lang="en-US" sz="2000" dirty="0">
                <a:solidFill>
                  <a:srgbClr val="000000"/>
                </a:solidFill>
                <a:latin typeface="Consolas" panose="020B0609020204030204" pitchFamily="49" charset="0"/>
              </a:rPr>
              <a:t>)=&gt; {</a:t>
            </a:r>
          </a:p>
          <a:p>
            <a:pPr marL="457200" lvl="1" indent="0">
              <a:buNone/>
            </a:pPr>
            <a:r>
              <a:rPr lang="en-US" sz="2000" dirty="0">
                <a:solidFill>
                  <a:srgbClr val="000000"/>
                </a:solidFill>
                <a:latin typeface="Consolas" panose="020B0609020204030204" pitchFamily="49" charset="0"/>
              </a:rPr>
              <a:t>	console.log(</a:t>
            </a:r>
            <a:r>
              <a:rPr lang="en-US" sz="2000" dirty="0" err="1">
                <a:solidFill>
                  <a:srgbClr val="000000"/>
                </a:solidFill>
                <a:latin typeface="Consolas" panose="020B0609020204030204" pitchFamily="49" charset="0"/>
              </a:rPr>
              <a:t>resolveMes</a:t>
            </a:r>
            <a:r>
              <a:rPr lang="en-US" sz="2000" dirty="0">
                <a:solidFill>
                  <a:srgbClr val="000000"/>
                </a:solidFill>
                <a:latin typeface="Consolas" panose="020B0609020204030204" pitchFamily="49" charset="0"/>
              </a:rPr>
              <a:t>);</a:t>
            </a:r>
          </a:p>
          <a:p>
            <a:pPr marL="457200" lvl="1" indent="0">
              <a:buNone/>
            </a:pPr>
            <a:r>
              <a:rPr lang="en-US" sz="2000" dirty="0">
                <a:solidFill>
                  <a:srgbClr val="000000"/>
                </a:solidFill>
                <a:latin typeface="Consolas" panose="020B0609020204030204" pitchFamily="49" charset="0"/>
              </a:rPr>
              <a:t>}</a:t>
            </a:r>
          </a:p>
          <a:p>
            <a:pPr marL="457200" lvl="1" indent="0">
              <a:buNone/>
            </a:pPr>
            <a:r>
              <a:rPr lang="en-US" sz="2000" dirty="0">
                <a:solidFill>
                  <a:srgbClr val="000000"/>
                </a:solidFill>
                <a:latin typeface="Consolas" panose="020B0609020204030204" pitchFamily="49" charset="0"/>
              </a:rPr>
              <a:t>,</a:t>
            </a:r>
          </a:p>
          <a:p>
            <a:pPr marL="457200" lvl="1" indent="0">
              <a:buNone/>
            </a:pP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rejectMes</a:t>
            </a:r>
            <a:r>
              <a:rPr lang="en-US" sz="2000" dirty="0">
                <a:solidFill>
                  <a:srgbClr val="000000"/>
                </a:solidFill>
                <a:latin typeface="Consolas" panose="020B0609020204030204" pitchFamily="49" charset="0"/>
              </a:rPr>
              <a:t>)=&gt; {</a:t>
            </a:r>
          </a:p>
          <a:p>
            <a:pPr marL="457200" lvl="1" indent="0">
              <a:buNone/>
            </a:pPr>
            <a:r>
              <a:rPr lang="en-US" sz="2000" dirty="0">
                <a:solidFill>
                  <a:srgbClr val="000000"/>
                </a:solidFill>
                <a:latin typeface="Consolas" panose="020B0609020204030204" pitchFamily="49" charset="0"/>
              </a:rPr>
              <a:t>	console.log(</a:t>
            </a:r>
            <a:r>
              <a:rPr lang="en-US" sz="2000" dirty="0" err="1">
                <a:solidFill>
                  <a:srgbClr val="000000"/>
                </a:solidFill>
                <a:latin typeface="Consolas" panose="020B0609020204030204" pitchFamily="49" charset="0"/>
              </a:rPr>
              <a:t>rejectMes</a:t>
            </a:r>
            <a:r>
              <a:rPr lang="en-US" sz="2000" dirty="0">
                <a:solidFill>
                  <a:srgbClr val="000000"/>
                </a:solidFill>
                <a:latin typeface="Consolas" panose="020B0609020204030204" pitchFamily="49" charset="0"/>
              </a:rPr>
              <a:t>)</a:t>
            </a:r>
          </a:p>
          <a:p>
            <a:pPr marL="457200" lvl="1" indent="0">
              <a:buNone/>
            </a:pPr>
            <a:r>
              <a:rPr lang="en-US" sz="2000" dirty="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a:t>
            </a:r>
          </a:p>
          <a:p>
            <a:endParaRPr lang="en-US" sz="2000" dirty="0"/>
          </a:p>
        </p:txBody>
      </p:sp>
      <p:sp>
        <p:nvSpPr>
          <p:cNvPr id="6" name="Rectangle: Rounded Corners 5">
            <a:extLst>
              <a:ext uri="{FF2B5EF4-FFF2-40B4-BE49-F238E27FC236}">
                <a16:creationId xmlns:a16="http://schemas.microsoft.com/office/drawing/2014/main" id="{BA8AC9E0-B1D8-432A-BE48-241862E3B2D2}"/>
              </a:ext>
            </a:extLst>
          </p:cNvPr>
          <p:cNvSpPr/>
          <p:nvPr/>
        </p:nvSpPr>
        <p:spPr>
          <a:xfrm>
            <a:off x="612396" y="4840449"/>
            <a:ext cx="3976382" cy="1073792"/>
          </a:xfrm>
          <a:prstGeom prst="round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116A8480-FE6F-4385-9F3A-CF806D7806AE}"/>
              </a:ext>
            </a:extLst>
          </p:cNvPr>
          <p:cNvSpPr/>
          <p:nvPr/>
        </p:nvSpPr>
        <p:spPr>
          <a:xfrm>
            <a:off x="612396" y="3523376"/>
            <a:ext cx="3976382" cy="1073792"/>
          </a:xfrm>
          <a:prstGeom prst="roundRect">
            <a:avLst/>
          </a:prstGeom>
          <a:noFill/>
          <a:ln w="285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AF627C73-CA7D-476A-A10F-E965F287266F}"/>
              </a:ext>
            </a:extLst>
          </p:cNvPr>
          <p:cNvCxnSpPr>
            <a:cxnSpLocks/>
          </p:cNvCxnSpPr>
          <p:nvPr/>
        </p:nvCxnSpPr>
        <p:spPr>
          <a:xfrm flipH="1" flipV="1">
            <a:off x="1758445" y="1358654"/>
            <a:ext cx="1471317" cy="2164723"/>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22A1A270-C291-47DC-946F-D2848FB47669}"/>
              </a:ext>
            </a:extLst>
          </p:cNvPr>
          <p:cNvSpPr/>
          <p:nvPr/>
        </p:nvSpPr>
        <p:spPr>
          <a:xfrm>
            <a:off x="966131" y="1015068"/>
            <a:ext cx="1003884" cy="330545"/>
          </a:xfrm>
          <a:prstGeom prst="roundRect">
            <a:avLst/>
          </a:prstGeom>
          <a:noFill/>
          <a:ln w="285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4DC24317-254B-4CC8-A03C-CE21BBE0A5D3}"/>
              </a:ext>
            </a:extLst>
          </p:cNvPr>
          <p:cNvSpPr/>
          <p:nvPr/>
        </p:nvSpPr>
        <p:spPr>
          <a:xfrm>
            <a:off x="2223082" y="1028110"/>
            <a:ext cx="911601" cy="324024"/>
          </a:xfrm>
          <a:prstGeom prst="round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6C64DC90-7AC2-4FD3-950A-04EB1958B6EF}"/>
              </a:ext>
            </a:extLst>
          </p:cNvPr>
          <p:cNvCxnSpPr/>
          <p:nvPr/>
        </p:nvCxnSpPr>
        <p:spPr>
          <a:xfrm flipH="1" flipV="1">
            <a:off x="3057787" y="1345613"/>
            <a:ext cx="226503" cy="3429230"/>
          </a:xfrm>
          <a:prstGeom prst="straightConnector1">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9" name="Speech Bubble: Rectangle with Corners Rounded 18">
            <a:extLst>
              <a:ext uri="{FF2B5EF4-FFF2-40B4-BE49-F238E27FC236}">
                <a16:creationId xmlns:a16="http://schemas.microsoft.com/office/drawing/2014/main" id="{59285285-A89D-4291-A634-84B3C256D3BC}"/>
              </a:ext>
            </a:extLst>
          </p:cNvPr>
          <p:cNvSpPr/>
          <p:nvPr/>
        </p:nvSpPr>
        <p:spPr>
          <a:xfrm>
            <a:off x="6786694" y="2843868"/>
            <a:ext cx="3481914" cy="1528300"/>
          </a:xfrm>
          <a:prstGeom prst="wedgeRoundRectCallout">
            <a:avLst>
              <a:gd name="adj1" fmla="val -124097"/>
              <a:gd name="adj2" fmla="val -1061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Consolas" panose="020B0609020204030204" pitchFamily="49" charset="0"/>
              </a:rPr>
              <a:t>4. Resolve and reject are invoked </a:t>
            </a:r>
            <a:r>
              <a:rPr lang="en-US" b="1" dirty="0">
                <a:solidFill>
                  <a:srgbClr val="FFFF00"/>
                </a:solidFill>
                <a:latin typeface="Consolas" panose="020B0609020204030204" pitchFamily="49" charset="0"/>
              </a:rPr>
              <a:t>asynchronously</a:t>
            </a:r>
            <a:r>
              <a:rPr lang="en-US" dirty="0">
                <a:solidFill>
                  <a:schemeClr val="bg1"/>
                </a:solidFill>
                <a:latin typeface="Consolas" panose="020B0609020204030204" pitchFamily="49" charset="0"/>
              </a:rPr>
              <a:t> and </a:t>
            </a:r>
            <a:r>
              <a:rPr lang="en-US" b="1" dirty="0">
                <a:solidFill>
                  <a:srgbClr val="FFFF00"/>
                </a:solidFill>
                <a:latin typeface="Consolas" panose="020B0609020204030204" pitchFamily="49" charset="0"/>
              </a:rPr>
              <a:t>mutually exclusive</a:t>
            </a:r>
          </a:p>
          <a:p>
            <a:r>
              <a:rPr lang="en-US" dirty="0">
                <a:solidFill>
                  <a:schemeClr val="bg1"/>
                </a:solidFill>
                <a:latin typeface="Consolas" panose="020B0609020204030204" pitchFamily="49" charset="0"/>
              </a:rPr>
              <a:t>And run only once</a:t>
            </a:r>
            <a:endParaRPr lang="en-US" dirty="0">
              <a:solidFill>
                <a:schemeClr val="bg1"/>
              </a:solidFill>
            </a:endParaRPr>
          </a:p>
        </p:txBody>
      </p:sp>
      <p:cxnSp>
        <p:nvCxnSpPr>
          <p:cNvPr id="21" name="Straight Connector 20">
            <a:extLst>
              <a:ext uri="{FF2B5EF4-FFF2-40B4-BE49-F238E27FC236}">
                <a16:creationId xmlns:a16="http://schemas.microsoft.com/office/drawing/2014/main" id="{0DA8DC1C-4DB1-4168-9473-E5C5A6D53811}"/>
              </a:ext>
            </a:extLst>
          </p:cNvPr>
          <p:cNvCxnSpPr>
            <a:cxnSpLocks/>
          </p:cNvCxnSpPr>
          <p:nvPr/>
        </p:nvCxnSpPr>
        <p:spPr>
          <a:xfrm>
            <a:off x="4169328" y="1812022"/>
            <a:ext cx="0" cy="52011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0A8A955F-1094-4E36-B494-C29234FE9F4E}"/>
              </a:ext>
            </a:extLst>
          </p:cNvPr>
          <p:cNvSpPr/>
          <p:nvPr/>
        </p:nvSpPr>
        <p:spPr>
          <a:xfrm>
            <a:off x="438322" y="962866"/>
            <a:ext cx="4597169" cy="1964891"/>
          </a:xfrm>
          <a:prstGeom prst="roundRect">
            <a:avLst/>
          </a:prstGeom>
          <a:noFill/>
          <a:ln w="28575">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peech Bubble: Rectangle 7">
            <a:extLst>
              <a:ext uri="{FF2B5EF4-FFF2-40B4-BE49-F238E27FC236}">
                <a16:creationId xmlns:a16="http://schemas.microsoft.com/office/drawing/2014/main" id="{A043AA6E-623D-49F2-B530-1E25A4FA4718}"/>
              </a:ext>
            </a:extLst>
          </p:cNvPr>
          <p:cNvSpPr/>
          <p:nvPr/>
        </p:nvSpPr>
        <p:spPr>
          <a:xfrm>
            <a:off x="4910119" y="4758066"/>
            <a:ext cx="3207026" cy="1572675"/>
          </a:xfrm>
          <a:prstGeom prst="wedgeRectCallout">
            <a:avLst>
              <a:gd name="adj1" fmla="val -57454"/>
              <a:gd name="adj2" fmla="val -43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Definition of the two functions resolve and promise are given here, or could be given elsewhere but passed by reference</a:t>
            </a:r>
          </a:p>
        </p:txBody>
      </p:sp>
      <p:sp>
        <p:nvSpPr>
          <p:cNvPr id="5" name="Speech Bubble: Rectangle 4">
            <a:extLst>
              <a:ext uri="{FF2B5EF4-FFF2-40B4-BE49-F238E27FC236}">
                <a16:creationId xmlns:a16="http://schemas.microsoft.com/office/drawing/2014/main" id="{1ED2550E-019D-4FE2-97E1-6E5476F352F8}"/>
              </a:ext>
            </a:extLst>
          </p:cNvPr>
          <p:cNvSpPr/>
          <p:nvPr/>
        </p:nvSpPr>
        <p:spPr>
          <a:xfrm>
            <a:off x="6630023" y="1823085"/>
            <a:ext cx="5300870" cy="592944"/>
          </a:xfrm>
          <a:prstGeom prst="wedgeRectCallout">
            <a:avLst>
              <a:gd name="adj1" fmla="val -80335"/>
              <a:gd name="adj2" fmla="val -168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Promise executer function. Gets executed </a:t>
            </a:r>
            <a:r>
              <a:rPr lang="en-US" b="1" dirty="0">
                <a:solidFill>
                  <a:srgbClr val="FFFF00"/>
                </a:solidFill>
              </a:rPr>
              <a:t>immediately</a:t>
            </a:r>
            <a:r>
              <a:rPr lang="en-US" dirty="0"/>
              <a:t> upon creation of the promise object</a:t>
            </a:r>
          </a:p>
        </p:txBody>
      </p:sp>
      <p:sp>
        <p:nvSpPr>
          <p:cNvPr id="18" name="Speech Bubble: Rectangle 17">
            <a:extLst>
              <a:ext uri="{FF2B5EF4-FFF2-40B4-BE49-F238E27FC236}">
                <a16:creationId xmlns:a16="http://schemas.microsoft.com/office/drawing/2014/main" id="{65E13FCC-6D0C-4726-A7E1-B6B923A2463A}"/>
              </a:ext>
            </a:extLst>
          </p:cNvPr>
          <p:cNvSpPr/>
          <p:nvPr/>
        </p:nvSpPr>
        <p:spPr>
          <a:xfrm>
            <a:off x="6073703" y="156436"/>
            <a:ext cx="5718502" cy="871673"/>
          </a:xfrm>
          <a:prstGeom prst="wedgeRectCallout">
            <a:avLst>
              <a:gd name="adj1" fmla="val -49718"/>
              <a:gd name="adj2" fmla="val 253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Promise constructor to which we can pass a function called executer. This function itself gets two functions first one points to resolve, the second one points to reject  </a:t>
            </a:r>
          </a:p>
        </p:txBody>
      </p:sp>
      <p:sp>
        <p:nvSpPr>
          <p:cNvPr id="9" name="Speech Bubble: Rectangle with Corners Rounded 8">
            <a:extLst>
              <a:ext uri="{FF2B5EF4-FFF2-40B4-BE49-F238E27FC236}">
                <a16:creationId xmlns:a16="http://schemas.microsoft.com/office/drawing/2014/main" id="{795BBFC3-BC80-4DDE-ABC4-D6510E361668}"/>
              </a:ext>
            </a:extLst>
          </p:cNvPr>
          <p:cNvSpPr/>
          <p:nvPr/>
        </p:nvSpPr>
        <p:spPr>
          <a:xfrm>
            <a:off x="8980479" y="4740592"/>
            <a:ext cx="2576258" cy="1682518"/>
          </a:xfrm>
          <a:prstGeom prst="wedgeRoundRectCallout">
            <a:avLst>
              <a:gd name="adj1" fmla="val -39604"/>
              <a:gd name="adj2" fmla="val -848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this example, when reject invokes, the resolve will be ignored because the promise is already settled.</a:t>
            </a:r>
          </a:p>
        </p:txBody>
      </p:sp>
      <p:sp>
        <p:nvSpPr>
          <p:cNvPr id="12" name="Rectangle: Rounded Corners 11">
            <a:extLst>
              <a:ext uri="{FF2B5EF4-FFF2-40B4-BE49-F238E27FC236}">
                <a16:creationId xmlns:a16="http://schemas.microsoft.com/office/drawing/2014/main" id="{7A3A4AA8-C86E-4646-8315-C267CEF54F03}"/>
              </a:ext>
            </a:extLst>
          </p:cNvPr>
          <p:cNvSpPr/>
          <p:nvPr/>
        </p:nvSpPr>
        <p:spPr>
          <a:xfrm>
            <a:off x="36711" y="6423110"/>
            <a:ext cx="5397137" cy="2822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The then() method itself returns a promise</a:t>
            </a:r>
          </a:p>
        </p:txBody>
      </p:sp>
      <p:cxnSp>
        <p:nvCxnSpPr>
          <p:cNvPr id="20" name="Straight Arrow Connector 19">
            <a:extLst>
              <a:ext uri="{FF2B5EF4-FFF2-40B4-BE49-F238E27FC236}">
                <a16:creationId xmlns:a16="http://schemas.microsoft.com/office/drawing/2014/main" id="{E3E6278A-2473-4353-A10E-15A8BB20F154}"/>
              </a:ext>
            </a:extLst>
          </p:cNvPr>
          <p:cNvCxnSpPr>
            <a:cxnSpLocks/>
          </p:cNvCxnSpPr>
          <p:nvPr/>
        </p:nvCxnSpPr>
        <p:spPr>
          <a:xfrm flipV="1">
            <a:off x="134200" y="3485133"/>
            <a:ext cx="1526820" cy="288577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72F7C14-DE3E-43F3-97D3-E0FE7C3C6782}"/>
              </a:ext>
            </a:extLst>
          </p:cNvPr>
          <p:cNvCxnSpPr/>
          <p:nvPr/>
        </p:nvCxnSpPr>
        <p:spPr>
          <a:xfrm>
            <a:off x="8932954" y="1028109"/>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360B5B0-8869-494B-AA93-F18C2EDBAE00}"/>
              </a:ext>
            </a:extLst>
          </p:cNvPr>
          <p:cNvCxnSpPr>
            <a:cxnSpLocks/>
          </p:cNvCxnSpPr>
          <p:nvPr/>
        </p:nvCxnSpPr>
        <p:spPr>
          <a:xfrm flipH="1">
            <a:off x="3134683" y="962865"/>
            <a:ext cx="2961317" cy="7176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3E7F86B-0A50-43B5-9CED-E4412CF51030}"/>
              </a:ext>
            </a:extLst>
          </p:cNvPr>
          <p:cNvCxnSpPr>
            <a:stCxn id="18" idx="1"/>
          </p:cNvCxnSpPr>
          <p:nvPr/>
        </p:nvCxnSpPr>
        <p:spPr>
          <a:xfrm flipH="1">
            <a:off x="1881352" y="592273"/>
            <a:ext cx="4192351" cy="51991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A25F8A3-B284-44E3-A9BE-1184DB140074}"/>
              </a:ext>
            </a:extLst>
          </p:cNvPr>
          <p:cNvSpPr txBox="1"/>
          <p:nvPr/>
        </p:nvSpPr>
        <p:spPr>
          <a:xfrm>
            <a:off x="5588705" y="6544596"/>
            <a:ext cx="5877891" cy="338554"/>
          </a:xfrm>
          <a:prstGeom prst="rect">
            <a:avLst/>
          </a:prstGeom>
          <a:noFill/>
        </p:spPr>
        <p:txBody>
          <a:bodyPr wrap="none" rtlCol="0">
            <a:spAutoFit/>
          </a:bodyPr>
          <a:lstStyle/>
          <a:p>
            <a:r>
              <a:rPr lang="en-US" sz="1600" dirty="0">
                <a:solidFill>
                  <a:schemeClr val="tx1">
                    <a:lumMod val="50000"/>
                    <a:lumOff val="50000"/>
                  </a:schemeClr>
                </a:solidFill>
              </a:rPr>
              <a:t>Note: blue color indicates resolve contents, Red indicates reject ones</a:t>
            </a:r>
          </a:p>
        </p:txBody>
      </p:sp>
    </p:spTree>
    <p:extLst>
      <p:ext uri="{BB962C8B-B14F-4D97-AF65-F5344CB8AC3E}">
        <p14:creationId xmlns:p14="http://schemas.microsoft.com/office/powerpoint/2010/main" val="1433135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ppt_x"/>
                                          </p:val>
                                        </p:tav>
                                        <p:tav tm="100000">
                                          <p:val>
                                            <p:strVal val="#ppt_x"/>
                                          </p:val>
                                        </p:tav>
                                      </p:tavLst>
                                    </p:anim>
                                    <p:anim calcmode="lin" valueType="num">
                                      <p:cBhvr additive="base">
                                        <p:cTn id="30" dur="500" fill="hold"/>
                                        <p:tgtEl>
                                          <p:spTgt spid="32"/>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fill="hold"/>
                                        <p:tgtEl>
                                          <p:spTgt spid="21"/>
                                        </p:tgtEl>
                                        <p:attrNameLst>
                                          <p:attrName>ppt_x</p:attrName>
                                        </p:attrNameLst>
                                      </p:cBhvr>
                                      <p:tavLst>
                                        <p:tav tm="0">
                                          <p:val>
                                            <p:strVal val="#ppt_x"/>
                                          </p:val>
                                        </p:tav>
                                        <p:tav tm="100000">
                                          <p:val>
                                            <p:strVal val="#ppt_x"/>
                                          </p:val>
                                        </p:tav>
                                      </p:tavLst>
                                    </p:anim>
                                    <p:anim calcmode="lin" valueType="num">
                                      <p:cBhvr additive="base">
                                        <p:cTn id="60" dur="500" fill="hold"/>
                                        <p:tgtEl>
                                          <p:spTgt spid="2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500" fill="hold"/>
                                        <p:tgtEl>
                                          <p:spTgt spid="5"/>
                                        </p:tgtEl>
                                        <p:attrNameLst>
                                          <p:attrName>ppt_x</p:attrName>
                                        </p:attrNameLst>
                                      </p:cBhvr>
                                      <p:tavLst>
                                        <p:tav tm="0">
                                          <p:val>
                                            <p:strVal val="#ppt_x"/>
                                          </p:val>
                                        </p:tav>
                                        <p:tav tm="100000">
                                          <p:val>
                                            <p:strVal val="#ppt_x"/>
                                          </p:val>
                                        </p:tav>
                                      </p:tavLst>
                                    </p:anim>
                                    <p:anim calcmode="lin" valueType="num">
                                      <p:cBhvr additive="base">
                                        <p:cTn id="6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9"/>
                                        </p:tgtEl>
                                        <p:attrNameLst>
                                          <p:attrName>style.visibility</p:attrName>
                                        </p:attrNameLst>
                                      </p:cBhvr>
                                      <p:to>
                                        <p:strVal val="visible"/>
                                      </p:to>
                                    </p:set>
                                    <p:anim calcmode="lin" valueType="num">
                                      <p:cBhvr additive="base">
                                        <p:cTn id="69" dur="500" fill="hold"/>
                                        <p:tgtEl>
                                          <p:spTgt spid="9"/>
                                        </p:tgtEl>
                                        <p:attrNameLst>
                                          <p:attrName>ppt_x</p:attrName>
                                        </p:attrNameLst>
                                      </p:cBhvr>
                                      <p:tavLst>
                                        <p:tav tm="0">
                                          <p:val>
                                            <p:strVal val="#ppt_x"/>
                                          </p:val>
                                        </p:tav>
                                        <p:tav tm="100000">
                                          <p:val>
                                            <p:strVal val="#ppt_x"/>
                                          </p:val>
                                        </p:tav>
                                      </p:tavLst>
                                    </p:anim>
                                    <p:anim calcmode="lin" valueType="num">
                                      <p:cBhvr additive="base">
                                        <p:cTn id="7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2"/>
                                        </p:tgtEl>
                                        <p:attrNameLst>
                                          <p:attrName>style.visibility</p:attrName>
                                        </p:attrNameLst>
                                      </p:cBhvr>
                                      <p:to>
                                        <p:strVal val="visible"/>
                                      </p:to>
                                    </p:set>
                                    <p:anim calcmode="lin" valueType="num">
                                      <p:cBhvr additive="base">
                                        <p:cTn id="75" dur="500" fill="hold"/>
                                        <p:tgtEl>
                                          <p:spTgt spid="12"/>
                                        </p:tgtEl>
                                        <p:attrNameLst>
                                          <p:attrName>ppt_x</p:attrName>
                                        </p:attrNameLst>
                                      </p:cBhvr>
                                      <p:tavLst>
                                        <p:tav tm="0">
                                          <p:val>
                                            <p:strVal val="#ppt_x"/>
                                          </p:val>
                                        </p:tav>
                                        <p:tav tm="100000">
                                          <p:val>
                                            <p:strVal val="#ppt_x"/>
                                          </p:val>
                                        </p:tav>
                                      </p:tavLst>
                                    </p:anim>
                                    <p:anim calcmode="lin" valueType="num">
                                      <p:cBhvr additive="base">
                                        <p:cTn id="76" dur="500" fill="hold"/>
                                        <p:tgtEl>
                                          <p:spTgt spid="12"/>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additive="base">
                                        <p:cTn id="79" dur="500" fill="hold"/>
                                        <p:tgtEl>
                                          <p:spTgt spid="20"/>
                                        </p:tgtEl>
                                        <p:attrNameLst>
                                          <p:attrName>ppt_x</p:attrName>
                                        </p:attrNameLst>
                                      </p:cBhvr>
                                      <p:tavLst>
                                        <p:tav tm="0">
                                          <p:val>
                                            <p:strVal val="#ppt_x"/>
                                          </p:val>
                                        </p:tav>
                                        <p:tav tm="100000">
                                          <p:val>
                                            <p:strVal val="#ppt_x"/>
                                          </p:val>
                                        </p:tav>
                                      </p:tavLst>
                                    </p:anim>
                                    <p:anim calcmode="lin" valueType="num">
                                      <p:cBhvr additive="base">
                                        <p:cTn id="8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3" grpId="0" animBg="1"/>
      <p:bldP spid="14" grpId="0" animBg="1"/>
      <p:bldP spid="19" grpId="0" animBg="1"/>
      <p:bldP spid="23" grpId="0" animBg="1"/>
      <p:bldP spid="8" grpId="0" animBg="1"/>
      <p:bldP spid="5" grpId="0" animBg="1"/>
      <p:bldP spid="18" grpId="0" animBg="1"/>
      <p:bldP spid="9"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0E882-B97E-40B7-8694-C67707A41364}"/>
              </a:ext>
            </a:extLst>
          </p:cNvPr>
          <p:cNvSpPr>
            <a:spLocks noGrp="1"/>
          </p:cNvSpPr>
          <p:nvPr>
            <p:ph type="title"/>
          </p:nvPr>
        </p:nvSpPr>
        <p:spPr/>
        <p:txBody>
          <a:bodyPr>
            <a:normAutofit fontScale="90000"/>
          </a:bodyPr>
          <a:lstStyle/>
          <a:p>
            <a:r>
              <a:rPr lang="en-US" dirty="0"/>
              <a:t>Eager vs lazy</a:t>
            </a:r>
          </a:p>
        </p:txBody>
      </p:sp>
      <p:sp>
        <p:nvSpPr>
          <p:cNvPr id="3" name="Slide Number Placeholder 2">
            <a:extLst>
              <a:ext uri="{FF2B5EF4-FFF2-40B4-BE49-F238E27FC236}">
                <a16:creationId xmlns:a16="http://schemas.microsoft.com/office/drawing/2014/main" id="{805650C5-B7FB-4AAC-9B6A-B0533E3A2939}"/>
              </a:ext>
            </a:extLst>
          </p:cNvPr>
          <p:cNvSpPr>
            <a:spLocks noGrp="1"/>
          </p:cNvSpPr>
          <p:nvPr>
            <p:ph type="sldNum" sz="quarter" idx="10"/>
          </p:nvPr>
        </p:nvSpPr>
        <p:spPr/>
        <p:txBody>
          <a:bodyPr/>
          <a:lstStyle/>
          <a:p>
            <a:fld id="{FFDA1B5B-FD17-41CE-9005-2457CABDC26A}" type="slidenum">
              <a:rPr lang="en-US" smtClean="0"/>
              <a:t>19</a:t>
            </a:fld>
            <a:endParaRPr lang="en-US"/>
          </a:p>
        </p:txBody>
      </p:sp>
      <p:sp>
        <p:nvSpPr>
          <p:cNvPr id="4" name="Text Placeholder 3">
            <a:extLst>
              <a:ext uri="{FF2B5EF4-FFF2-40B4-BE49-F238E27FC236}">
                <a16:creationId xmlns:a16="http://schemas.microsoft.com/office/drawing/2014/main" id="{C73F9709-7EDE-4CA4-A0CA-AB3FC0FE010F}"/>
              </a:ext>
            </a:extLst>
          </p:cNvPr>
          <p:cNvSpPr>
            <a:spLocks noGrp="1"/>
          </p:cNvSpPr>
          <p:nvPr>
            <p:ph type="body" sz="quarter" idx="11"/>
          </p:nvPr>
        </p:nvSpPr>
        <p:spPr/>
        <p:txBody>
          <a:bodyPr/>
          <a:lstStyle/>
          <a:p>
            <a:r>
              <a:rPr lang="en-CA" b="0" i="0" dirty="0">
                <a:solidFill>
                  <a:srgbClr val="202124"/>
                </a:solidFill>
                <a:effectLst/>
                <a:latin typeface="arial" panose="020B0604020202020204" pitchFamily="34" charset="0"/>
              </a:rPr>
              <a:t>Promises are eager. This means that </a:t>
            </a:r>
            <a:r>
              <a:rPr lang="en-CA" b="1" i="0" dirty="0">
                <a:solidFill>
                  <a:srgbClr val="202124"/>
                </a:solidFill>
                <a:effectLst/>
                <a:latin typeface="arial" panose="020B0604020202020204" pitchFamily="34" charset="0"/>
              </a:rPr>
              <a:t>when a new Promise is constructed, it immediately starts executing, attempting to resolve the</a:t>
            </a:r>
            <a:r>
              <a:rPr lang="en-CA" b="0" i="0" dirty="0">
                <a:solidFill>
                  <a:srgbClr val="202124"/>
                </a:solidFill>
                <a:effectLst/>
                <a:latin typeface="arial" panose="020B0604020202020204" pitchFamily="34" charset="0"/>
              </a:rPr>
              <a:t> asynchronous value ( meaning the resolve, reject methods are called asynchronously by a synchronous executer method  )</a:t>
            </a:r>
            <a:endParaRPr lang="en-US" dirty="0"/>
          </a:p>
        </p:txBody>
      </p:sp>
    </p:spTree>
    <p:extLst>
      <p:ext uri="{BB962C8B-B14F-4D97-AF65-F5344CB8AC3E}">
        <p14:creationId xmlns:p14="http://schemas.microsoft.com/office/powerpoint/2010/main" val="635732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AF2C1-C422-4D07-80D7-5F9BE4DD170A}"/>
              </a:ext>
            </a:extLst>
          </p:cNvPr>
          <p:cNvSpPr>
            <a:spLocks noGrp="1"/>
          </p:cNvSpPr>
          <p:nvPr>
            <p:ph type="title"/>
          </p:nvPr>
        </p:nvSpPr>
        <p:spPr/>
        <p:txBody>
          <a:bodyPr>
            <a:normAutofit fontScale="90000"/>
          </a:bodyPr>
          <a:lstStyle/>
          <a:p>
            <a:r>
              <a:rPr lang="en-US" dirty="0"/>
              <a:t>Outline </a:t>
            </a:r>
          </a:p>
        </p:txBody>
      </p:sp>
      <p:sp>
        <p:nvSpPr>
          <p:cNvPr id="3" name="Slide Number Placeholder 2">
            <a:extLst>
              <a:ext uri="{FF2B5EF4-FFF2-40B4-BE49-F238E27FC236}">
                <a16:creationId xmlns:a16="http://schemas.microsoft.com/office/drawing/2014/main" id="{825EFA68-51B9-4835-80B1-94F8D9EF1A14}"/>
              </a:ext>
            </a:extLst>
          </p:cNvPr>
          <p:cNvSpPr>
            <a:spLocks noGrp="1"/>
          </p:cNvSpPr>
          <p:nvPr>
            <p:ph type="sldNum" sz="quarter" idx="10"/>
          </p:nvPr>
        </p:nvSpPr>
        <p:spPr/>
        <p:txBody>
          <a:bodyPr/>
          <a:lstStyle/>
          <a:p>
            <a:fld id="{FFDA1B5B-FD17-41CE-9005-2457CABDC26A}" type="slidenum">
              <a:rPr lang="en-US" smtClean="0"/>
              <a:t>2</a:t>
            </a:fld>
            <a:endParaRPr lang="en-US"/>
          </a:p>
        </p:txBody>
      </p:sp>
      <p:sp>
        <p:nvSpPr>
          <p:cNvPr id="4" name="Text Placeholder 3">
            <a:extLst>
              <a:ext uri="{FF2B5EF4-FFF2-40B4-BE49-F238E27FC236}">
                <a16:creationId xmlns:a16="http://schemas.microsoft.com/office/drawing/2014/main" id="{92EB9B0C-048C-4123-9592-7BE1576FB3A9}"/>
              </a:ext>
            </a:extLst>
          </p:cNvPr>
          <p:cNvSpPr>
            <a:spLocks noGrp="1"/>
          </p:cNvSpPr>
          <p:nvPr>
            <p:ph type="body" sz="quarter" idx="11"/>
          </p:nvPr>
        </p:nvSpPr>
        <p:spPr/>
        <p:txBody>
          <a:bodyPr/>
          <a:lstStyle/>
          <a:p>
            <a:r>
              <a:rPr lang="en-US" dirty="0"/>
              <a:t>1 Review</a:t>
            </a:r>
          </a:p>
          <a:p>
            <a:r>
              <a:rPr lang="en-US" dirty="0"/>
              <a:t>2 </a:t>
            </a:r>
            <a:r>
              <a:rPr lang="en-US" dirty="0" err="1"/>
              <a:t>Asynch</a:t>
            </a:r>
            <a:r>
              <a:rPr lang="en-US" dirty="0"/>
              <a:t> operations </a:t>
            </a:r>
          </a:p>
          <a:p>
            <a:r>
              <a:rPr lang="en-US" dirty="0"/>
              <a:t>3 Promises in JS</a:t>
            </a:r>
          </a:p>
          <a:p>
            <a:r>
              <a:rPr lang="en-US" dirty="0"/>
              <a:t>4 Promise status</a:t>
            </a:r>
          </a:p>
          <a:p>
            <a:r>
              <a:rPr lang="en-US" dirty="0"/>
              <a:t>5 .catch() and .finally()  </a:t>
            </a:r>
          </a:p>
          <a:p>
            <a:r>
              <a:rPr lang="en-CA" dirty="0"/>
              <a:t>6. In class activity </a:t>
            </a:r>
          </a:p>
          <a:p>
            <a:r>
              <a:rPr lang="en-CA" dirty="0"/>
              <a:t>7. remarks on </a:t>
            </a:r>
            <a:r>
              <a:rPr lang="en-CA" b="1" dirty="0"/>
              <a:t>response size </a:t>
            </a:r>
            <a:r>
              <a:rPr lang="en-CA" dirty="0"/>
              <a:t>of GET vs POST requests </a:t>
            </a:r>
          </a:p>
          <a:p>
            <a:r>
              <a:rPr lang="en-CA" dirty="0"/>
              <a:t>8. W3Schools website seems inaccurate </a:t>
            </a:r>
            <a:endParaRPr lang="en-US" dirty="0"/>
          </a:p>
          <a:p>
            <a:endParaRPr lang="en-US" dirty="0"/>
          </a:p>
          <a:p>
            <a:r>
              <a:rPr lang="en-US" dirty="0"/>
              <a:t>Quizzes on promise during labs, this week</a:t>
            </a:r>
          </a:p>
          <a:p>
            <a:r>
              <a:rPr lang="en-US" dirty="0"/>
              <a:t>No new labs this week. Next lab will be assigned after the midterm  </a:t>
            </a:r>
          </a:p>
          <a:p>
            <a:r>
              <a:rPr lang="en-US" dirty="0"/>
              <a:t>Midterm exam administrated on Learning Hub</a:t>
            </a:r>
          </a:p>
          <a:p>
            <a:pPr lvl="1"/>
            <a:r>
              <a:rPr lang="en-US" dirty="0"/>
              <a:t>Closed book, one sheet of letter-sized paper both sides allowed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3398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anim calcmode="lin" valueType="num">
                                      <p:cBhvr additive="base">
                                        <p:cTn id="5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10" end="10"/>
                                            </p:txEl>
                                          </p:spTgt>
                                        </p:tgtEl>
                                        <p:attrNameLst>
                                          <p:attrName>style.visibility</p:attrName>
                                        </p:attrNameLst>
                                      </p:cBhvr>
                                      <p:to>
                                        <p:strVal val="visible"/>
                                      </p:to>
                                    </p:set>
                                    <p:anim calcmode="lin" valueType="num">
                                      <p:cBhvr additive="base">
                                        <p:cTn id="6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pRg st="11" end="11"/>
                                            </p:txEl>
                                          </p:spTgt>
                                        </p:tgtEl>
                                        <p:attrNameLst>
                                          <p:attrName>style.visibility</p:attrName>
                                        </p:attrNameLst>
                                      </p:cBhvr>
                                      <p:to>
                                        <p:strVal val="visible"/>
                                      </p:to>
                                    </p:set>
                                    <p:anim calcmode="lin" valueType="num">
                                      <p:cBhvr additive="base">
                                        <p:cTn id="67"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
                                            <p:txEl>
                                              <p:pRg st="12" end="12"/>
                                            </p:txEl>
                                          </p:spTgt>
                                        </p:tgtEl>
                                        <p:attrNameLst>
                                          <p:attrName>style.visibility</p:attrName>
                                        </p:attrNameLst>
                                      </p:cBhvr>
                                      <p:to>
                                        <p:strVal val="visible"/>
                                      </p:to>
                                    </p:set>
                                    <p:anim calcmode="lin" valueType="num">
                                      <p:cBhvr additive="base">
                                        <p:cTn id="71"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EC30B-BD8A-442A-B85B-918F91707B46}"/>
              </a:ext>
            </a:extLst>
          </p:cNvPr>
          <p:cNvSpPr>
            <a:spLocks noGrp="1"/>
          </p:cNvSpPr>
          <p:nvPr>
            <p:ph type="title"/>
          </p:nvPr>
        </p:nvSpPr>
        <p:spPr>
          <a:xfrm>
            <a:off x="2155236" y="4038884"/>
            <a:ext cx="4088809" cy="483287"/>
          </a:xfrm>
        </p:spPr>
        <p:txBody>
          <a:bodyPr>
            <a:noAutofit/>
          </a:bodyPr>
          <a:lstStyle/>
          <a:p>
            <a:r>
              <a:rPr lang="en-US" sz="7200" dirty="0"/>
              <a:t>Promise Examples </a:t>
            </a:r>
          </a:p>
        </p:txBody>
      </p:sp>
      <p:sp>
        <p:nvSpPr>
          <p:cNvPr id="3" name="Slide Number Placeholder 2">
            <a:extLst>
              <a:ext uri="{FF2B5EF4-FFF2-40B4-BE49-F238E27FC236}">
                <a16:creationId xmlns:a16="http://schemas.microsoft.com/office/drawing/2014/main" id="{1AAA1E34-130D-4077-A22D-1D03A9527C0D}"/>
              </a:ext>
            </a:extLst>
          </p:cNvPr>
          <p:cNvSpPr>
            <a:spLocks noGrp="1"/>
          </p:cNvSpPr>
          <p:nvPr>
            <p:ph type="sldNum" sz="quarter" idx="10"/>
          </p:nvPr>
        </p:nvSpPr>
        <p:spPr/>
        <p:txBody>
          <a:bodyPr/>
          <a:lstStyle/>
          <a:p>
            <a:fld id="{FFDA1B5B-FD17-41CE-9005-2457CABDC26A}" type="slidenum">
              <a:rPr lang="en-US" smtClean="0"/>
              <a:t>20</a:t>
            </a:fld>
            <a:endParaRPr lang="en-US"/>
          </a:p>
        </p:txBody>
      </p:sp>
      <p:sp>
        <p:nvSpPr>
          <p:cNvPr id="5" name="Oval 4">
            <a:extLst>
              <a:ext uri="{FF2B5EF4-FFF2-40B4-BE49-F238E27FC236}">
                <a16:creationId xmlns:a16="http://schemas.microsoft.com/office/drawing/2014/main" id="{FEC5D751-2946-476D-97E7-E63790C6E030}"/>
              </a:ext>
            </a:extLst>
          </p:cNvPr>
          <p:cNvSpPr/>
          <p:nvPr/>
        </p:nvSpPr>
        <p:spPr>
          <a:xfrm>
            <a:off x="8801301" y="3114414"/>
            <a:ext cx="1894661" cy="1449197"/>
          </a:xfrm>
          <a:prstGeom prst="ellipse">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defTabSz="685800"/>
            <a:r>
              <a:rPr lang="en-US" sz="4950" b="1" spc="38" dirty="0">
                <a:ln w="9525" cmpd="sng">
                  <a:solidFill>
                    <a:srgbClr val="4472C4"/>
                  </a:solidFill>
                  <a:prstDash val="solid"/>
                </a:ln>
                <a:solidFill>
                  <a:srgbClr val="70AD47">
                    <a:tint val="1000"/>
                  </a:srgbClr>
                </a:solidFill>
                <a:effectLst>
                  <a:glow rad="38100">
                    <a:srgbClr val="4472C4">
                      <a:alpha val="40000"/>
                    </a:srgbClr>
                  </a:glow>
                </a:effectLst>
                <a:latin typeface="Calibri" panose="020F0502020204030204"/>
              </a:rPr>
              <a:t>4</a:t>
            </a:r>
          </a:p>
        </p:txBody>
      </p:sp>
    </p:spTree>
    <p:extLst>
      <p:ext uri="{BB962C8B-B14F-4D97-AF65-F5344CB8AC3E}">
        <p14:creationId xmlns:p14="http://schemas.microsoft.com/office/powerpoint/2010/main" val="3283438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80B3F-5E84-42A2-AAFD-3C3AB372D0F5}"/>
              </a:ext>
            </a:extLst>
          </p:cNvPr>
          <p:cNvSpPr>
            <a:spLocks noGrp="1"/>
          </p:cNvSpPr>
          <p:nvPr>
            <p:ph type="title"/>
          </p:nvPr>
        </p:nvSpPr>
        <p:spPr/>
        <p:txBody>
          <a:bodyPr>
            <a:normAutofit fontScale="90000"/>
          </a:bodyPr>
          <a:lstStyle/>
          <a:p>
            <a:r>
              <a:rPr lang="en-US" dirty="0"/>
              <a:t>Example 1:</a:t>
            </a:r>
          </a:p>
        </p:txBody>
      </p:sp>
      <p:sp>
        <p:nvSpPr>
          <p:cNvPr id="3" name="Slide Number Placeholder 2">
            <a:extLst>
              <a:ext uri="{FF2B5EF4-FFF2-40B4-BE49-F238E27FC236}">
                <a16:creationId xmlns:a16="http://schemas.microsoft.com/office/drawing/2014/main" id="{184101ED-23D0-4C65-B977-8127977C754A}"/>
              </a:ext>
            </a:extLst>
          </p:cNvPr>
          <p:cNvSpPr>
            <a:spLocks noGrp="1"/>
          </p:cNvSpPr>
          <p:nvPr>
            <p:ph type="sldNum" sz="quarter" idx="10"/>
          </p:nvPr>
        </p:nvSpPr>
        <p:spPr/>
        <p:txBody>
          <a:bodyPr/>
          <a:lstStyle/>
          <a:p>
            <a:fld id="{FFDA1B5B-FD17-41CE-9005-2457CABDC26A}" type="slidenum">
              <a:rPr lang="en-US" smtClean="0"/>
              <a:t>21</a:t>
            </a:fld>
            <a:endParaRPr lang="en-US"/>
          </a:p>
        </p:txBody>
      </p:sp>
      <p:sp>
        <p:nvSpPr>
          <p:cNvPr id="4" name="Text Placeholder 3">
            <a:extLst>
              <a:ext uri="{FF2B5EF4-FFF2-40B4-BE49-F238E27FC236}">
                <a16:creationId xmlns:a16="http://schemas.microsoft.com/office/drawing/2014/main" id="{C4C8D140-CB7E-4FD6-967A-360B00529E3A}"/>
              </a:ext>
            </a:extLst>
          </p:cNvPr>
          <p:cNvSpPr>
            <a:spLocks noGrp="1"/>
          </p:cNvSpPr>
          <p:nvPr>
            <p:ph type="body" sz="quarter" idx="11"/>
          </p:nvPr>
        </p:nvSpPr>
        <p:spPr/>
        <p:txBody>
          <a:bodyPr/>
          <a:lstStyle/>
          <a:p>
            <a:r>
              <a:rPr lang="en-US" dirty="0"/>
              <a:t>In what order the strings below will be logged?</a:t>
            </a:r>
          </a:p>
        </p:txBody>
      </p:sp>
      <p:pic>
        <p:nvPicPr>
          <p:cNvPr id="6" name="Picture 5">
            <a:extLst>
              <a:ext uri="{FF2B5EF4-FFF2-40B4-BE49-F238E27FC236}">
                <a16:creationId xmlns:a16="http://schemas.microsoft.com/office/drawing/2014/main" id="{C12FAEE6-B81F-4F16-A715-C12D6BED6B92}"/>
              </a:ext>
            </a:extLst>
          </p:cNvPr>
          <p:cNvPicPr>
            <a:picLocks noChangeAspect="1"/>
          </p:cNvPicPr>
          <p:nvPr/>
        </p:nvPicPr>
        <p:blipFill>
          <a:blip r:embed="rId2"/>
          <a:stretch>
            <a:fillRect/>
          </a:stretch>
        </p:blipFill>
        <p:spPr>
          <a:xfrm>
            <a:off x="169682" y="1168980"/>
            <a:ext cx="7878274" cy="4315427"/>
          </a:xfrm>
          <a:prstGeom prst="rect">
            <a:avLst/>
          </a:prstGeom>
        </p:spPr>
      </p:pic>
      <p:sp>
        <p:nvSpPr>
          <p:cNvPr id="7" name="Rectangle: Rounded Corners 6">
            <a:extLst>
              <a:ext uri="{FF2B5EF4-FFF2-40B4-BE49-F238E27FC236}">
                <a16:creationId xmlns:a16="http://schemas.microsoft.com/office/drawing/2014/main" id="{8DF9699D-A1D4-4931-B273-0A1B39CBB678}"/>
              </a:ext>
            </a:extLst>
          </p:cNvPr>
          <p:cNvSpPr/>
          <p:nvPr/>
        </p:nvSpPr>
        <p:spPr>
          <a:xfrm>
            <a:off x="8705088" y="521208"/>
            <a:ext cx="2798064" cy="6047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a:t>
            </a:r>
          </a:p>
          <a:p>
            <a:r>
              <a:rPr lang="en-US" b="1" dirty="0">
                <a:solidFill>
                  <a:schemeClr val="tx1"/>
                </a:solidFill>
              </a:rPr>
              <a:t>2</a:t>
            </a:r>
            <a:r>
              <a:rPr lang="en-US" dirty="0"/>
              <a:t> ( we said the executor will invoke the moment the promise constructor is called.</a:t>
            </a:r>
          </a:p>
          <a:p>
            <a:r>
              <a:rPr lang="en-US" b="1" dirty="0">
                <a:solidFill>
                  <a:schemeClr val="tx1"/>
                </a:solidFill>
              </a:rPr>
              <a:t>5</a:t>
            </a:r>
            <a:r>
              <a:rPr lang="en-US" dirty="0"/>
              <a:t> ( 2 and 5) execute synchronously </a:t>
            </a:r>
          </a:p>
          <a:p>
            <a:r>
              <a:rPr lang="en-US" b="1" dirty="0">
                <a:solidFill>
                  <a:schemeClr val="tx1"/>
                </a:solidFill>
              </a:rPr>
              <a:t>1</a:t>
            </a:r>
            <a:r>
              <a:rPr lang="en-US" dirty="0"/>
              <a:t> then this like executes synchronously as it is in the same execution stack</a:t>
            </a:r>
          </a:p>
          <a:p>
            <a:r>
              <a:rPr lang="en-US" b="1" dirty="0">
                <a:solidFill>
                  <a:schemeClr val="tx1"/>
                </a:solidFill>
              </a:rPr>
              <a:t>4</a:t>
            </a:r>
            <a:r>
              <a:rPr lang="en-US" dirty="0">
                <a:solidFill>
                  <a:schemeClr val="tx1"/>
                </a:solidFill>
              </a:rPr>
              <a:t> </a:t>
            </a:r>
            <a:r>
              <a:rPr lang="en-US" dirty="0"/>
              <a:t>invokes asynchronously and mutually exclusive which means the main execution stack finishes first, then one of these two the invokes first, will block the other one from execution . </a:t>
            </a:r>
          </a:p>
          <a:p>
            <a:endParaRPr lang="en-US" dirty="0"/>
          </a:p>
          <a:p>
            <a:endParaRPr lang="en-US" dirty="0"/>
          </a:p>
        </p:txBody>
      </p:sp>
    </p:spTree>
    <p:extLst>
      <p:ext uri="{BB962C8B-B14F-4D97-AF65-F5344CB8AC3E}">
        <p14:creationId xmlns:p14="http://schemas.microsoft.com/office/powerpoint/2010/main" val="110729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DF2B8-03AB-4A96-B555-10D5A4BC3583}"/>
              </a:ext>
            </a:extLst>
          </p:cNvPr>
          <p:cNvSpPr>
            <a:spLocks noGrp="1"/>
          </p:cNvSpPr>
          <p:nvPr>
            <p:ph type="title"/>
          </p:nvPr>
        </p:nvSpPr>
        <p:spPr/>
        <p:txBody>
          <a:bodyPr>
            <a:normAutofit fontScale="90000"/>
          </a:bodyPr>
          <a:lstStyle/>
          <a:p>
            <a:r>
              <a:rPr lang="en-US" dirty="0"/>
              <a:t>Example 2: in what order the numbers will be logged?</a:t>
            </a:r>
          </a:p>
        </p:txBody>
      </p:sp>
      <p:sp>
        <p:nvSpPr>
          <p:cNvPr id="3" name="Slide Number Placeholder 2">
            <a:extLst>
              <a:ext uri="{FF2B5EF4-FFF2-40B4-BE49-F238E27FC236}">
                <a16:creationId xmlns:a16="http://schemas.microsoft.com/office/drawing/2014/main" id="{A7EF78C9-AC1C-4498-AC39-2BE41CAB55BB}"/>
              </a:ext>
            </a:extLst>
          </p:cNvPr>
          <p:cNvSpPr>
            <a:spLocks noGrp="1"/>
          </p:cNvSpPr>
          <p:nvPr>
            <p:ph type="sldNum" sz="quarter" idx="10"/>
          </p:nvPr>
        </p:nvSpPr>
        <p:spPr/>
        <p:txBody>
          <a:bodyPr/>
          <a:lstStyle/>
          <a:p>
            <a:fld id="{FFDA1B5B-FD17-41CE-9005-2457CABDC26A}" type="slidenum">
              <a:rPr lang="en-US" smtClean="0"/>
              <a:t>22</a:t>
            </a:fld>
            <a:endParaRPr lang="en-US"/>
          </a:p>
        </p:txBody>
      </p:sp>
      <p:sp>
        <p:nvSpPr>
          <p:cNvPr id="4" name="Text Placeholder 3">
            <a:extLst>
              <a:ext uri="{FF2B5EF4-FFF2-40B4-BE49-F238E27FC236}">
                <a16:creationId xmlns:a16="http://schemas.microsoft.com/office/drawing/2014/main" id="{63EC77CA-3419-4336-A983-6B1C4495C618}"/>
              </a:ext>
            </a:extLst>
          </p:cNvPr>
          <p:cNvSpPr>
            <a:spLocks noGrp="1"/>
          </p:cNvSpPr>
          <p:nvPr>
            <p:ph type="body" sz="quarter" idx="11"/>
          </p:nvPr>
        </p:nvSpPr>
        <p:spPr/>
        <p:txBody>
          <a:bodyPr/>
          <a:lstStyle/>
          <a:p>
            <a:endParaRPr lang="en-US" dirty="0"/>
          </a:p>
        </p:txBody>
      </p:sp>
      <p:pic>
        <p:nvPicPr>
          <p:cNvPr id="6" name="Picture 5">
            <a:extLst>
              <a:ext uri="{FF2B5EF4-FFF2-40B4-BE49-F238E27FC236}">
                <a16:creationId xmlns:a16="http://schemas.microsoft.com/office/drawing/2014/main" id="{309CA211-5B67-473A-BCF6-658495F31350}"/>
              </a:ext>
            </a:extLst>
          </p:cNvPr>
          <p:cNvPicPr>
            <a:picLocks noChangeAspect="1"/>
          </p:cNvPicPr>
          <p:nvPr/>
        </p:nvPicPr>
        <p:blipFill>
          <a:blip r:embed="rId2"/>
          <a:stretch>
            <a:fillRect/>
          </a:stretch>
        </p:blipFill>
        <p:spPr>
          <a:xfrm>
            <a:off x="339500" y="780451"/>
            <a:ext cx="5512661" cy="5780384"/>
          </a:xfrm>
          <a:prstGeom prst="rect">
            <a:avLst/>
          </a:prstGeom>
        </p:spPr>
      </p:pic>
      <p:pic>
        <p:nvPicPr>
          <p:cNvPr id="8" name="Picture 7">
            <a:extLst>
              <a:ext uri="{FF2B5EF4-FFF2-40B4-BE49-F238E27FC236}">
                <a16:creationId xmlns:a16="http://schemas.microsoft.com/office/drawing/2014/main" id="{51A497E5-35BF-407E-BECB-BEA96A3C9A3C}"/>
              </a:ext>
            </a:extLst>
          </p:cNvPr>
          <p:cNvPicPr>
            <a:picLocks noChangeAspect="1"/>
          </p:cNvPicPr>
          <p:nvPr/>
        </p:nvPicPr>
        <p:blipFill>
          <a:blip r:embed="rId3"/>
          <a:stretch>
            <a:fillRect/>
          </a:stretch>
        </p:blipFill>
        <p:spPr>
          <a:xfrm>
            <a:off x="8651907" y="2783710"/>
            <a:ext cx="1077309" cy="2269229"/>
          </a:xfrm>
          <a:prstGeom prst="rect">
            <a:avLst/>
          </a:prstGeom>
        </p:spPr>
      </p:pic>
    </p:spTree>
    <p:extLst>
      <p:ext uri="{BB962C8B-B14F-4D97-AF65-F5344CB8AC3E}">
        <p14:creationId xmlns:p14="http://schemas.microsoft.com/office/powerpoint/2010/main" val="57732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1674" y="248194"/>
            <a:ext cx="4795284" cy="2027174"/>
          </a:xfrm>
          <a:ln>
            <a:solidFill>
              <a:srgbClr val="0070C0"/>
            </a:solidFill>
          </a:ln>
        </p:spPr>
        <p:txBody>
          <a:bodyPr>
            <a:normAutofit fontScale="90000"/>
          </a:bodyPr>
          <a:lstStyle/>
          <a:p>
            <a:br>
              <a:rPr lang="en-CA" b="1" dirty="0"/>
            </a:br>
            <a:r>
              <a:rPr lang="en-CA" b="1" dirty="0"/>
              <a:t>Q</a:t>
            </a:r>
            <a:r>
              <a:rPr lang="en-CA" dirty="0"/>
              <a:t>: In what order the console logs the numbers?</a:t>
            </a:r>
          </a:p>
        </p:txBody>
      </p:sp>
      <p:sp>
        <p:nvSpPr>
          <p:cNvPr id="3" name="Slide Number Placeholder 2"/>
          <p:cNvSpPr>
            <a:spLocks noGrp="1"/>
          </p:cNvSpPr>
          <p:nvPr>
            <p:ph type="sldNum" sz="quarter" idx="10"/>
          </p:nvPr>
        </p:nvSpPr>
        <p:spPr/>
        <p:txBody>
          <a:bodyPr/>
          <a:lstStyle/>
          <a:p>
            <a:fld id="{FFDA1B5B-FD17-41CE-9005-2457CABDC26A}" type="slidenum">
              <a:rPr lang="en-US" smtClean="0"/>
              <a:t>23</a:t>
            </a:fld>
            <a:endParaRPr lang="en-US"/>
          </a:p>
        </p:txBody>
      </p:sp>
      <p:sp>
        <p:nvSpPr>
          <p:cNvPr id="4" name="Text Placeholder 3"/>
          <p:cNvSpPr>
            <a:spLocks noGrp="1"/>
          </p:cNvSpPr>
          <p:nvPr>
            <p:ph type="body" sz="quarter" idx="11"/>
          </p:nvPr>
        </p:nvSpPr>
        <p:spPr>
          <a:xfrm>
            <a:off x="287249" y="1004652"/>
            <a:ext cx="6139678" cy="5648478"/>
          </a:xfrm>
        </p:spPr>
        <p:txBody>
          <a:bodyPr/>
          <a:lstStyle/>
          <a:p>
            <a:pPr marL="0" indent="0">
              <a:buNone/>
            </a:pPr>
            <a:r>
              <a:rPr lang="en-CA" sz="1800" dirty="0">
                <a:solidFill>
                  <a:srgbClr val="0000FF"/>
                </a:solidFill>
                <a:latin typeface="Consolas" panose="020B0609020204030204" pitchFamily="49" charset="0"/>
              </a:rPr>
              <a:t>let</a:t>
            </a:r>
            <a:r>
              <a:rPr lang="en-CA" sz="1800" dirty="0">
                <a:solidFill>
                  <a:srgbClr val="000000"/>
                </a:solidFill>
                <a:latin typeface="Consolas" panose="020B0609020204030204" pitchFamily="49" charset="0"/>
              </a:rPr>
              <a:t> promise = </a:t>
            </a:r>
            <a:r>
              <a:rPr lang="en-CA" sz="1800" dirty="0">
                <a:solidFill>
                  <a:srgbClr val="0000FF"/>
                </a:solidFill>
                <a:latin typeface="Consolas" panose="020B0609020204030204" pitchFamily="49" charset="0"/>
              </a:rPr>
              <a:t>new</a:t>
            </a:r>
            <a:r>
              <a:rPr lang="en-CA" sz="1800" dirty="0">
                <a:solidFill>
                  <a:srgbClr val="000000"/>
                </a:solidFill>
                <a:latin typeface="Consolas" panose="020B0609020204030204" pitchFamily="49" charset="0"/>
              </a:rPr>
              <a:t> Promise(</a:t>
            </a:r>
          </a:p>
          <a:p>
            <a:pPr marL="457200" lvl="1" indent="0">
              <a:buNone/>
            </a:pPr>
            <a:r>
              <a:rPr lang="en-CA" sz="1800" dirty="0">
                <a:solidFill>
                  <a:srgbClr val="0000FF"/>
                </a:solidFill>
                <a:latin typeface="Consolas" panose="020B0609020204030204" pitchFamily="49" charset="0"/>
              </a:rPr>
              <a:t>function</a:t>
            </a:r>
            <a:r>
              <a:rPr lang="en-CA" sz="1800" dirty="0">
                <a:solidFill>
                  <a:srgbClr val="000000"/>
                </a:solidFill>
                <a:latin typeface="Consolas" panose="020B0609020204030204" pitchFamily="49" charset="0"/>
              </a:rPr>
              <a:t> (resolve, reject) {</a:t>
            </a:r>
          </a:p>
          <a:p>
            <a:pPr marL="914400" lvl="2" indent="0">
              <a:buNone/>
            </a:pPr>
            <a:r>
              <a:rPr lang="en-CA" sz="1800" dirty="0">
                <a:solidFill>
                  <a:srgbClr val="000000"/>
                </a:solidFill>
                <a:latin typeface="Consolas" panose="020B0609020204030204" pitchFamily="49" charset="0"/>
              </a:rPr>
              <a:t>console.log(</a:t>
            </a:r>
            <a:r>
              <a:rPr lang="en-CA" sz="1800" dirty="0">
                <a:solidFill>
                  <a:srgbClr val="A31515"/>
                </a:solidFill>
                <a:latin typeface="Consolas" panose="020B0609020204030204" pitchFamily="49" charset="0"/>
              </a:rPr>
              <a:t>" 2 "</a:t>
            </a:r>
            <a:r>
              <a:rPr lang="en-CA" sz="1800" dirty="0">
                <a:solidFill>
                  <a:srgbClr val="000000"/>
                </a:solidFill>
                <a:latin typeface="Consolas" panose="020B0609020204030204" pitchFamily="49" charset="0"/>
              </a:rPr>
              <a:t>);</a:t>
            </a:r>
          </a:p>
          <a:p>
            <a:pPr marL="914400" lvl="2" indent="0">
              <a:buNone/>
            </a:pPr>
            <a:r>
              <a:rPr lang="en-CA" sz="1800" dirty="0">
                <a:solidFill>
                  <a:srgbClr val="000000"/>
                </a:solidFill>
                <a:latin typeface="Consolas" panose="020B0609020204030204" pitchFamily="49" charset="0"/>
              </a:rPr>
              <a:t>reject(</a:t>
            </a:r>
            <a:r>
              <a:rPr lang="en-CA" sz="1800" dirty="0">
                <a:solidFill>
                  <a:srgbClr val="A31515"/>
                </a:solidFill>
                <a:latin typeface="Consolas" panose="020B0609020204030204" pitchFamily="49" charset="0"/>
              </a:rPr>
              <a:t>" 3 "</a:t>
            </a:r>
            <a:r>
              <a:rPr lang="en-CA" sz="1800" dirty="0">
                <a:solidFill>
                  <a:srgbClr val="000000"/>
                </a:solidFill>
                <a:latin typeface="Consolas" panose="020B0609020204030204" pitchFamily="49" charset="0"/>
              </a:rPr>
              <a:t>);</a:t>
            </a:r>
            <a:r>
              <a:rPr lang="en-CA" sz="1800" dirty="0">
                <a:solidFill>
                  <a:srgbClr val="008000"/>
                </a:solidFill>
                <a:latin typeface="Consolas" panose="020B0609020204030204" pitchFamily="49" charset="0"/>
              </a:rPr>
              <a:t> </a:t>
            </a:r>
            <a:endParaRPr lang="en-CA" sz="1800" dirty="0">
              <a:solidFill>
                <a:srgbClr val="000000"/>
              </a:solidFill>
              <a:latin typeface="Consolas" panose="020B0609020204030204" pitchFamily="49" charset="0"/>
            </a:endParaRPr>
          </a:p>
          <a:p>
            <a:pPr marL="914400" lvl="2" indent="0">
              <a:buNone/>
            </a:pPr>
            <a:r>
              <a:rPr lang="en-CA" sz="1800" dirty="0">
                <a:solidFill>
                  <a:srgbClr val="000000"/>
                </a:solidFill>
                <a:latin typeface="Consolas" panose="020B0609020204030204" pitchFamily="49" charset="0"/>
              </a:rPr>
              <a:t>resolve(</a:t>
            </a:r>
            <a:r>
              <a:rPr lang="en-CA" sz="1800" dirty="0">
                <a:solidFill>
                  <a:srgbClr val="A31515"/>
                </a:solidFill>
                <a:latin typeface="Consolas" panose="020B0609020204030204" pitchFamily="49" charset="0"/>
              </a:rPr>
              <a:t>" 4 "</a:t>
            </a:r>
            <a:r>
              <a:rPr lang="en-CA" sz="1800" dirty="0">
                <a:solidFill>
                  <a:srgbClr val="000000"/>
                </a:solidFill>
                <a:latin typeface="Consolas" panose="020B0609020204030204" pitchFamily="49" charset="0"/>
              </a:rPr>
              <a:t>);</a:t>
            </a:r>
          </a:p>
          <a:p>
            <a:pPr marL="914400" lvl="2" indent="0">
              <a:buNone/>
            </a:pPr>
            <a:r>
              <a:rPr lang="en-CA" sz="1800" dirty="0">
                <a:solidFill>
                  <a:srgbClr val="000000"/>
                </a:solidFill>
                <a:latin typeface="Consolas" panose="020B0609020204030204" pitchFamily="49" charset="0"/>
              </a:rPr>
              <a:t>console.log(</a:t>
            </a:r>
            <a:r>
              <a:rPr lang="en-CA" sz="1800" dirty="0">
                <a:solidFill>
                  <a:srgbClr val="A31515"/>
                </a:solidFill>
                <a:latin typeface="Consolas" panose="020B0609020204030204" pitchFamily="49" charset="0"/>
              </a:rPr>
              <a:t>" 5 "</a:t>
            </a:r>
            <a:r>
              <a:rPr lang="en-CA" sz="1800" dirty="0">
                <a:solidFill>
                  <a:srgbClr val="000000"/>
                </a:solidFill>
                <a:latin typeface="Consolas" panose="020B0609020204030204" pitchFamily="49" charset="0"/>
              </a:rPr>
              <a:t>);</a:t>
            </a:r>
          </a:p>
          <a:p>
            <a:pPr marL="457200" lvl="1" indent="0">
              <a:buNone/>
            </a:pPr>
            <a:r>
              <a:rPr lang="en-CA" sz="1800" dirty="0">
                <a:solidFill>
                  <a:srgbClr val="000000"/>
                </a:solidFill>
                <a:latin typeface="Consolas" panose="020B0609020204030204" pitchFamily="49" charset="0"/>
              </a:rPr>
              <a:t>}</a:t>
            </a:r>
          </a:p>
          <a:p>
            <a:pPr marL="0" indent="0">
              <a:buNone/>
            </a:pPr>
            <a:r>
              <a:rPr lang="en-CA" sz="1800" dirty="0">
                <a:solidFill>
                  <a:srgbClr val="000000"/>
                </a:solidFill>
                <a:latin typeface="Consolas" panose="020B0609020204030204" pitchFamily="49" charset="0"/>
              </a:rPr>
              <a:t>);</a:t>
            </a:r>
          </a:p>
          <a:p>
            <a:pPr marL="0" indent="0">
              <a:buNone/>
            </a:pPr>
            <a:r>
              <a:rPr lang="en-CA" sz="1800" dirty="0" err="1">
                <a:solidFill>
                  <a:srgbClr val="000000"/>
                </a:solidFill>
                <a:latin typeface="Consolas" panose="020B0609020204030204" pitchFamily="49" charset="0"/>
              </a:rPr>
              <a:t>promise.then</a:t>
            </a:r>
            <a:r>
              <a:rPr lang="en-CA" sz="1800" dirty="0">
                <a:solidFill>
                  <a:srgbClr val="000000"/>
                </a:solidFill>
                <a:latin typeface="Consolas" panose="020B0609020204030204" pitchFamily="49" charset="0"/>
              </a:rPr>
              <a:t>(</a:t>
            </a:r>
          </a:p>
          <a:p>
            <a:pPr marL="457200" lvl="1" indent="0">
              <a:buNone/>
            </a:pPr>
            <a:r>
              <a:rPr lang="en-CA" sz="1800" dirty="0">
                <a:solidFill>
                  <a:srgbClr val="0000FF"/>
                </a:solidFill>
                <a:latin typeface="Consolas" panose="020B0609020204030204" pitchFamily="49" charset="0"/>
              </a:rPr>
              <a:t>function</a:t>
            </a:r>
            <a:r>
              <a:rPr lang="en-CA" sz="1800" dirty="0">
                <a:solidFill>
                  <a:srgbClr val="000000"/>
                </a:solidFill>
                <a:latin typeface="Consolas" panose="020B0609020204030204" pitchFamily="49" charset="0"/>
              </a:rPr>
              <a:t> (</a:t>
            </a:r>
            <a:r>
              <a:rPr lang="en-CA" sz="1800" dirty="0" err="1">
                <a:solidFill>
                  <a:srgbClr val="000000"/>
                </a:solidFill>
                <a:latin typeface="Consolas" panose="020B0609020204030204" pitchFamily="49" charset="0"/>
              </a:rPr>
              <a:t>st</a:t>
            </a:r>
            <a:r>
              <a:rPr lang="en-CA" sz="1800" dirty="0">
                <a:solidFill>
                  <a:srgbClr val="000000"/>
                </a:solidFill>
                <a:latin typeface="Consolas" panose="020B0609020204030204" pitchFamily="49" charset="0"/>
              </a:rPr>
              <a:t>) {</a:t>
            </a:r>
          </a:p>
          <a:p>
            <a:pPr marL="457200" lvl="1" indent="0">
              <a:buNone/>
            </a:pPr>
            <a:r>
              <a:rPr lang="en-CA" sz="1800" dirty="0">
                <a:solidFill>
                  <a:srgbClr val="000000"/>
                </a:solidFill>
                <a:latin typeface="Consolas" panose="020B0609020204030204" pitchFamily="49" charset="0"/>
              </a:rPr>
              <a:t>	console.log(</a:t>
            </a:r>
            <a:r>
              <a:rPr lang="en-CA" sz="1800" dirty="0" err="1">
                <a:solidFill>
                  <a:srgbClr val="000000"/>
                </a:solidFill>
                <a:latin typeface="Consolas" panose="020B0609020204030204" pitchFamily="49" charset="0"/>
              </a:rPr>
              <a:t>st</a:t>
            </a:r>
            <a:r>
              <a:rPr lang="en-CA" sz="1800" dirty="0">
                <a:solidFill>
                  <a:srgbClr val="000000"/>
                </a:solidFill>
                <a:latin typeface="Consolas" panose="020B0609020204030204" pitchFamily="49" charset="0"/>
              </a:rPr>
              <a:t>);</a:t>
            </a:r>
          </a:p>
          <a:p>
            <a:pPr marL="457200" lvl="1" indent="0">
              <a:buNone/>
            </a:pPr>
            <a:r>
              <a:rPr lang="en-CA" sz="1800" dirty="0">
                <a:solidFill>
                  <a:srgbClr val="000000"/>
                </a:solidFill>
                <a:latin typeface="Consolas" panose="020B0609020204030204" pitchFamily="49" charset="0"/>
              </a:rPr>
              <a:t>},</a:t>
            </a:r>
          </a:p>
          <a:p>
            <a:pPr marL="457200" lvl="1" indent="0">
              <a:buNone/>
            </a:pPr>
            <a:r>
              <a:rPr lang="en-CA" sz="1800" dirty="0">
                <a:solidFill>
                  <a:srgbClr val="0000FF"/>
                </a:solidFill>
                <a:latin typeface="Consolas" panose="020B0609020204030204" pitchFamily="49" charset="0"/>
              </a:rPr>
              <a:t>function</a:t>
            </a:r>
            <a:r>
              <a:rPr lang="en-CA" sz="1800" dirty="0">
                <a:solidFill>
                  <a:srgbClr val="000000"/>
                </a:solidFill>
                <a:latin typeface="Consolas" panose="020B0609020204030204" pitchFamily="49" charset="0"/>
              </a:rPr>
              <a:t> (</a:t>
            </a:r>
            <a:r>
              <a:rPr lang="en-CA" sz="1800" dirty="0" err="1">
                <a:solidFill>
                  <a:srgbClr val="000000"/>
                </a:solidFill>
                <a:latin typeface="Consolas" panose="020B0609020204030204" pitchFamily="49" charset="0"/>
              </a:rPr>
              <a:t>st</a:t>
            </a:r>
            <a:r>
              <a:rPr lang="en-CA" sz="1800" dirty="0">
                <a:solidFill>
                  <a:srgbClr val="000000"/>
                </a:solidFill>
                <a:latin typeface="Consolas" panose="020B0609020204030204" pitchFamily="49" charset="0"/>
              </a:rPr>
              <a:t>) {</a:t>
            </a:r>
          </a:p>
          <a:p>
            <a:pPr marL="457200" lvl="1" indent="0">
              <a:buNone/>
            </a:pPr>
            <a:r>
              <a:rPr lang="en-CA" sz="1800" dirty="0">
                <a:solidFill>
                  <a:srgbClr val="000000"/>
                </a:solidFill>
                <a:latin typeface="Consolas" panose="020B0609020204030204" pitchFamily="49" charset="0"/>
              </a:rPr>
              <a:t>	console.log(</a:t>
            </a:r>
            <a:r>
              <a:rPr lang="en-CA" sz="1800" dirty="0" err="1">
                <a:solidFill>
                  <a:srgbClr val="000000"/>
                </a:solidFill>
                <a:latin typeface="Consolas" panose="020B0609020204030204" pitchFamily="49" charset="0"/>
              </a:rPr>
              <a:t>st</a:t>
            </a:r>
            <a:r>
              <a:rPr lang="en-CA" sz="1800" dirty="0">
                <a:solidFill>
                  <a:srgbClr val="000000"/>
                </a:solidFill>
                <a:latin typeface="Consolas" panose="020B0609020204030204" pitchFamily="49" charset="0"/>
              </a:rPr>
              <a:t>)</a:t>
            </a:r>
          </a:p>
          <a:p>
            <a:pPr marL="457200" lvl="1" indent="0">
              <a:buNone/>
            </a:pPr>
            <a:r>
              <a:rPr lang="en-CA" sz="1800" dirty="0">
                <a:solidFill>
                  <a:srgbClr val="000000"/>
                </a:solidFill>
                <a:latin typeface="Consolas" panose="020B0609020204030204" pitchFamily="49" charset="0"/>
              </a:rPr>
              <a:t>}</a:t>
            </a:r>
          </a:p>
          <a:p>
            <a:pPr marL="0" indent="0">
              <a:buNone/>
            </a:pPr>
            <a:r>
              <a:rPr lang="en-CA" sz="1800" dirty="0">
                <a:solidFill>
                  <a:srgbClr val="000000"/>
                </a:solidFill>
                <a:latin typeface="Consolas" panose="020B0609020204030204" pitchFamily="49" charset="0"/>
              </a:rPr>
              <a:t>);</a:t>
            </a:r>
          </a:p>
          <a:p>
            <a:pPr marL="0" indent="0">
              <a:buNone/>
            </a:pPr>
            <a:r>
              <a:rPr lang="en-CA" sz="1800" dirty="0">
                <a:solidFill>
                  <a:srgbClr val="000000"/>
                </a:solidFill>
                <a:latin typeface="Consolas" panose="020B0609020204030204" pitchFamily="49" charset="0"/>
              </a:rPr>
              <a:t>console.log(</a:t>
            </a:r>
            <a:r>
              <a:rPr lang="en-CA" sz="1800" dirty="0">
                <a:solidFill>
                  <a:srgbClr val="A31515"/>
                </a:solidFill>
                <a:latin typeface="Consolas" panose="020B0609020204030204" pitchFamily="49" charset="0"/>
              </a:rPr>
              <a:t>" 1 "</a:t>
            </a:r>
            <a:r>
              <a:rPr lang="en-CA" sz="1800" dirty="0">
                <a:solidFill>
                  <a:srgbClr val="000000"/>
                </a:solidFill>
                <a:latin typeface="Consolas" panose="020B0609020204030204" pitchFamily="49" charset="0"/>
              </a:rPr>
              <a:t>);</a:t>
            </a:r>
          </a:p>
          <a:p>
            <a:pPr marL="0" indent="0">
              <a:buNone/>
            </a:pPr>
            <a:endParaRPr lang="en-CA" sz="1800" dirty="0"/>
          </a:p>
        </p:txBody>
      </p:sp>
      <p:sp>
        <p:nvSpPr>
          <p:cNvPr id="5" name="Title 1"/>
          <p:cNvSpPr txBox="1">
            <a:spLocks/>
          </p:cNvSpPr>
          <p:nvPr/>
        </p:nvSpPr>
        <p:spPr>
          <a:xfrm>
            <a:off x="6964591" y="2491909"/>
            <a:ext cx="1472344" cy="1765004"/>
          </a:xfrm>
          <a:prstGeom prst="rect">
            <a:avLst/>
          </a:prstGeom>
          <a:ln>
            <a:solidFill>
              <a:srgbClr val="FF0000"/>
            </a:solidFill>
          </a:ln>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accent1">
                    <a:lumMod val="75000"/>
                  </a:schemeClr>
                </a:solidFill>
                <a:latin typeface="+mj-lt"/>
                <a:ea typeface="+mj-ea"/>
                <a:cs typeface="+mj-cs"/>
              </a:defRPr>
            </a:lvl1pPr>
          </a:lstStyle>
          <a:p>
            <a:r>
              <a:rPr lang="en-CA" b="1" dirty="0"/>
              <a:t>A</a:t>
            </a:r>
            <a:r>
              <a:rPr lang="en-CA" dirty="0"/>
              <a:t>: </a:t>
            </a:r>
          </a:p>
          <a:p>
            <a:r>
              <a:rPr lang="en-CA" dirty="0"/>
              <a:t>2</a:t>
            </a:r>
          </a:p>
          <a:p>
            <a:r>
              <a:rPr lang="en-CA" dirty="0"/>
              <a:t>5</a:t>
            </a:r>
          </a:p>
          <a:p>
            <a:r>
              <a:rPr lang="en-CA" dirty="0"/>
              <a:t>1</a:t>
            </a:r>
          </a:p>
          <a:p>
            <a:r>
              <a:rPr lang="en-CA" dirty="0"/>
              <a:t>3</a:t>
            </a:r>
          </a:p>
        </p:txBody>
      </p:sp>
      <p:sp>
        <p:nvSpPr>
          <p:cNvPr id="6" name="Title 1"/>
          <p:cNvSpPr txBox="1">
            <a:spLocks/>
          </p:cNvSpPr>
          <p:nvPr/>
        </p:nvSpPr>
        <p:spPr>
          <a:xfrm>
            <a:off x="7676972" y="4473454"/>
            <a:ext cx="3408950" cy="1555206"/>
          </a:xfrm>
          <a:prstGeom prst="rect">
            <a:avLst/>
          </a:prstGeom>
          <a:ln>
            <a:solidFill>
              <a:schemeClr val="bg2">
                <a:lumMod val="10000"/>
              </a:schemeClr>
            </a:solidFill>
          </a:ln>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accent1">
                    <a:lumMod val="75000"/>
                  </a:schemeClr>
                </a:solidFill>
                <a:latin typeface="+mj-lt"/>
                <a:ea typeface="+mj-ea"/>
                <a:cs typeface="+mj-cs"/>
              </a:defRPr>
            </a:lvl1pPr>
          </a:lstStyle>
          <a:p>
            <a:r>
              <a:rPr lang="en-CA" b="1" dirty="0"/>
              <a:t>Q: </a:t>
            </a:r>
            <a:r>
              <a:rPr lang="en-CA" dirty="0"/>
              <a:t>what happened to 4?</a:t>
            </a:r>
          </a:p>
        </p:txBody>
      </p:sp>
      <p:sp>
        <p:nvSpPr>
          <p:cNvPr id="8" name="TextBox 7">
            <a:extLst>
              <a:ext uri="{FF2B5EF4-FFF2-40B4-BE49-F238E27FC236}">
                <a16:creationId xmlns:a16="http://schemas.microsoft.com/office/drawing/2014/main" id="{B82043A3-9B69-42DC-8560-DFE6EB9AE8BC}"/>
              </a:ext>
            </a:extLst>
          </p:cNvPr>
          <p:cNvSpPr txBox="1"/>
          <p:nvPr/>
        </p:nvSpPr>
        <p:spPr>
          <a:xfrm>
            <a:off x="333105" y="0"/>
            <a:ext cx="6093822" cy="769441"/>
          </a:xfrm>
          <a:prstGeom prst="rect">
            <a:avLst/>
          </a:prstGeom>
          <a:noFill/>
        </p:spPr>
        <p:txBody>
          <a:bodyPr wrap="square">
            <a:spAutoFit/>
          </a:bodyPr>
          <a:lstStyle/>
          <a:p>
            <a:r>
              <a:rPr lang="en-US" sz="4400" dirty="0"/>
              <a:t>Example 3</a:t>
            </a:r>
          </a:p>
        </p:txBody>
      </p:sp>
    </p:spTree>
    <p:extLst>
      <p:ext uri="{BB962C8B-B14F-4D97-AF65-F5344CB8AC3E}">
        <p14:creationId xmlns:p14="http://schemas.microsoft.com/office/powerpoint/2010/main" val="333697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2BA74-4822-4316-9313-4161442C67F3}"/>
              </a:ext>
            </a:extLst>
          </p:cNvPr>
          <p:cNvSpPr>
            <a:spLocks noGrp="1"/>
          </p:cNvSpPr>
          <p:nvPr>
            <p:ph type="title"/>
          </p:nvPr>
        </p:nvSpPr>
        <p:spPr/>
        <p:txBody>
          <a:bodyPr>
            <a:normAutofit fontScale="90000"/>
          </a:bodyPr>
          <a:lstStyle/>
          <a:p>
            <a:r>
              <a:rPr lang="en-US" dirty="0"/>
              <a:t>Example 5: How many times 'Hi' will be logged?</a:t>
            </a:r>
          </a:p>
        </p:txBody>
      </p:sp>
      <p:sp>
        <p:nvSpPr>
          <p:cNvPr id="3" name="Slide Number Placeholder 2">
            <a:extLst>
              <a:ext uri="{FF2B5EF4-FFF2-40B4-BE49-F238E27FC236}">
                <a16:creationId xmlns:a16="http://schemas.microsoft.com/office/drawing/2014/main" id="{15A6F267-B6C9-4441-95BF-F76921081493}"/>
              </a:ext>
            </a:extLst>
          </p:cNvPr>
          <p:cNvSpPr>
            <a:spLocks noGrp="1"/>
          </p:cNvSpPr>
          <p:nvPr>
            <p:ph type="sldNum" sz="quarter" idx="10"/>
          </p:nvPr>
        </p:nvSpPr>
        <p:spPr/>
        <p:txBody>
          <a:bodyPr/>
          <a:lstStyle/>
          <a:p>
            <a:fld id="{FFDA1B5B-FD17-41CE-9005-2457CABDC26A}" type="slidenum">
              <a:rPr lang="en-US" smtClean="0"/>
              <a:t>24</a:t>
            </a:fld>
            <a:endParaRPr lang="en-US"/>
          </a:p>
        </p:txBody>
      </p:sp>
      <p:sp>
        <p:nvSpPr>
          <p:cNvPr id="4" name="Text Placeholder 3">
            <a:extLst>
              <a:ext uri="{FF2B5EF4-FFF2-40B4-BE49-F238E27FC236}">
                <a16:creationId xmlns:a16="http://schemas.microsoft.com/office/drawing/2014/main" id="{02413BDB-AF7E-4B08-AD19-A4C989EF79B5}"/>
              </a:ext>
            </a:extLst>
          </p:cNvPr>
          <p:cNvSpPr>
            <a:spLocks noGrp="1"/>
          </p:cNvSpPr>
          <p:nvPr>
            <p:ph type="body" sz="quarter" idx="11"/>
          </p:nvPr>
        </p:nvSpPr>
        <p:spPr>
          <a:xfrm>
            <a:off x="169682" y="688158"/>
            <a:ext cx="11644366" cy="3582090"/>
          </a:xfrm>
          <a:solidFill>
            <a:schemeClr val="tx1"/>
          </a:solidFill>
        </p:spPr>
        <p:txBody>
          <a:bodyPr/>
          <a:lstStyle/>
          <a:p>
            <a:pPr marL="0" indent="0">
              <a:buNone/>
            </a:pPr>
            <a:r>
              <a:rPr lang="en-US" b="0" dirty="0">
                <a:solidFill>
                  <a:srgbClr val="6A9955"/>
                </a:solidFill>
                <a:effectLst/>
                <a:latin typeface="Consolas" panose="020B0609020204030204" pitchFamily="49" charset="0"/>
              </a:rPr>
              <a:t>// How many times "Hi" will be logged?</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promise</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Promise</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res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setInterval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res</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"Hi"</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100</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a:t>
            </a:r>
          </a:p>
          <a:p>
            <a:pPr marL="0" indent="0">
              <a:buNone/>
            </a:pPr>
            <a:r>
              <a:rPr lang="en-US" b="0" dirty="0" err="1">
                <a:solidFill>
                  <a:srgbClr val="9CDCFE"/>
                </a:solidFill>
                <a:effectLst/>
                <a:latin typeface="Consolas" panose="020B0609020204030204" pitchFamily="49" charset="0"/>
              </a:rPr>
              <a:t>promise</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then</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mes</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=&gt;</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console</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log</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mes</a:t>
            </a:r>
            <a:r>
              <a:rPr lang="en-US" b="0" dirty="0">
                <a:solidFill>
                  <a:srgbClr val="D4D4D4"/>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4507748A-0A6D-4932-AF83-C0C08AC38E2F}"/>
              </a:ext>
            </a:extLst>
          </p:cNvPr>
          <p:cNvSpPr txBox="1"/>
          <p:nvPr/>
        </p:nvSpPr>
        <p:spPr>
          <a:xfrm>
            <a:off x="111147" y="4355092"/>
            <a:ext cx="11870301" cy="1569660"/>
          </a:xfrm>
          <a:prstGeom prst="rect">
            <a:avLst/>
          </a:prstGeom>
          <a:noFill/>
        </p:spPr>
        <p:txBody>
          <a:bodyPr wrap="none" rtlCol="0">
            <a:spAutoFit/>
          </a:bodyPr>
          <a:lstStyle/>
          <a:p>
            <a:r>
              <a:rPr lang="en-US" sz="2400" b="1" dirty="0"/>
              <a:t>Tip</a:t>
            </a:r>
            <a:r>
              <a:rPr lang="en-US" sz="2400" dirty="0"/>
              <a:t>: Remember we said promises are either pending or settled (settled: resolved or rejected). </a:t>
            </a:r>
            <a:br>
              <a:rPr lang="en-US" sz="2400" dirty="0"/>
            </a:br>
            <a:r>
              <a:rPr lang="en-US" sz="2400" dirty="0"/>
              <a:t>Once they are settled, their state will not change</a:t>
            </a:r>
          </a:p>
          <a:p>
            <a:r>
              <a:rPr lang="en-US" sz="2400" dirty="0"/>
              <a:t>If the promise has already been resolved to a value to a rejection or to another promise,</a:t>
            </a:r>
          </a:p>
          <a:p>
            <a:r>
              <a:rPr lang="en-US" sz="2400" dirty="0"/>
              <a:t> then the res method does nothing . </a:t>
            </a:r>
          </a:p>
        </p:txBody>
      </p:sp>
      <p:sp>
        <p:nvSpPr>
          <p:cNvPr id="7" name="TextBox 6">
            <a:extLst>
              <a:ext uri="{FF2B5EF4-FFF2-40B4-BE49-F238E27FC236}">
                <a16:creationId xmlns:a16="http://schemas.microsoft.com/office/drawing/2014/main" id="{8503FD4B-398A-45C2-B538-A6DE6366FA0A}"/>
              </a:ext>
            </a:extLst>
          </p:cNvPr>
          <p:cNvSpPr txBox="1"/>
          <p:nvPr/>
        </p:nvSpPr>
        <p:spPr>
          <a:xfrm>
            <a:off x="169682" y="5951590"/>
            <a:ext cx="3923190" cy="461665"/>
          </a:xfrm>
          <a:prstGeom prst="rect">
            <a:avLst/>
          </a:prstGeom>
          <a:noFill/>
        </p:spPr>
        <p:txBody>
          <a:bodyPr wrap="none" rtlCol="0">
            <a:spAutoFit/>
          </a:bodyPr>
          <a:lstStyle/>
          <a:p>
            <a:r>
              <a:rPr lang="en-US" sz="2400" b="1" dirty="0"/>
              <a:t>A</a:t>
            </a:r>
            <a:r>
              <a:rPr lang="en-US" sz="2400" dirty="0"/>
              <a:t>: Hi will be logged only once.</a:t>
            </a:r>
          </a:p>
        </p:txBody>
      </p:sp>
    </p:spTree>
    <p:extLst>
      <p:ext uri="{BB962C8B-B14F-4D97-AF65-F5344CB8AC3E}">
        <p14:creationId xmlns:p14="http://schemas.microsoft.com/office/powerpoint/2010/main" val="1999474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48DA7-C61B-41FD-9466-46A5A1CB20BA}"/>
              </a:ext>
            </a:extLst>
          </p:cNvPr>
          <p:cNvSpPr>
            <a:spLocks noGrp="1"/>
          </p:cNvSpPr>
          <p:nvPr>
            <p:ph type="title"/>
          </p:nvPr>
        </p:nvSpPr>
        <p:spPr/>
        <p:txBody>
          <a:bodyPr>
            <a:normAutofit fontScale="90000"/>
          </a:bodyPr>
          <a:lstStyle/>
          <a:p>
            <a:r>
              <a:rPr lang="en-US" dirty="0"/>
              <a:t>Example 6: </a:t>
            </a:r>
          </a:p>
        </p:txBody>
      </p:sp>
      <p:sp>
        <p:nvSpPr>
          <p:cNvPr id="3" name="Slide Number Placeholder 2">
            <a:extLst>
              <a:ext uri="{FF2B5EF4-FFF2-40B4-BE49-F238E27FC236}">
                <a16:creationId xmlns:a16="http://schemas.microsoft.com/office/drawing/2014/main" id="{E6CDADFB-B795-424B-AE49-0D12A5DB4D25}"/>
              </a:ext>
            </a:extLst>
          </p:cNvPr>
          <p:cNvSpPr>
            <a:spLocks noGrp="1"/>
          </p:cNvSpPr>
          <p:nvPr>
            <p:ph type="sldNum" sz="quarter" idx="10"/>
          </p:nvPr>
        </p:nvSpPr>
        <p:spPr/>
        <p:txBody>
          <a:bodyPr/>
          <a:lstStyle/>
          <a:p>
            <a:fld id="{FFDA1B5B-FD17-41CE-9005-2457CABDC26A}" type="slidenum">
              <a:rPr lang="en-US" smtClean="0"/>
              <a:t>25</a:t>
            </a:fld>
            <a:endParaRPr lang="en-US"/>
          </a:p>
        </p:txBody>
      </p:sp>
      <p:sp>
        <p:nvSpPr>
          <p:cNvPr id="4" name="Text Placeholder 3">
            <a:extLst>
              <a:ext uri="{FF2B5EF4-FFF2-40B4-BE49-F238E27FC236}">
                <a16:creationId xmlns:a16="http://schemas.microsoft.com/office/drawing/2014/main" id="{F820C25B-DF75-4AB3-B13A-BB8151F76236}"/>
              </a:ext>
            </a:extLst>
          </p:cNvPr>
          <p:cNvSpPr>
            <a:spLocks noGrp="1"/>
          </p:cNvSpPr>
          <p:nvPr>
            <p:ph type="body" sz="quarter" idx="11"/>
          </p:nvPr>
        </p:nvSpPr>
        <p:spPr>
          <a:xfrm>
            <a:off x="639945" y="3564973"/>
            <a:ext cx="11928836" cy="1593668"/>
          </a:xfrm>
        </p:spPr>
        <p:txBody>
          <a:bodyPr/>
          <a:lstStyle/>
          <a:p>
            <a:r>
              <a:rPr lang="en-CA" dirty="0"/>
              <a:t>Remember the note in the gray slide about functions passed to then(), which means resolve and reject, will never be called synchronously, even with an already-resolved promise </a:t>
            </a:r>
          </a:p>
          <a:p>
            <a:r>
              <a:rPr lang="en-CA" dirty="0"/>
              <a:t>Therefore the order is: </a:t>
            </a:r>
          </a:p>
          <a:p>
            <a:pPr marL="0" indent="0">
              <a:buNone/>
            </a:pPr>
            <a:r>
              <a:rPr lang="en-CA" dirty="0"/>
              <a:t>2</a:t>
            </a:r>
          </a:p>
          <a:p>
            <a:pPr marL="0" indent="0">
              <a:buNone/>
            </a:pPr>
            <a:r>
              <a:rPr lang="en-CA" dirty="0"/>
              <a:t>1</a:t>
            </a:r>
            <a:endParaRPr lang="en-US" dirty="0"/>
          </a:p>
        </p:txBody>
      </p:sp>
      <p:sp>
        <p:nvSpPr>
          <p:cNvPr id="6" name="Text Placeholder 3">
            <a:extLst>
              <a:ext uri="{FF2B5EF4-FFF2-40B4-BE49-F238E27FC236}">
                <a16:creationId xmlns:a16="http://schemas.microsoft.com/office/drawing/2014/main" id="{B397C879-6DF9-440B-B296-48949AA09AE8}"/>
              </a:ext>
            </a:extLst>
          </p:cNvPr>
          <p:cNvSpPr txBox="1">
            <a:spLocks/>
          </p:cNvSpPr>
          <p:nvPr/>
        </p:nvSpPr>
        <p:spPr>
          <a:xfrm>
            <a:off x="0" y="574651"/>
            <a:ext cx="11928836" cy="6205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err="1"/>
              <a:t>Promise.resolve</a:t>
            </a:r>
            <a:r>
              <a:rPr lang="en-CA" dirty="0"/>
              <a:t>() and </a:t>
            </a:r>
            <a:r>
              <a:rPr lang="en-CA" dirty="0" err="1"/>
              <a:t>Promise.reject</a:t>
            </a:r>
            <a:r>
              <a:rPr lang="en-CA" dirty="0"/>
              <a:t>() are shortcuts to manually create an already resolved or rejected promise respectively. </a:t>
            </a:r>
          </a:p>
          <a:p>
            <a:r>
              <a:rPr lang="en-CA" dirty="0"/>
              <a:t>In what order the numbers will be logged?</a:t>
            </a:r>
            <a:endParaRPr lang="en-US" dirty="0"/>
          </a:p>
        </p:txBody>
      </p:sp>
      <p:sp>
        <p:nvSpPr>
          <p:cNvPr id="7" name="Rectangle 2">
            <a:extLst>
              <a:ext uri="{FF2B5EF4-FFF2-40B4-BE49-F238E27FC236}">
                <a16:creationId xmlns:a16="http://schemas.microsoft.com/office/drawing/2014/main" id="{1D8AB1DC-3DA9-4136-A1BB-208766DA8C04}"/>
              </a:ext>
            </a:extLst>
          </p:cNvPr>
          <p:cNvSpPr>
            <a:spLocks noChangeArrowheads="1"/>
          </p:cNvSpPr>
          <p:nvPr/>
        </p:nvSpPr>
        <p:spPr bwMode="auto">
          <a:xfrm>
            <a:off x="261257" y="1942407"/>
            <a:ext cx="5994974" cy="955001"/>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1424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1B1B1B"/>
                </a:solidFill>
                <a:effectLst/>
                <a:latin typeface="Segoe UI Historic" panose="020B0502040204020203" pitchFamily="34" charset="0"/>
                <a:ea typeface="Segoe UI Historic" panose="020B0502040204020203" pitchFamily="34" charset="0"/>
                <a:cs typeface="Segoe UI Historic" panose="020B0502040204020203" pitchFamily="34" charset="0"/>
              </a:rPr>
              <a:t>Promise</a:t>
            </a:r>
            <a:r>
              <a:rPr kumimoji="0" lang="en-US" altLang="en-US" sz="2400" b="0" i="0" u="none" strike="noStrike" cap="none" normalizeH="0" baseline="0" dirty="0" err="1">
                <a:ln>
                  <a:noFill/>
                </a:ln>
                <a:solidFill>
                  <a:srgbClr val="6D6D6D"/>
                </a:solidFill>
                <a:effectLst/>
                <a:latin typeface="Segoe UI Historic" panose="020B0502040204020203" pitchFamily="34" charset="0"/>
                <a:ea typeface="Segoe UI Historic" panose="020B0502040204020203" pitchFamily="34" charset="0"/>
                <a:cs typeface="Segoe UI Historic" panose="020B0502040204020203" pitchFamily="34" charset="0"/>
              </a:rPr>
              <a:t>.</a:t>
            </a:r>
            <a:r>
              <a:rPr kumimoji="0" lang="en-US" altLang="en-US" sz="2400" b="0" i="0" u="none" strike="noStrike" cap="none" normalizeH="0" baseline="0" dirty="0" err="1">
                <a:ln>
                  <a:noFill/>
                </a:ln>
                <a:solidFill>
                  <a:srgbClr val="DB000E"/>
                </a:solidFill>
                <a:effectLst/>
                <a:latin typeface="Segoe UI Historic" panose="020B0502040204020203" pitchFamily="34" charset="0"/>
                <a:ea typeface="Segoe UI Historic" panose="020B0502040204020203" pitchFamily="34" charset="0"/>
                <a:cs typeface="Segoe UI Historic" panose="020B0502040204020203" pitchFamily="34" charset="0"/>
              </a:rPr>
              <a:t>resolve</a:t>
            </a:r>
            <a:r>
              <a:rPr kumimoji="0" lang="en-US" altLang="en-US" sz="2400" b="0" i="0" u="none" strike="noStrike" cap="none" normalizeH="0" baseline="0" dirty="0">
                <a:ln>
                  <a:noFill/>
                </a:ln>
                <a:solidFill>
                  <a:srgbClr val="6D6D6D"/>
                </a:solidFill>
                <a:effectLst/>
                <a:latin typeface="Segoe UI Historic" panose="020B0502040204020203" pitchFamily="34" charset="0"/>
                <a:ea typeface="Segoe UI Historic" panose="020B0502040204020203" pitchFamily="34" charset="0"/>
                <a:cs typeface="Segoe UI Historic" panose="020B0502040204020203" pitchFamily="34" charset="0"/>
              </a:rPr>
              <a:t>().</a:t>
            </a:r>
            <a:r>
              <a:rPr kumimoji="0" lang="en-US" altLang="en-US" sz="2400" b="0" i="0" u="none" strike="noStrike" cap="none" normalizeH="0" baseline="0" dirty="0">
                <a:ln>
                  <a:noFill/>
                </a:ln>
                <a:solidFill>
                  <a:srgbClr val="DB000E"/>
                </a:solidFill>
                <a:effectLst/>
                <a:latin typeface="Segoe UI Historic" panose="020B0502040204020203" pitchFamily="34" charset="0"/>
                <a:ea typeface="Segoe UI Historic" panose="020B0502040204020203" pitchFamily="34" charset="0"/>
                <a:cs typeface="Segoe UI Historic" panose="020B0502040204020203" pitchFamily="34" charset="0"/>
              </a:rPr>
              <a:t>then</a:t>
            </a:r>
            <a:r>
              <a:rPr kumimoji="0" lang="en-US" altLang="en-US" sz="2400" b="0" i="0" u="none" strike="noStrike" cap="none" normalizeH="0" baseline="0" dirty="0">
                <a:ln>
                  <a:noFill/>
                </a:ln>
                <a:solidFill>
                  <a:srgbClr val="6D6D6D"/>
                </a:solidFill>
                <a:effectLst/>
                <a:latin typeface="Segoe UI Historic" panose="020B0502040204020203" pitchFamily="34" charset="0"/>
                <a:ea typeface="Segoe UI Historic" panose="020B0502040204020203" pitchFamily="34" charset="0"/>
                <a:cs typeface="Segoe UI Historic" panose="020B0502040204020203" pitchFamily="34" charset="0"/>
              </a:rPr>
              <a:t>(()</a:t>
            </a:r>
            <a:r>
              <a:rPr kumimoji="0" lang="en-US" altLang="en-US" sz="2400" b="0" i="0" u="none" strike="noStrike" cap="none" normalizeH="0" baseline="0" dirty="0">
                <a:ln>
                  <a:noFill/>
                </a:ln>
                <a:solidFill>
                  <a:srgbClr val="1B1B1B"/>
                </a:solidFill>
                <a:effectLst/>
                <a:latin typeface="Segoe UI Historic" panose="020B0502040204020203" pitchFamily="34" charset="0"/>
                <a:ea typeface="Segoe UI Historic" panose="020B0502040204020203" pitchFamily="34" charset="0"/>
                <a:cs typeface="Segoe UI Historic" panose="020B0502040204020203" pitchFamily="34" charset="0"/>
              </a:rPr>
              <a:t> =&gt; console</a:t>
            </a:r>
            <a:r>
              <a:rPr kumimoji="0" lang="en-US" altLang="en-US" sz="2400" b="0" i="0" u="none" strike="noStrike" cap="none" normalizeH="0" baseline="0" dirty="0">
                <a:ln>
                  <a:noFill/>
                </a:ln>
                <a:solidFill>
                  <a:srgbClr val="6D6D6D"/>
                </a:solidFill>
                <a:effectLst/>
                <a:latin typeface="Segoe UI Historic" panose="020B0502040204020203" pitchFamily="34" charset="0"/>
                <a:ea typeface="Segoe UI Historic" panose="020B0502040204020203" pitchFamily="34" charset="0"/>
                <a:cs typeface="Segoe UI Historic" panose="020B0502040204020203" pitchFamily="34" charset="0"/>
              </a:rPr>
              <a:t>.</a:t>
            </a:r>
            <a:r>
              <a:rPr kumimoji="0" lang="en-US" altLang="en-US" sz="2400" b="0" i="0" u="none" strike="noStrike" cap="none" normalizeH="0" baseline="0" dirty="0">
                <a:ln>
                  <a:noFill/>
                </a:ln>
                <a:solidFill>
                  <a:srgbClr val="DB000E"/>
                </a:solidFill>
                <a:effectLst/>
                <a:latin typeface="Segoe UI Historic" panose="020B0502040204020203" pitchFamily="34" charset="0"/>
                <a:ea typeface="Segoe UI Historic" panose="020B0502040204020203" pitchFamily="34" charset="0"/>
                <a:cs typeface="Segoe UI Historic" panose="020B0502040204020203" pitchFamily="34" charset="0"/>
              </a:rPr>
              <a:t>log</a:t>
            </a:r>
            <a:r>
              <a:rPr kumimoji="0" lang="en-US" altLang="en-US" sz="2400" b="0" i="0" u="none" strike="noStrike" cap="none" normalizeH="0" baseline="0" dirty="0">
                <a:ln>
                  <a:noFill/>
                </a:ln>
                <a:solidFill>
                  <a:srgbClr val="6D6D6D"/>
                </a:solidFill>
                <a:effectLst/>
                <a:latin typeface="Segoe UI Historic" panose="020B0502040204020203" pitchFamily="34" charset="0"/>
                <a:ea typeface="Segoe UI Historic" panose="020B0502040204020203" pitchFamily="34" charset="0"/>
                <a:cs typeface="Segoe UI Historic" panose="020B0502040204020203" pitchFamily="34" charset="0"/>
              </a:rPr>
              <a:t>(</a:t>
            </a:r>
            <a:r>
              <a:rPr kumimoji="0" lang="en-US" altLang="en-US" sz="2400" b="0" i="0" u="none" strike="noStrike" cap="none" normalizeH="0" baseline="0" dirty="0">
                <a:ln>
                  <a:noFill/>
                </a:ln>
                <a:solidFill>
                  <a:srgbClr val="A30008"/>
                </a:solidFill>
                <a:effectLst/>
                <a:latin typeface="Segoe UI Historic" panose="020B0502040204020203" pitchFamily="34" charset="0"/>
                <a:ea typeface="Segoe UI Historic" panose="020B0502040204020203" pitchFamily="34" charset="0"/>
                <a:cs typeface="Segoe UI Historic" panose="020B0502040204020203" pitchFamily="34" charset="0"/>
              </a:rPr>
              <a:t>1</a:t>
            </a:r>
            <a:r>
              <a:rPr kumimoji="0" lang="en-US" altLang="en-US" sz="2400" b="0" i="0" u="none" strike="noStrike" cap="none" normalizeH="0" baseline="0" dirty="0">
                <a:ln>
                  <a:noFill/>
                </a:ln>
                <a:solidFill>
                  <a:srgbClr val="6D6D6D"/>
                </a:solidFill>
                <a:effectLst/>
                <a:latin typeface="Segoe UI Historic" panose="020B0502040204020203" pitchFamily="34" charset="0"/>
                <a:ea typeface="Segoe UI Historic" panose="020B0502040204020203" pitchFamily="34" charset="0"/>
                <a:cs typeface="Segoe UI Historic" panose="020B0502040204020203" pitchFamily="34" charset="0"/>
              </a:rPr>
              <a:t>));</a:t>
            </a:r>
            <a:r>
              <a:rPr kumimoji="0" lang="en-US" altLang="en-US" sz="2400" b="0" i="0" u="none" strike="noStrike" cap="none" normalizeH="0" baseline="0" dirty="0">
                <a:ln>
                  <a:noFill/>
                </a:ln>
                <a:solidFill>
                  <a:srgbClr val="1B1B1B"/>
                </a:solidFill>
                <a:effectLst/>
                <a:latin typeface="Segoe UI Historic" panose="020B0502040204020203" pitchFamily="34" charset="0"/>
                <a:ea typeface="Segoe UI Historic" panose="020B0502040204020203" pitchFamily="34" charset="0"/>
                <a:cs typeface="Segoe UI Historic" panose="020B0502040204020203" pitchFamily="34" charset="0"/>
              </a:rPr>
              <a:t> </a:t>
            </a:r>
            <a:br>
              <a:rPr kumimoji="0" lang="en-US" altLang="en-US" sz="2400" b="0" i="0" u="none" strike="noStrike" cap="none" normalizeH="0" baseline="0" dirty="0">
                <a:ln>
                  <a:noFill/>
                </a:ln>
                <a:solidFill>
                  <a:srgbClr val="1B1B1B"/>
                </a:solidFill>
                <a:effectLst/>
                <a:latin typeface="Segoe UI Historic" panose="020B0502040204020203" pitchFamily="34" charset="0"/>
                <a:ea typeface="Segoe UI Historic" panose="020B0502040204020203" pitchFamily="34" charset="0"/>
                <a:cs typeface="Segoe UI Historic" panose="020B0502040204020203" pitchFamily="34" charset="0"/>
              </a:rPr>
            </a:br>
            <a:r>
              <a:rPr kumimoji="0" lang="en-US" altLang="en-US" sz="2400" b="0" i="0" u="none" strike="noStrike" cap="none" normalizeH="0" baseline="0" dirty="0">
                <a:ln>
                  <a:noFill/>
                </a:ln>
                <a:solidFill>
                  <a:srgbClr val="1B1B1B"/>
                </a:solidFill>
                <a:effectLst/>
                <a:latin typeface="Segoe UI Historic" panose="020B0502040204020203" pitchFamily="34" charset="0"/>
                <a:ea typeface="Segoe UI Historic" panose="020B0502040204020203" pitchFamily="34" charset="0"/>
                <a:cs typeface="Segoe UI Historic" panose="020B0502040204020203" pitchFamily="34" charset="0"/>
              </a:rPr>
              <a:t>console</a:t>
            </a:r>
            <a:r>
              <a:rPr kumimoji="0" lang="en-US" altLang="en-US" sz="2400" b="0" i="0" u="none" strike="noStrike" cap="none" normalizeH="0" baseline="0" dirty="0">
                <a:ln>
                  <a:noFill/>
                </a:ln>
                <a:solidFill>
                  <a:srgbClr val="6D6D6D"/>
                </a:solidFill>
                <a:effectLst/>
                <a:latin typeface="Segoe UI Historic" panose="020B0502040204020203" pitchFamily="34" charset="0"/>
                <a:ea typeface="Segoe UI Historic" panose="020B0502040204020203" pitchFamily="34" charset="0"/>
                <a:cs typeface="Segoe UI Historic" panose="020B0502040204020203" pitchFamily="34" charset="0"/>
              </a:rPr>
              <a:t>.</a:t>
            </a:r>
            <a:r>
              <a:rPr kumimoji="0" lang="en-US" altLang="en-US" sz="2400" b="0" i="0" u="none" strike="noStrike" cap="none" normalizeH="0" baseline="0" dirty="0">
                <a:ln>
                  <a:noFill/>
                </a:ln>
                <a:solidFill>
                  <a:srgbClr val="DB000E"/>
                </a:solidFill>
                <a:effectLst/>
                <a:latin typeface="Segoe UI Historic" panose="020B0502040204020203" pitchFamily="34" charset="0"/>
                <a:ea typeface="Segoe UI Historic" panose="020B0502040204020203" pitchFamily="34" charset="0"/>
                <a:cs typeface="Segoe UI Historic" panose="020B0502040204020203" pitchFamily="34" charset="0"/>
              </a:rPr>
              <a:t>log</a:t>
            </a:r>
            <a:r>
              <a:rPr kumimoji="0" lang="en-US" altLang="en-US" sz="2400" b="0" i="0" u="none" strike="noStrike" cap="none" normalizeH="0" baseline="0" dirty="0">
                <a:ln>
                  <a:noFill/>
                </a:ln>
                <a:solidFill>
                  <a:srgbClr val="6D6D6D"/>
                </a:solidFill>
                <a:effectLst/>
                <a:latin typeface="Segoe UI Historic" panose="020B0502040204020203" pitchFamily="34" charset="0"/>
                <a:ea typeface="Segoe UI Historic" panose="020B0502040204020203" pitchFamily="34" charset="0"/>
                <a:cs typeface="Segoe UI Historic" panose="020B0502040204020203" pitchFamily="34" charset="0"/>
              </a:rPr>
              <a:t>(</a:t>
            </a:r>
            <a:r>
              <a:rPr kumimoji="0" lang="en-US" altLang="en-US" sz="2400" b="0" i="0" u="none" strike="noStrike" cap="none" normalizeH="0" baseline="0" dirty="0">
                <a:ln>
                  <a:noFill/>
                </a:ln>
                <a:solidFill>
                  <a:srgbClr val="A30008"/>
                </a:solidFill>
                <a:effectLst/>
                <a:latin typeface="Segoe UI Historic" panose="020B0502040204020203" pitchFamily="34" charset="0"/>
                <a:ea typeface="Segoe UI Historic" panose="020B0502040204020203" pitchFamily="34" charset="0"/>
                <a:cs typeface="Segoe UI Historic" panose="020B0502040204020203" pitchFamily="34" charset="0"/>
              </a:rPr>
              <a:t>2</a:t>
            </a:r>
            <a:r>
              <a:rPr kumimoji="0" lang="en-US" altLang="en-US" sz="2400" b="0" i="0" u="none" strike="noStrike" cap="none" normalizeH="0" baseline="0" dirty="0">
                <a:ln>
                  <a:noFill/>
                </a:ln>
                <a:solidFill>
                  <a:srgbClr val="6D6D6D"/>
                </a:solidFill>
                <a:effectLst/>
                <a:latin typeface="Segoe UI Historic" panose="020B0502040204020203" pitchFamily="34" charset="0"/>
                <a:ea typeface="Segoe UI Historic" panose="020B0502040204020203" pitchFamily="34" charset="0"/>
                <a:cs typeface="Segoe UI Historic" panose="020B0502040204020203" pitchFamily="34" charset="0"/>
              </a:rPr>
              <a:t>);</a:t>
            </a:r>
            <a:r>
              <a:rPr kumimoji="0" lang="en-US" altLang="en-US" sz="2400" b="0" i="0" u="none" strike="noStrike" cap="none" normalizeH="0" baseline="0" dirty="0">
                <a:ln>
                  <a:noFill/>
                </a:ln>
                <a:solidFill>
                  <a:srgbClr val="1B1B1B"/>
                </a:solidFill>
                <a:effectLst/>
                <a:latin typeface="Segoe UI Historic" panose="020B0502040204020203" pitchFamily="34" charset="0"/>
                <a:ea typeface="Segoe UI Historic" panose="020B0502040204020203" pitchFamily="34" charset="0"/>
                <a:cs typeface="Segoe UI Historic" panose="020B0502040204020203" pitchFamily="34" charset="0"/>
              </a:rPr>
              <a:t> </a:t>
            </a:r>
            <a:endParaRPr kumimoji="0" lang="en-US" altLang="en-US" sz="2400" b="0" i="0" u="none" strike="noStrike" cap="none" normalizeH="0" baseline="0" dirty="0">
              <a:ln>
                <a:noFill/>
              </a:ln>
              <a:solidFill>
                <a:schemeClr val="tx1"/>
              </a:solidFill>
              <a:effectLst/>
              <a:latin typeface="Segoe UI Historic" panose="020B0502040204020203" pitchFamily="34" charset="0"/>
              <a:ea typeface="Segoe UI Historic" panose="020B0502040204020203" pitchFamily="34" charset="0"/>
              <a:cs typeface="Segoe UI Historic" panose="020B0502040204020203" pitchFamily="34" charset="0"/>
            </a:endParaRPr>
          </a:p>
        </p:txBody>
      </p:sp>
    </p:spTree>
    <p:extLst>
      <p:ext uri="{BB962C8B-B14F-4D97-AF65-F5344CB8AC3E}">
        <p14:creationId xmlns:p14="http://schemas.microsoft.com/office/powerpoint/2010/main" val="27079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396C-8B31-43C2-9D1F-678DB37225B3}"/>
              </a:ext>
            </a:extLst>
          </p:cNvPr>
          <p:cNvSpPr>
            <a:spLocks noGrp="1"/>
          </p:cNvSpPr>
          <p:nvPr>
            <p:ph type="title"/>
          </p:nvPr>
        </p:nvSpPr>
        <p:spPr/>
        <p:txBody>
          <a:bodyPr>
            <a:normAutofit fontScale="90000"/>
          </a:bodyPr>
          <a:lstStyle/>
          <a:p>
            <a:r>
              <a:rPr lang="en-US" dirty="0"/>
              <a:t>Chaining promises </a:t>
            </a:r>
          </a:p>
        </p:txBody>
      </p:sp>
      <p:sp>
        <p:nvSpPr>
          <p:cNvPr id="3" name="Slide Number Placeholder 2">
            <a:extLst>
              <a:ext uri="{FF2B5EF4-FFF2-40B4-BE49-F238E27FC236}">
                <a16:creationId xmlns:a16="http://schemas.microsoft.com/office/drawing/2014/main" id="{293E69CE-399C-4DB8-A8B9-3E291B009034}"/>
              </a:ext>
            </a:extLst>
          </p:cNvPr>
          <p:cNvSpPr>
            <a:spLocks noGrp="1"/>
          </p:cNvSpPr>
          <p:nvPr>
            <p:ph type="sldNum" sz="quarter" idx="10"/>
          </p:nvPr>
        </p:nvSpPr>
        <p:spPr/>
        <p:txBody>
          <a:bodyPr/>
          <a:lstStyle/>
          <a:p>
            <a:fld id="{FFDA1B5B-FD17-41CE-9005-2457CABDC26A}" type="slidenum">
              <a:rPr lang="en-US" smtClean="0"/>
              <a:t>26</a:t>
            </a:fld>
            <a:endParaRPr lang="en-US"/>
          </a:p>
        </p:txBody>
      </p:sp>
      <p:sp>
        <p:nvSpPr>
          <p:cNvPr id="4" name="Text Placeholder 3">
            <a:extLst>
              <a:ext uri="{FF2B5EF4-FFF2-40B4-BE49-F238E27FC236}">
                <a16:creationId xmlns:a16="http://schemas.microsoft.com/office/drawing/2014/main" id="{EE38885E-CFD6-4BAE-BB1C-4B5144389AEC}"/>
              </a:ext>
            </a:extLst>
          </p:cNvPr>
          <p:cNvSpPr>
            <a:spLocks noGrp="1"/>
          </p:cNvSpPr>
          <p:nvPr>
            <p:ph type="body" sz="quarter" idx="11"/>
          </p:nvPr>
        </p:nvSpPr>
        <p:spPr/>
        <p:txBody>
          <a:bodyPr/>
          <a:lstStyle/>
          <a:p>
            <a:pPr marL="0" indent="0">
              <a:buNone/>
            </a:pPr>
            <a:r>
              <a:rPr lang="en-CA" dirty="0"/>
              <a:t>If you remember the note 5 of the gray slide, The then() method returns a Promise. That’s why we can chain promises .</a:t>
            </a:r>
          </a:p>
          <a:p>
            <a:pPr marL="0" indent="0">
              <a:buNone/>
            </a:pPr>
            <a:endParaRPr lang="en-CA" dirty="0"/>
          </a:p>
          <a:p>
            <a:pPr marL="0" indent="0">
              <a:buNone/>
            </a:pPr>
            <a:r>
              <a:rPr lang="en-CA" dirty="0"/>
              <a:t> The then() method returns a Promise. It takes up to two arguments: callback functions for the success and failure cases of the Promise</a:t>
            </a:r>
            <a:endParaRPr lang="en-US" dirty="0"/>
          </a:p>
          <a:p>
            <a:pPr marL="0" indent="0">
              <a:buNone/>
            </a:pPr>
            <a:endParaRPr lang="en-US" dirty="0"/>
          </a:p>
          <a:p>
            <a:pPr marL="0" indent="0">
              <a:buNone/>
            </a:pPr>
            <a:r>
              <a:rPr lang="en-US" dirty="0"/>
              <a:t>function return (</a:t>
            </a:r>
            <a:r>
              <a:rPr lang="en-US" sz="2800" dirty="0">
                <a:solidFill>
                  <a:srgbClr val="0000FF"/>
                </a:solidFill>
                <a:latin typeface="Consolas" panose="020B0609020204030204" pitchFamily="49" charset="0"/>
              </a:rPr>
              <a:t>new</a:t>
            </a:r>
            <a:r>
              <a:rPr lang="en-US" sz="2800" dirty="0">
                <a:solidFill>
                  <a:srgbClr val="000000"/>
                </a:solidFill>
                <a:latin typeface="Consolas" panose="020B0609020204030204" pitchFamily="49" charset="0"/>
              </a:rPr>
              <a:t> Promise)</a:t>
            </a:r>
            <a:r>
              <a:rPr lang="en-US" dirty="0"/>
              <a:t> </a:t>
            </a:r>
            <a:r>
              <a:rPr lang="en-US" dirty="0">
                <a:solidFill>
                  <a:srgbClr val="FF0000"/>
                </a:solidFill>
              </a:rPr>
              <a:t>)</a:t>
            </a:r>
            <a:r>
              <a:rPr lang="en-US" dirty="0"/>
              <a:t>.then</a:t>
            </a:r>
            <a:r>
              <a:rPr lang="en-US" dirty="0">
                <a:solidFill>
                  <a:srgbClr val="FF0000"/>
                </a:solidFill>
              </a:rPr>
              <a:t>(</a:t>
            </a:r>
            <a:r>
              <a:rPr lang="en-US" dirty="0"/>
              <a:t>()=&gt;{return (new Promise)}</a:t>
            </a:r>
            <a:r>
              <a:rPr lang="en-US" dirty="0">
                <a:solidFill>
                  <a:srgbClr val="FF0000"/>
                </a:solidFill>
              </a:rPr>
              <a:t>)</a:t>
            </a:r>
            <a:r>
              <a:rPr lang="en-US" dirty="0"/>
              <a:t>.then</a:t>
            </a:r>
          </a:p>
          <a:p>
            <a:pPr marL="0" indent="0">
              <a:buNone/>
            </a:pPr>
            <a:r>
              <a:rPr lang="en-US" dirty="0" err="1"/>
              <a:t>promise.then</a:t>
            </a:r>
            <a:r>
              <a:rPr lang="en-US" dirty="0"/>
              <a:t>()</a:t>
            </a:r>
          </a:p>
          <a:p>
            <a:pPr marL="0" indent="0">
              <a:buNone/>
            </a:pPr>
            <a:endParaRPr lang="en-US" dirty="0"/>
          </a:p>
        </p:txBody>
      </p:sp>
    </p:spTree>
    <p:extLst>
      <p:ext uri="{BB962C8B-B14F-4D97-AF65-F5344CB8AC3E}">
        <p14:creationId xmlns:p14="http://schemas.microsoft.com/office/powerpoint/2010/main" val="580427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99CA-2E51-40E2-A942-3EDDAC7C0D98}"/>
              </a:ext>
            </a:extLst>
          </p:cNvPr>
          <p:cNvSpPr>
            <a:spLocks noGrp="1"/>
          </p:cNvSpPr>
          <p:nvPr>
            <p:ph type="title"/>
          </p:nvPr>
        </p:nvSpPr>
        <p:spPr/>
        <p:txBody>
          <a:bodyPr>
            <a:normAutofit fontScale="90000"/>
          </a:bodyPr>
          <a:lstStyle/>
          <a:p>
            <a:r>
              <a:rPr lang="en-US" dirty="0"/>
              <a:t>Example 7</a:t>
            </a:r>
          </a:p>
        </p:txBody>
      </p:sp>
      <p:sp>
        <p:nvSpPr>
          <p:cNvPr id="3" name="Slide Number Placeholder 2">
            <a:extLst>
              <a:ext uri="{FF2B5EF4-FFF2-40B4-BE49-F238E27FC236}">
                <a16:creationId xmlns:a16="http://schemas.microsoft.com/office/drawing/2014/main" id="{1F607CDB-690C-4C17-9BD6-D8F8FBAD47EC}"/>
              </a:ext>
            </a:extLst>
          </p:cNvPr>
          <p:cNvSpPr>
            <a:spLocks noGrp="1"/>
          </p:cNvSpPr>
          <p:nvPr>
            <p:ph type="sldNum" sz="quarter" idx="10"/>
          </p:nvPr>
        </p:nvSpPr>
        <p:spPr/>
        <p:txBody>
          <a:bodyPr/>
          <a:lstStyle/>
          <a:p>
            <a:fld id="{FFDA1B5B-FD17-41CE-9005-2457CABDC26A}" type="slidenum">
              <a:rPr lang="en-US" smtClean="0"/>
              <a:t>27</a:t>
            </a:fld>
            <a:endParaRPr lang="en-US"/>
          </a:p>
        </p:txBody>
      </p:sp>
      <p:sp>
        <p:nvSpPr>
          <p:cNvPr id="4" name="Text Placeholder 3">
            <a:extLst>
              <a:ext uri="{FF2B5EF4-FFF2-40B4-BE49-F238E27FC236}">
                <a16:creationId xmlns:a16="http://schemas.microsoft.com/office/drawing/2014/main" id="{BCCDF47B-D88F-4562-9495-E0FA3D542D04}"/>
              </a:ext>
            </a:extLst>
          </p:cNvPr>
          <p:cNvSpPr>
            <a:spLocks noGrp="1"/>
          </p:cNvSpPr>
          <p:nvPr>
            <p:ph type="body" sz="quarter" idx="11"/>
          </p:nvPr>
        </p:nvSpPr>
        <p:spPr>
          <a:xfrm>
            <a:off x="169682" y="688157"/>
            <a:ext cx="11928836" cy="774883"/>
          </a:xfrm>
        </p:spPr>
        <p:txBody>
          <a:bodyPr/>
          <a:lstStyle/>
          <a:p>
            <a:r>
              <a:rPr lang="en-US" dirty="0"/>
              <a:t>In what order the numbers will be logged?</a:t>
            </a:r>
          </a:p>
        </p:txBody>
      </p:sp>
      <p:pic>
        <p:nvPicPr>
          <p:cNvPr id="7" name="Picture 6">
            <a:extLst>
              <a:ext uri="{FF2B5EF4-FFF2-40B4-BE49-F238E27FC236}">
                <a16:creationId xmlns:a16="http://schemas.microsoft.com/office/drawing/2014/main" id="{05A7B15F-C666-4351-9D6A-22C0532B151B}"/>
              </a:ext>
            </a:extLst>
          </p:cNvPr>
          <p:cNvPicPr>
            <a:picLocks noChangeAspect="1"/>
          </p:cNvPicPr>
          <p:nvPr/>
        </p:nvPicPr>
        <p:blipFill>
          <a:blip r:embed="rId3"/>
          <a:stretch>
            <a:fillRect/>
          </a:stretch>
        </p:blipFill>
        <p:spPr>
          <a:xfrm>
            <a:off x="377000" y="1547883"/>
            <a:ext cx="10705110" cy="1548014"/>
          </a:xfrm>
          <a:prstGeom prst="rect">
            <a:avLst/>
          </a:prstGeom>
        </p:spPr>
      </p:pic>
    </p:spTree>
    <p:extLst>
      <p:ext uri="{BB962C8B-B14F-4D97-AF65-F5344CB8AC3E}">
        <p14:creationId xmlns:p14="http://schemas.microsoft.com/office/powerpoint/2010/main" val="22452513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D68E7-ADAF-42E5-A54C-B24062EDCAFA}"/>
              </a:ext>
            </a:extLst>
          </p:cNvPr>
          <p:cNvSpPr>
            <a:spLocks noGrp="1"/>
          </p:cNvSpPr>
          <p:nvPr>
            <p:ph type="title"/>
          </p:nvPr>
        </p:nvSpPr>
        <p:spPr>
          <a:xfrm>
            <a:off x="169682" y="120027"/>
            <a:ext cx="6374809" cy="483287"/>
          </a:xfrm>
        </p:spPr>
        <p:txBody>
          <a:bodyPr>
            <a:normAutofit fontScale="90000"/>
          </a:bodyPr>
          <a:lstStyle/>
          <a:p>
            <a:r>
              <a:rPr lang="en-US" dirty="0"/>
              <a:t>Example 8 ( in-class activity) </a:t>
            </a:r>
          </a:p>
        </p:txBody>
      </p:sp>
      <p:sp>
        <p:nvSpPr>
          <p:cNvPr id="3" name="Slide Number Placeholder 2">
            <a:extLst>
              <a:ext uri="{FF2B5EF4-FFF2-40B4-BE49-F238E27FC236}">
                <a16:creationId xmlns:a16="http://schemas.microsoft.com/office/drawing/2014/main" id="{CB2200F2-499E-4F3D-BB17-6421B2572597}"/>
              </a:ext>
            </a:extLst>
          </p:cNvPr>
          <p:cNvSpPr>
            <a:spLocks noGrp="1"/>
          </p:cNvSpPr>
          <p:nvPr>
            <p:ph type="sldNum" sz="quarter" idx="10"/>
          </p:nvPr>
        </p:nvSpPr>
        <p:spPr/>
        <p:txBody>
          <a:bodyPr/>
          <a:lstStyle/>
          <a:p>
            <a:fld id="{FFDA1B5B-FD17-41CE-9005-2457CABDC26A}" type="slidenum">
              <a:rPr lang="en-US" smtClean="0"/>
              <a:t>28</a:t>
            </a:fld>
            <a:endParaRPr lang="en-US"/>
          </a:p>
        </p:txBody>
      </p:sp>
      <p:sp>
        <p:nvSpPr>
          <p:cNvPr id="4" name="Text Placeholder 3">
            <a:extLst>
              <a:ext uri="{FF2B5EF4-FFF2-40B4-BE49-F238E27FC236}">
                <a16:creationId xmlns:a16="http://schemas.microsoft.com/office/drawing/2014/main" id="{64FC5372-59DC-4487-8D35-FCCAD9827D14}"/>
              </a:ext>
            </a:extLst>
          </p:cNvPr>
          <p:cNvSpPr>
            <a:spLocks noGrp="1"/>
          </p:cNvSpPr>
          <p:nvPr>
            <p:ph type="body" sz="quarter" idx="11"/>
          </p:nvPr>
        </p:nvSpPr>
        <p:spPr>
          <a:xfrm>
            <a:off x="131582" y="824723"/>
            <a:ext cx="5964418" cy="5964973"/>
          </a:xfrm>
          <a:solidFill>
            <a:schemeClr val="tx1"/>
          </a:solidFill>
        </p:spPr>
        <p:txBody>
          <a:bodyPr/>
          <a:lstStyle/>
          <a:p>
            <a:pPr marL="0" indent="0">
              <a:buNone/>
            </a:pPr>
            <a:r>
              <a:rPr lang="en-US" sz="1600" b="0" dirty="0">
                <a:solidFill>
                  <a:srgbClr val="DCDCAA"/>
                </a:solidFill>
                <a:effectLst/>
                <a:latin typeface="Consolas" panose="020B0609020204030204" pitchFamily="49" charset="0"/>
              </a:rPr>
              <a:t>f1</a:t>
            </a:r>
            <a:r>
              <a:rPr lang="en-US" sz="1600" b="0" dirty="0">
                <a:solidFill>
                  <a:srgbClr val="D4D4D4"/>
                </a:solidFill>
                <a:effectLst/>
                <a:latin typeface="Consolas" panose="020B0609020204030204" pitchFamily="49" charset="0"/>
              </a:rPr>
              <a:t> = () </a:t>
            </a:r>
            <a:r>
              <a:rPr lang="en-US" sz="1600" b="0" dirty="0">
                <a:solidFill>
                  <a:srgbClr val="569CD6"/>
                </a:solidFill>
                <a:effectLst/>
                <a:latin typeface="Consolas" panose="020B0609020204030204" pitchFamily="49" charset="0"/>
              </a:rPr>
              <a:t>=&gt;</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console</a:t>
            </a:r>
            <a:r>
              <a:rPr lang="en-US" sz="1600" b="0" dirty="0">
                <a:solidFill>
                  <a:srgbClr val="D4D4D4"/>
                </a:solidFill>
                <a:effectLst/>
                <a:latin typeface="Consolas" panose="020B0609020204030204" pitchFamily="49" charset="0"/>
              </a:rPr>
              <a:t>.</a:t>
            </a:r>
            <a:r>
              <a:rPr lang="en-US" sz="1600" b="0" dirty="0">
                <a:solidFill>
                  <a:srgbClr val="DCDCAA"/>
                </a:solidFill>
                <a:effectLst/>
                <a:latin typeface="Consolas" panose="020B0609020204030204" pitchFamily="49" charset="0"/>
              </a:rPr>
              <a:t>log</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a:t>
            </a:r>
          </a:p>
          <a:p>
            <a:pPr marL="0" indent="0">
              <a:buNone/>
            </a:pPr>
            <a:r>
              <a:rPr lang="en-US" sz="1600" b="0" dirty="0">
                <a:solidFill>
                  <a:srgbClr val="DCDCAA"/>
                </a:solidFill>
                <a:effectLst/>
                <a:latin typeface="Consolas" panose="020B0609020204030204" pitchFamily="49" charset="0"/>
              </a:rPr>
              <a:t>f2</a:t>
            </a:r>
            <a:r>
              <a:rPr lang="en-US" sz="1600" b="0" dirty="0">
                <a:solidFill>
                  <a:srgbClr val="D4D4D4"/>
                </a:solidFill>
                <a:effectLst/>
                <a:latin typeface="Consolas" panose="020B0609020204030204" pitchFamily="49" charset="0"/>
              </a:rPr>
              <a:t> = () </a:t>
            </a:r>
            <a:r>
              <a:rPr lang="en-US" sz="1600" b="0" dirty="0">
                <a:solidFill>
                  <a:srgbClr val="569CD6"/>
                </a:solidFill>
                <a:effectLst/>
                <a:latin typeface="Consolas" panose="020B0609020204030204" pitchFamily="49" charset="0"/>
              </a:rPr>
              <a:t>=&gt;</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console</a:t>
            </a:r>
            <a:r>
              <a:rPr lang="en-US" sz="1600" b="0" dirty="0">
                <a:solidFill>
                  <a:srgbClr val="D4D4D4"/>
                </a:solidFill>
                <a:effectLst/>
                <a:latin typeface="Consolas" panose="020B0609020204030204" pitchFamily="49" charset="0"/>
              </a:rPr>
              <a:t>.</a:t>
            </a:r>
            <a:r>
              <a:rPr lang="en-US" sz="1600" b="0" dirty="0">
                <a:solidFill>
                  <a:srgbClr val="DCDCAA"/>
                </a:solidFill>
                <a:effectLst/>
                <a:latin typeface="Consolas" panose="020B0609020204030204" pitchFamily="49" charset="0"/>
              </a:rPr>
              <a:t>log</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2</a:t>
            </a:r>
            <a:r>
              <a:rPr lang="en-US" sz="1600" b="0" dirty="0">
                <a:solidFill>
                  <a:srgbClr val="D4D4D4"/>
                </a:solidFill>
                <a:effectLst/>
                <a:latin typeface="Consolas" panose="020B0609020204030204" pitchFamily="49" charset="0"/>
              </a:rPr>
              <a:t>)};</a:t>
            </a:r>
          </a:p>
          <a:p>
            <a:pPr marL="0" indent="0">
              <a:buNone/>
            </a:pPr>
            <a:r>
              <a:rPr lang="en-US" sz="1600" b="0" dirty="0">
                <a:solidFill>
                  <a:srgbClr val="DCDCAA"/>
                </a:solidFill>
                <a:effectLst/>
                <a:latin typeface="Consolas" panose="020B0609020204030204" pitchFamily="49" charset="0"/>
              </a:rPr>
              <a:t>f3</a:t>
            </a:r>
            <a:r>
              <a:rPr lang="en-US" sz="1600" b="0" dirty="0">
                <a:solidFill>
                  <a:srgbClr val="D4D4D4"/>
                </a:solidFill>
                <a:effectLst/>
                <a:latin typeface="Consolas" panose="020B0609020204030204" pitchFamily="49" charset="0"/>
              </a:rPr>
              <a:t> = () </a:t>
            </a:r>
            <a:r>
              <a:rPr lang="en-US" sz="1600" b="0" dirty="0">
                <a:solidFill>
                  <a:srgbClr val="569CD6"/>
                </a:solidFill>
                <a:effectLst/>
                <a:latin typeface="Consolas" panose="020B0609020204030204" pitchFamily="49" charset="0"/>
              </a:rPr>
              <a:t>=&gt;</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console</a:t>
            </a:r>
            <a:r>
              <a:rPr lang="en-US" sz="1600" b="0" dirty="0">
                <a:solidFill>
                  <a:srgbClr val="D4D4D4"/>
                </a:solidFill>
                <a:effectLst/>
                <a:latin typeface="Consolas" panose="020B0609020204030204" pitchFamily="49" charset="0"/>
              </a:rPr>
              <a:t>.</a:t>
            </a:r>
            <a:r>
              <a:rPr lang="en-US" sz="1600" b="0" dirty="0">
                <a:solidFill>
                  <a:srgbClr val="DCDCAA"/>
                </a:solidFill>
                <a:effectLst/>
                <a:latin typeface="Consolas" panose="020B0609020204030204" pitchFamily="49" charset="0"/>
              </a:rPr>
              <a:t>log</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3</a:t>
            </a:r>
            <a:r>
              <a:rPr lang="en-US" sz="1600" b="0" dirty="0">
                <a:solidFill>
                  <a:srgbClr val="D4D4D4"/>
                </a:solidFill>
                <a:effectLst/>
                <a:latin typeface="Consolas" panose="020B0609020204030204" pitchFamily="49" charset="0"/>
              </a:rPr>
              <a:t>)};</a:t>
            </a:r>
          </a:p>
          <a:p>
            <a:pPr marL="0" indent="0">
              <a:buNone/>
            </a:pPr>
            <a:br>
              <a:rPr lang="en-US" sz="1600" b="0" dirty="0">
                <a:solidFill>
                  <a:srgbClr val="D4D4D4"/>
                </a:solidFill>
                <a:effectLst/>
                <a:latin typeface="Consolas" panose="020B0609020204030204" pitchFamily="49" charset="0"/>
              </a:rPr>
            </a:br>
            <a:r>
              <a:rPr lang="en-US" sz="1600" b="0" dirty="0">
                <a:solidFill>
                  <a:srgbClr val="6A9955"/>
                </a:solidFill>
                <a:effectLst/>
                <a:latin typeface="Consolas" panose="020B0609020204030204" pitchFamily="49" charset="0"/>
              </a:rPr>
              <a:t>// async() does things asynchronously for us</a:t>
            </a:r>
            <a:endParaRPr lang="en-US" sz="1600" b="0" dirty="0">
              <a:solidFill>
                <a:srgbClr val="D4D4D4"/>
              </a:solidFill>
              <a:effectLst/>
              <a:latin typeface="Consolas" panose="020B0609020204030204" pitchFamily="49" charset="0"/>
            </a:endParaRPr>
          </a:p>
          <a:p>
            <a:pPr marL="0" indent="0">
              <a:buNone/>
            </a:pPr>
            <a:r>
              <a:rPr lang="en-US" sz="1600" b="0" dirty="0">
                <a:solidFill>
                  <a:srgbClr val="569CD6"/>
                </a:solidFill>
                <a:effectLst/>
                <a:latin typeface="Consolas" panose="020B0609020204030204" pitchFamily="49" charset="0"/>
              </a:rPr>
              <a:t>function</a:t>
            </a:r>
            <a:r>
              <a:rPr lang="en-US" sz="1600" b="0" dirty="0">
                <a:solidFill>
                  <a:srgbClr val="D4D4D4"/>
                </a:solidFill>
                <a:effectLst/>
                <a:latin typeface="Consolas" panose="020B0609020204030204" pitchFamily="49" charset="0"/>
              </a:rPr>
              <a:t> </a:t>
            </a:r>
            <a:r>
              <a:rPr lang="en-US" sz="1600" b="0" dirty="0">
                <a:solidFill>
                  <a:srgbClr val="DCDCAA"/>
                </a:solidFill>
                <a:effectLst/>
                <a:latin typeface="Consolas" panose="020B0609020204030204" pitchFamily="49" charset="0"/>
              </a:rPr>
              <a:t>async</a:t>
            </a:r>
            <a:r>
              <a:rPr lang="en-US" sz="1600" b="0" dirty="0">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callMeBack</a:t>
            </a:r>
            <a:r>
              <a:rPr lang="en-US" sz="1600" b="0" dirty="0">
                <a:solidFill>
                  <a:srgbClr val="D4D4D4"/>
                </a:solidFill>
                <a:effectLst/>
                <a:latin typeface="Consolas" panose="020B0609020204030204" pitchFamily="49" charset="0"/>
              </a:rPr>
              <a:t>) {</a:t>
            </a:r>
          </a:p>
          <a:p>
            <a:pPr marL="0" indent="0">
              <a:buNone/>
            </a:pPr>
            <a:r>
              <a:rPr lang="en-US" sz="1600" b="0" dirty="0">
                <a:solidFill>
                  <a:srgbClr val="D4D4D4"/>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setTimeout</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=&gt;</a:t>
            </a:r>
            <a:r>
              <a:rPr lang="en-US" sz="1600" b="0" dirty="0">
                <a:solidFill>
                  <a:srgbClr val="D4D4D4"/>
                </a:solidFill>
                <a:effectLst/>
                <a:latin typeface="Consolas" panose="020B0609020204030204" pitchFamily="49" charset="0"/>
              </a:rPr>
              <a:t> {</a:t>
            </a:r>
          </a:p>
          <a:p>
            <a:pPr marL="0" indent="0">
              <a:buNone/>
            </a:pPr>
            <a:r>
              <a:rPr lang="en-US" sz="1600" b="0" dirty="0">
                <a:solidFill>
                  <a:srgbClr val="D4D4D4"/>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callMeBack</a:t>
            </a:r>
            <a:r>
              <a:rPr lang="en-US" sz="1600" b="0" dirty="0">
                <a:solidFill>
                  <a:srgbClr val="D4D4D4"/>
                </a:solidFill>
                <a:effectLst/>
                <a:latin typeface="Consolas" panose="020B0609020204030204" pitchFamily="49" charset="0"/>
              </a:rPr>
              <a:t>();</a:t>
            </a:r>
          </a:p>
          <a:p>
            <a:pPr marL="0" indent="0">
              <a:buNone/>
            </a:pPr>
            <a:r>
              <a:rPr lang="en-US" sz="1600" b="0" dirty="0">
                <a:solidFill>
                  <a:srgbClr val="D4D4D4"/>
                </a:solidFill>
                <a:effectLst/>
                <a:latin typeface="Consolas" panose="020B0609020204030204" pitchFamily="49" charset="0"/>
              </a:rPr>
              <a:t>    }, </a:t>
            </a:r>
            <a:r>
              <a:rPr lang="en-US" sz="1600" b="0" dirty="0" err="1">
                <a:solidFill>
                  <a:srgbClr val="9CDCFE"/>
                </a:solidFill>
                <a:effectLst/>
                <a:latin typeface="Consolas" panose="020B0609020204030204" pitchFamily="49" charset="0"/>
              </a:rPr>
              <a:t>Math</a:t>
            </a:r>
            <a:r>
              <a:rPr lang="en-US" sz="1600" b="0" dirty="0" err="1">
                <a:solidFill>
                  <a:srgbClr val="D4D4D4"/>
                </a:solidFill>
                <a:effectLst/>
                <a:latin typeface="Consolas" panose="020B0609020204030204" pitchFamily="49" charset="0"/>
              </a:rPr>
              <a:t>.</a:t>
            </a:r>
            <a:r>
              <a:rPr lang="en-US" sz="1600" b="0" dirty="0" err="1">
                <a:solidFill>
                  <a:srgbClr val="DCDCAA"/>
                </a:solidFill>
                <a:effectLst/>
                <a:latin typeface="Consolas" panose="020B0609020204030204" pitchFamily="49" charset="0"/>
              </a:rPr>
              <a:t>floor</a:t>
            </a:r>
            <a:r>
              <a:rPr lang="en-US" sz="1600" b="0" dirty="0">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Math</a:t>
            </a:r>
            <a:r>
              <a:rPr lang="en-US" sz="1600" b="0" dirty="0" err="1">
                <a:solidFill>
                  <a:srgbClr val="D4D4D4"/>
                </a:solidFill>
                <a:effectLst/>
                <a:latin typeface="Consolas" panose="020B0609020204030204" pitchFamily="49" charset="0"/>
              </a:rPr>
              <a:t>.</a:t>
            </a:r>
            <a:r>
              <a:rPr lang="en-US" sz="1600" b="0" dirty="0" err="1">
                <a:solidFill>
                  <a:srgbClr val="DCDCAA"/>
                </a:solidFill>
                <a:effectLst/>
                <a:latin typeface="Consolas" panose="020B0609020204030204" pitchFamily="49" charset="0"/>
              </a:rPr>
              <a:t>random</a:t>
            </a:r>
            <a:r>
              <a:rPr lang="en-US" sz="1600" b="0" dirty="0">
                <a:solidFill>
                  <a:srgbClr val="D4D4D4"/>
                </a:solidFill>
                <a:effectLst/>
                <a:latin typeface="Consolas" panose="020B0609020204030204" pitchFamily="49" charset="0"/>
              </a:rPr>
              <a:t>() * </a:t>
            </a:r>
            <a:r>
              <a:rPr lang="en-US" sz="1600" b="0" dirty="0">
                <a:solidFill>
                  <a:srgbClr val="B5CEA8"/>
                </a:solidFill>
                <a:effectLst/>
                <a:latin typeface="Consolas" panose="020B0609020204030204" pitchFamily="49" charset="0"/>
              </a:rPr>
              <a:t>1000</a:t>
            </a:r>
            <a:r>
              <a:rPr lang="en-US" sz="1600" b="0" dirty="0">
                <a:solidFill>
                  <a:srgbClr val="D4D4D4"/>
                </a:solidFill>
                <a:effectLst/>
                <a:latin typeface="Consolas" panose="020B0609020204030204" pitchFamily="49" charset="0"/>
              </a:rPr>
              <a:t>)</a:t>
            </a:r>
          </a:p>
          <a:p>
            <a:pPr marL="0" indent="0">
              <a:buNone/>
            </a:pPr>
            <a:r>
              <a:rPr lang="en-US" sz="1600" b="0" dirty="0">
                <a:solidFill>
                  <a:srgbClr val="D4D4D4"/>
                </a:solidFill>
                <a:effectLst/>
                <a:latin typeface="Consolas" panose="020B0609020204030204" pitchFamily="49" charset="0"/>
              </a:rPr>
              <a:t>    );</a:t>
            </a:r>
          </a:p>
          <a:p>
            <a:pPr marL="0" indent="0">
              <a:buNone/>
            </a:pPr>
            <a:r>
              <a:rPr lang="en-US" sz="1600" b="0" dirty="0">
                <a:solidFill>
                  <a:srgbClr val="D4D4D4"/>
                </a:solidFill>
                <a:effectLst/>
                <a:latin typeface="Consolas" panose="020B0609020204030204" pitchFamily="49" charset="0"/>
              </a:rPr>
              <a:t>}</a:t>
            </a:r>
          </a:p>
          <a:p>
            <a:pPr marL="0" indent="0">
              <a:buNone/>
            </a:pPr>
            <a:r>
              <a:rPr lang="en-US" sz="1600" b="0" dirty="0">
                <a:solidFill>
                  <a:srgbClr val="6A9955"/>
                </a:solidFill>
                <a:effectLst/>
                <a:latin typeface="Consolas" panose="020B0609020204030204" pitchFamily="49" charset="0"/>
              </a:rPr>
              <a:t>//we want f1,f2 and f3 execute in f1,f2, f3 </a:t>
            </a:r>
            <a:endParaRPr lang="en-US" sz="1600" b="0" dirty="0">
              <a:solidFill>
                <a:srgbClr val="D4D4D4"/>
              </a:solidFill>
              <a:effectLst/>
              <a:latin typeface="Consolas" panose="020B0609020204030204" pitchFamily="49" charset="0"/>
            </a:endParaRPr>
          </a:p>
          <a:p>
            <a:pPr marL="0" indent="0">
              <a:buNone/>
            </a:pPr>
            <a:r>
              <a:rPr lang="en-US" sz="1600" b="0" dirty="0">
                <a:solidFill>
                  <a:srgbClr val="6A9955"/>
                </a:solidFill>
                <a:effectLst/>
                <a:latin typeface="Consolas" panose="020B0609020204030204" pitchFamily="49" charset="0"/>
              </a:rPr>
              <a:t>// asynchronously How can we guarantee ?</a:t>
            </a:r>
            <a:endParaRPr lang="en-US" sz="1600" b="0" dirty="0">
              <a:solidFill>
                <a:srgbClr val="D4D4D4"/>
              </a:solidFill>
              <a:effectLst/>
              <a:latin typeface="Consolas" panose="020B0609020204030204" pitchFamily="49" charset="0"/>
            </a:endParaRPr>
          </a:p>
          <a:p>
            <a:pPr marL="0" indent="0">
              <a:buNone/>
            </a:pPr>
            <a:r>
              <a:rPr lang="en-US" sz="1600" b="0" dirty="0">
                <a:solidFill>
                  <a:srgbClr val="6A9955"/>
                </a:solidFill>
                <a:effectLst/>
                <a:latin typeface="Consolas" panose="020B0609020204030204" pitchFamily="49" charset="0"/>
              </a:rPr>
              <a:t>// would below work? if not what to do?</a:t>
            </a:r>
            <a:endParaRPr lang="en-US" sz="1600" b="0" dirty="0">
              <a:solidFill>
                <a:srgbClr val="D4D4D4"/>
              </a:solidFill>
              <a:effectLst/>
              <a:latin typeface="Consolas" panose="020B0609020204030204" pitchFamily="49" charset="0"/>
            </a:endParaRPr>
          </a:p>
          <a:p>
            <a:pPr marL="0" indent="0">
              <a:buNone/>
            </a:pPr>
            <a:r>
              <a:rPr lang="en-US" sz="1600" b="0" dirty="0">
                <a:solidFill>
                  <a:srgbClr val="DCDCAA"/>
                </a:solidFill>
                <a:effectLst/>
                <a:latin typeface="Consolas" panose="020B0609020204030204" pitchFamily="49" charset="0"/>
              </a:rPr>
              <a:t>async</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f1</a:t>
            </a:r>
            <a:r>
              <a:rPr lang="en-US" sz="1600" b="0" dirty="0">
                <a:solidFill>
                  <a:srgbClr val="D4D4D4"/>
                </a:solidFill>
                <a:effectLst/>
                <a:latin typeface="Consolas" panose="020B0609020204030204" pitchFamily="49" charset="0"/>
              </a:rPr>
              <a:t>);</a:t>
            </a:r>
          </a:p>
          <a:p>
            <a:pPr marL="0" indent="0">
              <a:buNone/>
            </a:pPr>
            <a:r>
              <a:rPr lang="en-US" sz="1600" b="0" dirty="0">
                <a:solidFill>
                  <a:srgbClr val="DCDCAA"/>
                </a:solidFill>
                <a:effectLst/>
                <a:latin typeface="Consolas" panose="020B0609020204030204" pitchFamily="49" charset="0"/>
              </a:rPr>
              <a:t>async</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f2</a:t>
            </a:r>
            <a:r>
              <a:rPr lang="en-US" sz="1600" b="0" dirty="0">
                <a:solidFill>
                  <a:srgbClr val="D4D4D4"/>
                </a:solidFill>
                <a:effectLst/>
                <a:latin typeface="Consolas" panose="020B0609020204030204" pitchFamily="49" charset="0"/>
              </a:rPr>
              <a:t>);</a:t>
            </a:r>
          </a:p>
          <a:p>
            <a:pPr marL="0" indent="0">
              <a:buNone/>
            </a:pPr>
            <a:r>
              <a:rPr lang="en-US" sz="1600" b="0" dirty="0">
                <a:solidFill>
                  <a:srgbClr val="DCDCAA"/>
                </a:solidFill>
                <a:effectLst/>
                <a:latin typeface="Consolas" panose="020B0609020204030204" pitchFamily="49" charset="0"/>
              </a:rPr>
              <a:t>async</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f3</a:t>
            </a:r>
            <a:r>
              <a:rPr lang="en-US" sz="1600" b="0" dirty="0">
                <a:solidFill>
                  <a:srgbClr val="D4D4D4"/>
                </a:solidFill>
                <a:effectLst/>
                <a:latin typeface="Consolas" panose="020B0609020204030204" pitchFamily="49" charset="0"/>
              </a:rPr>
              <a:t>);</a:t>
            </a:r>
          </a:p>
          <a:p>
            <a:endParaRPr lang="en-US" sz="1600" dirty="0"/>
          </a:p>
        </p:txBody>
      </p:sp>
      <p:sp>
        <p:nvSpPr>
          <p:cNvPr id="6" name="TextBox 5">
            <a:extLst>
              <a:ext uri="{FF2B5EF4-FFF2-40B4-BE49-F238E27FC236}">
                <a16:creationId xmlns:a16="http://schemas.microsoft.com/office/drawing/2014/main" id="{80BFF1AE-DDF7-421E-9273-938BEDB3E6B9}"/>
              </a:ext>
            </a:extLst>
          </p:cNvPr>
          <p:cNvSpPr txBox="1"/>
          <p:nvPr/>
        </p:nvSpPr>
        <p:spPr>
          <a:xfrm>
            <a:off x="6858000" y="824723"/>
            <a:ext cx="3915592" cy="1754326"/>
          </a:xfrm>
          <a:prstGeom prst="rect">
            <a:avLst/>
          </a:prstGeom>
          <a:noFill/>
        </p:spPr>
        <p:txBody>
          <a:bodyPr wrap="square">
            <a:spAutoFit/>
          </a:bodyPr>
          <a:lstStyle/>
          <a:p>
            <a:pPr marL="0" indent="0">
              <a:buNone/>
            </a:pPr>
            <a:r>
              <a:rPr lang="en-US" sz="1800" b="0" dirty="0">
                <a:solidFill>
                  <a:schemeClr val="accent1"/>
                </a:solidFill>
                <a:effectLst/>
                <a:latin typeface="Consolas" panose="020B0609020204030204" pitchFamily="49" charset="0"/>
              </a:rPr>
              <a:t>we want f1,f2 and f3 execute in f1,f2, f3 </a:t>
            </a:r>
          </a:p>
          <a:p>
            <a:pPr marL="0" indent="0">
              <a:buNone/>
            </a:pPr>
            <a:r>
              <a:rPr lang="en-US" sz="1800" b="0" dirty="0">
                <a:solidFill>
                  <a:schemeClr val="accent1"/>
                </a:solidFill>
                <a:effectLst/>
                <a:latin typeface="Consolas" panose="020B0609020204030204" pitchFamily="49" charset="0"/>
              </a:rPr>
              <a:t>asynchronously How can we guarantee ?</a:t>
            </a:r>
            <a:endParaRPr lang="en-US" dirty="0">
              <a:solidFill>
                <a:schemeClr val="accent1"/>
              </a:solidFill>
              <a:latin typeface="Consolas" panose="020B0609020204030204" pitchFamily="49" charset="0"/>
            </a:endParaRPr>
          </a:p>
          <a:p>
            <a:pPr marL="0" indent="0">
              <a:buNone/>
            </a:pPr>
            <a:r>
              <a:rPr lang="en-US" sz="1800" b="0" dirty="0">
                <a:solidFill>
                  <a:schemeClr val="accent1"/>
                </a:solidFill>
                <a:effectLst/>
                <a:latin typeface="Consolas" panose="020B0609020204030204" pitchFamily="49" charset="0"/>
              </a:rPr>
              <a:t> would below work? if not what to do?</a:t>
            </a:r>
          </a:p>
        </p:txBody>
      </p:sp>
    </p:spTree>
    <p:extLst>
      <p:ext uri="{BB962C8B-B14F-4D97-AF65-F5344CB8AC3E}">
        <p14:creationId xmlns:p14="http://schemas.microsoft.com/office/powerpoint/2010/main" val="2406307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696D-A79B-4AF5-BD2C-61D894A8F150}"/>
              </a:ext>
            </a:extLst>
          </p:cNvPr>
          <p:cNvSpPr>
            <a:spLocks noGrp="1"/>
          </p:cNvSpPr>
          <p:nvPr>
            <p:ph type="title"/>
          </p:nvPr>
        </p:nvSpPr>
        <p:spPr>
          <a:xfrm>
            <a:off x="1880917" y="3712313"/>
            <a:ext cx="5525724" cy="483287"/>
          </a:xfrm>
        </p:spPr>
        <p:txBody>
          <a:bodyPr>
            <a:normAutofit fontScale="90000"/>
          </a:bodyPr>
          <a:lstStyle/>
          <a:p>
            <a:r>
              <a:rPr lang="en-US" sz="2000" dirty="0"/>
              <a:t>Lets observe </a:t>
            </a:r>
            <a:br>
              <a:rPr lang="en-US" sz="2000" dirty="0"/>
            </a:br>
            <a:r>
              <a:rPr lang="en-US" sz="2000" dirty="0"/>
              <a:t>how </a:t>
            </a:r>
            <a:br>
              <a:rPr lang="en-US" dirty="0"/>
            </a:br>
            <a:r>
              <a:rPr lang="en-US" sz="6700" dirty="0"/>
              <a:t>promise status</a:t>
            </a:r>
            <a:br>
              <a:rPr lang="en-US" dirty="0"/>
            </a:br>
            <a:r>
              <a:rPr lang="en-US" sz="2000" dirty="0"/>
              <a:t>changes</a:t>
            </a:r>
            <a:r>
              <a:rPr lang="en-US" dirty="0"/>
              <a:t>  </a:t>
            </a:r>
          </a:p>
        </p:txBody>
      </p:sp>
      <p:sp>
        <p:nvSpPr>
          <p:cNvPr id="3" name="Slide Number Placeholder 2">
            <a:extLst>
              <a:ext uri="{FF2B5EF4-FFF2-40B4-BE49-F238E27FC236}">
                <a16:creationId xmlns:a16="http://schemas.microsoft.com/office/drawing/2014/main" id="{32D26CEC-17C4-4C5F-ACED-CC79EC05BFE2}"/>
              </a:ext>
            </a:extLst>
          </p:cNvPr>
          <p:cNvSpPr>
            <a:spLocks noGrp="1"/>
          </p:cNvSpPr>
          <p:nvPr>
            <p:ph type="sldNum" sz="quarter" idx="10"/>
          </p:nvPr>
        </p:nvSpPr>
        <p:spPr/>
        <p:txBody>
          <a:bodyPr/>
          <a:lstStyle/>
          <a:p>
            <a:fld id="{FFDA1B5B-FD17-41CE-9005-2457CABDC26A}" type="slidenum">
              <a:rPr lang="en-US" smtClean="0"/>
              <a:t>29</a:t>
            </a:fld>
            <a:endParaRPr lang="en-US"/>
          </a:p>
        </p:txBody>
      </p:sp>
      <p:sp>
        <p:nvSpPr>
          <p:cNvPr id="5" name="Oval 4">
            <a:extLst>
              <a:ext uri="{FF2B5EF4-FFF2-40B4-BE49-F238E27FC236}">
                <a16:creationId xmlns:a16="http://schemas.microsoft.com/office/drawing/2014/main" id="{41F7A439-D02E-45E8-A8DF-E7B6873DF336}"/>
              </a:ext>
            </a:extLst>
          </p:cNvPr>
          <p:cNvSpPr/>
          <p:nvPr/>
        </p:nvSpPr>
        <p:spPr>
          <a:xfrm>
            <a:off x="8801301" y="3114414"/>
            <a:ext cx="1894661" cy="1449197"/>
          </a:xfrm>
          <a:prstGeom prst="ellipse">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defTabSz="685800"/>
            <a:r>
              <a:rPr lang="en-US" sz="4950" b="1" spc="38" dirty="0">
                <a:ln w="9525" cmpd="sng">
                  <a:solidFill>
                    <a:srgbClr val="4472C4"/>
                  </a:solidFill>
                  <a:prstDash val="solid"/>
                </a:ln>
                <a:solidFill>
                  <a:srgbClr val="70AD47">
                    <a:tint val="1000"/>
                  </a:srgbClr>
                </a:solidFill>
                <a:effectLst>
                  <a:glow rad="38100">
                    <a:srgbClr val="4472C4">
                      <a:alpha val="40000"/>
                    </a:srgbClr>
                  </a:glow>
                </a:effectLst>
                <a:latin typeface="Calibri" panose="020F0502020204030204"/>
              </a:rPr>
              <a:t>5</a:t>
            </a:r>
          </a:p>
        </p:txBody>
      </p:sp>
    </p:spTree>
    <p:extLst>
      <p:ext uri="{BB962C8B-B14F-4D97-AF65-F5344CB8AC3E}">
        <p14:creationId xmlns:p14="http://schemas.microsoft.com/office/powerpoint/2010/main" val="1743413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A5006-9855-40BE-BF1E-413C219D603D}"/>
              </a:ext>
            </a:extLst>
          </p:cNvPr>
          <p:cNvSpPr>
            <a:spLocks noGrp="1"/>
          </p:cNvSpPr>
          <p:nvPr>
            <p:ph type="title"/>
          </p:nvPr>
        </p:nvSpPr>
        <p:spPr/>
        <p:txBody>
          <a:bodyPr>
            <a:normAutofit fontScale="90000"/>
          </a:bodyPr>
          <a:lstStyle/>
          <a:p>
            <a:r>
              <a:rPr lang="en-US" dirty="0"/>
              <a:t>review</a:t>
            </a:r>
          </a:p>
        </p:txBody>
      </p:sp>
      <p:sp>
        <p:nvSpPr>
          <p:cNvPr id="3" name="Slide Number Placeholder 2">
            <a:extLst>
              <a:ext uri="{FF2B5EF4-FFF2-40B4-BE49-F238E27FC236}">
                <a16:creationId xmlns:a16="http://schemas.microsoft.com/office/drawing/2014/main" id="{76CF2733-371C-43E9-BA50-CB8A0B6973FA}"/>
              </a:ext>
            </a:extLst>
          </p:cNvPr>
          <p:cNvSpPr>
            <a:spLocks noGrp="1"/>
          </p:cNvSpPr>
          <p:nvPr>
            <p:ph type="sldNum" sz="quarter" idx="10"/>
          </p:nvPr>
        </p:nvSpPr>
        <p:spPr/>
        <p:txBody>
          <a:bodyPr/>
          <a:lstStyle/>
          <a:p>
            <a:fld id="{FFDA1B5B-FD17-41CE-9005-2457CABDC26A}" type="slidenum">
              <a:rPr lang="en-US" smtClean="0"/>
              <a:t>3</a:t>
            </a:fld>
            <a:endParaRPr lang="en-US"/>
          </a:p>
        </p:txBody>
      </p:sp>
      <p:sp>
        <p:nvSpPr>
          <p:cNvPr id="4" name="Text Placeholder 3">
            <a:extLst>
              <a:ext uri="{FF2B5EF4-FFF2-40B4-BE49-F238E27FC236}">
                <a16:creationId xmlns:a16="http://schemas.microsoft.com/office/drawing/2014/main" id="{8EE25290-9A98-4F8A-B2D9-B8F8948782EC}"/>
              </a:ext>
            </a:extLst>
          </p:cNvPr>
          <p:cNvSpPr>
            <a:spLocks noGrp="1"/>
          </p:cNvSpPr>
          <p:nvPr>
            <p:ph type="body" sz="quarter" idx="11"/>
          </p:nvPr>
        </p:nvSpPr>
        <p:spPr>
          <a:xfrm>
            <a:off x="169682" y="688157"/>
            <a:ext cx="11180623" cy="5301581"/>
          </a:xfrm>
        </p:spPr>
        <p:txBody>
          <a:bodyPr/>
          <a:lstStyle/>
          <a:p>
            <a:r>
              <a:rPr lang="en-US" dirty="0"/>
              <a:t>myDomain.com/</a:t>
            </a:r>
            <a:r>
              <a:rPr lang="en-US" dirty="0" err="1"/>
              <a:t>api</a:t>
            </a:r>
            <a:r>
              <a:rPr lang="en-US" dirty="0"/>
              <a:t>/customers</a:t>
            </a:r>
          </a:p>
          <a:p>
            <a:endParaRPr lang="en-US" dirty="0"/>
          </a:p>
          <a:p>
            <a:r>
              <a:rPr lang="en-US" dirty="0"/>
              <a:t>Every http request has a verb or method that determines its intention</a:t>
            </a:r>
          </a:p>
          <a:p>
            <a:r>
              <a:rPr lang="en-US" dirty="0"/>
              <a:t>GET,PUT,DELETE,POST</a:t>
            </a:r>
          </a:p>
          <a:p>
            <a:r>
              <a:rPr lang="en-CA" b="0" i="0" dirty="0">
                <a:solidFill>
                  <a:srgbClr val="242729"/>
                </a:solidFill>
                <a:effectLst/>
                <a:latin typeface="Arial" panose="020B0604020202020204" pitchFamily="34" charset="0"/>
              </a:rPr>
              <a:t>PUT: replacing an object entirely with something new</a:t>
            </a:r>
          </a:p>
          <a:p>
            <a:r>
              <a:rPr lang="en-CA" b="0" i="0" dirty="0">
                <a:solidFill>
                  <a:srgbClr val="242729"/>
                </a:solidFill>
                <a:effectLst/>
                <a:latin typeface="Arial" panose="020B0604020202020204" pitchFamily="34" charset="0"/>
              </a:rPr>
              <a:t>PATCH: updating only a property of an object</a:t>
            </a:r>
          </a:p>
          <a:p>
            <a:r>
              <a:rPr lang="en-CA" b="0" i="0" dirty="0">
                <a:solidFill>
                  <a:srgbClr val="242729"/>
                </a:solidFill>
                <a:effectLst/>
                <a:latin typeface="Arial" panose="020B0604020202020204" pitchFamily="34" charset="0"/>
              </a:rPr>
              <a:t>PUT vs POST </a:t>
            </a:r>
          </a:p>
          <a:p>
            <a:r>
              <a:rPr lang="en-CA" sz="2000" b="0" i="0" dirty="0">
                <a:solidFill>
                  <a:srgbClr val="242729"/>
                </a:solidFill>
                <a:effectLst/>
                <a:latin typeface="Arial" panose="020B0604020202020204" pitchFamily="34" charset="0"/>
              </a:rPr>
              <a:t>PUT is idempotent, POST is not</a:t>
            </a:r>
          </a:p>
          <a:p>
            <a:r>
              <a:rPr lang="en-CA" sz="2000" b="0" i="0" dirty="0">
                <a:solidFill>
                  <a:srgbClr val="242729"/>
                </a:solidFill>
                <a:effectLst/>
                <a:latin typeface="Arial" panose="020B0604020202020204" pitchFamily="34" charset="0"/>
              </a:rPr>
              <a:t> calling PUT once or several times successively has the same effect (that is no side effect), whereas successive identical POST requests may have additional effects, e.g. leading to placing an order several times</a:t>
            </a:r>
            <a:r>
              <a:rPr lang="en-CA" b="0" i="0" dirty="0">
                <a:solidFill>
                  <a:srgbClr val="242729"/>
                </a:solidFill>
                <a:effectLst/>
                <a:latin typeface="Arial" panose="020B0604020202020204" pitchFamily="34" charset="0"/>
              </a:rPr>
              <a:t>.</a:t>
            </a:r>
          </a:p>
          <a:p>
            <a:endParaRPr lang="en-CA" b="0" i="0" dirty="0">
              <a:solidFill>
                <a:srgbClr val="242729"/>
              </a:solidFill>
              <a:effectLst/>
              <a:latin typeface="Arial" panose="020B0604020202020204" pitchFamily="34" charset="0"/>
            </a:endParaRPr>
          </a:p>
          <a:p>
            <a:endParaRPr lang="en-US" dirty="0"/>
          </a:p>
          <a:p>
            <a:endParaRPr lang="en-US" dirty="0"/>
          </a:p>
        </p:txBody>
      </p:sp>
      <p:sp>
        <p:nvSpPr>
          <p:cNvPr id="5" name="Speech Bubble: Oval 4">
            <a:extLst>
              <a:ext uri="{FF2B5EF4-FFF2-40B4-BE49-F238E27FC236}">
                <a16:creationId xmlns:a16="http://schemas.microsoft.com/office/drawing/2014/main" id="{A2416CDA-781A-425F-B630-851AF4D071C7}"/>
              </a:ext>
            </a:extLst>
          </p:cNvPr>
          <p:cNvSpPr/>
          <p:nvPr/>
        </p:nvSpPr>
        <p:spPr>
          <a:xfrm>
            <a:off x="6422063" y="340991"/>
            <a:ext cx="2863703" cy="1332613"/>
          </a:xfrm>
          <a:prstGeom prst="wedgeEllipseCallout">
            <a:avLst>
              <a:gd name="adj1" fmla="val -94262"/>
              <a:gd name="adj2" fmla="val -48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resource</a:t>
            </a:r>
          </a:p>
        </p:txBody>
      </p:sp>
      <p:sp>
        <p:nvSpPr>
          <p:cNvPr id="6" name="Oval 5">
            <a:extLst>
              <a:ext uri="{FF2B5EF4-FFF2-40B4-BE49-F238E27FC236}">
                <a16:creationId xmlns:a16="http://schemas.microsoft.com/office/drawing/2014/main" id="{2FC5946C-EF76-4B0A-B964-8604FB0A7AA0}"/>
              </a:ext>
            </a:extLst>
          </p:cNvPr>
          <p:cNvSpPr/>
          <p:nvPr/>
        </p:nvSpPr>
        <p:spPr>
          <a:xfrm>
            <a:off x="10127657" y="24765"/>
            <a:ext cx="1894661" cy="1449197"/>
          </a:xfrm>
          <a:prstGeom prst="ellipse">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defTabSz="685800"/>
            <a:r>
              <a:rPr lang="en-US" sz="4950" b="1" spc="38" dirty="0">
                <a:ln w="9525" cmpd="sng">
                  <a:solidFill>
                    <a:srgbClr val="4472C4"/>
                  </a:solidFill>
                  <a:prstDash val="solid"/>
                </a:ln>
                <a:solidFill>
                  <a:srgbClr val="70AD47">
                    <a:tint val="1000"/>
                  </a:srgbClr>
                </a:solidFill>
                <a:effectLst>
                  <a:glow rad="38100">
                    <a:srgbClr val="4472C4">
                      <a:alpha val="40000"/>
                    </a:srgbClr>
                  </a:glow>
                </a:effectLst>
                <a:latin typeface="Calibri" panose="020F0502020204030204"/>
              </a:rPr>
              <a:t>1</a:t>
            </a:r>
          </a:p>
        </p:txBody>
      </p:sp>
      <p:sp>
        <p:nvSpPr>
          <p:cNvPr id="7" name="Speech Bubble: Rectangle with Corners Rounded 6">
            <a:extLst>
              <a:ext uri="{FF2B5EF4-FFF2-40B4-BE49-F238E27FC236}">
                <a16:creationId xmlns:a16="http://schemas.microsoft.com/office/drawing/2014/main" id="{24E88234-32DA-4470-B6DE-34F9F4989B72}"/>
              </a:ext>
            </a:extLst>
          </p:cNvPr>
          <p:cNvSpPr/>
          <p:nvPr/>
        </p:nvSpPr>
        <p:spPr>
          <a:xfrm>
            <a:off x="9441868" y="3338947"/>
            <a:ext cx="2007599" cy="1107950"/>
          </a:xfrm>
          <a:prstGeom prst="wedgeRoundRectCallout">
            <a:avLst>
              <a:gd name="adj1" fmla="val -49772"/>
              <a:gd name="adj2" fmla="val 196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t>Idempotent: can be applied multiple times without changing the result</a:t>
            </a:r>
            <a:endParaRPr lang="en-US" sz="1600" dirty="0"/>
          </a:p>
        </p:txBody>
      </p:sp>
    </p:spTree>
    <p:extLst>
      <p:ext uri="{BB962C8B-B14F-4D97-AF65-F5344CB8AC3E}">
        <p14:creationId xmlns:p14="http://schemas.microsoft.com/office/powerpoint/2010/main" val="62061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A0F0F-47AC-4F7F-BF49-5413DB93AA24}"/>
              </a:ext>
            </a:extLst>
          </p:cNvPr>
          <p:cNvSpPr>
            <a:spLocks noGrp="1"/>
          </p:cNvSpPr>
          <p:nvPr>
            <p:ph type="title"/>
          </p:nvPr>
        </p:nvSpPr>
        <p:spPr/>
        <p:txBody>
          <a:bodyPr>
            <a:normAutofit fontScale="90000"/>
          </a:bodyPr>
          <a:lstStyle/>
          <a:p>
            <a:r>
              <a:rPr lang="en-US" dirty="0"/>
              <a:t>Try this code </a:t>
            </a:r>
          </a:p>
        </p:txBody>
      </p:sp>
      <p:sp>
        <p:nvSpPr>
          <p:cNvPr id="3" name="Slide Number Placeholder 2">
            <a:extLst>
              <a:ext uri="{FF2B5EF4-FFF2-40B4-BE49-F238E27FC236}">
                <a16:creationId xmlns:a16="http://schemas.microsoft.com/office/drawing/2014/main" id="{2124709B-48BB-4940-9EA8-81C1DBBAC0F7}"/>
              </a:ext>
            </a:extLst>
          </p:cNvPr>
          <p:cNvSpPr>
            <a:spLocks noGrp="1"/>
          </p:cNvSpPr>
          <p:nvPr>
            <p:ph type="sldNum" sz="quarter" idx="10"/>
          </p:nvPr>
        </p:nvSpPr>
        <p:spPr/>
        <p:txBody>
          <a:bodyPr/>
          <a:lstStyle/>
          <a:p>
            <a:fld id="{FFDA1B5B-FD17-41CE-9005-2457CABDC26A}" type="slidenum">
              <a:rPr lang="en-US" smtClean="0"/>
              <a:t>30</a:t>
            </a:fld>
            <a:endParaRPr lang="en-US"/>
          </a:p>
        </p:txBody>
      </p:sp>
      <p:sp>
        <p:nvSpPr>
          <p:cNvPr id="4" name="Text Placeholder 3">
            <a:extLst>
              <a:ext uri="{FF2B5EF4-FFF2-40B4-BE49-F238E27FC236}">
                <a16:creationId xmlns:a16="http://schemas.microsoft.com/office/drawing/2014/main" id="{3BB1FFFC-6252-433D-A178-71CBFFF12B00}"/>
              </a:ext>
            </a:extLst>
          </p:cNvPr>
          <p:cNvSpPr>
            <a:spLocks noGrp="1"/>
          </p:cNvSpPr>
          <p:nvPr>
            <p:ph type="body" sz="quarter" idx="11"/>
          </p:nvPr>
        </p:nvSpPr>
        <p:spPr>
          <a:xfrm>
            <a:off x="169682" y="688158"/>
            <a:ext cx="11928836" cy="972692"/>
          </a:xfrm>
        </p:spPr>
        <p:txBody>
          <a:bodyPr/>
          <a:lstStyle/>
          <a:p>
            <a:pPr marL="0" indent="0">
              <a:buNone/>
            </a:pPr>
            <a:r>
              <a:rPr lang="en-US" dirty="0"/>
              <a:t>and observe the changes in the property values of the instantiated </a:t>
            </a:r>
            <a:r>
              <a:rPr lang="en-US" dirty="0" err="1"/>
              <a:t>promse</a:t>
            </a:r>
            <a:r>
              <a:rPr lang="en-US" dirty="0"/>
              <a:t> object over time</a:t>
            </a:r>
          </a:p>
          <a:p>
            <a:pPr marL="0" indent="0">
              <a:buNone/>
            </a:pPr>
            <a:endParaRPr lang="en-US" dirty="0"/>
          </a:p>
          <a:p>
            <a:pPr marL="0" indent="0">
              <a:buNone/>
            </a:pPr>
            <a:endParaRPr lang="en-US" dirty="0"/>
          </a:p>
        </p:txBody>
      </p:sp>
      <p:sp>
        <p:nvSpPr>
          <p:cNvPr id="6" name="TextBox 5">
            <a:extLst>
              <a:ext uri="{FF2B5EF4-FFF2-40B4-BE49-F238E27FC236}">
                <a16:creationId xmlns:a16="http://schemas.microsoft.com/office/drawing/2014/main" id="{3A033C19-18F0-48FB-9263-427E65B7C007}"/>
              </a:ext>
            </a:extLst>
          </p:cNvPr>
          <p:cNvSpPr txBox="1"/>
          <p:nvPr/>
        </p:nvSpPr>
        <p:spPr>
          <a:xfrm>
            <a:off x="268255" y="2242466"/>
            <a:ext cx="6172200" cy="1477328"/>
          </a:xfrm>
          <a:prstGeom prst="rect">
            <a:avLst/>
          </a:prstGeom>
          <a:solidFill>
            <a:schemeClr val="tx1"/>
          </a:solidFill>
        </p:spPr>
        <p:txBody>
          <a:bodyPr wrap="square">
            <a:spAutoFit/>
          </a:bodyPr>
          <a:lstStyle/>
          <a:p>
            <a:r>
              <a:rPr lang="en-CA" b="0" dirty="0">
                <a:solidFill>
                  <a:srgbClr val="569CD6"/>
                </a:solidFill>
                <a:effectLst/>
                <a:latin typeface="Consolas" panose="020B0609020204030204" pitchFamily="49" charset="0"/>
              </a:rPr>
              <a:t>const</a:t>
            </a:r>
            <a:r>
              <a:rPr lang="en-CA" b="0" dirty="0">
                <a:solidFill>
                  <a:srgbClr val="D4D4D4"/>
                </a:solidFill>
                <a:effectLst/>
                <a:latin typeface="Consolas" panose="020B0609020204030204" pitchFamily="49" charset="0"/>
              </a:rPr>
              <a:t> </a:t>
            </a:r>
            <a:r>
              <a:rPr lang="en-CA" b="0" dirty="0">
                <a:solidFill>
                  <a:srgbClr val="4FC1FF"/>
                </a:solidFill>
                <a:effectLst/>
                <a:latin typeface="Consolas" panose="020B0609020204030204" pitchFamily="49" charset="0"/>
              </a:rPr>
              <a:t>prom</a:t>
            </a:r>
            <a:r>
              <a:rPr lang="en-CA" b="0" dirty="0">
                <a:solidFill>
                  <a:srgbClr val="D4D4D4"/>
                </a:solidFill>
                <a:effectLst/>
                <a:latin typeface="Consolas" panose="020B0609020204030204" pitchFamily="49" charset="0"/>
              </a:rPr>
              <a:t> = </a:t>
            </a:r>
            <a:r>
              <a:rPr lang="en-CA" b="0" dirty="0">
                <a:solidFill>
                  <a:srgbClr val="569CD6"/>
                </a:solidFill>
                <a:effectLst/>
                <a:latin typeface="Consolas" panose="020B0609020204030204" pitchFamily="49" charset="0"/>
              </a:rPr>
              <a:t>new</a:t>
            </a:r>
            <a:r>
              <a:rPr lang="en-CA" b="0" dirty="0">
                <a:solidFill>
                  <a:srgbClr val="D4D4D4"/>
                </a:solidFill>
                <a:effectLst/>
                <a:latin typeface="Consolas" panose="020B0609020204030204" pitchFamily="49" charset="0"/>
              </a:rPr>
              <a:t> </a:t>
            </a:r>
            <a:r>
              <a:rPr lang="en-CA" b="0" dirty="0">
                <a:solidFill>
                  <a:srgbClr val="4EC9B0"/>
                </a:solidFill>
                <a:effectLst/>
                <a:latin typeface="Consolas" panose="020B0609020204030204" pitchFamily="49" charset="0"/>
              </a:rPr>
              <a:t>Promise</a:t>
            </a:r>
            <a:r>
              <a:rPr lang="en-CA" b="0" dirty="0">
                <a:solidFill>
                  <a:srgbClr val="D4D4D4"/>
                </a:solidFill>
                <a:effectLst/>
                <a:latin typeface="Consolas" panose="020B0609020204030204" pitchFamily="49" charset="0"/>
              </a:rPr>
              <a:t>( (</a:t>
            </a:r>
            <a:r>
              <a:rPr lang="en-CA" b="0" dirty="0">
                <a:solidFill>
                  <a:srgbClr val="DCDCAA"/>
                </a:solidFill>
                <a:effectLst/>
                <a:latin typeface="Consolas" panose="020B0609020204030204" pitchFamily="49" charset="0"/>
              </a:rPr>
              <a:t>res</a:t>
            </a:r>
            <a:r>
              <a:rPr lang="en-CA" b="0" dirty="0">
                <a:solidFill>
                  <a:srgbClr val="D4D4D4"/>
                </a:solidFill>
                <a:effectLst/>
                <a:latin typeface="Consolas" panose="020B0609020204030204" pitchFamily="49" charset="0"/>
              </a:rPr>
              <a:t>, </a:t>
            </a:r>
            <a:r>
              <a:rPr lang="en-CA" b="0" dirty="0" err="1">
                <a:solidFill>
                  <a:srgbClr val="DCDCAA"/>
                </a:solidFill>
                <a:effectLst/>
                <a:latin typeface="Consolas" panose="020B0609020204030204" pitchFamily="49" charset="0"/>
              </a:rPr>
              <a:t>rej</a:t>
            </a:r>
            <a:r>
              <a:rPr lang="en-CA" b="0" dirty="0">
                <a:solidFill>
                  <a:srgbClr val="D4D4D4"/>
                </a:solidFill>
                <a:effectLst/>
                <a:latin typeface="Consolas" panose="020B0609020204030204" pitchFamily="49" charset="0"/>
              </a:rPr>
              <a:t>)</a:t>
            </a:r>
            <a:r>
              <a:rPr lang="en-CA" b="0" dirty="0">
                <a:solidFill>
                  <a:srgbClr val="569CD6"/>
                </a:solidFill>
                <a:effectLst/>
                <a:latin typeface="Consolas" panose="020B0609020204030204" pitchFamily="49" charset="0"/>
              </a:rPr>
              <a:t>=&gt;</a:t>
            </a:r>
            <a:r>
              <a:rPr lang="en-CA" b="0" dirty="0">
                <a:solidFill>
                  <a:srgbClr val="D4D4D4"/>
                </a:solidFill>
                <a:effectLst/>
                <a:latin typeface="Consolas" panose="020B0609020204030204" pitchFamily="49" charset="0"/>
              </a:rPr>
              <a:t>{</a:t>
            </a:r>
          </a:p>
          <a:p>
            <a:r>
              <a:rPr lang="en-CA" b="0" dirty="0">
                <a:solidFill>
                  <a:srgbClr val="D4D4D4"/>
                </a:solidFill>
                <a:effectLst/>
                <a:latin typeface="Consolas" panose="020B0609020204030204" pitchFamily="49" charset="0"/>
              </a:rPr>
              <a:t>    </a:t>
            </a:r>
            <a:r>
              <a:rPr lang="en-CA" b="0" dirty="0" err="1">
                <a:solidFill>
                  <a:srgbClr val="DCDCAA"/>
                </a:solidFill>
                <a:effectLst/>
                <a:latin typeface="Consolas" panose="020B0609020204030204" pitchFamily="49" charset="0"/>
              </a:rPr>
              <a:t>setTimeout</a:t>
            </a:r>
            <a:r>
              <a:rPr lang="en-CA" b="0" dirty="0">
                <a:solidFill>
                  <a:srgbClr val="D4D4D4"/>
                </a:solidFill>
                <a:effectLst/>
                <a:latin typeface="Consolas" panose="020B0609020204030204" pitchFamily="49" charset="0"/>
              </a:rPr>
              <a:t>(() </a:t>
            </a:r>
            <a:r>
              <a:rPr lang="en-CA" b="0" dirty="0">
                <a:solidFill>
                  <a:srgbClr val="569CD6"/>
                </a:solidFill>
                <a:effectLst/>
                <a:latin typeface="Consolas" panose="020B0609020204030204" pitchFamily="49" charset="0"/>
              </a:rPr>
              <a:t>=&gt;</a:t>
            </a:r>
            <a:r>
              <a:rPr lang="en-CA" b="0" dirty="0">
                <a:solidFill>
                  <a:srgbClr val="D4D4D4"/>
                </a:solidFill>
                <a:effectLst/>
                <a:latin typeface="Consolas" panose="020B0609020204030204" pitchFamily="49" charset="0"/>
              </a:rPr>
              <a:t> {</a:t>
            </a:r>
          </a:p>
          <a:p>
            <a:r>
              <a:rPr lang="en-CA" b="0" dirty="0">
                <a:solidFill>
                  <a:srgbClr val="D4D4D4"/>
                </a:solidFill>
                <a:effectLst/>
                <a:latin typeface="Consolas" panose="020B0609020204030204" pitchFamily="49" charset="0"/>
              </a:rPr>
              <a:t>        </a:t>
            </a:r>
            <a:r>
              <a:rPr lang="en-CA" b="0" dirty="0">
                <a:solidFill>
                  <a:srgbClr val="DCDCAA"/>
                </a:solidFill>
                <a:effectLst/>
                <a:latin typeface="Consolas" panose="020B0609020204030204" pitchFamily="49" charset="0"/>
              </a:rPr>
              <a:t>res</a:t>
            </a:r>
            <a:r>
              <a:rPr lang="en-CA" b="0" dirty="0">
                <a:solidFill>
                  <a:srgbClr val="D4D4D4"/>
                </a:solidFill>
                <a:effectLst/>
                <a:latin typeface="Consolas" panose="020B0609020204030204" pitchFamily="49" charset="0"/>
              </a:rPr>
              <a:t>(</a:t>
            </a:r>
            <a:r>
              <a:rPr lang="en-CA" b="0" dirty="0">
                <a:solidFill>
                  <a:srgbClr val="CE9178"/>
                </a:solidFill>
                <a:effectLst/>
                <a:latin typeface="Consolas" panose="020B0609020204030204" pitchFamily="49" charset="0"/>
              </a:rPr>
              <a:t>'status changed now!'</a:t>
            </a:r>
            <a:r>
              <a:rPr lang="en-CA" b="0" dirty="0">
                <a:solidFill>
                  <a:srgbClr val="D4D4D4"/>
                </a:solidFill>
                <a:effectLst/>
                <a:latin typeface="Consolas" panose="020B0609020204030204" pitchFamily="49" charset="0"/>
              </a:rPr>
              <a:t>);</a:t>
            </a:r>
          </a:p>
          <a:p>
            <a:r>
              <a:rPr lang="en-CA" b="0" dirty="0">
                <a:solidFill>
                  <a:srgbClr val="D4D4D4"/>
                </a:solidFill>
                <a:effectLst/>
                <a:latin typeface="Consolas" panose="020B0609020204030204" pitchFamily="49" charset="0"/>
              </a:rPr>
              <a:t>    }, </a:t>
            </a:r>
            <a:r>
              <a:rPr lang="en-CA" b="0" dirty="0">
                <a:solidFill>
                  <a:srgbClr val="B5CEA8"/>
                </a:solidFill>
                <a:effectLst/>
                <a:latin typeface="Consolas" panose="020B0609020204030204" pitchFamily="49" charset="0"/>
              </a:rPr>
              <a:t>5000</a:t>
            </a:r>
            <a:r>
              <a:rPr lang="en-CA" b="0" dirty="0">
                <a:solidFill>
                  <a:srgbClr val="D4D4D4"/>
                </a:solidFill>
                <a:effectLst/>
                <a:latin typeface="Consolas" panose="020B0609020204030204" pitchFamily="49" charset="0"/>
              </a:rPr>
              <a:t>);</a:t>
            </a:r>
          </a:p>
          <a:p>
            <a:r>
              <a:rPr lang="en-CA"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53334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CE37-EC1B-44BF-AB62-37BE1A33BEC2}"/>
              </a:ext>
            </a:extLst>
          </p:cNvPr>
          <p:cNvSpPr>
            <a:spLocks noGrp="1"/>
          </p:cNvSpPr>
          <p:nvPr>
            <p:ph type="title"/>
          </p:nvPr>
        </p:nvSpPr>
        <p:spPr/>
        <p:txBody>
          <a:bodyPr>
            <a:noAutofit/>
          </a:bodyPr>
          <a:lstStyle/>
          <a:p>
            <a:r>
              <a:rPr lang="en-US" sz="3600" dirty="0"/>
              <a:t>Example: observe how status and value change after 5 sec</a:t>
            </a:r>
          </a:p>
        </p:txBody>
      </p:sp>
      <p:sp>
        <p:nvSpPr>
          <p:cNvPr id="3" name="Slide Number Placeholder 2">
            <a:extLst>
              <a:ext uri="{FF2B5EF4-FFF2-40B4-BE49-F238E27FC236}">
                <a16:creationId xmlns:a16="http://schemas.microsoft.com/office/drawing/2014/main" id="{CE521C92-3094-4E31-99FB-366D9AB6D489}"/>
              </a:ext>
            </a:extLst>
          </p:cNvPr>
          <p:cNvSpPr>
            <a:spLocks noGrp="1"/>
          </p:cNvSpPr>
          <p:nvPr>
            <p:ph type="sldNum" sz="quarter" idx="10"/>
          </p:nvPr>
        </p:nvSpPr>
        <p:spPr/>
        <p:txBody>
          <a:bodyPr/>
          <a:lstStyle/>
          <a:p>
            <a:fld id="{FFDA1B5B-FD17-41CE-9005-2457CABDC26A}" type="slidenum">
              <a:rPr lang="en-US" smtClean="0"/>
              <a:t>31</a:t>
            </a:fld>
            <a:endParaRPr lang="en-US"/>
          </a:p>
        </p:txBody>
      </p:sp>
      <p:pic>
        <p:nvPicPr>
          <p:cNvPr id="5" name="Picture 4">
            <a:extLst>
              <a:ext uri="{FF2B5EF4-FFF2-40B4-BE49-F238E27FC236}">
                <a16:creationId xmlns:a16="http://schemas.microsoft.com/office/drawing/2014/main" id="{EBA0FFD2-8F30-4AC3-BC53-09E729A60791}"/>
              </a:ext>
            </a:extLst>
          </p:cNvPr>
          <p:cNvPicPr>
            <a:picLocks noChangeAspect="1"/>
          </p:cNvPicPr>
          <p:nvPr/>
        </p:nvPicPr>
        <p:blipFill>
          <a:blip r:embed="rId2"/>
          <a:stretch>
            <a:fillRect/>
          </a:stretch>
        </p:blipFill>
        <p:spPr>
          <a:xfrm>
            <a:off x="412771" y="739333"/>
            <a:ext cx="9566896" cy="1620409"/>
          </a:xfrm>
          <a:prstGeom prst="rect">
            <a:avLst/>
          </a:prstGeom>
        </p:spPr>
      </p:pic>
      <p:pic>
        <p:nvPicPr>
          <p:cNvPr id="9" name="Picture 8">
            <a:extLst>
              <a:ext uri="{FF2B5EF4-FFF2-40B4-BE49-F238E27FC236}">
                <a16:creationId xmlns:a16="http://schemas.microsoft.com/office/drawing/2014/main" id="{44991FBD-A3E9-437C-836F-CE6EA8449AC3}"/>
              </a:ext>
            </a:extLst>
          </p:cNvPr>
          <p:cNvPicPr>
            <a:picLocks noChangeAspect="1"/>
          </p:cNvPicPr>
          <p:nvPr/>
        </p:nvPicPr>
        <p:blipFill>
          <a:blip r:embed="rId3"/>
          <a:stretch>
            <a:fillRect/>
          </a:stretch>
        </p:blipFill>
        <p:spPr>
          <a:xfrm>
            <a:off x="438484" y="2457933"/>
            <a:ext cx="8455399" cy="4157369"/>
          </a:xfrm>
          <a:prstGeom prst="rect">
            <a:avLst/>
          </a:prstGeom>
        </p:spPr>
      </p:pic>
      <p:sp>
        <p:nvSpPr>
          <p:cNvPr id="8" name="Speech Bubble: Rectangle with Corners Rounded 7">
            <a:extLst>
              <a:ext uri="{FF2B5EF4-FFF2-40B4-BE49-F238E27FC236}">
                <a16:creationId xmlns:a16="http://schemas.microsoft.com/office/drawing/2014/main" id="{F3E9F05E-69F7-4E1B-B365-5F9F06F8C735}"/>
              </a:ext>
            </a:extLst>
          </p:cNvPr>
          <p:cNvSpPr/>
          <p:nvPr/>
        </p:nvSpPr>
        <p:spPr>
          <a:xfrm>
            <a:off x="8739142" y="2103972"/>
            <a:ext cx="2664542" cy="707923"/>
          </a:xfrm>
          <a:prstGeom prst="wedgeRoundRectCallout">
            <a:avLst>
              <a:gd name="adj1" fmla="val -99441"/>
              <a:gd name="adj2" fmla="val 2371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 around a 5 second gap, the status changes from pending to resolved </a:t>
            </a:r>
          </a:p>
        </p:txBody>
      </p:sp>
    </p:spTree>
    <p:extLst>
      <p:ext uri="{BB962C8B-B14F-4D97-AF65-F5344CB8AC3E}">
        <p14:creationId xmlns:p14="http://schemas.microsoft.com/office/powerpoint/2010/main" val="1748950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6494F-9341-45CF-86AB-5B7F41B769D9}"/>
              </a:ext>
            </a:extLst>
          </p:cNvPr>
          <p:cNvSpPr>
            <a:spLocks noGrp="1"/>
          </p:cNvSpPr>
          <p:nvPr>
            <p:ph type="title"/>
          </p:nvPr>
        </p:nvSpPr>
        <p:spPr/>
        <p:txBody>
          <a:bodyPr>
            <a:noAutofit/>
          </a:bodyPr>
          <a:lstStyle/>
          <a:p>
            <a:r>
              <a:rPr lang="en-CA" sz="3200" dirty="0"/>
              <a:t>Example 9: using default definition of resolve method</a:t>
            </a:r>
            <a:endParaRPr lang="en-US" sz="3200" dirty="0"/>
          </a:p>
        </p:txBody>
      </p:sp>
      <p:sp>
        <p:nvSpPr>
          <p:cNvPr id="3" name="Slide Number Placeholder 2">
            <a:extLst>
              <a:ext uri="{FF2B5EF4-FFF2-40B4-BE49-F238E27FC236}">
                <a16:creationId xmlns:a16="http://schemas.microsoft.com/office/drawing/2014/main" id="{A20EB9F3-4DD3-4218-9B8E-1AF5E1012F8A}"/>
              </a:ext>
            </a:extLst>
          </p:cNvPr>
          <p:cNvSpPr>
            <a:spLocks noGrp="1"/>
          </p:cNvSpPr>
          <p:nvPr>
            <p:ph type="sldNum" sz="quarter" idx="10"/>
          </p:nvPr>
        </p:nvSpPr>
        <p:spPr/>
        <p:txBody>
          <a:bodyPr/>
          <a:lstStyle/>
          <a:p>
            <a:fld id="{FFDA1B5B-FD17-41CE-9005-2457CABDC26A}" type="slidenum">
              <a:rPr lang="en-US" smtClean="0"/>
              <a:t>32</a:t>
            </a:fld>
            <a:endParaRPr lang="en-US"/>
          </a:p>
        </p:txBody>
      </p:sp>
      <p:sp>
        <p:nvSpPr>
          <p:cNvPr id="4" name="Text Placeholder 3">
            <a:extLst>
              <a:ext uri="{FF2B5EF4-FFF2-40B4-BE49-F238E27FC236}">
                <a16:creationId xmlns:a16="http://schemas.microsoft.com/office/drawing/2014/main" id="{AEA97115-D9FB-482F-B85B-A179C8985183}"/>
              </a:ext>
            </a:extLst>
          </p:cNvPr>
          <p:cNvSpPr>
            <a:spLocks noGrp="1"/>
          </p:cNvSpPr>
          <p:nvPr>
            <p:ph type="body" sz="quarter" idx="11"/>
          </p:nvPr>
        </p:nvSpPr>
        <p:spPr>
          <a:xfrm>
            <a:off x="169682" y="688158"/>
            <a:ext cx="11928836" cy="786682"/>
          </a:xfrm>
        </p:spPr>
        <p:txBody>
          <a:bodyPr/>
          <a:lstStyle/>
          <a:p>
            <a:r>
              <a:rPr lang="en-CA" dirty="0"/>
              <a:t>what will be the status and value of the object promise after execution of this code</a:t>
            </a:r>
            <a:r>
              <a:rPr lang="en-CA" sz="4800" dirty="0">
                <a:solidFill>
                  <a:srgbClr val="FF0000"/>
                </a:solidFill>
              </a:rPr>
              <a:t>? </a:t>
            </a:r>
            <a:endParaRPr lang="en-US" sz="4800" dirty="0">
              <a:solidFill>
                <a:srgbClr val="FF0000"/>
              </a:solidFill>
            </a:endParaRPr>
          </a:p>
        </p:txBody>
      </p:sp>
      <p:pic>
        <p:nvPicPr>
          <p:cNvPr id="11" name="Picture 10">
            <a:extLst>
              <a:ext uri="{FF2B5EF4-FFF2-40B4-BE49-F238E27FC236}">
                <a16:creationId xmlns:a16="http://schemas.microsoft.com/office/drawing/2014/main" id="{2D43D8A6-24C9-45CF-8648-1456116B7FF8}"/>
              </a:ext>
            </a:extLst>
          </p:cNvPr>
          <p:cNvPicPr>
            <a:picLocks noChangeAspect="1"/>
          </p:cNvPicPr>
          <p:nvPr/>
        </p:nvPicPr>
        <p:blipFill>
          <a:blip r:embed="rId2"/>
          <a:stretch>
            <a:fillRect/>
          </a:stretch>
        </p:blipFill>
        <p:spPr>
          <a:xfrm>
            <a:off x="363282" y="1672888"/>
            <a:ext cx="10376424" cy="1438950"/>
          </a:xfrm>
          <a:prstGeom prst="rect">
            <a:avLst/>
          </a:prstGeom>
        </p:spPr>
      </p:pic>
      <p:pic>
        <p:nvPicPr>
          <p:cNvPr id="12" name="Picture 11">
            <a:extLst>
              <a:ext uri="{FF2B5EF4-FFF2-40B4-BE49-F238E27FC236}">
                <a16:creationId xmlns:a16="http://schemas.microsoft.com/office/drawing/2014/main" id="{7BF230BF-27AE-4371-9ED3-C89367979258}"/>
              </a:ext>
            </a:extLst>
          </p:cNvPr>
          <p:cNvPicPr>
            <a:picLocks noChangeAspect="1"/>
          </p:cNvPicPr>
          <p:nvPr/>
        </p:nvPicPr>
        <p:blipFill>
          <a:blip r:embed="rId3"/>
          <a:stretch>
            <a:fillRect/>
          </a:stretch>
        </p:blipFill>
        <p:spPr>
          <a:xfrm>
            <a:off x="3304855" y="3111838"/>
            <a:ext cx="7542623" cy="34442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1690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6494F-9341-45CF-86AB-5B7F41B769D9}"/>
              </a:ext>
            </a:extLst>
          </p:cNvPr>
          <p:cNvSpPr>
            <a:spLocks noGrp="1"/>
          </p:cNvSpPr>
          <p:nvPr>
            <p:ph type="title"/>
          </p:nvPr>
        </p:nvSpPr>
        <p:spPr/>
        <p:txBody>
          <a:bodyPr>
            <a:noAutofit/>
          </a:bodyPr>
          <a:lstStyle/>
          <a:p>
            <a:r>
              <a:rPr lang="en-CA" sz="3200" dirty="0"/>
              <a:t>Example 10: using default definition of reject method</a:t>
            </a:r>
            <a:endParaRPr lang="en-US" sz="3200" dirty="0"/>
          </a:p>
        </p:txBody>
      </p:sp>
      <p:sp>
        <p:nvSpPr>
          <p:cNvPr id="3" name="Slide Number Placeholder 2">
            <a:extLst>
              <a:ext uri="{FF2B5EF4-FFF2-40B4-BE49-F238E27FC236}">
                <a16:creationId xmlns:a16="http://schemas.microsoft.com/office/drawing/2014/main" id="{A20EB9F3-4DD3-4218-9B8E-1AF5E1012F8A}"/>
              </a:ext>
            </a:extLst>
          </p:cNvPr>
          <p:cNvSpPr>
            <a:spLocks noGrp="1"/>
          </p:cNvSpPr>
          <p:nvPr>
            <p:ph type="sldNum" sz="quarter" idx="10"/>
          </p:nvPr>
        </p:nvSpPr>
        <p:spPr/>
        <p:txBody>
          <a:bodyPr/>
          <a:lstStyle/>
          <a:p>
            <a:fld id="{FFDA1B5B-FD17-41CE-9005-2457CABDC26A}" type="slidenum">
              <a:rPr lang="en-US" smtClean="0"/>
              <a:t>33</a:t>
            </a:fld>
            <a:endParaRPr lang="en-US"/>
          </a:p>
        </p:txBody>
      </p:sp>
      <p:sp>
        <p:nvSpPr>
          <p:cNvPr id="4" name="Text Placeholder 3">
            <a:extLst>
              <a:ext uri="{FF2B5EF4-FFF2-40B4-BE49-F238E27FC236}">
                <a16:creationId xmlns:a16="http://schemas.microsoft.com/office/drawing/2014/main" id="{AEA97115-D9FB-482F-B85B-A179C8985183}"/>
              </a:ext>
            </a:extLst>
          </p:cNvPr>
          <p:cNvSpPr>
            <a:spLocks noGrp="1"/>
          </p:cNvSpPr>
          <p:nvPr>
            <p:ph type="body" sz="quarter" idx="11"/>
          </p:nvPr>
        </p:nvSpPr>
        <p:spPr>
          <a:xfrm>
            <a:off x="169682" y="688158"/>
            <a:ext cx="11928836" cy="786682"/>
          </a:xfrm>
        </p:spPr>
        <p:txBody>
          <a:bodyPr/>
          <a:lstStyle/>
          <a:p>
            <a:r>
              <a:rPr lang="en-CA" dirty="0"/>
              <a:t>what will be the status and value of the object promise after execution of this code?</a:t>
            </a:r>
            <a:endParaRPr lang="en-US" dirty="0"/>
          </a:p>
        </p:txBody>
      </p:sp>
      <p:pic>
        <p:nvPicPr>
          <p:cNvPr id="7" name="Picture 6">
            <a:extLst>
              <a:ext uri="{FF2B5EF4-FFF2-40B4-BE49-F238E27FC236}">
                <a16:creationId xmlns:a16="http://schemas.microsoft.com/office/drawing/2014/main" id="{DA4F9E0B-2454-41AC-832E-468551809E29}"/>
              </a:ext>
            </a:extLst>
          </p:cNvPr>
          <p:cNvPicPr>
            <a:picLocks noChangeAspect="1"/>
          </p:cNvPicPr>
          <p:nvPr/>
        </p:nvPicPr>
        <p:blipFill>
          <a:blip r:embed="rId2"/>
          <a:stretch>
            <a:fillRect/>
          </a:stretch>
        </p:blipFill>
        <p:spPr>
          <a:xfrm>
            <a:off x="514802" y="2862756"/>
            <a:ext cx="7934342" cy="2515441"/>
          </a:xfrm>
          <a:prstGeom prst="rect">
            <a:avLst/>
          </a:prstGeom>
        </p:spPr>
      </p:pic>
      <p:pic>
        <p:nvPicPr>
          <p:cNvPr id="9" name="Picture 8">
            <a:extLst>
              <a:ext uri="{FF2B5EF4-FFF2-40B4-BE49-F238E27FC236}">
                <a16:creationId xmlns:a16="http://schemas.microsoft.com/office/drawing/2014/main" id="{BADD9E14-1A55-48F7-AA58-67E5465D87BC}"/>
              </a:ext>
            </a:extLst>
          </p:cNvPr>
          <p:cNvPicPr>
            <a:picLocks noChangeAspect="1"/>
          </p:cNvPicPr>
          <p:nvPr/>
        </p:nvPicPr>
        <p:blipFill>
          <a:blip r:embed="rId3"/>
          <a:stretch>
            <a:fillRect/>
          </a:stretch>
        </p:blipFill>
        <p:spPr>
          <a:xfrm>
            <a:off x="1791495" y="1121987"/>
            <a:ext cx="9929951" cy="1740769"/>
          </a:xfrm>
          <a:prstGeom prst="rect">
            <a:avLst/>
          </a:prstGeom>
        </p:spPr>
      </p:pic>
      <p:sp>
        <p:nvSpPr>
          <p:cNvPr id="10" name="TextBox 9">
            <a:extLst>
              <a:ext uri="{FF2B5EF4-FFF2-40B4-BE49-F238E27FC236}">
                <a16:creationId xmlns:a16="http://schemas.microsoft.com/office/drawing/2014/main" id="{D60F68F8-DCBB-4E1D-B462-4177FCE4041F}"/>
              </a:ext>
            </a:extLst>
          </p:cNvPr>
          <p:cNvSpPr txBox="1"/>
          <p:nvPr/>
        </p:nvSpPr>
        <p:spPr>
          <a:xfrm>
            <a:off x="1581257" y="5385012"/>
            <a:ext cx="9681646" cy="1938992"/>
          </a:xfrm>
          <a:prstGeom prst="rect">
            <a:avLst/>
          </a:prstGeom>
          <a:solidFill>
            <a:srgbClr val="FFFF00"/>
          </a:solidFill>
        </p:spPr>
        <p:txBody>
          <a:bodyPr wrap="square" rtlCol="0">
            <a:spAutoFit/>
          </a:bodyPr>
          <a:lstStyle/>
          <a:p>
            <a:r>
              <a:rPr lang="en-US" sz="2400" dirty="0"/>
              <a:t>Why?</a:t>
            </a:r>
          </a:p>
          <a:p>
            <a:r>
              <a:rPr lang="en-US" sz="2400" dirty="0"/>
              <a:t>Because we did not catch the error ( we did not define the reject method)! The </a:t>
            </a:r>
            <a:r>
              <a:rPr lang="en-US" sz="2400" dirty="0" err="1"/>
              <a:t>js</a:t>
            </a:r>
            <a:r>
              <a:rPr lang="en-US" sz="2400" dirty="0"/>
              <a:t> engine throws the error using default definition of reject! In fact rejection naturally means something went wrong </a:t>
            </a:r>
          </a:p>
          <a:p>
            <a:endParaRPr lang="en-US" sz="2400" dirty="0"/>
          </a:p>
        </p:txBody>
      </p:sp>
    </p:spTree>
    <p:extLst>
      <p:ext uri="{BB962C8B-B14F-4D97-AF65-F5344CB8AC3E}">
        <p14:creationId xmlns:p14="http://schemas.microsoft.com/office/powerpoint/2010/main" val="379167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bg/>
                                          </p:spTgt>
                                        </p:tgtEl>
                                        <p:attrNameLst>
                                          <p:attrName>style.visibility</p:attrName>
                                        </p:attrNameLst>
                                      </p:cBhvr>
                                      <p:to>
                                        <p:strVal val="visible"/>
                                      </p:to>
                                    </p:set>
                                    <p:anim calcmode="lin" valueType="num">
                                      <p:cBhvr additive="base">
                                        <p:cTn id="13"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 calcmode="lin" valueType="num">
                                      <p:cBhvr additive="base">
                                        <p:cTn id="1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anim calcmode="lin" valueType="num">
                                      <p:cBhvr additive="base">
                                        <p:cTn id="2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5F17-9355-4D55-8BF0-A93861D6F18E}"/>
              </a:ext>
            </a:extLst>
          </p:cNvPr>
          <p:cNvSpPr>
            <a:spLocks noGrp="1"/>
          </p:cNvSpPr>
          <p:nvPr>
            <p:ph type="title"/>
          </p:nvPr>
        </p:nvSpPr>
        <p:spPr>
          <a:xfrm>
            <a:off x="0" y="4931"/>
            <a:ext cx="11928836" cy="1060186"/>
          </a:xfrm>
        </p:spPr>
        <p:txBody>
          <a:bodyPr>
            <a:noAutofit/>
          </a:bodyPr>
          <a:lstStyle/>
          <a:p>
            <a:r>
              <a:rPr lang="en-US" sz="3200" dirty="0"/>
              <a:t>Q: How to execute two successive AJAX calls (second one only after first one is guaranteed finished)?</a:t>
            </a:r>
          </a:p>
        </p:txBody>
      </p:sp>
      <p:sp>
        <p:nvSpPr>
          <p:cNvPr id="3" name="Slide Number Placeholder 2">
            <a:extLst>
              <a:ext uri="{FF2B5EF4-FFF2-40B4-BE49-F238E27FC236}">
                <a16:creationId xmlns:a16="http://schemas.microsoft.com/office/drawing/2014/main" id="{22FE6A30-F9FE-4A40-BF85-47E0C7DF21A0}"/>
              </a:ext>
            </a:extLst>
          </p:cNvPr>
          <p:cNvSpPr>
            <a:spLocks noGrp="1"/>
          </p:cNvSpPr>
          <p:nvPr>
            <p:ph type="sldNum" sz="quarter" idx="10"/>
          </p:nvPr>
        </p:nvSpPr>
        <p:spPr/>
        <p:txBody>
          <a:bodyPr/>
          <a:lstStyle/>
          <a:p>
            <a:fld id="{FFDA1B5B-FD17-41CE-9005-2457CABDC26A}" type="slidenum">
              <a:rPr lang="en-US" smtClean="0"/>
              <a:t>34</a:t>
            </a:fld>
            <a:endParaRPr lang="en-US"/>
          </a:p>
        </p:txBody>
      </p:sp>
      <p:sp>
        <p:nvSpPr>
          <p:cNvPr id="4" name="Text Placeholder 3">
            <a:extLst>
              <a:ext uri="{FF2B5EF4-FFF2-40B4-BE49-F238E27FC236}">
                <a16:creationId xmlns:a16="http://schemas.microsoft.com/office/drawing/2014/main" id="{404BA646-BCCE-490F-9069-EDBD27C2994A}"/>
              </a:ext>
            </a:extLst>
          </p:cNvPr>
          <p:cNvSpPr>
            <a:spLocks noGrp="1"/>
          </p:cNvSpPr>
          <p:nvPr>
            <p:ph type="body" sz="quarter" idx="11"/>
          </p:nvPr>
        </p:nvSpPr>
        <p:spPr>
          <a:xfrm>
            <a:off x="169682" y="1470608"/>
            <a:ext cx="4585198" cy="4909390"/>
          </a:xfrm>
        </p:spPr>
        <p:txBody>
          <a:bodyPr/>
          <a:lstStyle/>
          <a:p>
            <a:r>
              <a:rPr lang="en-US" sz="2000" dirty="0"/>
              <a:t>Suppose we wish to </a:t>
            </a:r>
          </a:p>
          <a:p>
            <a:r>
              <a:rPr lang="en-US" sz="2000" dirty="0"/>
              <a:t>make an Ajax call to server A to get something </a:t>
            </a:r>
          </a:p>
          <a:p>
            <a:r>
              <a:rPr lang="en-US" sz="2000" dirty="0"/>
              <a:t>And </a:t>
            </a:r>
            <a:r>
              <a:rPr lang="en-US" sz="2000" b="1" dirty="0"/>
              <a:t>then</a:t>
            </a:r>
            <a:r>
              <a:rPr lang="en-US" sz="2000" dirty="0"/>
              <a:t> </a:t>
            </a:r>
          </a:p>
          <a:p>
            <a:r>
              <a:rPr lang="en-US" sz="2000" dirty="0"/>
              <a:t>making another AJAX call to server B based on what you got from server A.</a:t>
            </a:r>
          </a:p>
          <a:p>
            <a:r>
              <a:rPr lang="en-US" sz="2000" b="1" dirty="0"/>
              <a:t>Q: </a:t>
            </a:r>
            <a:r>
              <a:rPr lang="en-US" sz="2000" dirty="0"/>
              <a:t>How can you </a:t>
            </a:r>
            <a:r>
              <a:rPr lang="en-US" sz="2000" b="1" dirty="0"/>
              <a:t>guarantee</a:t>
            </a:r>
            <a:r>
              <a:rPr lang="en-US" sz="2000" dirty="0"/>
              <a:t> the </a:t>
            </a:r>
            <a:r>
              <a:rPr lang="en-US" sz="2000" b="1" dirty="0"/>
              <a:t>right order</a:t>
            </a:r>
            <a:r>
              <a:rPr lang="en-US" sz="2000" dirty="0"/>
              <a:t>?</a:t>
            </a:r>
          </a:p>
          <a:p>
            <a:r>
              <a:rPr lang="en-US" sz="2000" b="1" dirty="0"/>
              <a:t>A</a:t>
            </a:r>
            <a:r>
              <a:rPr lang="en-US" sz="2000" dirty="0"/>
              <a:t>: calling myFunc2 inside myFunc1, line 65</a:t>
            </a:r>
          </a:p>
        </p:txBody>
      </p:sp>
      <p:sp>
        <p:nvSpPr>
          <p:cNvPr id="7" name="Rectangle 6">
            <a:extLst>
              <a:ext uri="{FF2B5EF4-FFF2-40B4-BE49-F238E27FC236}">
                <a16:creationId xmlns:a16="http://schemas.microsoft.com/office/drawing/2014/main" id="{1AB9DD8F-EAAC-402B-84D0-4F86A481901E}"/>
              </a:ext>
            </a:extLst>
          </p:cNvPr>
          <p:cNvSpPr/>
          <p:nvPr/>
        </p:nvSpPr>
        <p:spPr>
          <a:xfrm>
            <a:off x="365760" y="5434150"/>
            <a:ext cx="3775166"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Have you heard about callback hell?</a:t>
            </a:r>
          </a:p>
        </p:txBody>
      </p:sp>
      <p:pic>
        <p:nvPicPr>
          <p:cNvPr id="9" name="Picture 8">
            <a:extLst>
              <a:ext uri="{FF2B5EF4-FFF2-40B4-BE49-F238E27FC236}">
                <a16:creationId xmlns:a16="http://schemas.microsoft.com/office/drawing/2014/main" id="{2D439AFB-1113-410C-846A-0D6BBF909268}"/>
              </a:ext>
            </a:extLst>
          </p:cNvPr>
          <p:cNvPicPr>
            <a:picLocks noChangeAspect="1"/>
          </p:cNvPicPr>
          <p:nvPr/>
        </p:nvPicPr>
        <p:blipFill>
          <a:blip r:embed="rId2"/>
          <a:stretch>
            <a:fillRect/>
          </a:stretch>
        </p:blipFill>
        <p:spPr>
          <a:xfrm>
            <a:off x="4754880" y="1065117"/>
            <a:ext cx="7267438" cy="5252929"/>
          </a:xfrm>
          <a:prstGeom prst="rect">
            <a:avLst/>
          </a:prstGeom>
        </p:spPr>
      </p:pic>
    </p:spTree>
    <p:extLst>
      <p:ext uri="{BB962C8B-B14F-4D97-AF65-F5344CB8AC3E}">
        <p14:creationId xmlns:p14="http://schemas.microsoft.com/office/powerpoint/2010/main" val="217465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062E6-FEF3-420B-8B91-4C512CF4BD07}"/>
              </a:ext>
            </a:extLst>
          </p:cNvPr>
          <p:cNvSpPr>
            <a:spLocks noGrp="1"/>
          </p:cNvSpPr>
          <p:nvPr>
            <p:ph type="title"/>
          </p:nvPr>
        </p:nvSpPr>
        <p:spPr>
          <a:xfrm>
            <a:off x="2284440" y="4921010"/>
            <a:ext cx="7257359" cy="1205520"/>
          </a:xfrm>
        </p:spPr>
        <p:txBody>
          <a:bodyPr>
            <a:noAutofit/>
          </a:bodyPr>
          <a:lstStyle/>
          <a:p>
            <a:br>
              <a:rPr lang="en-US" sz="5400" dirty="0"/>
            </a:br>
            <a:r>
              <a:rPr lang="en-US" sz="5400" dirty="0"/>
              <a:t>.then     .</a:t>
            </a:r>
            <a:r>
              <a:rPr lang="en-US" sz="5400" dirty="0">
                <a:latin typeface="Bernard MT Condensed" panose="02050806060905020404" pitchFamily="18" charset="0"/>
              </a:rPr>
              <a:t>catch</a:t>
            </a:r>
            <a:r>
              <a:rPr lang="en-US" sz="5400" dirty="0"/>
              <a:t>       .</a:t>
            </a:r>
            <a:r>
              <a:rPr lang="en-US" sz="7200" dirty="0">
                <a:latin typeface="Bodoni MT Poster Compressed" panose="02070706080601050204" pitchFamily="18" charset="0"/>
              </a:rPr>
              <a:t>finally</a:t>
            </a:r>
            <a:r>
              <a:rPr lang="en-US" sz="5400" dirty="0"/>
              <a:t> </a:t>
            </a:r>
          </a:p>
        </p:txBody>
      </p:sp>
      <p:sp>
        <p:nvSpPr>
          <p:cNvPr id="3" name="Slide Number Placeholder 2">
            <a:extLst>
              <a:ext uri="{FF2B5EF4-FFF2-40B4-BE49-F238E27FC236}">
                <a16:creationId xmlns:a16="http://schemas.microsoft.com/office/drawing/2014/main" id="{23882FB4-FDED-4C8F-8C75-BE5A00F5E9DF}"/>
              </a:ext>
            </a:extLst>
          </p:cNvPr>
          <p:cNvSpPr>
            <a:spLocks noGrp="1"/>
          </p:cNvSpPr>
          <p:nvPr>
            <p:ph type="sldNum" sz="quarter" idx="10"/>
          </p:nvPr>
        </p:nvSpPr>
        <p:spPr/>
        <p:txBody>
          <a:bodyPr/>
          <a:lstStyle/>
          <a:p>
            <a:fld id="{FFDA1B5B-FD17-41CE-9005-2457CABDC26A}" type="slidenum">
              <a:rPr lang="en-US" smtClean="0"/>
              <a:t>35</a:t>
            </a:fld>
            <a:endParaRPr lang="en-US"/>
          </a:p>
        </p:txBody>
      </p:sp>
      <p:sp>
        <p:nvSpPr>
          <p:cNvPr id="4" name="Title 1">
            <a:extLst>
              <a:ext uri="{FF2B5EF4-FFF2-40B4-BE49-F238E27FC236}">
                <a16:creationId xmlns:a16="http://schemas.microsoft.com/office/drawing/2014/main" id="{85315C3D-C548-46D9-A71B-D5ADFAC5CB52}"/>
              </a:ext>
            </a:extLst>
          </p:cNvPr>
          <p:cNvSpPr txBox="1">
            <a:spLocks/>
          </p:cNvSpPr>
          <p:nvPr/>
        </p:nvSpPr>
        <p:spPr>
          <a:xfrm>
            <a:off x="2284440" y="4700686"/>
            <a:ext cx="7257359" cy="12055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accent1">
                    <a:lumMod val="75000"/>
                  </a:schemeClr>
                </a:solidFill>
                <a:latin typeface="+mj-lt"/>
                <a:ea typeface="+mj-ea"/>
                <a:cs typeface="+mj-cs"/>
              </a:defRPr>
            </a:lvl1pPr>
          </a:lstStyle>
          <a:p>
            <a:r>
              <a:rPr lang="en-US" sz="2800" dirty="0">
                <a:effectLst>
                  <a:outerShdw blurRad="38100" dist="38100" dir="2700000" algn="tl">
                    <a:srgbClr val="000000">
                      <a:alpha val="43137"/>
                    </a:srgbClr>
                  </a:outerShdw>
                </a:effectLst>
              </a:rPr>
              <a:t>3 main methods of the Promise object are</a:t>
            </a:r>
          </a:p>
        </p:txBody>
      </p:sp>
      <p:sp>
        <p:nvSpPr>
          <p:cNvPr id="5" name="Oval 4">
            <a:extLst>
              <a:ext uri="{FF2B5EF4-FFF2-40B4-BE49-F238E27FC236}">
                <a16:creationId xmlns:a16="http://schemas.microsoft.com/office/drawing/2014/main" id="{27647E6E-A2AC-4B42-AF5C-2937525ADCF4}"/>
              </a:ext>
            </a:extLst>
          </p:cNvPr>
          <p:cNvSpPr/>
          <p:nvPr/>
        </p:nvSpPr>
        <p:spPr>
          <a:xfrm>
            <a:off x="7565598" y="951794"/>
            <a:ext cx="1894661" cy="1449197"/>
          </a:xfrm>
          <a:prstGeom prst="ellipse">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defTabSz="685800"/>
            <a:r>
              <a:rPr lang="en-US" sz="4950" b="1" spc="38" dirty="0">
                <a:ln w="9525" cmpd="sng">
                  <a:solidFill>
                    <a:srgbClr val="4472C4"/>
                  </a:solidFill>
                  <a:prstDash val="solid"/>
                </a:ln>
                <a:solidFill>
                  <a:srgbClr val="70AD47">
                    <a:tint val="1000"/>
                  </a:srgbClr>
                </a:solidFill>
                <a:effectLst>
                  <a:glow rad="38100">
                    <a:srgbClr val="4472C4">
                      <a:alpha val="40000"/>
                    </a:srgbClr>
                  </a:glow>
                </a:effectLst>
                <a:latin typeface="Calibri" panose="020F0502020204030204"/>
              </a:rPr>
              <a:t>6</a:t>
            </a:r>
          </a:p>
        </p:txBody>
      </p:sp>
      <p:sp>
        <p:nvSpPr>
          <p:cNvPr id="6" name="Title 1">
            <a:extLst>
              <a:ext uri="{FF2B5EF4-FFF2-40B4-BE49-F238E27FC236}">
                <a16:creationId xmlns:a16="http://schemas.microsoft.com/office/drawing/2014/main" id="{172E10B7-3ABA-46C3-94D1-5E01B78D1BE6}"/>
              </a:ext>
            </a:extLst>
          </p:cNvPr>
          <p:cNvSpPr txBox="1">
            <a:spLocks/>
          </p:cNvSpPr>
          <p:nvPr/>
        </p:nvSpPr>
        <p:spPr>
          <a:xfrm>
            <a:off x="5224807" y="1204290"/>
            <a:ext cx="2547593" cy="12055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accent1">
                    <a:lumMod val="75000"/>
                  </a:schemeClr>
                </a:solidFill>
                <a:latin typeface="+mj-lt"/>
                <a:ea typeface="+mj-ea"/>
                <a:cs typeface="+mj-cs"/>
              </a:defRPr>
            </a:lvl1pPr>
          </a:lstStyle>
          <a:p>
            <a:br>
              <a:rPr lang="en-US" sz="5400" dirty="0"/>
            </a:br>
            <a:r>
              <a:rPr lang="en-US" sz="5400" dirty="0"/>
              <a:t>.</a:t>
            </a:r>
            <a:r>
              <a:rPr lang="en-US" sz="7200" dirty="0">
                <a:latin typeface="Bodoni MT Poster Compressed" panose="02070706080601050204" pitchFamily="18" charset="0"/>
              </a:rPr>
              <a:t>finally</a:t>
            </a:r>
            <a:r>
              <a:rPr lang="en-US" sz="5400" dirty="0"/>
              <a:t> </a:t>
            </a:r>
          </a:p>
        </p:txBody>
      </p:sp>
    </p:spTree>
    <p:extLst>
      <p:ext uri="{BB962C8B-B14F-4D97-AF65-F5344CB8AC3E}">
        <p14:creationId xmlns:p14="http://schemas.microsoft.com/office/powerpoint/2010/main" val="1800903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CF50-1E6C-4ECF-B975-27E508BFDF07}"/>
              </a:ext>
            </a:extLst>
          </p:cNvPr>
          <p:cNvSpPr>
            <a:spLocks noGrp="1"/>
          </p:cNvSpPr>
          <p:nvPr>
            <p:ph type="title"/>
          </p:nvPr>
        </p:nvSpPr>
        <p:spPr/>
        <p:txBody>
          <a:bodyPr>
            <a:normAutofit fontScale="90000"/>
          </a:bodyPr>
          <a:lstStyle/>
          <a:p>
            <a:r>
              <a:rPr lang="en-US" dirty="0"/>
              <a:t>What are these methods? </a:t>
            </a:r>
          </a:p>
        </p:txBody>
      </p:sp>
      <p:sp>
        <p:nvSpPr>
          <p:cNvPr id="3" name="Slide Number Placeholder 2">
            <a:extLst>
              <a:ext uri="{FF2B5EF4-FFF2-40B4-BE49-F238E27FC236}">
                <a16:creationId xmlns:a16="http://schemas.microsoft.com/office/drawing/2014/main" id="{C4AC764A-2819-4733-BDF0-228966323E46}"/>
              </a:ext>
            </a:extLst>
          </p:cNvPr>
          <p:cNvSpPr>
            <a:spLocks noGrp="1"/>
          </p:cNvSpPr>
          <p:nvPr>
            <p:ph type="sldNum" sz="quarter" idx="10"/>
          </p:nvPr>
        </p:nvSpPr>
        <p:spPr/>
        <p:txBody>
          <a:bodyPr/>
          <a:lstStyle/>
          <a:p>
            <a:fld id="{FFDA1B5B-FD17-41CE-9005-2457CABDC26A}" type="slidenum">
              <a:rPr lang="en-US" smtClean="0"/>
              <a:t>36</a:t>
            </a:fld>
            <a:endParaRPr lang="en-US"/>
          </a:p>
        </p:txBody>
      </p:sp>
      <p:pic>
        <p:nvPicPr>
          <p:cNvPr id="5" name="Picture 4">
            <a:extLst>
              <a:ext uri="{FF2B5EF4-FFF2-40B4-BE49-F238E27FC236}">
                <a16:creationId xmlns:a16="http://schemas.microsoft.com/office/drawing/2014/main" id="{B465155B-0DF2-4FAE-934C-4AE2C244F141}"/>
              </a:ext>
            </a:extLst>
          </p:cNvPr>
          <p:cNvPicPr>
            <a:picLocks noChangeAspect="1"/>
          </p:cNvPicPr>
          <p:nvPr/>
        </p:nvPicPr>
        <p:blipFill>
          <a:blip r:embed="rId2"/>
          <a:stretch>
            <a:fillRect/>
          </a:stretch>
        </p:blipFill>
        <p:spPr>
          <a:xfrm>
            <a:off x="368710" y="773551"/>
            <a:ext cx="9705225" cy="5879579"/>
          </a:xfrm>
          <a:prstGeom prst="rect">
            <a:avLst/>
          </a:prstGeom>
        </p:spPr>
      </p:pic>
    </p:spTree>
    <p:extLst>
      <p:ext uri="{BB962C8B-B14F-4D97-AF65-F5344CB8AC3E}">
        <p14:creationId xmlns:p14="http://schemas.microsoft.com/office/powerpoint/2010/main" val="7725731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1A75B-5D0B-49B4-9340-F11A0C517B23}"/>
              </a:ext>
            </a:extLst>
          </p:cNvPr>
          <p:cNvSpPr>
            <a:spLocks noGrp="1"/>
          </p:cNvSpPr>
          <p:nvPr>
            <p:ph type="title"/>
          </p:nvPr>
        </p:nvSpPr>
        <p:spPr/>
        <p:txBody>
          <a:bodyPr>
            <a:normAutofit fontScale="90000"/>
          </a:bodyPr>
          <a:lstStyle/>
          <a:p>
            <a:r>
              <a:rPr lang="en-US" dirty="0"/>
              <a:t>.then method ( we already know)</a:t>
            </a:r>
          </a:p>
        </p:txBody>
      </p:sp>
      <p:sp>
        <p:nvSpPr>
          <p:cNvPr id="3" name="Slide Number Placeholder 2">
            <a:extLst>
              <a:ext uri="{FF2B5EF4-FFF2-40B4-BE49-F238E27FC236}">
                <a16:creationId xmlns:a16="http://schemas.microsoft.com/office/drawing/2014/main" id="{FC944155-65F7-4F81-AA8D-9334D208EFCC}"/>
              </a:ext>
            </a:extLst>
          </p:cNvPr>
          <p:cNvSpPr>
            <a:spLocks noGrp="1"/>
          </p:cNvSpPr>
          <p:nvPr>
            <p:ph type="sldNum" sz="quarter" idx="10"/>
          </p:nvPr>
        </p:nvSpPr>
        <p:spPr/>
        <p:txBody>
          <a:bodyPr/>
          <a:lstStyle/>
          <a:p>
            <a:fld id="{FFDA1B5B-FD17-41CE-9005-2457CABDC26A}" type="slidenum">
              <a:rPr lang="en-US" smtClean="0"/>
              <a:t>37</a:t>
            </a:fld>
            <a:endParaRPr lang="en-US"/>
          </a:p>
        </p:txBody>
      </p:sp>
      <p:pic>
        <p:nvPicPr>
          <p:cNvPr id="5" name="Picture 4">
            <a:extLst>
              <a:ext uri="{FF2B5EF4-FFF2-40B4-BE49-F238E27FC236}">
                <a16:creationId xmlns:a16="http://schemas.microsoft.com/office/drawing/2014/main" id="{859C1C7E-29D8-4292-98BA-1762A86488AF}"/>
              </a:ext>
            </a:extLst>
          </p:cNvPr>
          <p:cNvPicPr>
            <a:picLocks noChangeAspect="1"/>
          </p:cNvPicPr>
          <p:nvPr/>
        </p:nvPicPr>
        <p:blipFill>
          <a:blip r:embed="rId2"/>
          <a:stretch>
            <a:fillRect/>
          </a:stretch>
        </p:blipFill>
        <p:spPr>
          <a:xfrm>
            <a:off x="93482" y="1300373"/>
            <a:ext cx="11215661" cy="2128627"/>
          </a:xfrm>
          <a:prstGeom prst="rect">
            <a:avLst/>
          </a:prstGeom>
        </p:spPr>
      </p:pic>
      <p:sp>
        <p:nvSpPr>
          <p:cNvPr id="4" name="Text Placeholder 3">
            <a:extLst>
              <a:ext uri="{FF2B5EF4-FFF2-40B4-BE49-F238E27FC236}">
                <a16:creationId xmlns:a16="http://schemas.microsoft.com/office/drawing/2014/main" id="{FC013B50-2DEA-4CEE-A81A-04FDBDA82547}"/>
              </a:ext>
            </a:extLst>
          </p:cNvPr>
          <p:cNvSpPr>
            <a:spLocks noGrp="1"/>
          </p:cNvSpPr>
          <p:nvPr>
            <p:ph type="body" sz="quarter" idx="11"/>
          </p:nvPr>
        </p:nvSpPr>
        <p:spPr>
          <a:xfrm>
            <a:off x="470554" y="3318387"/>
            <a:ext cx="11250892" cy="3983336"/>
          </a:xfrm>
        </p:spPr>
        <p:txBody>
          <a:bodyPr/>
          <a:lstStyle/>
          <a:p>
            <a:r>
              <a:rPr lang="en-CA" dirty="0"/>
              <a:t>The first argument of .then is a function that:</a:t>
            </a:r>
          </a:p>
          <a:p>
            <a:r>
              <a:rPr lang="en-CA" dirty="0"/>
              <a:t>    runs when the Promise is resolved, and</a:t>
            </a:r>
          </a:p>
          <a:p>
            <a:r>
              <a:rPr lang="en-CA" dirty="0"/>
              <a:t>    receives the result.</a:t>
            </a:r>
          </a:p>
          <a:p>
            <a:endParaRPr lang="en-CA" dirty="0"/>
          </a:p>
          <a:p>
            <a:r>
              <a:rPr lang="en-CA" dirty="0"/>
              <a:t>The second argument of .then is a function that:</a:t>
            </a:r>
          </a:p>
          <a:p>
            <a:r>
              <a:rPr lang="en-CA" dirty="0"/>
              <a:t>    runs when the Promise is rejected, and</a:t>
            </a:r>
          </a:p>
          <a:p>
            <a:r>
              <a:rPr lang="en-CA" dirty="0"/>
              <a:t>    receives the error.</a:t>
            </a:r>
          </a:p>
          <a:p>
            <a:endParaRPr lang="en-US" dirty="0"/>
          </a:p>
        </p:txBody>
      </p:sp>
    </p:spTree>
    <p:extLst>
      <p:ext uri="{BB962C8B-B14F-4D97-AF65-F5344CB8AC3E}">
        <p14:creationId xmlns:p14="http://schemas.microsoft.com/office/powerpoint/2010/main" val="42066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4AA2-A4EA-468C-A2B6-ED5D790C0EA6}"/>
              </a:ext>
            </a:extLst>
          </p:cNvPr>
          <p:cNvSpPr>
            <a:spLocks noGrp="1"/>
          </p:cNvSpPr>
          <p:nvPr>
            <p:ph type="title"/>
          </p:nvPr>
        </p:nvSpPr>
        <p:spPr/>
        <p:txBody>
          <a:bodyPr>
            <a:normAutofit fontScale="90000"/>
          </a:bodyPr>
          <a:lstStyle/>
          <a:p>
            <a:r>
              <a:rPr lang="en-CA" dirty="0"/>
              <a:t>Example: What’s the output of the code below?</a:t>
            </a:r>
            <a:endParaRPr lang="en-US" dirty="0"/>
          </a:p>
        </p:txBody>
      </p:sp>
      <p:sp>
        <p:nvSpPr>
          <p:cNvPr id="3" name="Slide Number Placeholder 2">
            <a:extLst>
              <a:ext uri="{FF2B5EF4-FFF2-40B4-BE49-F238E27FC236}">
                <a16:creationId xmlns:a16="http://schemas.microsoft.com/office/drawing/2014/main" id="{5BDCB1CE-0351-4FD2-BF97-7462D29D24E6}"/>
              </a:ext>
            </a:extLst>
          </p:cNvPr>
          <p:cNvSpPr>
            <a:spLocks noGrp="1"/>
          </p:cNvSpPr>
          <p:nvPr>
            <p:ph type="sldNum" sz="quarter" idx="10"/>
          </p:nvPr>
        </p:nvSpPr>
        <p:spPr/>
        <p:txBody>
          <a:bodyPr/>
          <a:lstStyle/>
          <a:p>
            <a:fld id="{FFDA1B5B-FD17-41CE-9005-2457CABDC26A}" type="slidenum">
              <a:rPr lang="en-US" smtClean="0"/>
              <a:t>38</a:t>
            </a:fld>
            <a:endParaRPr lang="en-US"/>
          </a:p>
        </p:txBody>
      </p:sp>
      <p:sp>
        <p:nvSpPr>
          <p:cNvPr id="4" name="Text Placeholder 3">
            <a:extLst>
              <a:ext uri="{FF2B5EF4-FFF2-40B4-BE49-F238E27FC236}">
                <a16:creationId xmlns:a16="http://schemas.microsoft.com/office/drawing/2014/main" id="{31686C12-7B0C-40CA-BF30-6CF040F07AA9}"/>
              </a:ext>
            </a:extLst>
          </p:cNvPr>
          <p:cNvSpPr>
            <a:spLocks noGrp="1"/>
          </p:cNvSpPr>
          <p:nvPr>
            <p:ph type="body" sz="quarter" idx="11"/>
          </p:nvPr>
        </p:nvSpPr>
        <p:spPr>
          <a:xfrm>
            <a:off x="1490407" y="4061429"/>
            <a:ext cx="6871928" cy="2193257"/>
          </a:xfrm>
        </p:spPr>
        <p:txBody>
          <a:bodyPr/>
          <a:lstStyle/>
          <a:p>
            <a:pPr marL="0" indent="0">
              <a:buNone/>
            </a:pPr>
            <a:r>
              <a:rPr lang="en-US" dirty="0"/>
              <a:t>A: When we pass only one function to .then method, that function replaces the default definition of resolve method </a:t>
            </a:r>
          </a:p>
          <a:p>
            <a:pPr marL="0" indent="0">
              <a:buNone/>
            </a:pPr>
            <a:r>
              <a:rPr lang="en-US" dirty="0"/>
              <a:t>So the code above will display 1 on the browser window </a:t>
            </a:r>
          </a:p>
        </p:txBody>
      </p:sp>
      <p:pic>
        <p:nvPicPr>
          <p:cNvPr id="6" name="Picture 5">
            <a:extLst>
              <a:ext uri="{FF2B5EF4-FFF2-40B4-BE49-F238E27FC236}">
                <a16:creationId xmlns:a16="http://schemas.microsoft.com/office/drawing/2014/main" id="{15BD05EF-6C76-4E6D-AC71-64C43239DE89}"/>
              </a:ext>
            </a:extLst>
          </p:cNvPr>
          <p:cNvPicPr>
            <a:picLocks noChangeAspect="1"/>
          </p:cNvPicPr>
          <p:nvPr/>
        </p:nvPicPr>
        <p:blipFill>
          <a:blip r:embed="rId2"/>
          <a:stretch>
            <a:fillRect/>
          </a:stretch>
        </p:blipFill>
        <p:spPr>
          <a:xfrm>
            <a:off x="428576" y="970376"/>
            <a:ext cx="7028161" cy="1965771"/>
          </a:xfrm>
          <a:prstGeom prst="rect">
            <a:avLst/>
          </a:prstGeom>
        </p:spPr>
      </p:pic>
    </p:spTree>
    <p:extLst>
      <p:ext uri="{BB962C8B-B14F-4D97-AF65-F5344CB8AC3E}">
        <p14:creationId xmlns:p14="http://schemas.microsoft.com/office/powerpoint/2010/main" val="410986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4AA2-A4EA-468C-A2B6-ED5D790C0EA6}"/>
              </a:ext>
            </a:extLst>
          </p:cNvPr>
          <p:cNvSpPr>
            <a:spLocks noGrp="1"/>
          </p:cNvSpPr>
          <p:nvPr>
            <p:ph type="title"/>
          </p:nvPr>
        </p:nvSpPr>
        <p:spPr/>
        <p:txBody>
          <a:bodyPr>
            <a:normAutofit fontScale="90000"/>
          </a:bodyPr>
          <a:lstStyle/>
          <a:p>
            <a:r>
              <a:rPr lang="en-CA" dirty="0"/>
              <a:t>Example: What’s the output of the code below?</a:t>
            </a:r>
            <a:endParaRPr lang="en-US" dirty="0"/>
          </a:p>
        </p:txBody>
      </p:sp>
      <p:sp>
        <p:nvSpPr>
          <p:cNvPr id="3" name="Slide Number Placeholder 2">
            <a:extLst>
              <a:ext uri="{FF2B5EF4-FFF2-40B4-BE49-F238E27FC236}">
                <a16:creationId xmlns:a16="http://schemas.microsoft.com/office/drawing/2014/main" id="{5BDCB1CE-0351-4FD2-BF97-7462D29D24E6}"/>
              </a:ext>
            </a:extLst>
          </p:cNvPr>
          <p:cNvSpPr>
            <a:spLocks noGrp="1"/>
          </p:cNvSpPr>
          <p:nvPr>
            <p:ph type="sldNum" sz="quarter" idx="10"/>
          </p:nvPr>
        </p:nvSpPr>
        <p:spPr/>
        <p:txBody>
          <a:bodyPr/>
          <a:lstStyle/>
          <a:p>
            <a:fld id="{FFDA1B5B-FD17-41CE-9005-2457CABDC26A}" type="slidenum">
              <a:rPr lang="en-US" smtClean="0"/>
              <a:t>39</a:t>
            </a:fld>
            <a:endParaRPr lang="en-US"/>
          </a:p>
        </p:txBody>
      </p:sp>
      <p:sp>
        <p:nvSpPr>
          <p:cNvPr id="4" name="Text Placeholder 3">
            <a:extLst>
              <a:ext uri="{FF2B5EF4-FFF2-40B4-BE49-F238E27FC236}">
                <a16:creationId xmlns:a16="http://schemas.microsoft.com/office/drawing/2014/main" id="{31686C12-7B0C-40CA-BF30-6CF040F07AA9}"/>
              </a:ext>
            </a:extLst>
          </p:cNvPr>
          <p:cNvSpPr>
            <a:spLocks noGrp="1"/>
          </p:cNvSpPr>
          <p:nvPr>
            <p:ph type="body" sz="quarter" idx="11"/>
          </p:nvPr>
        </p:nvSpPr>
        <p:spPr>
          <a:xfrm>
            <a:off x="738238" y="3782542"/>
            <a:ext cx="8169787" cy="2273460"/>
          </a:xfrm>
        </p:spPr>
        <p:txBody>
          <a:bodyPr/>
          <a:lstStyle/>
          <a:p>
            <a:pPr marL="0" indent="0">
              <a:buNone/>
            </a:pPr>
            <a:r>
              <a:rPr lang="en-US" dirty="0"/>
              <a:t>it will alert “1” on the browser window and ignore the second resolve </a:t>
            </a:r>
          </a:p>
        </p:txBody>
      </p:sp>
      <p:pic>
        <p:nvPicPr>
          <p:cNvPr id="7" name="Picture 6">
            <a:extLst>
              <a:ext uri="{FF2B5EF4-FFF2-40B4-BE49-F238E27FC236}">
                <a16:creationId xmlns:a16="http://schemas.microsoft.com/office/drawing/2014/main" id="{4EB685E3-9B4E-4468-A4E8-EAE88590B668}"/>
              </a:ext>
            </a:extLst>
          </p:cNvPr>
          <p:cNvPicPr>
            <a:picLocks noChangeAspect="1"/>
          </p:cNvPicPr>
          <p:nvPr/>
        </p:nvPicPr>
        <p:blipFill>
          <a:blip r:embed="rId2"/>
          <a:stretch>
            <a:fillRect/>
          </a:stretch>
        </p:blipFill>
        <p:spPr>
          <a:xfrm>
            <a:off x="568753" y="801998"/>
            <a:ext cx="11033395" cy="2472144"/>
          </a:xfrm>
          <a:prstGeom prst="rect">
            <a:avLst/>
          </a:prstGeom>
        </p:spPr>
      </p:pic>
    </p:spTree>
    <p:extLst>
      <p:ext uri="{BB962C8B-B14F-4D97-AF65-F5344CB8AC3E}">
        <p14:creationId xmlns:p14="http://schemas.microsoft.com/office/powerpoint/2010/main" val="172408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233F-6286-4937-9292-812677B02BA3}"/>
              </a:ext>
            </a:extLst>
          </p:cNvPr>
          <p:cNvSpPr>
            <a:spLocks noGrp="1"/>
          </p:cNvSpPr>
          <p:nvPr>
            <p:ph type="title"/>
          </p:nvPr>
        </p:nvSpPr>
        <p:spPr>
          <a:xfrm>
            <a:off x="169682" y="120027"/>
            <a:ext cx="11928836" cy="995709"/>
          </a:xfrm>
        </p:spPr>
        <p:txBody>
          <a:bodyPr>
            <a:noAutofit/>
          </a:bodyPr>
          <a:lstStyle/>
          <a:p>
            <a:r>
              <a:rPr lang="en-US" sz="3200" dirty="0"/>
              <a:t>Remember in JS can a function receive another function as parameter?</a:t>
            </a:r>
            <a:br>
              <a:rPr lang="en-US" sz="3200" dirty="0"/>
            </a:br>
            <a:r>
              <a:rPr lang="en-US" sz="3200" dirty="0"/>
              <a:t>first-class functions</a:t>
            </a:r>
            <a:endParaRPr lang="en-US" sz="3200" b="1" dirty="0"/>
          </a:p>
        </p:txBody>
      </p:sp>
      <p:sp>
        <p:nvSpPr>
          <p:cNvPr id="3" name="Slide Number Placeholder 2">
            <a:extLst>
              <a:ext uri="{FF2B5EF4-FFF2-40B4-BE49-F238E27FC236}">
                <a16:creationId xmlns:a16="http://schemas.microsoft.com/office/drawing/2014/main" id="{4DFBD8E2-F6F1-4BF9-BC7C-08DA4A208BF4}"/>
              </a:ext>
            </a:extLst>
          </p:cNvPr>
          <p:cNvSpPr>
            <a:spLocks noGrp="1"/>
          </p:cNvSpPr>
          <p:nvPr>
            <p:ph type="sldNum" sz="quarter" idx="10"/>
          </p:nvPr>
        </p:nvSpPr>
        <p:spPr/>
        <p:txBody>
          <a:bodyPr/>
          <a:lstStyle/>
          <a:p>
            <a:fld id="{FFDA1B5B-FD17-41CE-9005-2457CABDC26A}" type="slidenum">
              <a:rPr lang="en-US" smtClean="0"/>
              <a:t>4</a:t>
            </a:fld>
            <a:endParaRPr lang="en-US"/>
          </a:p>
        </p:txBody>
      </p:sp>
      <p:sp>
        <p:nvSpPr>
          <p:cNvPr id="4" name="Text Placeholder 3">
            <a:extLst>
              <a:ext uri="{FF2B5EF4-FFF2-40B4-BE49-F238E27FC236}">
                <a16:creationId xmlns:a16="http://schemas.microsoft.com/office/drawing/2014/main" id="{FD0C4B92-E18B-40BE-BF07-7545C016CB7B}"/>
              </a:ext>
            </a:extLst>
          </p:cNvPr>
          <p:cNvSpPr>
            <a:spLocks noGrp="1"/>
          </p:cNvSpPr>
          <p:nvPr>
            <p:ph type="body" sz="quarter" idx="11"/>
          </p:nvPr>
        </p:nvSpPr>
        <p:spPr>
          <a:xfrm>
            <a:off x="169682" y="1115736"/>
            <a:ext cx="11928836" cy="5537394"/>
          </a:xfrm>
        </p:spPr>
        <p:txBody>
          <a:bodyPr/>
          <a:lstStyle/>
          <a:p>
            <a:r>
              <a:rPr lang="en-US" dirty="0"/>
              <a:t>Example:</a:t>
            </a:r>
          </a:p>
          <a:p>
            <a:endParaRPr lang="en-US" dirty="0"/>
          </a:p>
          <a:p>
            <a:pPr marL="0" indent="0">
              <a:buNone/>
            </a:pPr>
            <a:r>
              <a:rPr lang="en-CA" dirty="0">
                <a:solidFill>
                  <a:srgbClr val="0000FF"/>
                </a:solidFill>
                <a:latin typeface="Consolas" panose="020B0609020204030204" pitchFamily="49" charset="0"/>
              </a:rPr>
              <a:t>function</a:t>
            </a:r>
            <a:r>
              <a:rPr lang="en-CA" dirty="0">
                <a:solidFill>
                  <a:srgbClr val="000000"/>
                </a:solidFill>
                <a:latin typeface="Consolas" panose="020B0609020204030204" pitchFamily="49" charset="0"/>
              </a:rPr>
              <a:t> foo(x) {</a:t>
            </a:r>
          </a:p>
          <a:p>
            <a:pPr marL="0" indent="0">
              <a:buNone/>
            </a:pPr>
            <a:r>
              <a:rPr lang="en-CA" dirty="0">
                <a:solidFill>
                  <a:srgbClr val="000000"/>
                </a:solidFill>
                <a:latin typeface="Consolas" panose="020B0609020204030204" pitchFamily="49" charset="0"/>
              </a:rPr>
              <a:t>	alert(x);</a:t>
            </a:r>
          </a:p>
          <a:p>
            <a:pPr marL="0" indent="0">
              <a:buNone/>
            </a:pPr>
            <a:r>
              <a:rPr lang="en-CA" dirty="0">
                <a:solidFill>
                  <a:srgbClr val="000000"/>
                </a:solidFill>
                <a:latin typeface="Consolas" panose="020B0609020204030204" pitchFamily="49" charset="0"/>
              </a:rPr>
              <a:t>}</a:t>
            </a:r>
          </a:p>
          <a:p>
            <a:pPr marL="0" indent="0">
              <a:buNone/>
            </a:pPr>
            <a:r>
              <a:rPr lang="en-CA" dirty="0">
                <a:solidFill>
                  <a:srgbClr val="0000FF"/>
                </a:solidFill>
                <a:latin typeface="Consolas" panose="020B0609020204030204" pitchFamily="49" charset="0"/>
              </a:rPr>
              <a:t>function</a:t>
            </a:r>
            <a:r>
              <a:rPr lang="en-CA" dirty="0">
                <a:solidFill>
                  <a:srgbClr val="000000"/>
                </a:solidFill>
                <a:latin typeface="Consolas" panose="020B0609020204030204" pitchFamily="49" charset="0"/>
              </a:rPr>
              <a:t> bar(</a:t>
            </a:r>
            <a:r>
              <a:rPr lang="en-CA" dirty="0" err="1">
                <a:solidFill>
                  <a:srgbClr val="000000"/>
                </a:solidFill>
                <a:latin typeface="Consolas" panose="020B0609020204030204" pitchFamily="49" charset="0"/>
              </a:rPr>
              <a:t>func</a:t>
            </a:r>
            <a:r>
              <a:rPr lang="en-CA" dirty="0">
                <a:solidFill>
                  <a:srgbClr val="000000"/>
                </a:solidFill>
                <a:latin typeface="Consolas" panose="020B0609020204030204" pitchFamily="49" charset="0"/>
              </a:rPr>
              <a:t>) {</a:t>
            </a:r>
          </a:p>
          <a:p>
            <a:pPr marL="0" indent="0">
              <a:buNone/>
            </a:pPr>
            <a:r>
              <a:rPr lang="en-CA" dirty="0">
                <a:solidFill>
                  <a:srgbClr val="000000"/>
                </a:solidFill>
                <a:latin typeface="Consolas" panose="020B0609020204030204" pitchFamily="49" charset="0"/>
              </a:rPr>
              <a:t>	</a:t>
            </a:r>
            <a:r>
              <a:rPr lang="en-CA" dirty="0" err="1">
                <a:solidFill>
                  <a:srgbClr val="000000"/>
                </a:solidFill>
                <a:latin typeface="Consolas" panose="020B0609020204030204" pitchFamily="49" charset="0"/>
              </a:rPr>
              <a:t>func</a:t>
            </a:r>
            <a:r>
              <a:rPr lang="en-CA" dirty="0">
                <a:solidFill>
                  <a:srgbClr val="000000"/>
                </a:solidFill>
                <a:latin typeface="Consolas" panose="020B0609020204030204" pitchFamily="49" charset="0"/>
              </a:rPr>
              <a:t>(</a:t>
            </a:r>
            <a:r>
              <a:rPr lang="en-CA" dirty="0">
                <a:solidFill>
                  <a:srgbClr val="A31515"/>
                </a:solidFill>
                <a:latin typeface="Consolas" panose="020B0609020204030204" pitchFamily="49" charset="0"/>
              </a:rPr>
              <a:t>"Hello World!"</a:t>
            </a:r>
            <a:r>
              <a:rPr lang="en-CA" dirty="0">
                <a:solidFill>
                  <a:srgbClr val="000000"/>
                </a:solidFill>
                <a:latin typeface="Consolas" panose="020B0609020204030204" pitchFamily="49" charset="0"/>
              </a:rPr>
              <a:t>);</a:t>
            </a:r>
          </a:p>
          <a:p>
            <a:pPr marL="0" indent="0">
              <a:buNone/>
            </a:pPr>
            <a:r>
              <a:rPr lang="en-CA" dirty="0">
                <a:solidFill>
                  <a:srgbClr val="000000"/>
                </a:solidFill>
                <a:latin typeface="Consolas" panose="020B0609020204030204" pitchFamily="49" charset="0"/>
              </a:rPr>
              <a:t>}</a:t>
            </a:r>
          </a:p>
          <a:p>
            <a:pPr marL="0" indent="0">
              <a:buNone/>
            </a:pPr>
            <a:br>
              <a:rPr lang="en-CA" dirty="0">
                <a:solidFill>
                  <a:srgbClr val="000000"/>
                </a:solidFill>
                <a:latin typeface="Consolas" panose="020B0609020204030204" pitchFamily="49" charset="0"/>
              </a:rPr>
            </a:br>
            <a:r>
              <a:rPr lang="en-CA" dirty="0">
                <a:solidFill>
                  <a:srgbClr val="008000"/>
                </a:solidFill>
                <a:latin typeface="Consolas" panose="020B0609020204030204" pitchFamily="49" charset="0"/>
              </a:rPr>
              <a:t>//alerts "Hello World!"</a:t>
            </a:r>
            <a:endParaRPr lang="en-CA" dirty="0">
              <a:solidFill>
                <a:srgbClr val="000000"/>
              </a:solidFill>
              <a:latin typeface="Consolas" panose="020B0609020204030204" pitchFamily="49" charset="0"/>
            </a:endParaRPr>
          </a:p>
          <a:p>
            <a:pPr marL="0" indent="0">
              <a:buNone/>
            </a:pPr>
            <a:r>
              <a:rPr lang="en-CA" dirty="0">
                <a:solidFill>
                  <a:srgbClr val="000000"/>
                </a:solidFill>
                <a:latin typeface="Consolas" panose="020B0609020204030204" pitchFamily="49" charset="0"/>
              </a:rPr>
              <a:t>bar(foo);</a:t>
            </a:r>
          </a:p>
          <a:p>
            <a:endParaRPr lang="en-US" dirty="0"/>
          </a:p>
        </p:txBody>
      </p:sp>
    </p:spTree>
    <p:extLst>
      <p:ext uri="{BB962C8B-B14F-4D97-AF65-F5344CB8AC3E}">
        <p14:creationId xmlns:p14="http://schemas.microsoft.com/office/powerpoint/2010/main" val="46064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anim calcmode="lin" valueType="num">
                                      <p:cBhvr additive="base">
                                        <p:cTn id="1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 calcmode="lin" valueType="num">
                                      <p:cBhvr additive="base">
                                        <p:cTn id="1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 calcmode="lin" valueType="num">
                                      <p:cBhvr additive="base">
                                        <p:cTn id="1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 calcmode="lin" valueType="num">
                                      <p:cBhvr additive="base">
                                        <p:cTn id="2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 calcmode="lin" valueType="num">
                                      <p:cBhvr additive="base">
                                        <p:cTn id="2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 calcmode="lin" valueType="num">
                                      <p:cBhvr additive="base">
                                        <p:cTn id="3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 calcmode="lin" valueType="num">
                                      <p:cBhvr additive="base">
                                        <p:cTn id="3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1A75B-5D0B-49B4-9340-F11A0C517B23}"/>
              </a:ext>
            </a:extLst>
          </p:cNvPr>
          <p:cNvSpPr>
            <a:spLocks noGrp="1"/>
          </p:cNvSpPr>
          <p:nvPr>
            <p:ph type="title"/>
          </p:nvPr>
        </p:nvSpPr>
        <p:spPr/>
        <p:txBody>
          <a:bodyPr>
            <a:normAutofit fontScale="90000"/>
          </a:bodyPr>
          <a:lstStyle/>
          <a:p>
            <a:r>
              <a:rPr lang="en-US" dirty="0"/>
              <a:t>.catch method</a:t>
            </a:r>
          </a:p>
        </p:txBody>
      </p:sp>
      <p:sp>
        <p:nvSpPr>
          <p:cNvPr id="3" name="Slide Number Placeholder 2">
            <a:extLst>
              <a:ext uri="{FF2B5EF4-FFF2-40B4-BE49-F238E27FC236}">
                <a16:creationId xmlns:a16="http://schemas.microsoft.com/office/drawing/2014/main" id="{FC944155-65F7-4F81-AA8D-9334D208EFCC}"/>
              </a:ext>
            </a:extLst>
          </p:cNvPr>
          <p:cNvSpPr>
            <a:spLocks noGrp="1"/>
          </p:cNvSpPr>
          <p:nvPr>
            <p:ph type="sldNum" sz="quarter" idx="10"/>
          </p:nvPr>
        </p:nvSpPr>
        <p:spPr/>
        <p:txBody>
          <a:bodyPr/>
          <a:lstStyle/>
          <a:p>
            <a:fld id="{FFDA1B5B-FD17-41CE-9005-2457CABDC26A}" type="slidenum">
              <a:rPr lang="en-US" smtClean="0"/>
              <a:t>40</a:t>
            </a:fld>
            <a:endParaRPr lang="en-US"/>
          </a:p>
        </p:txBody>
      </p:sp>
      <p:sp>
        <p:nvSpPr>
          <p:cNvPr id="4" name="Text Placeholder 3">
            <a:extLst>
              <a:ext uri="{FF2B5EF4-FFF2-40B4-BE49-F238E27FC236}">
                <a16:creationId xmlns:a16="http://schemas.microsoft.com/office/drawing/2014/main" id="{FC013B50-2DEA-4CEE-A81A-04FDBDA82547}"/>
              </a:ext>
            </a:extLst>
          </p:cNvPr>
          <p:cNvSpPr>
            <a:spLocks noGrp="1"/>
          </p:cNvSpPr>
          <p:nvPr>
            <p:ph type="body" sz="quarter" idx="11"/>
          </p:nvPr>
        </p:nvSpPr>
        <p:spPr>
          <a:xfrm>
            <a:off x="0" y="1076632"/>
            <a:ext cx="11250892" cy="2713703"/>
          </a:xfrm>
        </p:spPr>
        <p:txBody>
          <a:bodyPr/>
          <a:lstStyle/>
          <a:p>
            <a:r>
              <a:rPr lang="en-CA" dirty="0"/>
              <a:t>If we’re interested only in errors, then we can use null as the first argument:</a:t>
            </a:r>
          </a:p>
          <a:p>
            <a:r>
              <a:rPr lang="en-CA" dirty="0"/>
              <a:t> .</a:t>
            </a:r>
            <a:r>
              <a:rPr lang="en-CA" sz="3600" dirty="0"/>
              <a:t>then(</a:t>
            </a:r>
            <a:r>
              <a:rPr lang="en-CA" sz="3600" dirty="0">
                <a:solidFill>
                  <a:srgbClr val="FF0000"/>
                </a:solidFill>
              </a:rPr>
              <a:t>null</a:t>
            </a:r>
            <a:r>
              <a:rPr lang="en-CA" sz="3600" dirty="0"/>
              <a:t>, </a:t>
            </a:r>
            <a:r>
              <a:rPr lang="en-CA" sz="3600" b="1" dirty="0" err="1"/>
              <a:t>errorHandlingFunction</a:t>
            </a:r>
            <a:r>
              <a:rPr lang="en-CA" sz="3600" dirty="0"/>
              <a:t>) </a:t>
            </a:r>
          </a:p>
          <a:p>
            <a:r>
              <a:rPr lang="en-CA" dirty="0"/>
              <a:t>Is the same as </a:t>
            </a:r>
          </a:p>
          <a:p>
            <a:r>
              <a:rPr lang="en-CA" sz="4000" dirty="0"/>
              <a:t>.catch(</a:t>
            </a:r>
            <a:r>
              <a:rPr lang="en-CA" sz="4000" b="1" dirty="0" err="1"/>
              <a:t>errorHandlingFunction</a:t>
            </a:r>
            <a:r>
              <a:rPr lang="en-CA" sz="4000" dirty="0"/>
              <a:t>)</a:t>
            </a:r>
          </a:p>
          <a:p>
            <a:endParaRPr lang="en-US" dirty="0"/>
          </a:p>
        </p:txBody>
      </p:sp>
    </p:spTree>
    <p:extLst>
      <p:ext uri="{BB962C8B-B14F-4D97-AF65-F5344CB8AC3E}">
        <p14:creationId xmlns:p14="http://schemas.microsoft.com/office/powerpoint/2010/main" val="131720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EB60C46-C7F4-44C3-8AF3-D77B297156BE}"/>
              </a:ext>
            </a:extLst>
          </p:cNvPr>
          <p:cNvSpPr>
            <a:spLocks noGrp="1"/>
          </p:cNvSpPr>
          <p:nvPr>
            <p:ph type="sldNum" sz="quarter" idx="10"/>
          </p:nvPr>
        </p:nvSpPr>
        <p:spPr/>
        <p:txBody>
          <a:bodyPr/>
          <a:lstStyle/>
          <a:p>
            <a:fld id="{FFDA1B5B-FD17-41CE-9005-2457CABDC26A}" type="slidenum">
              <a:rPr lang="en-US" smtClean="0"/>
              <a:t>41</a:t>
            </a:fld>
            <a:endParaRPr lang="en-US"/>
          </a:p>
        </p:txBody>
      </p:sp>
      <p:pic>
        <p:nvPicPr>
          <p:cNvPr id="6" name="Picture 5">
            <a:extLst>
              <a:ext uri="{FF2B5EF4-FFF2-40B4-BE49-F238E27FC236}">
                <a16:creationId xmlns:a16="http://schemas.microsoft.com/office/drawing/2014/main" id="{A906C7AF-7BFF-413D-A827-6B7E48DA4008}"/>
              </a:ext>
            </a:extLst>
          </p:cNvPr>
          <p:cNvPicPr>
            <a:picLocks noChangeAspect="1"/>
          </p:cNvPicPr>
          <p:nvPr/>
        </p:nvPicPr>
        <p:blipFill>
          <a:blip r:embed="rId2"/>
          <a:stretch>
            <a:fillRect/>
          </a:stretch>
        </p:blipFill>
        <p:spPr>
          <a:xfrm>
            <a:off x="391295" y="173939"/>
            <a:ext cx="10891221" cy="6320142"/>
          </a:xfrm>
          <a:prstGeom prst="rect">
            <a:avLst/>
          </a:prstGeom>
        </p:spPr>
      </p:pic>
      <p:sp>
        <p:nvSpPr>
          <p:cNvPr id="2" name="Title 1">
            <a:extLst>
              <a:ext uri="{FF2B5EF4-FFF2-40B4-BE49-F238E27FC236}">
                <a16:creationId xmlns:a16="http://schemas.microsoft.com/office/drawing/2014/main" id="{EA054643-FF60-4E07-AD8B-30E3C5C2B7AF}"/>
              </a:ext>
            </a:extLst>
          </p:cNvPr>
          <p:cNvSpPr>
            <a:spLocks noGrp="1"/>
          </p:cNvSpPr>
          <p:nvPr>
            <p:ph type="title"/>
          </p:nvPr>
        </p:nvSpPr>
        <p:spPr>
          <a:xfrm>
            <a:off x="10028332" y="2632300"/>
            <a:ext cx="2508367" cy="971353"/>
          </a:xfrm>
        </p:spPr>
        <p:txBody>
          <a:bodyPr>
            <a:normAutofit fontScale="90000"/>
          </a:bodyPr>
          <a:lstStyle/>
          <a:p>
            <a:r>
              <a:rPr lang="en-US" dirty="0"/>
              <a:t>.catch example</a:t>
            </a:r>
          </a:p>
        </p:txBody>
      </p:sp>
    </p:spTree>
    <p:extLst>
      <p:ext uri="{BB962C8B-B14F-4D97-AF65-F5344CB8AC3E}">
        <p14:creationId xmlns:p14="http://schemas.microsoft.com/office/powerpoint/2010/main" val="1833572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BA6EC-0070-45D9-AAE7-F94F28DB7DAB}"/>
              </a:ext>
            </a:extLst>
          </p:cNvPr>
          <p:cNvSpPr>
            <a:spLocks noGrp="1"/>
          </p:cNvSpPr>
          <p:nvPr>
            <p:ph type="title"/>
          </p:nvPr>
        </p:nvSpPr>
        <p:spPr/>
        <p:txBody>
          <a:bodyPr>
            <a:normAutofit fontScale="90000"/>
          </a:bodyPr>
          <a:lstStyle/>
          <a:p>
            <a:r>
              <a:rPr lang="en-US" dirty="0"/>
              <a:t>.finally </a:t>
            </a:r>
          </a:p>
        </p:txBody>
      </p:sp>
      <p:sp>
        <p:nvSpPr>
          <p:cNvPr id="3" name="Slide Number Placeholder 2">
            <a:extLst>
              <a:ext uri="{FF2B5EF4-FFF2-40B4-BE49-F238E27FC236}">
                <a16:creationId xmlns:a16="http://schemas.microsoft.com/office/drawing/2014/main" id="{1F9D5F87-1B49-4F5D-B67C-CB67DC8816B2}"/>
              </a:ext>
            </a:extLst>
          </p:cNvPr>
          <p:cNvSpPr>
            <a:spLocks noGrp="1"/>
          </p:cNvSpPr>
          <p:nvPr>
            <p:ph type="sldNum" sz="quarter" idx="10"/>
          </p:nvPr>
        </p:nvSpPr>
        <p:spPr/>
        <p:txBody>
          <a:bodyPr/>
          <a:lstStyle/>
          <a:p>
            <a:fld id="{FFDA1B5B-FD17-41CE-9005-2457CABDC26A}" type="slidenum">
              <a:rPr lang="en-US" smtClean="0"/>
              <a:t>42</a:t>
            </a:fld>
            <a:endParaRPr lang="en-US"/>
          </a:p>
        </p:txBody>
      </p:sp>
      <p:sp>
        <p:nvSpPr>
          <p:cNvPr id="4" name="Text Placeholder 3">
            <a:extLst>
              <a:ext uri="{FF2B5EF4-FFF2-40B4-BE49-F238E27FC236}">
                <a16:creationId xmlns:a16="http://schemas.microsoft.com/office/drawing/2014/main" id="{6377B911-066D-4967-B2C7-125F56E969DB}"/>
              </a:ext>
            </a:extLst>
          </p:cNvPr>
          <p:cNvSpPr>
            <a:spLocks noGrp="1"/>
          </p:cNvSpPr>
          <p:nvPr>
            <p:ph type="body" sz="quarter" idx="11"/>
          </p:nvPr>
        </p:nvSpPr>
        <p:spPr/>
        <p:txBody>
          <a:bodyPr/>
          <a:lstStyle/>
          <a:p>
            <a:r>
              <a:rPr lang="en-CA" dirty="0"/>
              <a:t>Just like there’s a finally clause in a regular try {...} catch {...}, there’s finally in promises.</a:t>
            </a:r>
          </a:p>
          <a:p>
            <a:endParaRPr lang="en-CA" dirty="0"/>
          </a:p>
          <a:p>
            <a:r>
              <a:rPr lang="en-CA" dirty="0"/>
              <a:t>The call </a:t>
            </a:r>
            <a:r>
              <a:rPr lang="en-CA" b="1" dirty="0">
                <a:effectLst>
                  <a:outerShdw blurRad="38100" dist="38100" dir="2700000" algn="tl">
                    <a:srgbClr val="000000">
                      <a:alpha val="43137"/>
                    </a:srgbClr>
                  </a:outerShdw>
                </a:effectLst>
              </a:rPr>
              <a:t>.finally(f) </a:t>
            </a:r>
          </a:p>
          <a:p>
            <a:r>
              <a:rPr lang="en-CA" dirty="0"/>
              <a:t>is similar to </a:t>
            </a:r>
          </a:p>
          <a:p>
            <a:r>
              <a:rPr lang="en-CA" dirty="0">
                <a:effectLst>
                  <a:outerShdw blurRad="38100" dist="38100" dir="2700000" algn="tl">
                    <a:srgbClr val="000000">
                      <a:alpha val="43137"/>
                    </a:srgbClr>
                  </a:outerShdw>
                </a:effectLst>
              </a:rPr>
              <a:t>.then(f, f) </a:t>
            </a:r>
          </a:p>
          <a:p>
            <a:r>
              <a:rPr lang="en-CA" dirty="0"/>
              <a:t>in the sense that it always runs when the promise is settled: be it resolve or reject. (</a:t>
            </a:r>
            <a:r>
              <a:rPr lang="en-CA" dirty="0" err="1"/>
              <a:t>src</a:t>
            </a:r>
            <a:r>
              <a:rPr lang="en-CA" dirty="0"/>
              <a:t>: javascript.info)</a:t>
            </a:r>
          </a:p>
          <a:p>
            <a:endParaRPr lang="en-CA" dirty="0"/>
          </a:p>
          <a:p>
            <a:r>
              <a:rPr lang="en-CA" dirty="0"/>
              <a:t>Note: there are more into .finally method that is outside the scope of this class.</a:t>
            </a:r>
            <a:endParaRPr lang="en-US" dirty="0"/>
          </a:p>
        </p:txBody>
      </p:sp>
    </p:spTree>
    <p:extLst>
      <p:ext uri="{BB962C8B-B14F-4D97-AF65-F5344CB8AC3E}">
        <p14:creationId xmlns:p14="http://schemas.microsoft.com/office/powerpoint/2010/main" val="27311713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B34A-5D1A-48A4-8AAD-7CAFF47DA70D}"/>
              </a:ext>
            </a:extLst>
          </p:cNvPr>
          <p:cNvSpPr>
            <a:spLocks noGrp="1"/>
          </p:cNvSpPr>
          <p:nvPr>
            <p:ph type="title"/>
          </p:nvPr>
        </p:nvSpPr>
        <p:spPr/>
        <p:txBody>
          <a:bodyPr>
            <a:normAutofit fontScale="90000"/>
          </a:bodyPr>
          <a:lstStyle/>
          <a:p>
            <a:r>
              <a:rPr lang="en-US" dirty="0"/>
              <a:t>.finally method example </a:t>
            </a:r>
          </a:p>
        </p:txBody>
      </p:sp>
      <p:sp>
        <p:nvSpPr>
          <p:cNvPr id="3" name="Slide Number Placeholder 2">
            <a:extLst>
              <a:ext uri="{FF2B5EF4-FFF2-40B4-BE49-F238E27FC236}">
                <a16:creationId xmlns:a16="http://schemas.microsoft.com/office/drawing/2014/main" id="{3F5A2F00-FA0F-4363-A023-592D3E48C278}"/>
              </a:ext>
            </a:extLst>
          </p:cNvPr>
          <p:cNvSpPr>
            <a:spLocks noGrp="1"/>
          </p:cNvSpPr>
          <p:nvPr>
            <p:ph type="sldNum" sz="quarter" idx="10"/>
          </p:nvPr>
        </p:nvSpPr>
        <p:spPr/>
        <p:txBody>
          <a:bodyPr/>
          <a:lstStyle/>
          <a:p>
            <a:fld id="{FFDA1B5B-FD17-41CE-9005-2457CABDC26A}" type="slidenum">
              <a:rPr lang="en-US" smtClean="0"/>
              <a:t>43</a:t>
            </a:fld>
            <a:endParaRPr lang="en-US"/>
          </a:p>
        </p:txBody>
      </p:sp>
      <p:sp>
        <p:nvSpPr>
          <p:cNvPr id="4" name="Text Placeholder 3">
            <a:extLst>
              <a:ext uri="{FF2B5EF4-FFF2-40B4-BE49-F238E27FC236}">
                <a16:creationId xmlns:a16="http://schemas.microsoft.com/office/drawing/2014/main" id="{A36EEB1A-C3A2-4AEF-98A1-F35894CFFF5B}"/>
              </a:ext>
            </a:extLst>
          </p:cNvPr>
          <p:cNvSpPr>
            <a:spLocks noGrp="1"/>
          </p:cNvSpPr>
          <p:nvPr>
            <p:ph type="body" sz="quarter" idx="11"/>
          </p:nvPr>
        </p:nvSpPr>
        <p:spPr>
          <a:xfrm>
            <a:off x="169682" y="688158"/>
            <a:ext cx="11928836" cy="1171640"/>
          </a:xfrm>
        </p:spPr>
        <p:txBody>
          <a:bodyPr/>
          <a:lstStyle/>
          <a:p>
            <a:r>
              <a:rPr lang="en-US" dirty="0"/>
              <a:t>Remember if resolve function executes, reject function will be ignore and vice versa. However regardless of how the promise settles the finally method will be called </a:t>
            </a:r>
          </a:p>
        </p:txBody>
      </p:sp>
      <p:pic>
        <p:nvPicPr>
          <p:cNvPr id="5" name="Picture 4">
            <a:extLst>
              <a:ext uri="{FF2B5EF4-FFF2-40B4-BE49-F238E27FC236}">
                <a16:creationId xmlns:a16="http://schemas.microsoft.com/office/drawing/2014/main" id="{5DEE615E-98FB-44CE-8D4F-F1B5BD8A4C03}"/>
              </a:ext>
            </a:extLst>
          </p:cNvPr>
          <p:cNvPicPr>
            <a:picLocks noChangeAspect="1"/>
          </p:cNvPicPr>
          <p:nvPr/>
        </p:nvPicPr>
        <p:blipFill>
          <a:blip r:embed="rId2"/>
          <a:stretch>
            <a:fillRect/>
          </a:stretch>
        </p:blipFill>
        <p:spPr>
          <a:xfrm>
            <a:off x="204608" y="2041053"/>
            <a:ext cx="11782784" cy="2775894"/>
          </a:xfrm>
          <a:prstGeom prst="rect">
            <a:avLst/>
          </a:prstGeom>
        </p:spPr>
      </p:pic>
    </p:spTree>
    <p:extLst>
      <p:ext uri="{BB962C8B-B14F-4D97-AF65-F5344CB8AC3E}">
        <p14:creationId xmlns:p14="http://schemas.microsoft.com/office/powerpoint/2010/main" val="38140363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B34A-5D1A-48A4-8AAD-7CAFF47DA70D}"/>
              </a:ext>
            </a:extLst>
          </p:cNvPr>
          <p:cNvSpPr>
            <a:spLocks noGrp="1"/>
          </p:cNvSpPr>
          <p:nvPr>
            <p:ph type="title"/>
          </p:nvPr>
        </p:nvSpPr>
        <p:spPr/>
        <p:txBody>
          <a:bodyPr>
            <a:normAutofit fontScale="90000"/>
          </a:bodyPr>
          <a:lstStyle/>
          <a:p>
            <a:r>
              <a:rPr lang="en-US" dirty="0"/>
              <a:t>.finally method example 2 </a:t>
            </a:r>
          </a:p>
        </p:txBody>
      </p:sp>
      <p:sp>
        <p:nvSpPr>
          <p:cNvPr id="3" name="Slide Number Placeholder 2">
            <a:extLst>
              <a:ext uri="{FF2B5EF4-FFF2-40B4-BE49-F238E27FC236}">
                <a16:creationId xmlns:a16="http://schemas.microsoft.com/office/drawing/2014/main" id="{3F5A2F00-FA0F-4363-A023-592D3E48C278}"/>
              </a:ext>
            </a:extLst>
          </p:cNvPr>
          <p:cNvSpPr>
            <a:spLocks noGrp="1"/>
          </p:cNvSpPr>
          <p:nvPr>
            <p:ph type="sldNum" sz="quarter" idx="10"/>
          </p:nvPr>
        </p:nvSpPr>
        <p:spPr/>
        <p:txBody>
          <a:bodyPr/>
          <a:lstStyle/>
          <a:p>
            <a:fld id="{FFDA1B5B-FD17-41CE-9005-2457CABDC26A}" type="slidenum">
              <a:rPr lang="en-US" smtClean="0"/>
              <a:t>44</a:t>
            </a:fld>
            <a:endParaRPr lang="en-US"/>
          </a:p>
        </p:txBody>
      </p:sp>
      <p:sp>
        <p:nvSpPr>
          <p:cNvPr id="4" name="Text Placeholder 3">
            <a:extLst>
              <a:ext uri="{FF2B5EF4-FFF2-40B4-BE49-F238E27FC236}">
                <a16:creationId xmlns:a16="http://schemas.microsoft.com/office/drawing/2014/main" id="{A36EEB1A-C3A2-4AEF-98A1-F35894CFFF5B}"/>
              </a:ext>
            </a:extLst>
          </p:cNvPr>
          <p:cNvSpPr>
            <a:spLocks noGrp="1"/>
          </p:cNvSpPr>
          <p:nvPr>
            <p:ph type="body" sz="quarter" idx="11"/>
          </p:nvPr>
        </p:nvSpPr>
        <p:spPr>
          <a:xfrm>
            <a:off x="169682" y="688158"/>
            <a:ext cx="11928836" cy="1171640"/>
          </a:xfrm>
        </p:spPr>
        <p:txBody>
          <a:bodyPr/>
          <a:lstStyle/>
          <a:p>
            <a:r>
              <a:rPr lang="en-US" dirty="0"/>
              <a:t>Remember if resolve function executes, reject function will be ignore and vice versa. However regardless of how the promise settles the finally method will be called .</a:t>
            </a:r>
          </a:p>
          <a:p>
            <a:r>
              <a:rPr lang="en-US" dirty="0"/>
              <a:t>In example below we did not catch error nor we defined reject function. </a:t>
            </a:r>
          </a:p>
          <a:p>
            <a:r>
              <a:rPr lang="en-US" dirty="0"/>
              <a:t>Remember the default function would terminate the script</a:t>
            </a:r>
          </a:p>
        </p:txBody>
      </p:sp>
      <p:pic>
        <p:nvPicPr>
          <p:cNvPr id="7" name="Picture 6">
            <a:extLst>
              <a:ext uri="{FF2B5EF4-FFF2-40B4-BE49-F238E27FC236}">
                <a16:creationId xmlns:a16="http://schemas.microsoft.com/office/drawing/2014/main" id="{25D6FECA-A5C4-42C6-9149-DA80BE6907F3}"/>
              </a:ext>
            </a:extLst>
          </p:cNvPr>
          <p:cNvPicPr>
            <a:picLocks noChangeAspect="1"/>
          </p:cNvPicPr>
          <p:nvPr/>
        </p:nvPicPr>
        <p:blipFill>
          <a:blip r:embed="rId2"/>
          <a:stretch>
            <a:fillRect/>
          </a:stretch>
        </p:blipFill>
        <p:spPr>
          <a:xfrm>
            <a:off x="548241" y="3094731"/>
            <a:ext cx="10791825" cy="1399777"/>
          </a:xfrm>
          <a:prstGeom prst="rect">
            <a:avLst/>
          </a:prstGeom>
        </p:spPr>
      </p:pic>
    </p:spTree>
    <p:extLst>
      <p:ext uri="{BB962C8B-B14F-4D97-AF65-F5344CB8AC3E}">
        <p14:creationId xmlns:p14="http://schemas.microsoft.com/office/powerpoint/2010/main" val="22729018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F70A7-70FD-425D-AD74-03BC6E5EA99F}"/>
              </a:ext>
            </a:extLst>
          </p:cNvPr>
          <p:cNvSpPr>
            <a:spLocks noGrp="1"/>
          </p:cNvSpPr>
          <p:nvPr>
            <p:ph type="title"/>
          </p:nvPr>
        </p:nvSpPr>
        <p:spPr/>
        <p:txBody>
          <a:bodyPr>
            <a:normAutofit fontScale="90000"/>
          </a:bodyPr>
          <a:lstStyle/>
          <a:p>
            <a:r>
              <a:rPr lang="en-US" dirty="0"/>
              <a:t>.finally method example 2  </a:t>
            </a:r>
            <a:r>
              <a:rPr lang="en-US" dirty="0" err="1"/>
              <a:t>cont</a:t>
            </a:r>
            <a:r>
              <a:rPr lang="en-US" dirty="0"/>
              <a:t>…</a:t>
            </a:r>
          </a:p>
        </p:txBody>
      </p:sp>
      <p:sp>
        <p:nvSpPr>
          <p:cNvPr id="3" name="Slide Number Placeholder 2">
            <a:extLst>
              <a:ext uri="{FF2B5EF4-FFF2-40B4-BE49-F238E27FC236}">
                <a16:creationId xmlns:a16="http://schemas.microsoft.com/office/drawing/2014/main" id="{279E0B78-EA2C-4F29-916A-94DA83CD17AA}"/>
              </a:ext>
            </a:extLst>
          </p:cNvPr>
          <p:cNvSpPr>
            <a:spLocks noGrp="1"/>
          </p:cNvSpPr>
          <p:nvPr>
            <p:ph type="sldNum" sz="quarter" idx="10"/>
          </p:nvPr>
        </p:nvSpPr>
        <p:spPr/>
        <p:txBody>
          <a:bodyPr/>
          <a:lstStyle/>
          <a:p>
            <a:fld id="{FFDA1B5B-FD17-41CE-9005-2457CABDC26A}" type="slidenum">
              <a:rPr lang="en-US" smtClean="0"/>
              <a:t>45</a:t>
            </a:fld>
            <a:endParaRPr lang="en-US"/>
          </a:p>
        </p:txBody>
      </p:sp>
      <p:sp>
        <p:nvSpPr>
          <p:cNvPr id="4" name="Text Placeholder 3">
            <a:extLst>
              <a:ext uri="{FF2B5EF4-FFF2-40B4-BE49-F238E27FC236}">
                <a16:creationId xmlns:a16="http://schemas.microsoft.com/office/drawing/2014/main" id="{6B3CB92C-C93A-400E-8CD1-BE639EDB5F5A}"/>
              </a:ext>
            </a:extLst>
          </p:cNvPr>
          <p:cNvSpPr>
            <a:spLocks noGrp="1"/>
          </p:cNvSpPr>
          <p:nvPr>
            <p:ph type="body" sz="quarter" idx="11"/>
          </p:nvPr>
        </p:nvSpPr>
        <p:spPr/>
        <p:txBody>
          <a:bodyPr/>
          <a:lstStyle/>
          <a:p>
            <a:endParaRPr lang="en-US" dirty="0"/>
          </a:p>
        </p:txBody>
      </p:sp>
      <p:pic>
        <p:nvPicPr>
          <p:cNvPr id="5" name="Picture 4">
            <a:extLst>
              <a:ext uri="{FF2B5EF4-FFF2-40B4-BE49-F238E27FC236}">
                <a16:creationId xmlns:a16="http://schemas.microsoft.com/office/drawing/2014/main" id="{A08F485D-3024-433F-A86D-2475887A7D7F}"/>
              </a:ext>
            </a:extLst>
          </p:cNvPr>
          <p:cNvPicPr>
            <a:picLocks noChangeAspect="1"/>
          </p:cNvPicPr>
          <p:nvPr/>
        </p:nvPicPr>
        <p:blipFill>
          <a:blip r:embed="rId2"/>
          <a:stretch>
            <a:fillRect/>
          </a:stretch>
        </p:blipFill>
        <p:spPr>
          <a:xfrm>
            <a:off x="93482" y="1106217"/>
            <a:ext cx="11982541" cy="4566163"/>
          </a:xfrm>
          <a:prstGeom prst="rect">
            <a:avLst/>
          </a:prstGeom>
        </p:spPr>
      </p:pic>
    </p:spTree>
    <p:extLst>
      <p:ext uri="{BB962C8B-B14F-4D97-AF65-F5344CB8AC3E}">
        <p14:creationId xmlns:p14="http://schemas.microsoft.com/office/powerpoint/2010/main" val="16565284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46CEB-DF0B-6030-0D53-CB54E1C06DD3}"/>
              </a:ext>
            </a:extLst>
          </p:cNvPr>
          <p:cNvSpPr>
            <a:spLocks noGrp="1"/>
          </p:cNvSpPr>
          <p:nvPr>
            <p:ph type="title"/>
          </p:nvPr>
        </p:nvSpPr>
        <p:spPr/>
        <p:txBody>
          <a:bodyPr>
            <a:normAutofit fontScale="90000"/>
          </a:bodyPr>
          <a:lstStyle/>
          <a:p>
            <a:r>
              <a:rPr lang="en-CA" dirty="0"/>
              <a:t>Async/Await</a:t>
            </a:r>
          </a:p>
        </p:txBody>
      </p:sp>
      <p:sp>
        <p:nvSpPr>
          <p:cNvPr id="3" name="Slide Number Placeholder 2">
            <a:extLst>
              <a:ext uri="{FF2B5EF4-FFF2-40B4-BE49-F238E27FC236}">
                <a16:creationId xmlns:a16="http://schemas.microsoft.com/office/drawing/2014/main" id="{08FEEF1B-E4FC-455A-AC6B-C0D201B1140A}"/>
              </a:ext>
            </a:extLst>
          </p:cNvPr>
          <p:cNvSpPr>
            <a:spLocks noGrp="1"/>
          </p:cNvSpPr>
          <p:nvPr>
            <p:ph type="sldNum" sz="quarter" idx="10"/>
          </p:nvPr>
        </p:nvSpPr>
        <p:spPr/>
        <p:txBody>
          <a:bodyPr/>
          <a:lstStyle/>
          <a:p>
            <a:fld id="{FFDA1B5B-FD17-41CE-9005-2457CABDC26A}" type="slidenum">
              <a:rPr lang="en-US" smtClean="0"/>
              <a:t>46</a:t>
            </a:fld>
            <a:endParaRPr lang="en-US"/>
          </a:p>
        </p:txBody>
      </p:sp>
      <p:sp>
        <p:nvSpPr>
          <p:cNvPr id="4" name="Text Placeholder 3">
            <a:extLst>
              <a:ext uri="{FF2B5EF4-FFF2-40B4-BE49-F238E27FC236}">
                <a16:creationId xmlns:a16="http://schemas.microsoft.com/office/drawing/2014/main" id="{183A2C85-8A24-DCD1-2F75-8B8AC4C7F1E4}"/>
              </a:ext>
            </a:extLst>
          </p:cNvPr>
          <p:cNvSpPr>
            <a:spLocks noGrp="1"/>
          </p:cNvSpPr>
          <p:nvPr>
            <p:ph type="body" sz="quarter" idx="11"/>
          </p:nvPr>
        </p:nvSpPr>
        <p:spPr/>
        <p:txBody>
          <a:bodyPr/>
          <a:lstStyle/>
          <a:p>
            <a:r>
              <a:rPr lang="en-CA" dirty="0"/>
              <a:t>built on top of promises, allowing you to write asynchronous code that looks more like synchronous code.</a:t>
            </a:r>
          </a:p>
          <a:p>
            <a:r>
              <a:rPr lang="en-CA" dirty="0"/>
              <a:t>async: When a function is declared as async, it automatically returns a promise.</a:t>
            </a:r>
          </a:p>
          <a:p>
            <a:r>
              <a:rPr lang="en-CA" dirty="0"/>
              <a:t>await: This is used inside async functions to wait for a promise to resolve or reject.</a:t>
            </a:r>
          </a:p>
          <a:p>
            <a:endParaRPr lang="en-CA" dirty="0"/>
          </a:p>
          <a:p>
            <a:r>
              <a:rPr lang="en-CA" dirty="0"/>
              <a:t>Good </a:t>
            </a:r>
            <a:r>
              <a:rPr lang="en-CA" dirty="0" err="1"/>
              <a:t>exapls</a:t>
            </a:r>
            <a:r>
              <a:rPr lang="en-CA"/>
              <a:t> at </a:t>
            </a:r>
            <a:r>
              <a:rPr lang="en-CA">
                <a:hlinkClick r:id="rId2"/>
              </a:rPr>
              <a:t>https://www.w3schools.com/js/js_async.as</a:t>
            </a:r>
            <a:r>
              <a:rPr lang="en-CA"/>
              <a:t> </a:t>
            </a:r>
            <a:endParaRPr lang="en-CA" dirty="0"/>
          </a:p>
        </p:txBody>
      </p:sp>
    </p:spTree>
    <p:extLst>
      <p:ext uri="{BB962C8B-B14F-4D97-AF65-F5344CB8AC3E}">
        <p14:creationId xmlns:p14="http://schemas.microsoft.com/office/powerpoint/2010/main" val="14831477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68C8-B3F3-8B53-1E25-1D3DA92DD7C9}"/>
              </a:ext>
            </a:extLst>
          </p:cNvPr>
          <p:cNvSpPr>
            <a:spLocks noGrp="1"/>
          </p:cNvSpPr>
          <p:nvPr>
            <p:ph type="title"/>
          </p:nvPr>
        </p:nvSpPr>
        <p:spPr/>
        <p:txBody>
          <a:bodyPr>
            <a:normAutofit fontScale="90000"/>
          </a:bodyPr>
          <a:lstStyle/>
          <a:p>
            <a:r>
              <a:rPr lang="en-CA" dirty="0"/>
              <a:t>In class activity </a:t>
            </a:r>
          </a:p>
        </p:txBody>
      </p:sp>
      <p:sp>
        <p:nvSpPr>
          <p:cNvPr id="3" name="Slide Number Placeholder 2">
            <a:extLst>
              <a:ext uri="{FF2B5EF4-FFF2-40B4-BE49-F238E27FC236}">
                <a16:creationId xmlns:a16="http://schemas.microsoft.com/office/drawing/2014/main" id="{11C1EA85-24D3-DEB0-7107-82D7266C8166}"/>
              </a:ext>
            </a:extLst>
          </p:cNvPr>
          <p:cNvSpPr>
            <a:spLocks noGrp="1"/>
          </p:cNvSpPr>
          <p:nvPr>
            <p:ph type="sldNum" sz="quarter" idx="10"/>
          </p:nvPr>
        </p:nvSpPr>
        <p:spPr/>
        <p:txBody>
          <a:bodyPr/>
          <a:lstStyle/>
          <a:p>
            <a:fld id="{FFDA1B5B-FD17-41CE-9005-2457CABDC26A}" type="slidenum">
              <a:rPr lang="en-US" smtClean="0"/>
              <a:t>47</a:t>
            </a:fld>
            <a:endParaRPr lang="en-US"/>
          </a:p>
        </p:txBody>
      </p:sp>
      <p:sp>
        <p:nvSpPr>
          <p:cNvPr id="4" name="Text Placeholder 3">
            <a:extLst>
              <a:ext uri="{FF2B5EF4-FFF2-40B4-BE49-F238E27FC236}">
                <a16:creationId xmlns:a16="http://schemas.microsoft.com/office/drawing/2014/main" id="{45FD0B01-8753-CD89-D435-609C17AB4CE7}"/>
              </a:ext>
            </a:extLst>
          </p:cNvPr>
          <p:cNvSpPr>
            <a:spLocks noGrp="1"/>
          </p:cNvSpPr>
          <p:nvPr>
            <p:ph type="body" sz="quarter" idx="11"/>
          </p:nvPr>
        </p:nvSpPr>
        <p:spPr>
          <a:xfrm>
            <a:off x="169682" y="688158"/>
            <a:ext cx="11928836" cy="801684"/>
          </a:xfrm>
        </p:spPr>
        <p:txBody>
          <a:bodyPr/>
          <a:lstStyle/>
          <a:p>
            <a:r>
              <a:rPr lang="en-CA" dirty="0"/>
              <a:t>Q1: For the given API server, measure the time diff from the time you sent a GET request, to the time you receive the response </a:t>
            </a:r>
            <a:br>
              <a:rPr lang="en-CA" dirty="0"/>
            </a:br>
            <a:br>
              <a:rPr lang="en-CA" dirty="0"/>
            </a:br>
            <a:br>
              <a:rPr lang="en-CA" dirty="0"/>
            </a:br>
            <a:r>
              <a:rPr lang="en-CA" dirty="0"/>
              <a:t>Q2: Measure the time diff from the time you receive  the response header,  to the time you receive the response</a:t>
            </a:r>
            <a:br>
              <a:rPr lang="en-CA" dirty="0"/>
            </a:br>
            <a:endParaRPr lang="en-CA" dirty="0"/>
          </a:p>
        </p:txBody>
      </p:sp>
      <p:sp>
        <p:nvSpPr>
          <p:cNvPr id="6" name="Oval 5">
            <a:extLst>
              <a:ext uri="{FF2B5EF4-FFF2-40B4-BE49-F238E27FC236}">
                <a16:creationId xmlns:a16="http://schemas.microsoft.com/office/drawing/2014/main" id="{07215228-1E81-3CBD-7C0B-48C452BA2E32}"/>
              </a:ext>
            </a:extLst>
          </p:cNvPr>
          <p:cNvSpPr/>
          <p:nvPr/>
        </p:nvSpPr>
        <p:spPr>
          <a:xfrm>
            <a:off x="3599889" y="263931"/>
            <a:ext cx="600638" cy="424227"/>
          </a:xfrm>
          <a:prstGeom prst="ellipse">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defTabSz="685800"/>
            <a:r>
              <a:rPr lang="en-US" sz="4950" b="1" spc="38" dirty="0">
                <a:ln w="9525" cmpd="sng">
                  <a:solidFill>
                    <a:srgbClr val="4472C4"/>
                  </a:solidFill>
                  <a:prstDash val="solid"/>
                </a:ln>
                <a:solidFill>
                  <a:srgbClr val="70AD47">
                    <a:tint val="1000"/>
                  </a:srgbClr>
                </a:solidFill>
                <a:effectLst>
                  <a:glow rad="38100">
                    <a:srgbClr val="4472C4">
                      <a:alpha val="40000"/>
                    </a:srgbClr>
                  </a:glow>
                </a:effectLst>
                <a:latin typeface="Calibri" panose="020F0502020204030204"/>
              </a:rPr>
              <a:t>6</a:t>
            </a:r>
          </a:p>
        </p:txBody>
      </p:sp>
    </p:spTree>
    <p:extLst>
      <p:ext uri="{BB962C8B-B14F-4D97-AF65-F5344CB8AC3E}">
        <p14:creationId xmlns:p14="http://schemas.microsoft.com/office/powerpoint/2010/main" val="27576745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7D679-685D-EDC3-D8C2-54AD95503F4E}"/>
              </a:ext>
            </a:extLst>
          </p:cNvPr>
          <p:cNvSpPr>
            <a:spLocks noGrp="1"/>
          </p:cNvSpPr>
          <p:nvPr>
            <p:ph type="title"/>
          </p:nvPr>
        </p:nvSpPr>
        <p:spPr/>
        <p:txBody>
          <a:bodyPr>
            <a:normAutofit fontScale="90000"/>
          </a:bodyPr>
          <a:lstStyle/>
          <a:p>
            <a:r>
              <a:rPr lang="en-CA" dirty="0"/>
              <a:t>GET vs POST</a:t>
            </a:r>
          </a:p>
        </p:txBody>
      </p:sp>
      <p:sp>
        <p:nvSpPr>
          <p:cNvPr id="3" name="Slide Number Placeholder 2">
            <a:extLst>
              <a:ext uri="{FF2B5EF4-FFF2-40B4-BE49-F238E27FC236}">
                <a16:creationId xmlns:a16="http://schemas.microsoft.com/office/drawing/2014/main" id="{41FCE5AB-B627-D9F5-2644-2EAF8314EDCF}"/>
              </a:ext>
            </a:extLst>
          </p:cNvPr>
          <p:cNvSpPr>
            <a:spLocks noGrp="1"/>
          </p:cNvSpPr>
          <p:nvPr>
            <p:ph type="sldNum" sz="quarter" idx="10"/>
          </p:nvPr>
        </p:nvSpPr>
        <p:spPr/>
        <p:txBody>
          <a:bodyPr/>
          <a:lstStyle/>
          <a:p>
            <a:fld id="{FFDA1B5B-FD17-41CE-9005-2457CABDC26A}" type="slidenum">
              <a:rPr lang="en-US" smtClean="0"/>
              <a:t>48</a:t>
            </a:fld>
            <a:endParaRPr lang="en-US"/>
          </a:p>
        </p:txBody>
      </p:sp>
      <p:sp>
        <p:nvSpPr>
          <p:cNvPr id="4" name="Text Placeholder 3">
            <a:extLst>
              <a:ext uri="{FF2B5EF4-FFF2-40B4-BE49-F238E27FC236}">
                <a16:creationId xmlns:a16="http://schemas.microsoft.com/office/drawing/2014/main" id="{46469D6D-9C4B-D48E-30C5-58F21BB7972A}"/>
              </a:ext>
            </a:extLst>
          </p:cNvPr>
          <p:cNvSpPr>
            <a:spLocks noGrp="1"/>
          </p:cNvSpPr>
          <p:nvPr>
            <p:ph type="body" sz="quarter" idx="11"/>
          </p:nvPr>
        </p:nvSpPr>
        <p:spPr/>
        <p:txBody>
          <a:bodyPr/>
          <a:lstStyle/>
          <a:p>
            <a:r>
              <a:rPr lang="en-CA" dirty="0"/>
              <a:t>So we stated that there is a limitation on data size being sent over a single GET </a:t>
            </a:r>
            <a:r>
              <a:rPr lang="en-CA" b="1" dirty="0"/>
              <a:t>request</a:t>
            </a:r>
            <a:r>
              <a:rPr lang="en-CA" dirty="0"/>
              <a:t>. However, there is no such limitation on POST request</a:t>
            </a:r>
          </a:p>
          <a:p>
            <a:r>
              <a:rPr lang="en-CA" dirty="0"/>
              <a:t>Q: what about the </a:t>
            </a:r>
            <a:r>
              <a:rPr lang="en-CA" b="1" dirty="0"/>
              <a:t>responses</a:t>
            </a:r>
            <a:r>
              <a:rPr lang="en-CA" dirty="0"/>
              <a:t> of GET vs POST? Is there such limit for their  responses too?</a:t>
            </a:r>
          </a:p>
          <a:p>
            <a:endParaRPr lang="en-CA" dirty="0"/>
          </a:p>
          <a:p>
            <a:endParaRPr lang="en-CA" dirty="0"/>
          </a:p>
          <a:p>
            <a:r>
              <a:rPr lang="en-CA" b="0" i="0" dirty="0">
                <a:solidFill>
                  <a:schemeClr val="bg1">
                    <a:lumMod val="75000"/>
                  </a:schemeClr>
                </a:solidFill>
                <a:effectLst/>
                <a:latin typeface="Söhne"/>
              </a:rPr>
              <a:t>A:  no! There are no standardized limitations on the size of responses for GET or POST requests specified by the HTTP protocol.</a:t>
            </a:r>
            <a:br>
              <a:rPr lang="en-CA" b="0" i="0" dirty="0">
                <a:solidFill>
                  <a:schemeClr val="bg1">
                    <a:lumMod val="75000"/>
                  </a:schemeClr>
                </a:solidFill>
                <a:effectLst/>
                <a:latin typeface="Söhne"/>
              </a:rPr>
            </a:br>
            <a:r>
              <a:rPr lang="en-CA" b="0" i="0" dirty="0">
                <a:solidFill>
                  <a:schemeClr val="bg1">
                    <a:lumMod val="75000"/>
                  </a:schemeClr>
                </a:solidFill>
                <a:effectLst/>
                <a:latin typeface="Söhne"/>
              </a:rPr>
              <a:t>Needless to mention practical limitations can be influenced by server configurations, network constraints, or browser limitations. </a:t>
            </a:r>
            <a:endParaRPr lang="en-CA" dirty="0">
              <a:solidFill>
                <a:schemeClr val="bg1">
                  <a:lumMod val="75000"/>
                </a:schemeClr>
              </a:solidFill>
            </a:endParaRPr>
          </a:p>
        </p:txBody>
      </p:sp>
      <p:sp>
        <p:nvSpPr>
          <p:cNvPr id="5" name="Oval 4">
            <a:extLst>
              <a:ext uri="{FF2B5EF4-FFF2-40B4-BE49-F238E27FC236}">
                <a16:creationId xmlns:a16="http://schemas.microsoft.com/office/drawing/2014/main" id="{19CEC557-8855-4E8F-FE92-271C971E4E8E}"/>
              </a:ext>
            </a:extLst>
          </p:cNvPr>
          <p:cNvSpPr/>
          <p:nvPr/>
        </p:nvSpPr>
        <p:spPr>
          <a:xfrm>
            <a:off x="6096000" y="2245131"/>
            <a:ext cx="1299882" cy="946304"/>
          </a:xfrm>
          <a:prstGeom prst="ellipse">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defTabSz="685800"/>
            <a:r>
              <a:rPr lang="en-US" sz="4950" b="1" spc="38" dirty="0">
                <a:ln w="9525" cmpd="sng">
                  <a:solidFill>
                    <a:srgbClr val="4472C4"/>
                  </a:solidFill>
                  <a:prstDash val="solid"/>
                </a:ln>
                <a:solidFill>
                  <a:srgbClr val="70AD47">
                    <a:tint val="1000"/>
                  </a:srgbClr>
                </a:solidFill>
                <a:effectLst>
                  <a:glow rad="38100">
                    <a:srgbClr val="4472C4">
                      <a:alpha val="40000"/>
                    </a:srgbClr>
                  </a:glow>
                </a:effectLst>
                <a:latin typeface="Calibri" panose="020F0502020204030204"/>
              </a:rPr>
              <a:t>7</a:t>
            </a:r>
          </a:p>
        </p:txBody>
      </p:sp>
    </p:spTree>
    <p:extLst>
      <p:ext uri="{BB962C8B-B14F-4D97-AF65-F5344CB8AC3E}">
        <p14:creationId xmlns:p14="http://schemas.microsoft.com/office/powerpoint/2010/main" val="286147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 calcmode="lin" valueType="num">
                                      <p:cBhvr additive="base">
                                        <p:cTn id="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982A-3060-1F55-2755-859418DAE700}"/>
              </a:ext>
            </a:extLst>
          </p:cNvPr>
          <p:cNvSpPr>
            <a:spLocks noGrp="1"/>
          </p:cNvSpPr>
          <p:nvPr>
            <p:ph type="title"/>
          </p:nvPr>
        </p:nvSpPr>
        <p:spPr/>
        <p:txBody>
          <a:bodyPr>
            <a:normAutofit fontScale="90000"/>
          </a:bodyPr>
          <a:lstStyle/>
          <a:p>
            <a:r>
              <a:rPr lang="en-CA" dirty="0"/>
              <a:t>W3schools is inaccurate about </a:t>
            </a:r>
            <a:r>
              <a:rPr lang="en-CA" dirty="0" err="1"/>
              <a:t>onreadystatechanged</a:t>
            </a:r>
            <a:endParaRPr lang="en-CA" dirty="0"/>
          </a:p>
        </p:txBody>
      </p:sp>
      <p:sp>
        <p:nvSpPr>
          <p:cNvPr id="3" name="Slide Number Placeholder 2">
            <a:extLst>
              <a:ext uri="{FF2B5EF4-FFF2-40B4-BE49-F238E27FC236}">
                <a16:creationId xmlns:a16="http://schemas.microsoft.com/office/drawing/2014/main" id="{F6B47E77-B497-914A-AF71-E116BC595C80}"/>
              </a:ext>
            </a:extLst>
          </p:cNvPr>
          <p:cNvSpPr>
            <a:spLocks noGrp="1"/>
          </p:cNvSpPr>
          <p:nvPr>
            <p:ph type="sldNum" sz="quarter" idx="10"/>
          </p:nvPr>
        </p:nvSpPr>
        <p:spPr/>
        <p:txBody>
          <a:bodyPr/>
          <a:lstStyle/>
          <a:p>
            <a:fld id="{FFDA1B5B-FD17-41CE-9005-2457CABDC26A}" type="slidenum">
              <a:rPr lang="en-US" smtClean="0"/>
              <a:t>49</a:t>
            </a:fld>
            <a:endParaRPr lang="en-US"/>
          </a:p>
        </p:txBody>
      </p:sp>
      <p:sp>
        <p:nvSpPr>
          <p:cNvPr id="4" name="Text Placeholder 3">
            <a:extLst>
              <a:ext uri="{FF2B5EF4-FFF2-40B4-BE49-F238E27FC236}">
                <a16:creationId xmlns:a16="http://schemas.microsoft.com/office/drawing/2014/main" id="{AB858A82-FD5E-1714-0EBD-FD6E33EA0E5A}"/>
              </a:ext>
            </a:extLst>
          </p:cNvPr>
          <p:cNvSpPr>
            <a:spLocks noGrp="1"/>
          </p:cNvSpPr>
          <p:nvPr>
            <p:ph type="body" sz="quarter" idx="11"/>
          </p:nvPr>
        </p:nvSpPr>
        <p:spPr>
          <a:xfrm>
            <a:off x="169682" y="531223"/>
            <a:ext cx="11370677" cy="6121907"/>
          </a:xfrm>
        </p:spPr>
        <p:txBody>
          <a:bodyPr/>
          <a:lstStyle/>
          <a:p>
            <a:r>
              <a:rPr lang="en-CA" sz="2000" dirty="0">
                <a:highlight>
                  <a:srgbClr val="FF0000"/>
                </a:highlight>
              </a:rPr>
              <a:t>Turns out </a:t>
            </a:r>
            <a:r>
              <a:rPr lang="en-CA" sz="2000" dirty="0">
                <a:highlight>
                  <a:srgbClr val="FF0000"/>
                </a:highlight>
                <a:hlinkClick r:id="rId2"/>
              </a:rPr>
              <a:t>https://www.w3schools.com/xml/ajax_xmlhttprequest_response.asp</a:t>
            </a:r>
            <a:r>
              <a:rPr lang="en-CA" sz="2000" dirty="0">
                <a:highlight>
                  <a:srgbClr val="FF0000"/>
                </a:highlight>
              </a:rPr>
              <a:t> is not accurate on ready states status values ! The one we covered in lecture is accurate </a:t>
            </a:r>
          </a:p>
          <a:p>
            <a:r>
              <a:rPr lang="en-CA" sz="2000" dirty="0"/>
              <a:t>Accurate one: </a:t>
            </a:r>
            <a:br>
              <a:rPr lang="en-CA" sz="2000" dirty="0"/>
            </a:br>
            <a:r>
              <a:rPr lang="en-CA" sz="2000" dirty="0"/>
              <a:t>0 (UNSENT): The XHR object has been created, but open() has not been called yet.</a:t>
            </a:r>
          </a:p>
          <a:p>
            <a:r>
              <a:rPr lang="en-CA" sz="2000" dirty="0"/>
              <a:t>1 (OPENED): open() has been called.</a:t>
            </a:r>
          </a:p>
          <a:p>
            <a:r>
              <a:rPr lang="en-CA" sz="2000" dirty="0"/>
              <a:t>2 (HEADERS_RECEIVED): send() has been called, and the headers of the response are available.</a:t>
            </a:r>
          </a:p>
          <a:p>
            <a:r>
              <a:rPr lang="en-CA" sz="2000" dirty="0"/>
              <a:t>3 (LOADING): The response is being received. As data comes in, the </a:t>
            </a:r>
            <a:r>
              <a:rPr lang="en-CA" sz="2000" dirty="0" err="1"/>
              <a:t>responseText</a:t>
            </a:r>
            <a:r>
              <a:rPr lang="en-CA" sz="2000" dirty="0"/>
              <a:t> property is updated.</a:t>
            </a:r>
          </a:p>
          <a:p>
            <a:r>
              <a:rPr lang="en-CA" sz="2000" dirty="0"/>
              <a:t>4 (DONE): The operation is complete, and either the request has been successfully completed (status code 2xx) or an error occurred.</a:t>
            </a:r>
          </a:p>
          <a:p>
            <a:r>
              <a:rPr lang="en-CA" sz="2000" dirty="0"/>
              <a:t>So verified that by looking into the </a:t>
            </a:r>
            <a:r>
              <a:rPr lang="en-CA" sz="2000" dirty="0" err="1"/>
              <a:t>XMLHttpRequest</a:t>
            </a:r>
            <a:r>
              <a:rPr lang="en-CA" sz="2000" dirty="0"/>
              <a:t> class </a:t>
            </a:r>
            <a:br>
              <a:rPr lang="en-CA" sz="2000" dirty="0"/>
            </a:br>
            <a:r>
              <a:rPr lang="en-CA" sz="2000" dirty="0"/>
              <a:t>properties manually in Chrome Dev tool</a:t>
            </a:r>
          </a:p>
          <a:p>
            <a:endParaRPr lang="en-CA" sz="2000" dirty="0"/>
          </a:p>
        </p:txBody>
      </p:sp>
      <p:pic>
        <p:nvPicPr>
          <p:cNvPr id="10" name="Picture 9">
            <a:extLst>
              <a:ext uri="{FF2B5EF4-FFF2-40B4-BE49-F238E27FC236}">
                <a16:creationId xmlns:a16="http://schemas.microsoft.com/office/drawing/2014/main" id="{70DCA3AE-F296-7211-2774-E61B2FD67C43}"/>
              </a:ext>
            </a:extLst>
          </p:cNvPr>
          <p:cNvPicPr>
            <a:picLocks noChangeAspect="1"/>
          </p:cNvPicPr>
          <p:nvPr/>
        </p:nvPicPr>
        <p:blipFill>
          <a:blip r:embed="rId3"/>
          <a:stretch>
            <a:fillRect/>
          </a:stretch>
        </p:blipFill>
        <p:spPr>
          <a:xfrm>
            <a:off x="6096000" y="4241946"/>
            <a:ext cx="6457950" cy="1828800"/>
          </a:xfrm>
          <a:prstGeom prst="rect">
            <a:avLst/>
          </a:prstGeom>
        </p:spPr>
      </p:pic>
      <p:pic>
        <p:nvPicPr>
          <p:cNvPr id="14" name="Picture 13">
            <a:extLst>
              <a:ext uri="{FF2B5EF4-FFF2-40B4-BE49-F238E27FC236}">
                <a16:creationId xmlns:a16="http://schemas.microsoft.com/office/drawing/2014/main" id="{9187445E-D9EC-3130-6523-722A0DC81549}"/>
              </a:ext>
            </a:extLst>
          </p:cNvPr>
          <p:cNvPicPr>
            <a:picLocks noChangeAspect="1"/>
          </p:cNvPicPr>
          <p:nvPr/>
        </p:nvPicPr>
        <p:blipFill>
          <a:blip r:embed="rId4"/>
          <a:stretch>
            <a:fillRect/>
          </a:stretch>
        </p:blipFill>
        <p:spPr>
          <a:xfrm>
            <a:off x="334704" y="4199148"/>
            <a:ext cx="5095875" cy="2571750"/>
          </a:xfrm>
          <a:prstGeom prst="rect">
            <a:avLst/>
          </a:prstGeom>
        </p:spPr>
      </p:pic>
      <p:cxnSp>
        <p:nvCxnSpPr>
          <p:cNvPr id="8" name="Straight Arrow Connector 7">
            <a:extLst>
              <a:ext uri="{FF2B5EF4-FFF2-40B4-BE49-F238E27FC236}">
                <a16:creationId xmlns:a16="http://schemas.microsoft.com/office/drawing/2014/main" id="{CB41EBE0-E03C-0E4D-A19A-792E276ECE79}"/>
              </a:ext>
            </a:extLst>
          </p:cNvPr>
          <p:cNvCxnSpPr/>
          <p:nvPr/>
        </p:nvCxnSpPr>
        <p:spPr>
          <a:xfrm>
            <a:off x="10192871" y="753035"/>
            <a:ext cx="1004047" cy="3446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061E19A2-C121-750D-E14D-E0CEB9AFA0BA}"/>
              </a:ext>
            </a:extLst>
          </p:cNvPr>
          <p:cNvSpPr/>
          <p:nvPr/>
        </p:nvSpPr>
        <p:spPr>
          <a:xfrm>
            <a:off x="10412198" y="1250048"/>
            <a:ext cx="1299882" cy="946304"/>
          </a:xfrm>
          <a:prstGeom prst="ellipse">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defTabSz="685800"/>
            <a:r>
              <a:rPr lang="en-US" sz="4950" b="1" spc="38" dirty="0">
                <a:ln w="9525" cmpd="sng">
                  <a:solidFill>
                    <a:srgbClr val="4472C4"/>
                  </a:solidFill>
                  <a:prstDash val="solid"/>
                </a:ln>
                <a:solidFill>
                  <a:srgbClr val="70AD47">
                    <a:tint val="1000"/>
                  </a:srgbClr>
                </a:solidFill>
                <a:effectLst>
                  <a:glow rad="38100">
                    <a:srgbClr val="4472C4">
                      <a:alpha val="40000"/>
                    </a:srgbClr>
                  </a:glow>
                </a:effectLst>
                <a:latin typeface="Calibri" panose="020F0502020204030204"/>
              </a:rPr>
              <a:t>8</a:t>
            </a:r>
          </a:p>
        </p:txBody>
      </p:sp>
    </p:spTree>
    <p:extLst>
      <p:ext uri="{BB962C8B-B14F-4D97-AF65-F5344CB8AC3E}">
        <p14:creationId xmlns:p14="http://schemas.microsoft.com/office/powerpoint/2010/main" val="1979751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C1D4F-6BF4-4839-BF2F-1DF2D9233672}"/>
              </a:ext>
            </a:extLst>
          </p:cNvPr>
          <p:cNvSpPr>
            <a:spLocks noGrp="1"/>
          </p:cNvSpPr>
          <p:nvPr>
            <p:ph type="title"/>
          </p:nvPr>
        </p:nvSpPr>
        <p:spPr/>
        <p:txBody>
          <a:bodyPr>
            <a:normAutofit fontScale="90000"/>
          </a:bodyPr>
          <a:lstStyle/>
          <a:p>
            <a:r>
              <a:rPr lang="en-US" dirty="0"/>
              <a:t>Remember Call backs</a:t>
            </a:r>
          </a:p>
        </p:txBody>
      </p:sp>
      <p:sp>
        <p:nvSpPr>
          <p:cNvPr id="3" name="Slide Number Placeholder 2">
            <a:extLst>
              <a:ext uri="{FF2B5EF4-FFF2-40B4-BE49-F238E27FC236}">
                <a16:creationId xmlns:a16="http://schemas.microsoft.com/office/drawing/2014/main" id="{C002F24F-EB14-4D8E-8550-96A98E748357}"/>
              </a:ext>
            </a:extLst>
          </p:cNvPr>
          <p:cNvSpPr>
            <a:spLocks noGrp="1"/>
          </p:cNvSpPr>
          <p:nvPr>
            <p:ph type="sldNum" sz="quarter" idx="10"/>
          </p:nvPr>
        </p:nvSpPr>
        <p:spPr/>
        <p:txBody>
          <a:bodyPr/>
          <a:lstStyle/>
          <a:p>
            <a:fld id="{FFDA1B5B-FD17-41CE-9005-2457CABDC26A}" type="slidenum">
              <a:rPr lang="en-US" smtClean="0"/>
              <a:t>5</a:t>
            </a:fld>
            <a:endParaRPr lang="en-US"/>
          </a:p>
        </p:txBody>
      </p:sp>
      <p:sp>
        <p:nvSpPr>
          <p:cNvPr id="4" name="Text Placeholder 3">
            <a:extLst>
              <a:ext uri="{FF2B5EF4-FFF2-40B4-BE49-F238E27FC236}">
                <a16:creationId xmlns:a16="http://schemas.microsoft.com/office/drawing/2014/main" id="{94672655-925C-45B9-955F-039D95FBC8FD}"/>
              </a:ext>
            </a:extLst>
          </p:cNvPr>
          <p:cNvSpPr>
            <a:spLocks noGrp="1"/>
          </p:cNvSpPr>
          <p:nvPr>
            <p:ph type="body" sz="quarter" idx="11"/>
          </p:nvPr>
        </p:nvSpPr>
        <p:spPr/>
        <p:txBody>
          <a:bodyPr/>
          <a:lstStyle/>
          <a:p>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myDisplayer</a:t>
            </a:r>
            <a:r>
              <a:rPr lang="en-US" b="0" i="0" dirty="0">
                <a:solidFill>
                  <a:srgbClr val="000000"/>
                </a:solidFill>
                <a:effectLst/>
                <a:latin typeface="Consolas" panose="020B0609020204030204" pitchFamily="49" charset="0"/>
              </a:rPr>
              <a:t>(some)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document.getElementById</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"demo"</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innerHTML</a:t>
            </a:r>
            <a:r>
              <a:rPr lang="en-US" b="0" i="0" dirty="0">
                <a:solidFill>
                  <a:srgbClr val="000000"/>
                </a:solidFill>
                <a:effectLst/>
                <a:latin typeface="Consolas" panose="020B0609020204030204" pitchFamily="49" charset="0"/>
              </a:rPr>
              <a:t> = some;</a:t>
            </a:r>
            <a:br>
              <a:rPr lang="en-US" dirty="0"/>
            </a:b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myCalculator</a:t>
            </a:r>
            <a:r>
              <a:rPr lang="en-US" b="0" i="0" dirty="0">
                <a:solidFill>
                  <a:srgbClr val="000000"/>
                </a:solidFill>
                <a:effectLst/>
                <a:latin typeface="Consolas" panose="020B0609020204030204" pitchFamily="49" charset="0"/>
              </a:rPr>
              <a:t>(num1, num2, </a:t>
            </a:r>
            <a:r>
              <a:rPr lang="en-US" b="0" i="0" dirty="0" err="1">
                <a:solidFill>
                  <a:srgbClr val="000000"/>
                </a:solidFill>
                <a:effectLst/>
                <a:latin typeface="Consolas" panose="020B0609020204030204" pitchFamily="49" charset="0"/>
              </a:rPr>
              <a:t>myCallback</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sum = num1 + num2;</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myCallback</a:t>
            </a:r>
            <a:r>
              <a:rPr lang="en-US" b="0" i="0" dirty="0">
                <a:solidFill>
                  <a:srgbClr val="000000"/>
                </a:solidFill>
                <a:effectLst/>
                <a:latin typeface="Consolas" panose="020B0609020204030204" pitchFamily="49" charset="0"/>
              </a:rPr>
              <a:t>(sum);</a:t>
            </a:r>
            <a:br>
              <a:rPr lang="en-US" dirty="0"/>
            </a:br>
            <a:r>
              <a:rPr lang="en-US" b="0" i="0" dirty="0">
                <a:solidFill>
                  <a:srgbClr val="000000"/>
                </a:solidFill>
                <a:effectLst/>
                <a:latin typeface="Consolas" panose="020B0609020204030204" pitchFamily="49" charset="0"/>
              </a:rPr>
              <a:t>}</a:t>
            </a:r>
            <a:br>
              <a:rPr lang="en-US" dirty="0"/>
            </a:br>
            <a:r>
              <a:rPr lang="en-US" b="0" i="0" dirty="0" err="1">
                <a:solidFill>
                  <a:srgbClr val="000000"/>
                </a:solidFill>
                <a:effectLst/>
                <a:latin typeface="Consolas" panose="020B0609020204030204" pitchFamily="49" charset="0"/>
              </a:rPr>
              <a:t>myCalculator</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myDisplayer</a:t>
            </a:r>
            <a:r>
              <a:rPr lang="en-US" b="0" i="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Example above says </a:t>
            </a:r>
          </a:p>
          <a:p>
            <a:r>
              <a:rPr lang="en-US" dirty="0">
                <a:solidFill>
                  <a:srgbClr val="000000"/>
                </a:solidFill>
                <a:latin typeface="Consolas" panose="020B0609020204030204" pitchFamily="49" charset="0"/>
              </a:rPr>
              <a:t>"here are arguments to do </a:t>
            </a:r>
            <a:r>
              <a:rPr lang="en-US" dirty="0" err="1">
                <a:solidFill>
                  <a:srgbClr val="000000"/>
                </a:solidFill>
                <a:latin typeface="Consolas" panose="020B0609020204030204" pitchFamily="49" charset="0"/>
              </a:rPr>
              <a:t>sth</a:t>
            </a:r>
            <a:r>
              <a:rPr lang="en-US" dirty="0">
                <a:solidFill>
                  <a:srgbClr val="000000"/>
                </a:solidFill>
                <a:latin typeface="Consolas" panose="020B0609020204030204" pitchFamily="49" charset="0"/>
              </a:rPr>
              <a:t> with them in this function"</a:t>
            </a:r>
          </a:p>
          <a:p>
            <a:r>
              <a:rPr lang="en-US" dirty="0">
                <a:solidFill>
                  <a:srgbClr val="000000"/>
                </a:solidFill>
                <a:latin typeface="Consolas" panose="020B0609020204030204" pitchFamily="49" charset="0"/>
              </a:rPr>
              <a:t>"here is the function to call once you are done"</a:t>
            </a:r>
          </a:p>
          <a:p>
            <a:endParaRPr lang="en-US" dirty="0"/>
          </a:p>
        </p:txBody>
      </p:sp>
    </p:spTree>
    <p:extLst>
      <p:ext uri="{BB962C8B-B14F-4D97-AF65-F5344CB8AC3E}">
        <p14:creationId xmlns:p14="http://schemas.microsoft.com/office/powerpoint/2010/main" val="350445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anim calcmode="lin" valueType="num">
                                      <p:cBhvr additive="base">
                                        <p:cTn id="1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 calcmode="lin" valueType="num">
                                      <p:cBhvr additive="base">
                                        <p:cTn id="1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D8B4A-706D-4167-8A8B-3B773F70B1FE}"/>
              </a:ext>
            </a:extLst>
          </p:cNvPr>
          <p:cNvSpPr>
            <a:spLocks noGrp="1"/>
          </p:cNvSpPr>
          <p:nvPr>
            <p:ph type="title"/>
          </p:nvPr>
        </p:nvSpPr>
        <p:spPr/>
        <p:txBody>
          <a:bodyPr>
            <a:normAutofit fontScale="90000"/>
          </a:bodyPr>
          <a:lstStyle/>
          <a:p>
            <a:r>
              <a:rPr lang="en-US" dirty="0"/>
              <a:t>References and resources </a:t>
            </a:r>
          </a:p>
        </p:txBody>
      </p:sp>
      <p:sp>
        <p:nvSpPr>
          <p:cNvPr id="3" name="Slide Number Placeholder 2">
            <a:extLst>
              <a:ext uri="{FF2B5EF4-FFF2-40B4-BE49-F238E27FC236}">
                <a16:creationId xmlns:a16="http://schemas.microsoft.com/office/drawing/2014/main" id="{88857130-705F-466F-AFE7-187E2BF2661B}"/>
              </a:ext>
            </a:extLst>
          </p:cNvPr>
          <p:cNvSpPr>
            <a:spLocks noGrp="1"/>
          </p:cNvSpPr>
          <p:nvPr>
            <p:ph type="sldNum" sz="quarter" idx="10"/>
          </p:nvPr>
        </p:nvSpPr>
        <p:spPr/>
        <p:txBody>
          <a:bodyPr/>
          <a:lstStyle/>
          <a:p>
            <a:fld id="{FFDA1B5B-FD17-41CE-9005-2457CABDC26A}" type="slidenum">
              <a:rPr lang="en-US" smtClean="0"/>
              <a:t>50</a:t>
            </a:fld>
            <a:endParaRPr lang="en-US"/>
          </a:p>
        </p:txBody>
      </p:sp>
      <p:sp>
        <p:nvSpPr>
          <p:cNvPr id="4" name="Text Placeholder 3">
            <a:extLst>
              <a:ext uri="{FF2B5EF4-FFF2-40B4-BE49-F238E27FC236}">
                <a16:creationId xmlns:a16="http://schemas.microsoft.com/office/drawing/2014/main" id="{2D39AC32-FDD3-4A99-8669-38B5D642823B}"/>
              </a:ext>
            </a:extLst>
          </p:cNvPr>
          <p:cNvSpPr>
            <a:spLocks noGrp="1"/>
          </p:cNvSpPr>
          <p:nvPr>
            <p:ph type="body" sz="quarter" idx="11"/>
          </p:nvPr>
        </p:nvSpPr>
        <p:spPr/>
        <p:txBody>
          <a:bodyPr/>
          <a:lstStyle/>
          <a:p>
            <a:r>
              <a:rPr lang="en-US" sz="1800" dirty="0">
                <a:hlinkClick r:id="rId2"/>
              </a:rPr>
              <a:t>https://scotch.io/tutorials/javascript-promises-for-dummies#toc-chaining-promises</a:t>
            </a:r>
            <a:r>
              <a:rPr lang="en-US" sz="1800" dirty="0"/>
              <a:t> </a:t>
            </a:r>
          </a:p>
          <a:p>
            <a:r>
              <a:rPr lang="en-US" sz="1800" dirty="0"/>
              <a:t>Spring.io</a:t>
            </a:r>
          </a:p>
          <a:p>
            <a:r>
              <a:rPr lang="en-US" sz="1800" dirty="0"/>
              <a:t>MDN </a:t>
            </a:r>
            <a:r>
              <a:rPr lang="en-US" sz="1800" dirty="0" err="1"/>
              <a:t>mozlla</a:t>
            </a:r>
            <a:endParaRPr lang="en-US" sz="1800" dirty="0"/>
          </a:p>
          <a:p>
            <a:r>
              <a:rPr lang="en-US" sz="1800" dirty="0">
                <a:hlinkClick r:id="rId3"/>
              </a:rPr>
              <a:t>https://medium.com/front-end-weekly/ajax-async-callback-promise-e98f8074ebd7</a:t>
            </a:r>
            <a:r>
              <a:rPr lang="en-US" sz="1800" dirty="0"/>
              <a:t> </a:t>
            </a:r>
          </a:p>
          <a:p>
            <a:r>
              <a:rPr lang="en-US" sz="1800" dirty="0">
                <a:hlinkClick r:id="rId4"/>
              </a:rPr>
              <a:t>https://zapier.com/learn/apis/chapter-6-api-design/</a:t>
            </a:r>
            <a:r>
              <a:rPr lang="en-US" sz="1800" dirty="0"/>
              <a:t> </a:t>
            </a:r>
          </a:p>
          <a:p>
            <a:r>
              <a:rPr lang="en-US" sz="1800" dirty="0">
                <a:hlinkClick r:id="rId5"/>
              </a:rPr>
              <a:t>https://restfulapi.net/versioning/</a:t>
            </a:r>
            <a:endParaRPr lang="en-US" sz="1800" dirty="0"/>
          </a:p>
          <a:p>
            <a:r>
              <a:rPr lang="en-CA" sz="1800" dirty="0"/>
              <a:t>RESTful Web API Design with Node.js 10 - Third Edition</a:t>
            </a:r>
            <a:endParaRPr lang="en-US" sz="1800" dirty="0"/>
          </a:p>
          <a:p>
            <a:r>
              <a:rPr lang="en-US" sz="1800" dirty="0">
                <a:hlinkClick r:id="rId6"/>
              </a:rPr>
              <a:t>https://phil.tech/2016/http-rest-api-file-uploads/</a:t>
            </a:r>
            <a:r>
              <a:rPr lang="en-US" sz="1800" dirty="0"/>
              <a:t> ( for your term project) </a:t>
            </a:r>
          </a:p>
          <a:p>
            <a:r>
              <a:rPr lang="en-US" sz="1800" dirty="0" err="1"/>
              <a:t>chatGPT</a:t>
            </a:r>
            <a:endParaRPr lang="en-US" sz="1800" dirty="0"/>
          </a:p>
        </p:txBody>
      </p:sp>
    </p:spTree>
    <p:extLst>
      <p:ext uri="{BB962C8B-B14F-4D97-AF65-F5344CB8AC3E}">
        <p14:creationId xmlns:p14="http://schemas.microsoft.com/office/powerpoint/2010/main" val="2621643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95F2E-7542-D9CD-A788-C07555612A18}"/>
              </a:ext>
            </a:extLst>
          </p:cNvPr>
          <p:cNvSpPr>
            <a:spLocks noGrp="1"/>
          </p:cNvSpPr>
          <p:nvPr>
            <p:ph type="title"/>
          </p:nvPr>
        </p:nvSpPr>
        <p:spPr/>
        <p:txBody>
          <a:bodyPr>
            <a:normAutofit fontScale="90000"/>
          </a:bodyPr>
          <a:lstStyle/>
          <a:p>
            <a:r>
              <a:rPr lang="en-CA" dirty="0"/>
              <a:t>Function returning an object which has methods </a:t>
            </a:r>
          </a:p>
        </p:txBody>
      </p:sp>
      <p:sp>
        <p:nvSpPr>
          <p:cNvPr id="3" name="Slide Number Placeholder 2">
            <a:extLst>
              <a:ext uri="{FF2B5EF4-FFF2-40B4-BE49-F238E27FC236}">
                <a16:creationId xmlns:a16="http://schemas.microsoft.com/office/drawing/2014/main" id="{B212D37E-CA74-1412-9333-89D445F535DB}"/>
              </a:ext>
            </a:extLst>
          </p:cNvPr>
          <p:cNvSpPr>
            <a:spLocks noGrp="1"/>
          </p:cNvSpPr>
          <p:nvPr>
            <p:ph type="sldNum" sz="quarter" idx="10"/>
          </p:nvPr>
        </p:nvSpPr>
        <p:spPr/>
        <p:txBody>
          <a:bodyPr/>
          <a:lstStyle/>
          <a:p>
            <a:fld id="{FFDA1B5B-FD17-41CE-9005-2457CABDC26A}" type="slidenum">
              <a:rPr lang="en-US" smtClean="0"/>
              <a:t>6</a:t>
            </a:fld>
            <a:endParaRPr lang="en-US"/>
          </a:p>
        </p:txBody>
      </p:sp>
      <p:sp>
        <p:nvSpPr>
          <p:cNvPr id="4" name="Text Placeholder 3">
            <a:extLst>
              <a:ext uri="{FF2B5EF4-FFF2-40B4-BE49-F238E27FC236}">
                <a16:creationId xmlns:a16="http://schemas.microsoft.com/office/drawing/2014/main" id="{80BDA271-D15D-A6E3-FF7C-1D69E7D0112D}"/>
              </a:ext>
            </a:extLst>
          </p:cNvPr>
          <p:cNvSpPr>
            <a:spLocks noGrp="1"/>
          </p:cNvSpPr>
          <p:nvPr>
            <p:ph type="body" sz="quarter" idx="11"/>
          </p:nvPr>
        </p:nvSpPr>
        <p:spPr/>
        <p:txBody>
          <a:bodyPr/>
          <a:lstStyle/>
          <a:p>
            <a:r>
              <a:rPr lang="en-CA" dirty="0"/>
              <a:t>Q: What does this function return?</a:t>
            </a:r>
          </a:p>
          <a:p>
            <a:pPr marL="0" indent="0">
              <a:buNone/>
            </a:pPr>
            <a:r>
              <a:rPr lang="en-CA" dirty="0"/>
              <a:t>( what data type?)</a:t>
            </a:r>
          </a:p>
          <a:p>
            <a:endParaRPr lang="en-CA" dirty="0"/>
          </a:p>
          <a:p>
            <a:endParaRPr lang="en-CA" dirty="0"/>
          </a:p>
          <a:p>
            <a:endParaRPr lang="en-CA" dirty="0"/>
          </a:p>
          <a:p>
            <a:endParaRPr lang="en-CA" dirty="0"/>
          </a:p>
          <a:p>
            <a:endParaRPr lang="en-CA" dirty="0"/>
          </a:p>
          <a:p>
            <a:r>
              <a:rPr lang="en-CA" dirty="0"/>
              <a:t>Q: how would you add two numbers using the code snipped above? </a:t>
            </a:r>
          </a:p>
          <a:p>
            <a:r>
              <a:rPr lang="en-CA" dirty="0">
                <a:solidFill>
                  <a:schemeClr val="bg1">
                    <a:lumMod val="75000"/>
                  </a:schemeClr>
                </a:solidFill>
              </a:rPr>
              <a:t>math().add(2,3)</a:t>
            </a:r>
          </a:p>
          <a:p>
            <a:endParaRPr lang="en-CA" dirty="0"/>
          </a:p>
          <a:p>
            <a:endParaRPr lang="en-CA" dirty="0"/>
          </a:p>
        </p:txBody>
      </p:sp>
      <p:pic>
        <p:nvPicPr>
          <p:cNvPr id="6" name="Picture 5">
            <a:extLst>
              <a:ext uri="{FF2B5EF4-FFF2-40B4-BE49-F238E27FC236}">
                <a16:creationId xmlns:a16="http://schemas.microsoft.com/office/drawing/2014/main" id="{53141504-6340-C2A9-80AA-CC550F2AAFCC}"/>
              </a:ext>
            </a:extLst>
          </p:cNvPr>
          <p:cNvPicPr>
            <a:picLocks noChangeAspect="1"/>
          </p:cNvPicPr>
          <p:nvPr/>
        </p:nvPicPr>
        <p:blipFill>
          <a:blip r:embed="rId2"/>
          <a:stretch>
            <a:fillRect/>
          </a:stretch>
        </p:blipFill>
        <p:spPr>
          <a:xfrm>
            <a:off x="5641189" y="601067"/>
            <a:ext cx="4778748" cy="3688410"/>
          </a:xfrm>
          <a:prstGeom prst="rect">
            <a:avLst/>
          </a:prstGeom>
        </p:spPr>
      </p:pic>
    </p:spTree>
    <p:extLst>
      <p:ext uri="{BB962C8B-B14F-4D97-AF65-F5344CB8AC3E}">
        <p14:creationId xmlns:p14="http://schemas.microsoft.com/office/powerpoint/2010/main" val="148445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 calcmode="lin" valueType="num">
                                      <p:cBhvr additive="base">
                                        <p:cTn id="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 calcmode="lin" valueType="num">
                                      <p:cBhvr additive="base">
                                        <p:cTn id="1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CC01-3D90-38B2-2F02-1459CF1799B0}"/>
              </a:ext>
            </a:extLst>
          </p:cNvPr>
          <p:cNvSpPr>
            <a:spLocks noGrp="1"/>
          </p:cNvSpPr>
          <p:nvPr>
            <p:ph type="title"/>
          </p:nvPr>
        </p:nvSpPr>
        <p:spPr>
          <a:xfrm>
            <a:off x="666296" y="3187356"/>
            <a:ext cx="7338786" cy="483287"/>
          </a:xfrm>
        </p:spPr>
        <p:txBody>
          <a:bodyPr>
            <a:normAutofit fontScale="90000"/>
          </a:bodyPr>
          <a:lstStyle/>
          <a:p>
            <a:r>
              <a:rPr lang="en-CA" dirty="0" err="1"/>
              <a:t>Asyc</a:t>
            </a:r>
            <a:r>
              <a:rPr lang="en-CA" dirty="0"/>
              <a:t> operations and callback hell! </a:t>
            </a:r>
          </a:p>
        </p:txBody>
      </p:sp>
      <p:sp>
        <p:nvSpPr>
          <p:cNvPr id="3" name="Slide Number Placeholder 2">
            <a:extLst>
              <a:ext uri="{FF2B5EF4-FFF2-40B4-BE49-F238E27FC236}">
                <a16:creationId xmlns:a16="http://schemas.microsoft.com/office/drawing/2014/main" id="{BEAB4B71-BC33-9A73-CA2E-FA9BDD372E8B}"/>
              </a:ext>
            </a:extLst>
          </p:cNvPr>
          <p:cNvSpPr>
            <a:spLocks noGrp="1"/>
          </p:cNvSpPr>
          <p:nvPr>
            <p:ph type="sldNum" sz="quarter" idx="10"/>
          </p:nvPr>
        </p:nvSpPr>
        <p:spPr/>
        <p:txBody>
          <a:bodyPr/>
          <a:lstStyle/>
          <a:p>
            <a:fld id="{FFDA1B5B-FD17-41CE-9005-2457CABDC26A}" type="slidenum">
              <a:rPr lang="en-US" smtClean="0"/>
              <a:t>7</a:t>
            </a:fld>
            <a:endParaRPr lang="en-US"/>
          </a:p>
        </p:txBody>
      </p:sp>
      <p:sp>
        <p:nvSpPr>
          <p:cNvPr id="6" name="Oval 5">
            <a:extLst>
              <a:ext uri="{FF2B5EF4-FFF2-40B4-BE49-F238E27FC236}">
                <a16:creationId xmlns:a16="http://schemas.microsoft.com/office/drawing/2014/main" id="{3FFFCAFF-D66B-1958-FAA5-8045F7361501}"/>
              </a:ext>
            </a:extLst>
          </p:cNvPr>
          <p:cNvSpPr/>
          <p:nvPr/>
        </p:nvSpPr>
        <p:spPr>
          <a:xfrm>
            <a:off x="9631043" y="379489"/>
            <a:ext cx="1894661" cy="1449197"/>
          </a:xfrm>
          <a:prstGeom prst="ellipse">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defTabSz="685800"/>
            <a:r>
              <a:rPr lang="en-US" sz="4950" b="1" spc="38" dirty="0">
                <a:ln w="9525" cmpd="sng">
                  <a:solidFill>
                    <a:srgbClr val="4472C4"/>
                  </a:solidFill>
                  <a:prstDash val="solid"/>
                </a:ln>
                <a:solidFill>
                  <a:srgbClr val="70AD47">
                    <a:tint val="1000"/>
                  </a:srgbClr>
                </a:solidFill>
                <a:effectLst>
                  <a:glow rad="38100">
                    <a:srgbClr val="4472C4">
                      <a:alpha val="40000"/>
                    </a:srgbClr>
                  </a:glow>
                </a:effectLst>
                <a:latin typeface="Calibri" panose="020F0502020204030204"/>
              </a:rPr>
              <a:t>2</a:t>
            </a:r>
          </a:p>
        </p:txBody>
      </p:sp>
    </p:spTree>
    <p:extLst>
      <p:ext uri="{BB962C8B-B14F-4D97-AF65-F5344CB8AC3E}">
        <p14:creationId xmlns:p14="http://schemas.microsoft.com/office/powerpoint/2010/main" val="4236316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12EB4-5217-5C6A-5CDF-7F38B19B5868}"/>
              </a:ext>
            </a:extLst>
          </p:cNvPr>
          <p:cNvSpPr>
            <a:spLocks noGrp="1"/>
          </p:cNvSpPr>
          <p:nvPr>
            <p:ph type="title"/>
          </p:nvPr>
        </p:nvSpPr>
        <p:spPr>
          <a:xfrm>
            <a:off x="2139996" y="805827"/>
            <a:ext cx="7302000" cy="483287"/>
          </a:xfrm>
        </p:spPr>
        <p:txBody>
          <a:bodyPr>
            <a:normAutofit fontScale="90000"/>
          </a:bodyPr>
          <a:lstStyle/>
          <a:p>
            <a:r>
              <a:rPr lang="en-CA" dirty="0"/>
              <a:t>What if a function does asynchronous operations ?</a:t>
            </a:r>
          </a:p>
        </p:txBody>
      </p:sp>
      <p:sp>
        <p:nvSpPr>
          <p:cNvPr id="3" name="Slide Number Placeholder 2">
            <a:extLst>
              <a:ext uri="{FF2B5EF4-FFF2-40B4-BE49-F238E27FC236}">
                <a16:creationId xmlns:a16="http://schemas.microsoft.com/office/drawing/2014/main" id="{0A27F17D-6584-BB3B-6D22-3AEADADDACB2}"/>
              </a:ext>
            </a:extLst>
          </p:cNvPr>
          <p:cNvSpPr>
            <a:spLocks noGrp="1"/>
          </p:cNvSpPr>
          <p:nvPr>
            <p:ph type="sldNum" sz="quarter" idx="10"/>
          </p:nvPr>
        </p:nvSpPr>
        <p:spPr/>
        <p:txBody>
          <a:bodyPr/>
          <a:lstStyle/>
          <a:p>
            <a:fld id="{FFDA1B5B-FD17-41CE-9005-2457CABDC26A}" type="slidenum">
              <a:rPr lang="en-US" smtClean="0"/>
              <a:t>8</a:t>
            </a:fld>
            <a:endParaRPr lang="en-US"/>
          </a:p>
        </p:txBody>
      </p:sp>
      <p:sp>
        <p:nvSpPr>
          <p:cNvPr id="4" name="Text Placeholder 3">
            <a:extLst>
              <a:ext uri="{FF2B5EF4-FFF2-40B4-BE49-F238E27FC236}">
                <a16:creationId xmlns:a16="http://schemas.microsoft.com/office/drawing/2014/main" id="{6871F6A5-C221-B34B-DB62-E1A546F7F68A}"/>
              </a:ext>
            </a:extLst>
          </p:cNvPr>
          <p:cNvSpPr>
            <a:spLocks noGrp="1"/>
          </p:cNvSpPr>
          <p:nvPr>
            <p:ph type="body" sz="quarter" idx="11"/>
          </p:nvPr>
        </p:nvSpPr>
        <p:spPr>
          <a:xfrm>
            <a:off x="1365750" y="3004457"/>
            <a:ext cx="9055961" cy="2012497"/>
          </a:xfrm>
        </p:spPr>
        <p:txBody>
          <a:bodyPr/>
          <a:lstStyle/>
          <a:p>
            <a:r>
              <a:rPr lang="en-US" dirty="0"/>
              <a:t>Microservices communicate via the net using API calls</a:t>
            </a:r>
          </a:p>
          <a:p>
            <a:endParaRPr lang="en-US" dirty="0"/>
          </a:p>
          <a:p>
            <a:r>
              <a:rPr lang="en-US" dirty="0"/>
              <a:t> and any communication via net is asynchronous</a:t>
            </a:r>
            <a:endParaRPr lang="en-CA" dirty="0"/>
          </a:p>
        </p:txBody>
      </p:sp>
    </p:spTree>
    <p:extLst>
      <p:ext uri="{BB962C8B-B14F-4D97-AF65-F5344CB8AC3E}">
        <p14:creationId xmlns:p14="http://schemas.microsoft.com/office/powerpoint/2010/main" val="4055362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80CCC-58E6-5791-602A-57216779C4A3}"/>
              </a:ext>
            </a:extLst>
          </p:cNvPr>
          <p:cNvSpPr>
            <a:spLocks noGrp="1"/>
          </p:cNvSpPr>
          <p:nvPr>
            <p:ph type="title"/>
          </p:nvPr>
        </p:nvSpPr>
        <p:spPr/>
        <p:txBody>
          <a:bodyPr>
            <a:normAutofit fontScale="90000"/>
          </a:bodyPr>
          <a:lstStyle/>
          <a:p>
            <a:endParaRPr lang="en-CA"/>
          </a:p>
        </p:txBody>
      </p:sp>
      <p:sp>
        <p:nvSpPr>
          <p:cNvPr id="3" name="Slide Number Placeholder 2">
            <a:extLst>
              <a:ext uri="{FF2B5EF4-FFF2-40B4-BE49-F238E27FC236}">
                <a16:creationId xmlns:a16="http://schemas.microsoft.com/office/drawing/2014/main" id="{03CE8A99-2D27-F8FD-1DD7-99248185F7C3}"/>
              </a:ext>
            </a:extLst>
          </p:cNvPr>
          <p:cNvSpPr>
            <a:spLocks noGrp="1"/>
          </p:cNvSpPr>
          <p:nvPr>
            <p:ph type="sldNum" sz="quarter" idx="10"/>
          </p:nvPr>
        </p:nvSpPr>
        <p:spPr/>
        <p:txBody>
          <a:bodyPr/>
          <a:lstStyle/>
          <a:p>
            <a:fld id="{FFDA1B5B-FD17-41CE-9005-2457CABDC26A}" type="slidenum">
              <a:rPr lang="en-US" smtClean="0"/>
              <a:t>9</a:t>
            </a:fld>
            <a:endParaRPr lang="en-US"/>
          </a:p>
        </p:txBody>
      </p:sp>
      <p:sp>
        <p:nvSpPr>
          <p:cNvPr id="4" name="Text Placeholder 3">
            <a:extLst>
              <a:ext uri="{FF2B5EF4-FFF2-40B4-BE49-F238E27FC236}">
                <a16:creationId xmlns:a16="http://schemas.microsoft.com/office/drawing/2014/main" id="{9986D041-654F-F462-7D58-BF4A0C874A52}"/>
              </a:ext>
            </a:extLst>
          </p:cNvPr>
          <p:cNvSpPr>
            <a:spLocks noGrp="1"/>
          </p:cNvSpPr>
          <p:nvPr>
            <p:ph type="body" sz="quarter" idx="11"/>
          </p:nvPr>
        </p:nvSpPr>
        <p:spPr/>
        <p:txBody>
          <a:bodyPr/>
          <a:lstStyle/>
          <a:p>
            <a:r>
              <a:rPr lang="en-CA" dirty="0"/>
              <a:t>This function returns an object with two methods, how can you call these methods? Depending on -1 or +1 you want to make a </a:t>
            </a:r>
            <a:r>
              <a:rPr lang="en-CA" dirty="0" err="1"/>
              <a:t>descisionn</a:t>
            </a:r>
            <a:r>
              <a:rPr lang="en-CA" dirty="0"/>
              <a:t> </a:t>
            </a:r>
          </a:p>
        </p:txBody>
      </p:sp>
    </p:spTree>
    <p:extLst>
      <p:ext uri="{BB962C8B-B14F-4D97-AF65-F5344CB8AC3E}">
        <p14:creationId xmlns:p14="http://schemas.microsoft.com/office/powerpoint/2010/main" val="1469394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MP4711-1.potx" id="{7CC6098C-4DDF-41D0-9A76-950D95EF2A54}" vid="{2F67D0E4-2973-44AC-8815-DE94308997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COMP4711-Lecture-1</Template>
  <TotalTime>59191</TotalTime>
  <Words>3063</Words>
  <Application>Microsoft Office PowerPoint</Application>
  <PresentationFormat>Widescreen</PresentationFormat>
  <Paragraphs>375</Paragraphs>
  <Slides>50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50</vt:i4>
      </vt:variant>
    </vt:vector>
  </HeadingPairs>
  <TitlesOfParts>
    <vt:vector size="61" baseType="lpstr">
      <vt:lpstr>arial</vt:lpstr>
      <vt:lpstr>arial</vt:lpstr>
      <vt:lpstr>Bernard MT Condensed</vt:lpstr>
      <vt:lpstr>Bodoni MT Poster Compressed</vt:lpstr>
      <vt:lpstr>Calibri</vt:lpstr>
      <vt:lpstr>Consolas</vt:lpstr>
      <vt:lpstr>Nunito</vt:lpstr>
      <vt:lpstr>Segoe UI Historic</vt:lpstr>
      <vt:lpstr>Söhne</vt:lpstr>
      <vt:lpstr>Wingdings</vt:lpstr>
      <vt:lpstr>Office Theme</vt:lpstr>
      <vt:lpstr>Adv Web Dev Arch  Lecture 6 how to implement  Microservices communication asynchronously  (intro to promises in JS)</vt:lpstr>
      <vt:lpstr>Outline </vt:lpstr>
      <vt:lpstr>review</vt:lpstr>
      <vt:lpstr>Remember in JS can a function receive another function as parameter? first-class functions</vt:lpstr>
      <vt:lpstr>Remember Call backs</vt:lpstr>
      <vt:lpstr>Function returning an object which has methods </vt:lpstr>
      <vt:lpstr>Asyc operations and callback hell! </vt:lpstr>
      <vt:lpstr>What if a function does asynchronous operations ?</vt:lpstr>
      <vt:lpstr>PowerPoint Presentation</vt:lpstr>
      <vt:lpstr>problem</vt:lpstr>
      <vt:lpstr>PowerPoint Presentation</vt:lpstr>
      <vt:lpstr>Promise  in  JavaScript </vt:lpstr>
      <vt:lpstr>Understanding promises </vt:lpstr>
      <vt:lpstr>Understanding Promises</vt:lpstr>
      <vt:lpstr>Remember the three possible status of a JS promise </vt:lpstr>
      <vt:lpstr>PowerPoint Presentation</vt:lpstr>
      <vt:lpstr>Promise() is an object in JavaScript </vt:lpstr>
      <vt:lpstr>Promise object constructor </vt:lpstr>
      <vt:lpstr>Eager vs lazy</vt:lpstr>
      <vt:lpstr>Promise Examples </vt:lpstr>
      <vt:lpstr>Example 1:</vt:lpstr>
      <vt:lpstr>Example 2: in what order the numbers will be logged?</vt:lpstr>
      <vt:lpstr> Q: In what order the console logs the numbers?</vt:lpstr>
      <vt:lpstr>Example 5: How many times 'Hi' will be logged?</vt:lpstr>
      <vt:lpstr>Example 6: </vt:lpstr>
      <vt:lpstr>Chaining promises </vt:lpstr>
      <vt:lpstr>Example 7</vt:lpstr>
      <vt:lpstr>Example 8 ( in-class activity) </vt:lpstr>
      <vt:lpstr>Lets observe  how  promise status changes  </vt:lpstr>
      <vt:lpstr>Try this code </vt:lpstr>
      <vt:lpstr>Example: observe how status and value change after 5 sec</vt:lpstr>
      <vt:lpstr>Example 9: using default definition of resolve method</vt:lpstr>
      <vt:lpstr>Example 10: using default definition of reject method</vt:lpstr>
      <vt:lpstr>Q: How to execute two successive AJAX calls (second one only after first one is guaranteed finished)?</vt:lpstr>
      <vt:lpstr> .then     .catch       .finally </vt:lpstr>
      <vt:lpstr>What are these methods? </vt:lpstr>
      <vt:lpstr>.then method ( we already know)</vt:lpstr>
      <vt:lpstr>Example: What’s the output of the code below?</vt:lpstr>
      <vt:lpstr>Example: What’s the output of the code below?</vt:lpstr>
      <vt:lpstr>.catch method</vt:lpstr>
      <vt:lpstr>.catch example</vt:lpstr>
      <vt:lpstr>.finally </vt:lpstr>
      <vt:lpstr>.finally method example </vt:lpstr>
      <vt:lpstr>.finally method example 2 </vt:lpstr>
      <vt:lpstr>.finally method example 2  cont…</vt:lpstr>
      <vt:lpstr>Async/Await</vt:lpstr>
      <vt:lpstr>In class activity </vt:lpstr>
      <vt:lpstr>GET vs POST</vt:lpstr>
      <vt:lpstr>W3schools is inaccurate about onreadystatechanged</vt:lpstr>
      <vt:lpstr>References and 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a god template</dc:title>
  <dc:creator>aa</dc:creator>
  <cp:lastModifiedBy>Amir Amintabar</cp:lastModifiedBy>
  <cp:revision>354</cp:revision>
  <dcterms:created xsi:type="dcterms:W3CDTF">2018-08-19T18:49:30Z</dcterms:created>
  <dcterms:modified xsi:type="dcterms:W3CDTF">2025-10-12T02:58:08Z</dcterms:modified>
</cp:coreProperties>
</file>