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9427bdb2d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9427bdb2d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9427bdb2d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9427bdb2d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98bc68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98bc68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9427bdb2d_8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9427bdb2d_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9427bdb2d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9427bdb2d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9427bdb2d_8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9427bdb2d_8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9427bdb2d_8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9427bdb2d_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99ad357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99ad357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1.jp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/>
              <a:t>Monty Matlab Project SS 2023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zh-CN" sz="1900"/>
              <a:t>Group 1</a:t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/>
              <a:t>Ou Tang, Taiyu Liu, Yiming Shuang, Yiming Shan</a:t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/>
              <a:t>15.07.2023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Record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286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132 sets recorded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8 bad sets removed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59 sets of normal walk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65 sets of silly walk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112 sets for training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12 sets for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With 60Hz, 50 seconds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069325" y="4258100"/>
            <a:ext cx="424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Firure 2 ：Visualization of preprocessed data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050" y="2384550"/>
            <a:ext cx="2340000" cy="17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1200" y="2404475"/>
            <a:ext cx="2340000" cy="17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6388" y="395175"/>
            <a:ext cx="943009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8975" y="395175"/>
            <a:ext cx="916951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49525" y="395175"/>
            <a:ext cx="928502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76038" y="395163"/>
            <a:ext cx="970244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4463500" y="1953491"/>
            <a:ext cx="33618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Figure 1 ：</a:t>
            </a:r>
            <a:r>
              <a:rPr lang="zh-CN"/>
              <a:t>Data recording photos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10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extraction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88">
                <a:solidFill>
                  <a:srgbClr val="0E00FF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lang="zh-CN" sz="1888">
                <a:latin typeface="Calibri"/>
                <a:ea typeface="Calibri"/>
                <a:cs typeface="Calibri"/>
                <a:sym typeface="Calibri"/>
              </a:rPr>
              <a:t>[X,Y]=extractData(matFileContent,filename,samplingRateHz,windowWidthSeconds)</a:t>
            </a:r>
            <a:endParaRPr sz="1888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662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CN">
                <a:solidFill>
                  <a:schemeClr val="dk1"/>
                </a:solidFill>
              </a:rPr>
              <a:t>Resample data</a:t>
            </a:r>
            <a:endParaRPr>
              <a:solidFill>
                <a:schemeClr val="dk1"/>
              </a:solidFill>
            </a:endParaRPr>
          </a:p>
          <a:p>
            <a:pPr indent="0" lvl="0" marL="292100" marR="2921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rgbClr val="0E00FF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zh-C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resampled_data = resampleData(matFileContent, samplingRateHz</a:t>
            </a:r>
            <a:r>
              <a:rPr lang="zh-C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CN">
                <a:solidFill>
                  <a:schemeClr val="dk1"/>
                </a:solidFill>
              </a:rPr>
              <a:t>P</a:t>
            </a:r>
            <a:r>
              <a:rPr lang="zh-CN">
                <a:solidFill>
                  <a:schemeClr val="dk1"/>
                </a:solidFill>
              </a:rPr>
              <a:t>erform </a:t>
            </a:r>
            <a:r>
              <a:rPr lang="zh-CN">
                <a:solidFill>
                  <a:schemeClr val="dk1"/>
                </a:solidFill>
              </a:rPr>
              <a:t>windows</a:t>
            </a:r>
            <a:endParaRPr>
              <a:solidFill>
                <a:schemeClr val="dk1"/>
              </a:solidFill>
            </a:endParaRPr>
          </a:p>
          <a:p>
            <a:pPr indent="0" lvl="0" marL="292100" marR="2921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rgbClr val="0E00FF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zh-C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= performWindowing(data, samplingRateHz, windowWidthSeconds)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CN">
                <a:solidFill>
                  <a:schemeClr val="dk1"/>
                </a:solidFill>
              </a:rPr>
              <a:t>Assign c</a:t>
            </a:r>
            <a:r>
              <a:rPr lang="zh-CN">
                <a:solidFill>
                  <a:schemeClr val="dk1"/>
                </a:solidFill>
              </a:rPr>
              <a:t>lass label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zh-CN" sz="2000">
                <a:solidFill>
                  <a:srgbClr val="0E00FF"/>
                </a:solidFill>
                <a:latin typeface="Calibri"/>
                <a:ea typeface="Calibri"/>
                <a:cs typeface="Calibri"/>
                <a:sym typeface="Calibri"/>
              </a:rPr>
              <a:t>categorical </a:t>
            </a:r>
            <a:r>
              <a:rPr 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375" y="2021851"/>
            <a:ext cx="2665225" cy="18358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7" name="Google Shape;77;p15"/>
          <p:cNvSpPr txBox="1"/>
          <p:nvPr/>
        </p:nvSpPr>
        <p:spPr>
          <a:xfrm>
            <a:off x="5956238" y="3981175"/>
            <a:ext cx="36711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Figure 3：Principle of data extraction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500"/>
              <a:t>GRU (Principles of Algorithms)</a:t>
            </a:r>
            <a:endParaRPr sz="25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75" y="1492675"/>
            <a:ext cx="3182425" cy="29786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4678800" y="2473200"/>
            <a:ext cx="34653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1"/>
                </a:solidFill>
              </a:rPr>
              <a:t>This is the structure of the detailed algorithm for gru. </a:t>
            </a:r>
            <a:endParaRPr sz="2100"/>
          </a:p>
        </p:txBody>
      </p:sp>
      <p:sp>
        <p:nvSpPr>
          <p:cNvPr id="85" name="Google Shape;85;p16"/>
          <p:cNvSpPr txBox="1"/>
          <p:nvPr/>
        </p:nvSpPr>
        <p:spPr>
          <a:xfrm>
            <a:off x="4678800" y="1492675"/>
            <a:ext cx="32766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1"/>
                </a:solidFill>
              </a:rPr>
              <a:t>Here gru is used to implement time series classifications.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678800" y="3528950"/>
            <a:ext cx="38826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GRU is a lightweight model with fewer parameters and faster speed.</a:t>
            </a:r>
            <a:endParaRPr sz="1800"/>
          </a:p>
        </p:txBody>
      </p:sp>
      <p:sp>
        <p:nvSpPr>
          <p:cNvPr id="87" name="Google Shape;87;p16"/>
          <p:cNvSpPr txBox="1"/>
          <p:nvPr/>
        </p:nvSpPr>
        <p:spPr>
          <a:xfrm>
            <a:off x="607700" y="4561625"/>
            <a:ext cx="33759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Figure 4</a:t>
            </a:r>
            <a:r>
              <a:rPr lang="zh-CN"/>
              <a:t>: The the structure of GRU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5639625" y="1274863"/>
            <a:ext cx="3271200" cy="31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zh-CN" sz="1700">
                <a:solidFill>
                  <a:schemeClr val="dk1"/>
                </a:solidFill>
              </a:rPr>
              <a:t>Specify data folder with help of pop-up menu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zh-CN" sz="1700">
                <a:solidFill>
                  <a:schemeClr val="dk1"/>
                </a:solidFill>
              </a:rPr>
              <a:t>Modify default value of Sampling Rate and Window Width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zh-CN" sz="1700">
                <a:solidFill>
                  <a:schemeClr val="dk1"/>
                </a:solidFill>
              </a:rPr>
              <a:t>Train and display test accuracy in few clicks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zh-CN" sz="1700">
                <a:solidFill>
                  <a:schemeClr val="dk1"/>
                </a:solidFill>
              </a:rPr>
              <a:t>Load and test other model with simply choosing test folder, model file and clicking test button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15383" l="0" r="0" t="0"/>
          <a:stretch/>
        </p:blipFill>
        <p:spPr>
          <a:xfrm>
            <a:off x="233175" y="1287888"/>
            <a:ext cx="5406451" cy="30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233175" y="4388425"/>
            <a:ext cx="42246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zh-CN"/>
              <a:t>Figure 5: </a:t>
            </a:r>
            <a:r>
              <a:rPr lang="zh-CN"/>
              <a:t>Graphical</a:t>
            </a:r>
            <a:r>
              <a:rPr lang="zh-CN"/>
              <a:t> User Interface</a:t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3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zh-CN" sz="2700"/>
              <a:t>Graphical User Interface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566775" y="4088950"/>
            <a:ext cx="4224300" cy="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CN"/>
              <a:t>Figure 7: Result of Testing data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5175"/>
            <a:ext cx="4255071" cy="287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800" y="1215250"/>
            <a:ext cx="4224450" cy="28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311700" y="4088950"/>
            <a:ext cx="42246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zh-CN"/>
              <a:t>Figure 6: Graphic of Testing data</a:t>
            </a:r>
            <a:endParaRPr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23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>
                <a:solidFill>
                  <a:srgbClr val="000000"/>
                </a:solidFill>
              </a:rPr>
              <a:t>Result of Test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806175"/>
            <a:ext cx="40842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Accuracy 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9275"/>
            <a:ext cx="4527600" cy="30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5415350" y="2277825"/>
            <a:ext cx="31179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Choose the test folder then klick “Test” button, The </a:t>
            </a:r>
            <a:r>
              <a:rPr lang="zh-CN"/>
              <a:t>Accuracy will be showed on step 3 </a:t>
            </a:r>
            <a:endParaRPr/>
          </a:p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311700" y="4276875"/>
            <a:ext cx="45276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zh-CN"/>
              <a:t>Figure 8:  </a:t>
            </a:r>
            <a:r>
              <a:rPr lang="zh-CN"/>
              <a:t>Accuracy</a:t>
            </a:r>
            <a:r>
              <a:rPr lang="zh-CN"/>
              <a:t> </a:t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23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>
                <a:solidFill>
                  <a:srgbClr val="000000"/>
                </a:solidFill>
              </a:rPr>
              <a:t>Result of </a:t>
            </a:r>
            <a:r>
              <a:rPr lang="zh-CN" sz="2700">
                <a:solidFill>
                  <a:srgbClr val="000000"/>
                </a:solidFill>
              </a:rPr>
              <a:t>Test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23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>
                <a:solidFill>
                  <a:srgbClr val="000000"/>
                </a:solidFill>
              </a:rPr>
              <a:t>Result of Train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29788"/>
            <a:ext cx="3847421" cy="308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113" y="1032850"/>
            <a:ext cx="4755537" cy="30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idx="2" type="body"/>
          </p:nvPr>
        </p:nvSpPr>
        <p:spPr>
          <a:xfrm>
            <a:off x="311700" y="4110650"/>
            <a:ext cx="42246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zh-CN"/>
              <a:t>Figure 9: training progress</a:t>
            </a:r>
            <a:endParaRPr/>
          </a:p>
        </p:txBody>
      </p:sp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4159125" y="4110650"/>
            <a:ext cx="42246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zh-CN"/>
              <a:t>Figure 10: Graphic of Training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107000" y="725700"/>
            <a:ext cx="85206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800"/>
              <a:t>Thank you for your attention!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