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4" r:id="rId9"/>
    <p:sldId id="263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46EFA-2DF0-0140-AB2F-438DC45BD4F9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ACE2-483E-C64E-90D2-447BA27DE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81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7B6E6-F812-5543-AF1E-BB94DE119E9B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E7E9D-A782-414A-9D57-B635CA6D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4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E9D-A782-414A-9D57-B635CA6D7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E9D-A782-414A-9D57-B635CA6D7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E9D-A782-414A-9D57-B635CA6D7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E9D-A782-414A-9D57-B635CA6D7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0E7E9D-A782-414A-9D57-B635CA6D7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6F3E-C3EB-A244-9C20-3D5818A4E14C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9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7ED9B-875A-7B43-9D18-F90936811C66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4253-4A0B-0041-9908-E73513C63A07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E9F9-0D1B-CA4A-BA66-8B8403D8BF4D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4A3D-8DE2-4747-A2E0-F9489FC9D49B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08EB-E29C-674A-AE0A-B4B4F2AD488D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B829-B8CD-A04F-ADAC-79A789A1692B}" type="datetime1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E81C-B959-7C40-927B-37D08246C558}" type="datetime1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8AD-CE66-CC48-8E6F-396CD6A47B8A}" type="datetime1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2176-36CD-0840-B8E5-C49F27C4AFC2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BEEA-289A-B44B-B2A3-421CC002F36D}" type="datetime1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D8BC-855A-214A-9015-D4DEB54D0556}" type="datetime1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EF866-21DA-A742-9816-5C77BE680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1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Analysis of annual stock return by evaluating 10-K filings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091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						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					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Yiming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Wu</a:t>
            </a:r>
            <a:endParaRPr lang="en-US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10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11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12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13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6360"/>
              </p:ext>
            </p:extLst>
          </p:nvPr>
        </p:nvGraphicFramePr>
        <p:xfrm>
          <a:off x="635412" y="606818"/>
          <a:ext cx="10555940" cy="6000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188"/>
                <a:gridCol w="2111188"/>
                <a:gridCol w="2111188"/>
                <a:gridCol w="2111188"/>
                <a:gridCol w="2111188"/>
              </a:tblGrid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Slope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p-value for 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</a:t>
                      </a:r>
                      <a:r>
                        <a:rPr lang="is-IS" sz="1600" u="none" strike="noStrike" dirty="0" smtClean="0">
                          <a:effectLst/>
                        </a:rPr>
                        <a:t>-value for slope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Basic</a:t>
                      </a:r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I</a:t>
                      </a:r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ndustries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0.355231621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0.18247217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1.58E-15</a:t>
                      </a:r>
                      <a:endParaRPr lang="mr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0.028546516</a:t>
                      </a:r>
                      <a:endParaRPr lang="is-I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Capital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G</a:t>
                      </a:r>
                      <a:r>
                        <a:rPr lang="en-US" sz="1600" u="none" strike="noStrike" dirty="0" smtClean="0">
                          <a:effectLst/>
                        </a:rPr>
                        <a:t>oods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u="none" strike="noStrike">
                          <a:effectLst/>
                        </a:rPr>
                        <a:t>0.336702101</a:t>
                      </a:r>
                      <a:endParaRPr lang="fi-FI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0.126801624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4.02E-28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0.106128202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non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D</a:t>
                      </a:r>
                      <a:r>
                        <a:rPr lang="en-US" sz="1600" u="none" strike="noStrike" dirty="0" smtClean="0">
                          <a:effectLst/>
                        </a:rPr>
                        <a:t>urables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0.225510762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0.018302826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1.49E-12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0.466077375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</a:t>
                      </a:r>
                      <a:r>
                        <a:rPr lang="en-US" sz="1600" u="none" strike="noStrike" dirty="0" smtClean="0">
                          <a:effectLst/>
                        </a:rPr>
                        <a:t>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0.165893504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0.00813999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4.33E-30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0.494754911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Energy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0.368675068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-0.002923266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8.07E-10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0.855902605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Finance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u="none" strike="noStrike" dirty="0">
                          <a:effectLst/>
                        </a:rPr>
                        <a:t>0.358726929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600" u="none" strike="noStrike" dirty="0">
                          <a:effectLst/>
                        </a:rPr>
                        <a:t>0.347776918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2.06E-60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0.006366251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Healthcare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0.05743789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0.200523609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0.055878211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7.04E-10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Miscellaneous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0.215358904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0.07464239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>
                          <a:effectLst/>
                        </a:rPr>
                        <a:t>1.89E-05</a:t>
                      </a:r>
                      <a:endParaRPr lang="mr-IN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u="none" strike="noStrike" dirty="0">
                          <a:effectLst/>
                        </a:rPr>
                        <a:t>0.231190295</a:t>
                      </a:r>
                      <a:endParaRPr lang="nb-N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Public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U</a:t>
                      </a:r>
                      <a:r>
                        <a:rPr lang="en-US" sz="1600" u="none" strike="noStrike" dirty="0" smtClean="0">
                          <a:effectLst/>
                        </a:rPr>
                        <a:t>tilities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0.240638978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0.263049961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2.72E-12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0.000595729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Technology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0.261536342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0.069303433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1.04E-22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u="none" strike="noStrike">
                          <a:effectLst/>
                        </a:rPr>
                        <a:t>0.095897413</a:t>
                      </a:r>
                      <a:endParaRPr lang="cs-CZ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Transportation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0.373388909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>
                          <a:effectLst/>
                        </a:rPr>
                        <a:t>-0.009137745</a:t>
                      </a:r>
                      <a:endParaRPr lang="is-IS" sz="16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u="none" strike="noStrike" dirty="0">
                          <a:effectLst/>
                        </a:rPr>
                        <a:t>1.88E-06</a:t>
                      </a:r>
                      <a:endParaRPr lang="mr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u="none" strike="noStrike" dirty="0">
                          <a:effectLst/>
                        </a:rPr>
                        <a:t>0.79221854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336335" y="73573"/>
            <a:ext cx="7929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Simple linear regression: Annual stock return vs. Return on equity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6040"/>
            <a:ext cx="2743200" cy="365125"/>
          </a:xfrm>
        </p:spPr>
        <p:txBody>
          <a:bodyPr/>
          <a:lstStyle/>
          <a:p>
            <a:fld id="{46BEF866-21DA-A742-9816-5C77BE680055}" type="slidenum">
              <a:rPr lang="en-US" smtClean="0"/>
              <a:t>14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27662"/>
              </p:ext>
            </p:extLst>
          </p:nvPr>
        </p:nvGraphicFramePr>
        <p:xfrm>
          <a:off x="635412" y="606818"/>
          <a:ext cx="10555940" cy="6000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188"/>
                <a:gridCol w="2111188"/>
                <a:gridCol w="2111188"/>
                <a:gridCol w="2111188"/>
                <a:gridCol w="2111188"/>
              </a:tblGrid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Slope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p-value for 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</a:t>
                      </a:r>
                      <a:r>
                        <a:rPr lang="is-IS" sz="1600" u="none" strike="noStrike" dirty="0" smtClean="0">
                          <a:effectLst/>
                        </a:rPr>
                        <a:t>-value for slope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Basic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I</a:t>
                      </a:r>
                      <a:r>
                        <a:rPr lang="en-US" sz="1600" u="none" strike="noStrike" dirty="0" smtClean="0">
                          <a:effectLst/>
                        </a:rPr>
                        <a:t>ndustries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0.330594989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0.596238709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1.66E-15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0.004437525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Capital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G</a:t>
                      </a:r>
                      <a:r>
                        <a:rPr lang="en-US" sz="1600" u="none" strike="noStrike" dirty="0" smtClean="0">
                          <a:effectLst/>
                        </a:rPr>
                        <a:t>oods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0.303064458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0.361889481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3.36E-30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1.58E-05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0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non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D</a:t>
                      </a:r>
                      <a:r>
                        <a:rPr lang="en-US" sz="1600" u="none" strike="noStrike" dirty="0" smtClean="0">
                          <a:effectLst/>
                        </a:rPr>
                        <a:t>urables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0.170056788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0.765273808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9.45E-07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0.012500255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</a:t>
                      </a:r>
                      <a:r>
                        <a:rPr lang="en-US" sz="1600" u="none" strike="noStrike" dirty="0" smtClean="0">
                          <a:effectLst/>
                        </a:rPr>
                        <a:t>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0.142080656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0.69679516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7.88E-26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1.58E-07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Energy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0.366266572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0.232100176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2.70E-13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0.281701288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Finance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0.352035813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-0.125288529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1.03E-71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0.72050919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Healthcare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0.025691108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0.299685086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0.457359828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2.92E-08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Miscellaneous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0.198963377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0.210699384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2.89E-05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0.156874055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Public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U</a:t>
                      </a:r>
                      <a:r>
                        <a:rPr lang="en-US" sz="1600" u="none" strike="noStrike" dirty="0" smtClean="0">
                          <a:effectLst/>
                        </a:rPr>
                        <a:t>tilities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0.208522685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2.405875682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1.58E-14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1.31E-06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Technology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0.252271318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0.281154548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3.06E-23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0.000146544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Transportation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0.36413647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-0.229605123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4.19E-06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0.743215475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336335" y="73573"/>
            <a:ext cx="791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Simple linear regression: Annual stock return vs. Return on assets</a:t>
            </a: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6040"/>
            <a:ext cx="2743200" cy="365125"/>
          </a:xfrm>
        </p:spPr>
        <p:txBody>
          <a:bodyPr/>
          <a:lstStyle/>
          <a:p>
            <a:r>
              <a:rPr lang="en-US" dirty="0" smtClean="0"/>
              <a:t>15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8443"/>
              </p:ext>
            </p:extLst>
          </p:nvPr>
        </p:nvGraphicFramePr>
        <p:xfrm>
          <a:off x="635412" y="606818"/>
          <a:ext cx="10555940" cy="60003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11188"/>
                <a:gridCol w="2111188"/>
                <a:gridCol w="2111188"/>
                <a:gridCol w="2111188"/>
                <a:gridCol w="2111188"/>
              </a:tblGrid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Sectors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Slope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p-value for Intercept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</a:t>
                      </a:r>
                      <a:r>
                        <a:rPr lang="is-IS" sz="1600" u="none" strike="noStrike" dirty="0" smtClean="0">
                          <a:effectLst/>
                        </a:rPr>
                        <a:t>-value for slope</a:t>
                      </a:r>
                      <a:endParaRPr lang="is-I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Basic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I</a:t>
                      </a:r>
                      <a:r>
                        <a:rPr lang="en-US" sz="1600" u="none" strike="noStrike" dirty="0" smtClean="0">
                          <a:effectLst/>
                        </a:rPr>
                        <a:t>ndustries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0.370656669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-1.13E-12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6.87E-19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0.910464037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Capital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G</a:t>
                      </a:r>
                      <a:r>
                        <a:rPr lang="en-US" sz="1600" u="none" strike="noStrike" dirty="0" smtClean="0">
                          <a:effectLst/>
                        </a:rPr>
                        <a:t>oods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0.305918824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-2.42E-12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7.05E-30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0.309531081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non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D</a:t>
                      </a:r>
                      <a:r>
                        <a:rPr lang="en-US" sz="1600" u="none" strike="noStrike" dirty="0" smtClean="0">
                          <a:effectLst/>
                        </a:rPr>
                        <a:t>urables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0.215105954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-1.47E-12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2.43E-15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0.770846634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Consumer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s</a:t>
                      </a:r>
                      <a:r>
                        <a:rPr lang="en-US" sz="1600" u="none" strike="noStrike" dirty="0" smtClean="0">
                          <a:effectLst/>
                        </a:rPr>
                        <a:t>ervices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0.167368009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-2.18E-12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2.43E-21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0.512133029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Energy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0.267368348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7.92E-13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1.51E-10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0.940114503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Finance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0.132306628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2.75E-12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0.001364733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0.497072028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Healthcare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-0.134979771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6.94E-12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2.72E-07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0.096389706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Miscellaneous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0.238054911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-6.02E-12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1.27E-07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0.506012428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Public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U</a:t>
                      </a:r>
                      <a:r>
                        <a:rPr lang="en-US" sz="1600" u="none" strike="noStrike" dirty="0" smtClean="0">
                          <a:effectLst/>
                        </a:rPr>
                        <a:t>tilities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0.20567902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1.01E-11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5.27E-13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0.245790194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Technology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0.158163786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1.02E-12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4.46E-13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0.514683949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Transportation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678" marR="11678" marT="11678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0.277715154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3.14E-13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2.53E-06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0.985370257</a:t>
                      </a:r>
                    </a:p>
                  </a:txBody>
                  <a:tcPr marL="12700" marR="12700" marT="1270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336335" y="73573"/>
            <a:ext cx="7670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000" dirty="0" smtClean="0"/>
              <a:t>Simple linear regression: Annual stock return vs. Current assets</a:t>
            </a: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6040"/>
            <a:ext cx="2743200" cy="365125"/>
          </a:xfrm>
        </p:spPr>
        <p:txBody>
          <a:bodyPr/>
          <a:lstStyle/>
          <a:p>
            <a:r>
              <a:rPr lang="en-US" dirty="0" smtClean="0"/>
              <a:t>16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Two financial features can be used to evaluate potential investments:</a:t>
            </a:r>
          </a:p>
          <a:p>
            <a:endParaRPr lang="en-US" dirty="0" smtClean="0"/>
          </a:p>
          <a:p>
            <a:r>
              <a:rPr lang="en-US" dirty="0" smtClean="0"/>
              <a:t>Return on assets: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/>
              <a:t>	Basic Industries / Capital Goods / Consumer non Durables / Consumer 	services / 	</a:t>
            </a:r>
            <a:r>
              <a:rPr lang="en-US" u="none" strike="noStrike" dirty="0" smtClean="0">
                <a:effectLst/>
              </a:rPr>
              <a:t>Healthcare / Public</a:t>
            </a:r>
            <a:r>
              <a:rPr lang="en-US" u="none" strike="noStrike" baseline="0" dirty="0" smtClean="0">
                <a:effectLst/>
              </a:rPr>
              <a:t> U</a:t>
            </a:r>
            <a:r>
              <a:rPr lang="en-US" u="none" strike="noStrike" dirty="0" smtClean="0">
                <a:effectLst/>
              </a:rPr>
              <a:t>tilities / Technology;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Return on equity:</a:t>
            </a:r>
          </a:p>
          <a:p>
            <a:pPr marL="0" indent="0" fontAlgn="b">
              <a:lnSpc>
                <a:spcPct val="170000"/>
              </a:lnSpc>
              <a:buNone/>
            </a:pPr>
            <a:r>
              <a:rPr lang="en-US" u="none" strike="noStrike" dirty="0" smtClean="0">
                <a:solidFill>
                  <a:schemeClr val="tx1"/>
                </a:solidFill>
                <a:effectLst/>
              </a:rPr>
              <a:t>	Basic</a:t>
            </a:r>
            <a:r>
              <a:rPr lang="en-US" u="none" strike="noStrike" baseline="0" dirty="0" smtClean="0">
                <a:solidFill>
                  <a:schemeClr val="tx1"/>
                </a:solidFill>
                <a:effectLst/>
              </a:rPr>
              <a:t> I</a:t>
            </a:r>
            <a:r>
              <a:rPr lang="en-US" u="none" strike="noStrike" dirty="0" smtClean="0">
                <a:solidFill>
                  <a:schemeClr val="tx1"/>
                </a:solidFill>
                <a:effectLst/>
              </a:rPr>
              <a:t>ndustries / </a:t>
            </a:r>
            <a:r>
              <a:rPr lang="en-US" dirty="0" smtClean="0"/>
              <a:t>Finance / Healthcare / </a:t>
            </a:r>
            <a:r>
              <a:rPr lang="en-US" u="none" strike="noStrike" dirty="0" smtClean="0">
                <a:effectLst/>
              </a:rPr>
              <a:t>Public</a:t>
            </a:r>
            <a:r>
              <a:rPr lang="en-US" u="none" strike="noStrike" baseline="0" dirty="0" smtClean="0">
                <a:effectLst/>
              </a:rPr>
              <a:t> U</a:t>
            </a:r>
            <a:r>
              <a:rPr lang="en-US" u="none" strike="noStrike" dirty="0" smtClean="0">
                <a:effectLst/>
              </a:rPr>
              <a:t>tilities.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rPr>
              <a:t>Return 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rPr>
              <a:t>assets is the best way to evaluate a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Calibri" charset="0"/>
                <a:cs typeface="Calibri" charset="0"/>
              </a:rPr>
              <a:t>bank.</a:t>
            </a:r>
          </a:p>
          <a:p>
            <a:pPr marL="3657600" lvl="8" indent="0">
              <a:buNone/>
            </a:pPr>
            <a:r>
              <a:rPr lang="en-US" dirty="0" smtClean="0"/>
              <a:t>					</a:t>
            </a:r>
            <a:r>
              <a:rPr lang="en-US" dirty="0" smtClean="0">
                <a:latin typeface="+mj-lt"/>
              </a:rPr>
              <a:t>--Warren </a:t>
            </a:r>
            <a:r>
              <a:rPr lang="en-US" dirty="0">
                <a:latin typeface="+mj-lt"/>
              </a:rPr>
              <a:t>Buffett</a:t>
            </a:r>
          </a:p>
          <a:p>
            <a:pPr marL="3657600" lvl="8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17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0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0894" y="1229704"/>
            <a:ext cx="8529148" cy="55284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the listing companies in NASDAQ (4715 listings) in 2016</a:t>
            </a:r>
            <a:endParaRPr lang="en-US" sz="2400" dirty="0"/>
          </a:p>
          <a:p>
            <a:r>
              <a:rPr lang="en-US" sz="2400" dirty="0" smtClean="0"/>
              <a:t>11 industry sectors: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/>
              <a:t>By evaluating what financial features can I get substantial information about the annual stock return?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20" y="2312922"/>
            <a:ext cx="5020441" cy="30061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2</a:t>
            </a:fld>
            <a:r>
              <a:rPr lang="en-US" dirty="0" smtClean="0"/>
              <a:t> / 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9218" y="506789"/>
            <a:ext cx="1229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AREAS: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54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pPr/>
              <a:t>3</a:t>
            </a:fld>
            <a:r>
              <a:rPr lang="en-US" dirty="0" smtClean="0"/>
              <a:t> / 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20" y="0"/>
            <a:ext cx="7757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10-K filings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10-K is a comprehensive summary report of a company's performance that must be submitted annually to the Securities and Exchange Commission. Typically, the 10-K contains much more detail than the annual report. It includes information such as company history, organizational structure, equity, holdings, earnings per share, subsidiaries, etc.</a:t>
            </a:r>
            <a:br>
              <a:rPr lang="en-US" sz="2400" dirty="0" smtClean="0"/>
            </a:b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The 10-K must be filed within 60 days (it used to be 90 days) after the end of the fiscal year.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4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35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5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581" y="546538"/>
            <a:ext cx="8957440" cy="59803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Three i</a:t>
            </a:r>
            <a:r>
              <a:rPr lang="en-US" dirty="0" smtClean="0"/>
              <a:t>ndicators used: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Return on assets: Net income / Total assets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Return on assets (ROA) is an indicator of how profitable a company is relative to its total assets</a:t>
            </a:r>
            <a:r>
              <a:rPr lang="en-US" sz="2000" dirty="0" smtClean="0"/>
              <a:t>. </a:t>
            </a:r>
            <a:r>
              <a:rPr lang="en-US" sz="2000" dirty="0"/>
              <a:t>ROA gives an idea as to how efficient management is at using </a:t>
            </a:r>
            <a:r>
              <a:rPr lang="en-US" sz="2000" dirty="0" smtClean="0"/>
              <a:t>its assets to </a:t>
            </a:r>
            <a:r>
              <a:rPr lang="en-US" sz="2000" dirty="0"/>
              <a:t>generate earnings. </a:t>
            </a:r>
            <a:br>
              <a:rPr lang="en-US" sz="2000" dirty="0"/>
            </a:b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Return on equity: Net Income / Shareholder's Equity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Return </a:t>
            </a:r>
            <a:r>
              <a:rPr lang="en-US" sz="2000" dirty="0" smtClean="0"/>
              <a:t>on equity (ROE) measures </a:t>
            </a:r>
            <a:r>
              <a:rPr lang="en-US" sz="2000" dirty="0"/>
              <a:t>a corporation's profitability by revealing how much profit a company generates with the money shareholders have invested.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Current ratio:  Current assets / Current liabilities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/>
              <a:t>The current ratio is mainly used to give an idea of the company's ability to pay back its liabilities with its assets,  </a:t>
            </a:r>
            <a:r>
              <a:rPr lang="en-US" sz="2000" dirty="0" smtClean="0"/>
              <a:t>it </a:t>
            </a:r>
            <a:r>
              <a:rPr lang="en-US" sz="2000" dirty="0" smtClean="0"/>
              <a:t>can be used to take a rough measurement of a company’s financial health.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6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2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7</a:t>
            </a:fld>
            <a:r>
              <a:rPr lang="en-US" dirty="0" smtClean="0"/>
              <a:t> / 17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8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0"/>
            <a:ext cx="775791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F866-21DA-A742-9816-5C77BE680055}" type="slidenum">
              <a:rPr lang="en-US" smtClean="0"/>
              <a:t>9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428</Words>
  <Application>Microsoft Macintosh PowerPoint</Application>
  <PresentationFormat>Widescreen</PresentationFormat>
  <Paragraphs>239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Analysis of annual stock return by evaluating 10-K filings</vt:lpstr>
      <vt:lpstr>PowerPoint Presentation</vt:lpstr>
      <vt:lpstr>PowerPoint Presentation</vt:lpstr>
      <vt:lpstr>What is the 10-K filings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annual stock return from 10K Filings</dc:title>
  <dc:creator>Microsoft Office User</dc:creator>
  <cp:lastModifiedBy>Microsoft Office User</cp:lastModifiedBy>
  <cp:revision>28</cp:revision>
  <cp:lastPrinted>2017-08-02T03:24:12Z</cp:lastPrinted>
  <dcterms:created xsi:type="dcterms:W3CDTF">2017-08-01T23:06:13Z</dcterms:created>
  <dcterms:modified xsi:type="dcterms:W3CDTF">2017-08-02T03:24:25Z</dcterms:modified>
</cp:coreProperties>
</file>