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71" r:id="rId3"/>
    <p:sldId id="272" r:id="rId4"/>
    <p:sldId id="257" r:id="rId5"/>
    <p:sldId id="258" r:id="rId6"/>
    <p:sldId id="261" r:id="rId7"/>
    <p:sldId id="262" r:id="rId8"/>
    <p:sldId id="265" r:id="rId9"/>
    <p:sldId id="275" r:id="rId10"/>
    <p:sldId id="263" r:id="rId11"/>
    <p:sldId id="264" r:id="rId12"/>
    <p:sldId id="266" r:id="rId13"/>
    <p:sldId id="267" r:id="rId14"/>
    <p:sldId id="274" r:id="rId15"/>
    <p:sldId id="268" r:id="rId16"/>
    <p:sldId id="269" r:id="rId17"/>
    <p:sldId id="273" r:id="rId18"/>
    <p:sldId id="260" r:id="rId19"/>
    <p:sldId id="27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980" autoAdjust="0"/>
  </p:normalViewPr>
  <p:slideViewPr>
    <p:cSldViewPr snapToGrid="0">
      <p:cViewPr varScale="1">
        <p:scale>
          <a:sx n="75" d="100"/>
          <a:sy n="75" d="100"/>
        </p:scale>
        <p:origin x="94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DACD79-C91B-4926-A95D-6B706BD3FE2C}" type="datetimeFigureOut">
              <a:rPr lang="zh-CN" altLang="en-US" smtClean="0"/>
              <a:t>2022/5/25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2D571C-CC8F-47EB-A53D-40BF3CFB8C94}" type="slidenum">
              <a:rPr lang="zh-CN" altLang="en-US" smtClean="0"/>
              <a:t>‹#›</a:t>
            </a:fld>
            <a:endParaRPr lang="zh-CN" altLang="en-US"/>
          </a:p>
        </p:txBody>
      </p:sp>
    </p:spTree>
    <p:extLst>
      <p:ext uri="{BB962C8B-B14F-4D97-AF65-F5344CB8AC3E}">
        <p14:creationId xmlns:p14="http://schemas.microsoft.com/office/powerpoint/2010/main" val="32700948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Hello everyone, I am Han Zhang. My topic is about generalization.</a:t>
            </a:r>
            <a:endParaRPr lang="zh-CN" altLang="en-US" dirty="0"/>
          </a:p>
        </p:txBody>
      </p:sp>
      <p:sp>
        <p:nvSpPr>
          <p:cNvPr id="4" name="灯片编号占位符 3"/>
          <p:cNvSpPr>
            <a:spLocks noGrp="1"/>
          </p:cNvSpPr>
          <p:nvPr>
            <p:ph type="sldNum" sz="quarter" idx="5"/>
          </p:nvPr>
        </p:nvSpPr>
        <p:spPr/>
        <p:txBody>
          <a:bodyPr/>
          <a:lstStyle/>
          <a:p>
            <a:fld id="{232D571C-CC8F-47EB-A53D-40BF3CFB8C94}" type="slidenum">
              <a:rPr lang="zh-CN" altLang="en-US" smtClean="0"/>
              <a:t>1</a:t>
            </a:fld>
            <a:endParaRPr lang="zh-CN" altLang="en-US"/>
          </a:p>
        </p:txBody>
      </p:sp>
    </p:spTree>
    <p:extLst>
      <p:ext uri="{BB962C8B-B14F-4D97-AF65-F5344CB8AC3E}">
        <p14:creationId xmlns:p14="http://schemas.microsoft.com/office/powerpoint/2010/main" val="41178121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Okay, option B, </a:t>
            </a:r>
            <a:r>
              <a:rPr lang="zh-CN" altLang="en-US" dirty="0"/>
              <a:t>读题。</a:t>
            </a:r>
            <a:r>
              <a:rPr lang="en-US" altLang="zh-CN" dirty="0"/>
              <a:t>(click) This is also correct.</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32D571C-CC8F-47EB-A53D-40BF3CFB8C94}" type="slidenum">
              <a:rPr lang="zh-CN" altLang="en-US" smtClean="0"/>
              <a:t>10</a:t>
            </a:fld>
            <a:endParaRPr lang="zh-CN" altLang="en-US"/>
          </a:p>
        </p:txBody>
      </p:sp>
    </p:spTree>
    <p:extLst>
      <p:ext uri="{BB962C8B-B14F-4D97-AF65-F5344CB8AC3E}">
        <p14:creationId xmlns:p14="http://schemas.microsoft.com/office/powerpoint/2010/main" val="5734488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It is CAN, but now MUST. As we discussed just now, for the first case, very complex models can lead to over-fitting. </a:t>
            </a:r>
          </a:p>
          <a:p>
            <a:r>
              <a:rPr lang="en-US" altLang="zh-CN" dirty="0"/>
              <a:t>There are actually some other factors that can lead to overfitting, such as noise, including</a:t>
            </a:r>
            <a:r>
              <a:rPr lang="zh-CN" altLang="en-US" dirty="0"/>
              <a:t> </a:t>
            </a:r>
            <a:r>
              <a:rPr lang="en-US" altLang="zh-CN" dirty="0"/>
              <a:t>stochastic</a:t>
            </a:r>
            <a:r>
              <a:rPr lang="zh-CN" altLang="en-US" dirty="0"/>
              <a:t> </a:t>
            </a:r>
            <a:r>
              <a:rPr lang="en-US" altLang="zh-CN" dirty="0"/>
              <a:t>noise and deterministic noise, and the small size of the training data set.</a:t>
            </a:r>
          </a:p>
        </p:txBody>
      </p:sp>
      <p:sp>
        <p:nvSpPr>
          <p:cNvPr id="4" name="灯片编号占位符 3"/>
          <p:cNvSpPr>
            <a:spLocks noGrp="1"/>
          </p:cNvSpPr>
          <p:nvPr>
            <p:ph type="sldNum" sz="quarter" idx="5"/>
          </p:nvPr>
        </p:nvSpPr>
        <p:spPr/>
        <p:txBody>
          <a:bodyPr/>
          <a:lstStyle/>
          <a:p>
            <a:fld id="{232D571C-CC8F-47EB-A53D-40BF3CFB8C94}" type="slidenum">
              <a:rPr lang="zh-CN" altLang="en-US" smtClean="0"/>
              <a:t>11</a:t>
            </a:fld>
            <a:endParaRPr lang="zh-CN" altLang="en-US"/>
          </a:p>
        </p:txBody>
      </p:sp>
    </p:spTree>
    <p:extLst>
      <p:ext uri="{BB962C8B-B14F-4D97-AF65-F5344CB8AC3E}">
        <p14:creationId xmlns:p14="http://schemas.microsoft.com/office/powerpoint/2010/main" val="8197985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Okay, option C, I also made a mistake on this. </a:t>
            </a:r>
            <a:r>
              <a:rPr lang="zh-CN" altLang="en-US" dirty="0"/>
              <a:t>读题，</a:t>
            </a:r>
            <a:r>
              <a:rPr lang="en-US" altLang="zh-CN" dirty="0"/>
              <a:t>this is incorrect.</a:t>
            </a:r>
            <a:endParaRPr lang="zh-CN" altLang="en-US" dirty="0"/>
          </a:p>
        </p:txBody>
      </p:sp>
      <p:sp>
        <p:nvSpPr>
          <p:cNvPr id="4" name="灯片编号占位符 3"/>
          <p:cNvSpPr>
            <a:spLocks noGrp="1"/>
          </p:cNvSpPr>
          <p:nvPr>
            <p:ph type="sldNum" sz="quarter" idx="5"/>
          </p:nvPr>
        </p:nvSpPr>
        <p:spPr/>
        <p:txBody>
          <a:bodyPr/>
          <a:lstStyle/>
          <a:p>
            <a:fld id="{232D571C-CC8F-47EB-A53D-40BF3CFB8C94}" type="slidenum">
              <a:rPr lang="zh-CN" altLang="en-US" smtClean="0"/>
              <a:t>12</a:t>
            </a:fld>
            <a:endParaRPr lang="zh-CN" altLang="en-US"/>
          </a:p>
        </p:txBody>
      </p:sp>
    </p:spTree>
    <p:extLst>
      <p:ext uri="{BB962C8B-B14F-4D97-AF65-F5344CB8AC3E}">
        <p14:creationId xmlns:p14="http://schemas.microsoft.com/office/powerpoint/2010/main" val="41241627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Why not</a:t>
            </a:r>
            <a:r>
              <a:rPr lang="zh-CN" altLang="en-US" dirty="0"/>
              <a:t> </a:t>
            </a:r>
            <a:r>
              <a:rPr lang="en-US" altLang="zh-CN" dirty="0"/>
              <a:t>correct</a:t>
            </a:r>
            <a:r>
              <a:rPr lang="zh-CN" altLang="en-US" dirty="0"/>
              <a:t>？</a:t>
            </a:r>
            <a:r>
              <a:rPr lang="en-US" altLang="zh-CN" dirty="0"/>
              <a:t>This option is a little tricky.</a:t>
            </a:r>
            <a:r>
              <a:rPr lang="zh-CN" altLang="en-US" dirty="0"/>
              <a:t> </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Correct regularization can help, but not guarantee (click). in addition to </a:t>
            </a:r>
            <a:r>
              <a:rPr lang="en-US" altLang="zh-CN" dirty="0" err="1"/>
              <a:t>regularizition</a:t>
            </a:r>
            <a:r>
              <a:rPr lang="en-US" altLang="zh-CN" dirty="0"/>
              <a:t>, generalization ability is also affected by many other factors. </a:t>
            </a:r>
            <a:endParaRPr lang="zh-CN" altLang="en-US" b="1" dirty="0"/>
          </a:p>
        </p:txBody>
      </p:sp>
      <p:sp>
        <p:nvSpPr>
          <p:cNvPr id="4" name="灯片编号占位符 3"/>
          <p:cNvSpPr>
            <a:spLocks noGrp="1"/>
          </p:cNvSpPr>
          <p:nvPr>
            <p:ph type="sldNum" sz="quarter" idx="5"/>
          </p:nvPr>
        </p:nvSpPr>
        <p:spPr/>
        <p:txBody>
          <a:bodyPr/>
          <a:lstStyle/>
          <a:p>
            <a:fld id="{232D571C-CC8F-47EB-A53D-40BF3CFB8C94}" type="slidenum">
              <a:rPr lang="zh-CN" altLang="en-US" smtClean="0"/>
              <a:t>13</a:t>
            </a:fld>
            <a:endParaRPr lang="zh-CN" altLang="en-US"/>
          </a:p>
        </p:txBody>
      </p:sp>
    </p:spTree>
    <p:extLst>
      <p:ext uri="{BB962C8B-B14F-4D97-AF65-F5344CB8AC3E}">
        <p14:creationId xmlns:p14="http://schemas.microsoft.com/office/powerpoint/2010/main" val="34639834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For example, too little training data or too much noise will decrease the generalization performance, and the number of parameters of the model itself will also affect the generalization ability of the model.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Thus, correctly regularizing model can help but not guarantee strong generalization. </a:t>
            </a:r>
            <a:endParaRPr lang="zh-CN" altLang="en-US" dirty="0"/>
          </a:p>
          <a:p>
            <a:pPr marL="171450" indent="-171450">
              <a:buFont typeface="Arial" panose="020B0604020202020204" pitchFamily="34" charset="0"/>
              <a:buChar char="•"/>
            </a:pPr>
            <a:endParaRPr lang="zh-CN" altLang="en-US" b="1" dirty="0"/>
          </a:p>
        </p:txBody>
      </p:sp>
      <p:sp>
        <p:nvSpPr>
          <p:cNvPr id="4" name="灯片编号占位符 3"/>
          <p:cNvSpPr>
            <a:spLocks noGrp="1"/>
          </p:cNvSpPr>
          <p:nvPr>
            <p:ph type="sldNum" sz="quarter" idx="5"/>
          </p:nvPr>
        </p:nvSpPr>
        <p:spPr/>
        <p:txBody>
          <a:bodyPr/>
          <a:lstStyle/>
          <a:p>
            <a:fld id="{232D571C-CC8F-47EB-A53D-40BF3CFB8C94}" type="slidenum">
              <a:rPr lang="zh-CN" altLang="en-US" smtClean="0"/>
              <a:t>14</a:t>
            </a:fld>
            <a:endParaRPr lang="zh-CN" altLang="en-US"/>
          </a:p>
        </p:txBody>
      </p:sp>
    </p:spTree>
    <p:extLst>
      <p:ext uri="{BB962C8B-B14F-4D97-AF65-F5344CB8AC3E}">
        <p14:creationId xmlns:p14="http://schemas.microsoft.com/office/powerpoint/2010/main" val="21389947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Option D, </a:t>
            </a:r>
            <a:r>
              <a:rPr lang="zh-CN" altLang="en-US" dirty="0"/>
              <a:t>读题</a:t>
            </a:r>
            <a:r>
              <a:rPr lang="en-US" altLang="zh-CN" dirty="0"/>
              <a:t>. This delta</a:t>
            </a:r>
            <a:r>
              <a:rPr lang="zh-CN" altLang="en-US" dirty="0"/>
              <a:t> </a:t>
            </a:r>
            <a:r>
              <a:rPr lang="en-US" altLang="zh-CN" dirty="0"/>
              <a:t>is</a:t>
            </a:r>
            <a:r>
              <a:rPr lang="zh-CN" altLang="en-US" dirty="0"/>
              <a:t> </a:t>
            </a:r>
            <a:r>
              <a:rPr lang="en-US" altLang="zh-CN" dirty="0"/>
              <a:t>the</a:t>
            </a:r>
            <a:r>
              <a:rPr lang="zh-CN" altLang="en-US" dirty="0"/>
              <a:t> </a:t>
            </a:r>
            <a:r>
              <a:rPr lang="en-US" altLang="zh-CN" dirty="0">
                <a:solidFill>
                  <a:srgbClr val="FFFFFF"/>
                </a:solidFill>
              </a:rPr>
              <a:t>generalization gap.</a:t>
            </a:r>
            <a:r>
              <a:rPr lang="zh-CN" altLang="en-US" dirty="0">
                <a:solidFill>
                  <a:srgbClr val="FFFFFF"/>
                </a:solidFill>
              </a:rPr>
              <a:t> </a:t>
            </a:r>
            <a:r>
              <a:rPr lang="en-US" altLang="zh-CN" dirty="0">
                <a:solidFill>
                  <a:srgbClr val="FFFFFF"/>
                </a:solidFill>
              </a:rPr>
              <a:t>This is correct.</a:t>
            </a:r>
            <a:endParaRPr lang="zh-CN" altLang="en-US" dirty="0"/>
          </a:p>
        </p:txBody>
      </p:sp>
      <p:sp>
        <p:nvSpPr>
          <p:cNvPr id="4" name="灯片编号占位符 3"/>
          <p:cNvSpPr>
            <a:spLocks noGrp="1"/>
          </p:cNvSpPr>
          <p:nvPr>
            <p:ph type="sldNum" sz="quarter" idx="5"/>
          </p:nvPr>
        </p:nvSpPr>
        <p:spPr/>
        <p:txBody>
          <a:bodyPr/>
          <a:lstStyle/>
          <a:p>
            <a:fld id="{232D571C-CC8F-47EB-A53D-40BF3CFB8C94}" type="slidenum">
              <a:rPr lang="zh-CN" altLang="en-US" smtClean="0"/>
              <a:t>15</a:t>
            </a:fld>
            <a:endParaRPr lang="zh-CN" altLang="en-US"/>
          </a:p>
        </p:txBody>
      </p:sp>
    </p:spTree>
    <p:extLst>
      <p:ext uri="{BB962C8B-B14F-4D97-AF65-F5344CB8AC3E}">
        <p14:creationId xmlns:p14="http://schemas.microsoft.com/office/powerpoint/2010/main" val="35843475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Training the model is to correct the posterior probability, thereby reducing the training error, that is what we say, the empirical risk. However, training cannot minimize the generalization gap. Generalization gap is decided by the data and the model, which is not affected by training. </a:t>
            </a:r>
            <a:endParaRPr lang="zh-CN" altLang="en-US" dirty="0"/>
          </a:p>
        </p:txBody>
      </p:sp>
      <p:sp>
        <p:nvSpPr>
          <p:cNvPr id="4" name="灯片编号占位符 3"/>
          <p:cNvSpPr>
            <a:spLocks noGrp="1"/>
          </p:cNvSpPr>
          <p:nvPr>
            <p:ph type="sldNum" sz="quarter" idx="5"/>
          </p:nvPr>
        </p:nvSpPr>
        <p:spPr/>
        <p:txBody>
          <a:bodyPr/>
          <a:lstStyle/>
          <a:p>
            <a:fld id="{232D571C-CC8F-47EB-A53D-40BF3CFB8C94}" type="slidenum">
              <a:rPr lang="zh-CN" altLang="en-US" smtClean="0"/>
              <a:t>16</a:t>
            </a:fld>
            <a:endParaRPr lang="zh-CN" altLang="en-US"/>
          </a:p>
        </p:txBody>
      </p:sp>
    </p:spTree>
    <p:extLst>
      <p:ext uri="{BB962C8B-B14F-4D97-AF65-F5344CB8AC3E}">
        <p14:creationId xmlns:p14="http://schemas.microsoft.com/office/powerpoint/2010/main" val="15890022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option A and B, we discussed a lot about the complexity of the model and the generalizing ability. It seems a very complex model can </a:t>
            </a:r>
            <a:r>
              <a:rPr lang="en-US" altLang="zh-CN" b="0" i="0" dirty="0">
                <a:solidFill>
                  <a:srgbClr val="313131"/>
                </a:solidFill>
                <a:effectLst/>
                <a:latin typeface="Merriweather" panose="00000500000000000000" pitchFamily="2" charset="0"/>
              </a:rPr>
              <a:t>maintain both low risk and strong generalization.</a:t>
            </a:r>
            <a:r>
              <a:rPr lang="en-US" altLang="zh-CN" dirty="0"/>
              <a:t> So, is the model the more complex the better? (CLICK) This depends on the real cases. More complex models have more parameters to learn, which require more time and computing power, we need to make trade-offs. Also, tuning hyper  parameters for complex models may also become difficult. </a:t>
            </a:r>
            <a:endParaRPr lang="zh-CN" altLang="en-US" dirty="0"/>
          </a:p>
        </p:txBody>
      </p:sp>
      <p:sp>
        <p:nvSpPr>
          <p:cNvPr id="4" name="灯片编号占位符 3"/>
          <p:cNvSpPr>
            <a:spLocks noGrp="1"/>
          </p:cNvSpPr>
          <p:nvPr>
            <p:ph type="sldNum" sz="quarter" idx="5"/>
          </p:nvPr>
        </p:nvSpPr>
        <p:spPr/>
        <p:txBody>
          <a:bodyPr/>
          <a:lstStyle/>
          <a:p>
            <a:fld id="{232D571C-CC8F-47EB-A53D-40BF3CFB8C94}" type="slidenum">
              <a:rPr lang="zh-CN" altLang="en-US" smtClean="0"/>
              <a:t>17</a:t>
            </a:fld>
            <a:endParaRPr lang="zh-CN" altLang="en-US"/>
          </a:p>
        </p:txBody>
      </p:sp>
    </p:spTree>
    <p:extLst>
      <p:ext uri="{BB962C8B-B14F-4D97-AF65-F5344CB8AC3E}">
        <p14:creationId xmlns:p14="http://schemas.microsoft.com/office/powerpoint/2010/main" val="33942436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Okay, that’s all. Here are the references. </a:t>
            </a:r>
            <a:endParaRPr lang="zh-CN" altLang="en-US" dirty="0"/>
          </a:p>
        </p:txBody>
      </p:sp>
      <p:sp>
        <p:nvSpPr>
          <p:cNvPr id="4" name="灯片编号占位符 3"/>
          <p:cNvSpPr>
            <a:spLocks noGrp="1"/>
          </p:cNvSpPr>
          <p:nvPr>
            <p:ph type="sldNum" sz="quarter" idx="5"/>
          </p:nvPr>
        </p:nvSpPr>
        <p:spPr/>
        <p:txBody>
          <a:bodyPr/>
          <a:lstStyle/>
          <a:p>
            <a:fld id="{232D571C-CC8F-47EB-A53D-40BF3CFB8C94}" type="slidenum">
              <a:rPr lang="zh-CN" altLang="en-US" smtClean="0"/>
              <a:t>18</a:t>
            </a:fld>
            <a:endParaRPr lang="zh-CN" altLang="en-US"/>
          </a:p>
        </p:txBody>
      </p:sp>
    </p:spTree>
    <p:extLst>
      <p:ext uri="{BB962C8B-B14F-4D97-AF65-F5344CB8AC3E}">
        <p14:creationId xmlns:p14="http://schemas.microsoft.com/office/powerpoint/2010/main" val="11581777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Thank you for watching.</a:t>
            </a:r>
            <a:endParaRPr lang="zh-CN" altLang="en-US" dirty="0"/>
          </a:p>
        </p:txBody>
      </p:sp>
      <p:sp>
        <p:nvSpPr>
          <p:cNvPr id="4" name="灯片编号占位符 3"/>
          <p:cNvSpPr>
            <a:spLocks noGrp="1"/>
          </p:cNvSpPr>
          <p:nvPr>
            <p:ph type="sldNum" sz="quarter" idx="5"/>
          </p:nvPr>
        </p:nvSpPr>
        <p:spPr/>
        <p:txBody>
          <a:bodyPr/>
          <a:lstStyle/>
          <a:p>
            <a:fld id="{232D571C-CC8F-47EB-A53D-40BF3CFB8C94}" type="slidenum">
              <a:rPr lang="zh-CN" altLang="en-US" smtClean="0"/>
              <a:t>19</a:t>
            </a:fld>
            <a:endParaRPr lang="zh-CN" altLang="en-US"/>
          </a:p>
        </p:txBody>
      </p:sp>
    </p:spTree>
    <p:extLst>
      <p:ext uri="{BB962C8B-B14F-4D97-AF65-F5344CB8AC3E}">
        <p14:creationId xmlns:p14="http://schemas.microsoft.com/office/powerpoint/2010/main" val="44401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So first of all, we should know what is generalization. </a:t>
            </a:r>
          </a:p>
          <a:p>
            <a:r>
              <a:rPr lang="en-US" altLang="zh-CN" dirty="0"/>
              <a:t>Once we have some data and a designed model, our aim is not to train the model to perfectly fit all the training data points or let the model memory all the training data, but to (click) learn the </a:t>
            </a:r>
            <a:r>
              <a:rPr lang="en-US" altLang="zh-CN" b="1" dirty="0"/>
              <a:t>pattern</a:t>
            </a:r>
            <a:r>
              <a:rPr lang="en-US" altLang="zh-CN" dirty="0"/>
              <a:t> hidden in the training data, and make accurate predictions on </a:t>
            </a:r>
            <a:r>
              <a:rPr lang="en-US" altLang="zh-CN" b="1" dirty="0"/>
              <a:t>new samples </a:t>
            </a:r>
            <a:r>
              <a:rPr lang="en-US" altLang="zh-CN" dirty="0"/>
              <a:t>that have the same pattern. The generalization ability is the ability of the algorithm to adapt to new samples. </a:t>
            </a:r>
            <a:endParaRPr lang="zh-CN" altLang="en-US" dirty="0"/>
          </a:p>
        </p:txBody>
      </p:sp>
      <p:sp>
        <p:nvSpPr>
          <p:cNvPr id="4" name="灯片编号占位符 3"/>
          <p:cNvSpPr>
            <a:spLocks noGrp="1"/>
          </p:cNvSpPr>
          <p:nvPr>
            <p:ph type="sldNum" sz="quarter" idx="5"/>
          </p:nvPr>
        </p:nvSpPr>
        <p:spPr/>
        <p:txBody>
          <a:bodyPr/>
          <a:lstStyle/>
          <a:p>
            <a:fld id="{232D571C-CC8F-47EB-A53D-40BF3CFB8C94}" type="slidenum">
              <a:rPr lang="zh-CN" altLang="en-US" smtClean="0"/>
              <a:t>2</a:t>
            </a:fld>
            <a:endParaRPr lang="zh-CN" altLang="en-US"/>
          </a:p>
        </p:txBody>
      </p:sp>
    </p:spTree>
    <p:extLst>
      <p:ext uri="{BB962C8B-B14F-4D97-AF65-F5344CB8AC3E}">
        <p14:creationId xmlns:p14="http://schemas.microsoft.com/office/powerpoint/2010/main" val="12362225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 model with insufficient generalization ability cannot make good predictions on new samples. For example, when overfitting, the model performs very well on the training set but poorly on the test set.</a:t>
            </a:r>
          </a:p>
        </p:txBody>
      </p:sp>
      <p:sp>
        <p:nvSpPr>
          <p:cNvPr id="4" name="灯片编号占位符 3"/>
          <p:cNvSpPr>
            <a:spLocks noGrp="1"/>
          </p:cNvSpPr>
          <p:nvPr>
            <p:ph type="sldNum" sz="quarter" idx="5"/>
          </p:nvPr>
        </p:nvSpPr>
        <p:spPr/>
        <p:txBody>
          <a:bodyPr/>
          <a:lstStyle/>
          <a:p>
            <a:fld id="{232D571C-CC8F-47EB-A53D-40BF3CFB8C94}" type="slidenum">
              <a:rPr lang="zh-CN" altLang="en-US" smtClean="0"/>
              <a:t>3</a:t>
            </a:fld>
            <a:endParaRPr lang="zh-CN" altLang="en-US"/>
          </a:p>
        </p:txBody>
      </p:sp>
    </p:spTree>
    <p:extLst>
      <p:ext uri="{BB962C8B-B14F-4D97-AF65-F5344CB8AC3E}">
        <p14:creationId xmlns:p14="http://schemas.microsoft.com/office/powerpoint/2010/main" val="2367817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question I choose is in Quiz 1, that is, select all the correct options regarding generalization behavior of machine learning models.</a:t>
            </a:r>
            <a:endParaRPr lang="zh-CN" altLang="en-US" dirty="0"/>
          </a:p>
        </p:txBody>
      </p:sp>
      <p:sp>
        <p:nvSpPr>
          <p:cNvPr id="4" name="灯片编号占位符 3"/>
          <p:cNvSpPr>
            <a:spLocks noGrp="1"/>
          </p:cNvSpPr>
          <p:nvPr>
            <p:ph type="sldNum" sz="quarter" idx="5"/>
          </p:nvPr>
        </p:nvSpPr>
        <p:spPr/>
        <p:txBody>
          <a:bodyPr/>
          <a:lstStyle/>
          <a:p>
            <a:fld id="{232D571C-CC8F-47EB-A53D-40BF3CFB8C94}" type="slidenum">
              <a:rPr lang="zh-CN" altLang="en-US" smtClean="0"/>
              <a:t>4</a:t>
            </a:fld>
            <a:endParaRPr lang="zh-CN" altLang="en-US"/>
          </a:p>
        </p:txBody>
      </p:sp>
    </p:spTree>
    <p:extLst>
      <p:ext uri="{BB962C8B-B14F-4D97-AF65-F5344CB8AC3E}">
        <p14:creationId xmlns:p14="http://schemas.microsoft.com/office/powerpoint/2010/main" val="15967670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Option A, </a:t>
            </a:r>
            <a:r>
              <a:rPr lang="zh-CN" altLang="en-US" dirty="0"/>
              <a:t>读题。</a:t>
            </a:r>
            <a:r>
              <a:rPr lang="en-US" altLang="zh-CN" dirty="0"/>
              <a:t>This is actually correct. (click) This is in both the slides and the reference book, but I had thought this was incorrect. </a:t>
            </a:r>
            <a:endParaRPr lang="zh-CN" altLang="en-US" dirty="0"/>
          </a:p>
        </p:txBody>
      </p:sp>
      <p:sp>
        <p:nvSpPr>
          <p:cNvPr id="4" name="灯片编号占位符 3"/>
          <p:cNvSpPr>
            <a:spLocks noGrp="1"/>
          </p:cNvSpPr>
          <p:nvPr>
            <p:ph type="sldNum" sz="quarter" idx="5"/>
          </p:nvPr>
        </p:nvSpPr>
        <p:spPr/>
        <p:txBody>
          <a:bodyPr/>
          <a:lstStyle/>
          <a:p>
            <a:fld id="{232D571C-CC8F-47EB-A53D-40BF3CFB8C94}" type="slidenum">
              <a:rPr lang="zh-CN" altLang="en-US" smtClean="0"/>
              <a:t>5</a:t>
            </a:fld>
            <a:endParaRPr lang="zh-CN" altLang="en-US"/>
          </a:p>
        </p:txBody>
      </p:sp>
    </p:spTree>
    <p:extLst>
      <p:ext uri="{BB962C8B-B14F-4D97-AF65-F5344CB8AC3E}">
        <p14:creationId xmlns:p14="http://schemas.microsoft.com/office/powerpoint/2010/main" val="24193973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 only </a:t>
            </a:r>
            <a:r>
              <a:rPr lang="en-NZ" altLang="zh-CN" dirty="0"/>
              <a:t>considered</a:t>
            </a:r>
            <a:r>
              <a:rPr lang="en-US" altLang="zh-CN" dirty="0"/>
              <a:t> the traditional view of generalization, which is </a:t>
            </a:r>
            <a:r>
              <a:rPr lang="en-US" altLang="zh-CN" b="0" i="0" dirty="0">
                <a:solidFill>
                  <a:srgbClr val="313131"/>
                </a:solidFill>
                <a:effectLst/>
                <a:latin typeface="Merriweather" panose="00000500000000000000" pitchFamily="2" charset="0"/>
              </a:rPr>
              <a:t>motivated by a least squares regression analysis. In this view, using very complex models is likely to lead to overfitting, which reduces the generalization ability, as we discussed just now. However, this is not the only case.</a:t>
            </a:r>
            <a:endParaRPr lang="en-US" altLang="zh-CN" dirty="0"/>
          </a:p>
        </p:txBody>
      </p:sp>
      <p:sp>
        <p:nvSpPr>
          <p:cNvPr id="4" name="灯片编号占位符 3"/>
          <p:cNvSpPr>
            <a:spLocks noGrp="1"/>
          </p:cNvSpPr>
          <p:nvPr>
            <p:ph type="sldNum" sz="quarter" idx="5"/>
          </p:nvPr>
        </p:nvSpPr>
        <p:spPr/>
        <p:txBody>
          <a:bodyPr/>
          <a:lstStyle/>
          <a:p>
            <a:fld id="{232D571C-CC8F-47EB-A53D-40BF3CFB8C94}" type="slidenum">
              <a:rPr lang="zh-CN" altLang="en-US" smtClean="0"/>
              <a:t>6</a:t>
            </a:fld>
            <a:endParaRPr lang="zh-CN" altLang="en-US"/>
          </a:p>
        </p:txBody>
      </p:sp>
    </p:spTree>
    <p:extLst>
      <p:ext uri="{BB962C8B-B14F-4D97-AF65-F5344CB8AC3E}">
        <p14:creationId xmlns:p14="http://schemas.microsoft.com/office/powerpoint/2010/main" val="7375867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In fact, as the complexity increases, some very complex models can achieve near-zero training losses while still generalizing well. </a:t>
            </a:r>
            <a:r>
              <a:rPr lang="en-US" altLang="zh-CN" b="0" i="0" dirty="0">
                <a:solidFill>
                  <a:srgbClr val="313131"/>
                </a:solidFill>
                <a:effectLst/>
                <a:latin typeface="Merriweather" panose="00000500000000000000" pitchFamily="2" charset="0"/>
              </a:rPr>
              <a:t>There is an interpolation threshold, the complexity range below the threshold is the </a:t>
            </a:r>
            <a:r>
              <a:rPr lang="en-US" altLang="zh-CN" b="0" i="0" dirty="0" err="1">
                <a:solidFill>
                  <a:srgbClr val="313131"/>
                </a:solidFill>
                <a:effectLst/>
                <a:latin typeface="Merriweather" panose="00000500000000000000" pitchFamily="2" charset="0"/>
              </a:rPr>
              <a:t>underparameterized</a:t>
            </a:r>
            <a:r>
              <a:rPr lang="en-US" altLang="zh-CN" b="0" i="1" dirty="0">
                <a:solidFill>
                  <a:srgbClr val="313131"/>
                </a:solidFill>
                <a:effectLst/>
                <a:latin typeface="Merriweather" panose="00000500000000000000" pitchFamily="2" charset="0"/>
              </a:rPr>
              <a:t> </a:t>
            </a:r>
            <a:r>
              <a:rPr lang="en-US" altLang="zh-CN" b="0" i="0" dirty="0" err="1">
                <a:solidFill>
                  <a:srgbClr val="313131"/>
                </a:solidFill>
                <a:effectLst/>
                <a:latin typeface="Merriweather" panose="00000500000000000000" pitchFamily="2" charset="0"/>
              </a:rPr>
              <a:t>re’gime</a:t>
            </a:r>
            <a:r>
              <a:rPr lang="en-US" altLang="zh-CN" b="0" i="0" dirty="0">
                <a:solidFill>
                  <a:srgbClr val="313131"/>
                </a:solidFill>
                <a:effectLst/>
                <a:latin typeface="Merriweather" panose="00000500000000000000" pitchFamily="2" charset="0"/>
              </a:rPr>
              <a:t>, the one above is the overparameterized regime. In the case of over-parameterization, the increased complexity allows the model to maintain good generalization ability while the risk keeps decreasing. </a:t>
            </a:r>
            <a:endParaRPr lang="zh-CN" altLang="en-US" dirty="0"/>
          </a:p>
        </p:txBody>
      </p:sp>
      <p:sp>
        <p:nvSpPr>
          <p:cNvPr id="4" name="灯片编号占位符 3"/>
          <p:cNvSpPr>
            <a:spLocks noGrp="1"/>
          </p:cNvSpPr>
          <p:nvPr>
            <p:ph type="sldNum" sz="quarter" idx="5"/>
          </p:nvPr>
        </p:nvSpPr>
        <p:spPr/>
        <p:txBody>
          <a:bodyPr/>
          <a:lstStyle/>
          <a:p>
            <a:fld id="{232D571C-CC8F-47EB-A53D-40BF3CFB8C94}" type="slidenum">
              <a:rPr lang="zh-CN" altLang="en-US" smtClean="0"/>
              <a:t>7</a:t>
            </a:fld>
            <a:endParaRPr lang="zh-CN" altLang="en-US"/>
          </a:p>
        </p:txBody>
      </p:sp>
    </p:spTree>
    <p:extLst>
      <p:ext uri="{BB962C8B-B14F-4D97-AF65-F5344CB8AC3E}">
        <p14:creationId xmlns:p14="http://schemas.microsoft.com/office/powerpoint/2010/main" val="6898745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In fact in many cases, we may find that the risk continues to decrease as the complexity increases, That is, the generalization ability of the model is getting better while the fitting is getting more and more accurate.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fld id="{232D571C-CC8F-47EB-A53D-40BF3CFB8C94}" type="slidenum">
              <a:rPr lang="zh-CN" altLang="en-US" smtClean="0"/>
              <a:t>8</a:t>
            </a:fld>
            <a:endParaRPr lang="zh-CN" altLang="en-US"/>
          </a:p>
        </p:txBody>
      </p:sp>
    </p:spTree>
    <p:extLst>
      <p:ext uri="{BB962C8B-B14F-4D97-AF65-F5344CB8AC3E}">
        <p14:creationId xmlns:p14="http://schemas.microsoft.com/office/powerpoint/2010/main" val="36936641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313131"/>
                </a:solidFill>
                <a:effectLst/>
                <a:latin typeface="Merriweather" panose="00000500000000000000" pitchFamily="2" charset="0"/>
              </a:rPr>
              <a:t>An example is the deep neural network models. They may have many layers and very large size, but still generalizing well. As shown in this chart, on the </a:t>
            </a:r>
            <a:r>
              <a:rPr lang="en-US" altLang="zh-CN" b="0" i="0">
                <a:solidFill>
                  <a:srgbClr val="313131"/>
                </a:solidFill>
                <a:effectLst/>
                <a:latin typeface="Merriweather" panose="00000500000000000000" pitchFamily="2" charset="0"/>
              </a:rPr>
              <a:t>left are </a:t>
            </a:r>
            <a:r>
              <a:rPr lang="en-US" altLang="zh-CN" b="0" i="0" dirty="0">
                <a:solidFill>
                  <a:srgbClr val="313131"/>
                </a:solidFill>
                <a:effectLst/>
                <a:latin typeface="Merriweather" panose="00000500000000000000" pitchFamily="2" charset="0"/>
              </a:rPr>
              <a:t>the best </a:t>
            </a:r>
            <a:r>
              <a:rPr lang="en-US" altLang="zh-CN" b="0" i="0">
                <a:solidFill>
                  <a:srgbClr val="313131"/>
                </a:solidFill>
                <a:effectLst/>
                <a:latin typeface="Merriweather" panose="00000500000000000000" pitchFamily="2" charset="0"/>
              </a:rPr>
              <a:t>neural networks </a:t>
            </a:r>
            <a:r>
              <a:rPr lang="en-US" altLang="zh-CN" b="0" i="0" dirty="0">
                <a:solidFill>
                  <a:srgbClr val="313131"/>
                </a:solidFill>
                <a:effectLst/>
                <a:latin typeface="Merriweather" panose="00000500000000000000" pitchFamily="2" charset="0"/>
              </a:rPr>
              <a:t>in 2017, on the right is the commonly used datasets. We can see most models have more parameters than the number of samples in common datasets. Such complexity does not prevent them from being the best models. Actually the discussion about model complexity and generalization ability never stops. </a:t>
            </a:r>
            <a:endParaRPr lang="zh-CN" altLang="en-US" dirty="0"/>
          </a:p>
        </p:txBody>
      </p:sp>
      <p:sp>
        <p:nvSpPr>
          <p:cNvPr id="4" name="灯片编号占位符 3"/>
          <p:cNvSpPr>
            <a:spLocks noGrp="1"/>
          </p:cNvSpPr>
          <p:nvPr>
            <p:ph type="sldNum" sz="quarter" idx="5"/>
          </p:nvPr>
        </p:nvSpPr>
        <p:spPr/>
        <p:txBody>
          <a:bodyPr/>
          <a:lstStyle/>
          <a:p>
            <a:fld id="{232D571C-CC8F-47EB-A53D-40BF3CFB8C94}" type="slidenum">
              <a:rPr lang="zh-CN" altLang="en-US" smtClean="0"/>
              <a:t>9</a:t>
            </a:fld>
            <a:endParaRPr lang="zh-CN" altLang="en-US"/>
          </a:p>
        </p:txBody>
      </p:sp>
    </p:spTree>
    <p:extLst>
      <p:ext uri="{BB962C8B-B14F-4D97-AF65-F5344CB8AC3E}">
        <p14:creationId xmlns:p14="http://schemas.microsoft.com/office/powerpoint/2010/main" val="3986466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zh-CN" altLang="en-US"/>
              <a:t>单击此处编辑母版标题样式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FA8AE4B-519A-4B73-90D9-9A2D5F1C3244}" type="datetimeFigureOut">
              <a:rPr lang="zh-CN" altLang="en-US" smtClean="0"/>
              <a:t>2022/5/25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D7F3F04-E2D2-457C-B025-C9CF15E9BE2A}" type="slidenum">
              <a:rPr lang="zh-CN" altLang="en-US" smtClean="0"/>
              <a:t>‹#›</a:t>
            </a:fld>
            <a:endParaRPr lang="zh-CN" altLang="en-US"/>
          </a:p>
        </p:txBody>
      </p:sp>
    </p:spTree>
    <p:extLst>
      <p:ext uri="{BB962C8B-B14F-4D97-AF65-F5344CB8AC3E}">
        <p14:creationId xmlns:p14="http://schemas.microsoft.com/office/powerpoint/2010/main" val="342978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FA8AE4B-519A-4B73-90D9-9A2D5F1C3244}" type="datetimeFigureOut">
              <a:rPr lang="zh-CN" altLang="en-US" smtClean="0"/>
              <a:t>2022/5/25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D7F3F04-E2D2-457C-B025-C9CF15E9BE2A}" type="slidenum">
              <a:rPr lang="zh-CN" altLang="en-US" smtClean="0"/>
              <a:t>‹#›</a:t>
            </a:fld>
            <a:endParaRPr lang="zh-CN" altLang="en-US"/>
          </a:p>
        </p:txBody>
      </p:sp>
    </p:spTree>
    <p:extLst>
      <p:ext uri="{BB962C8B-B14F-4D97-AF65-F5344CB8AC3E}">
        <p14:creationId xmlns:p14="http://schemas.microsoft.com/office/powerpoint/2010/main" val="3725350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zh-CN" altLang="en-US"/>
              <a:t>单击此处编辑母版标题样式</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FA8AE4B-519A-4B73-90D9-9A2D5F1C3244}" type="datetimeFigureOut">
              <a:rPr lang="zh-CN" altLang="en-US" smtClean="0"/>
              <a:t>2022/5/25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D7F3F04-E2D2-457C-B025-C9CF15E9BE2A}" type="slidenum">
              <a:rPr lang="zh-CN" altLang="en-US" smtClean="0"/>
              <a:t>‹#›</a:t>
            </a:fld>
            <a:endParaRPr lang="zh-CN" altLang="en-US"/>
          </a:p>
        </p:txBody>
      </p:sp>
    </p:spTree>
    <p:extLst>
      <p:ext uri="{BB962C8B-B14F-4D97-AF65-F5344CB8AC3E}">
        <p14:creationId xmlns:p14="http://schemas.microsoft.com/office/powerpoint/2010/main" val="8002189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zh-CN" altLang="en-US"/>
              <a:t>单击此处编辑母版标题样式</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CN" altLang="en-US"/>
              <a:t>单击此处编辑母版文本样式</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FA8AE4B-519A-4B73-90D9-9A2D5F1C3244}" type="datetimeFigureOut">
              <a:rPr lang="zh-CN" altLang="en-US" smtClean="0"/>
              <a:t>2022/5/25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D7F3F04-E2D2-457C-B025-C9CF15E9BE2A}" type="slidenum">
              <a:rPr lang="zh-CN" altLang="en-US" smtClean="0"/>
              <a:t>‹#›</a:t>
            </a:fld>
            <a:endParaRPr lang="zh-CN" alt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716687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FA8AE4B-519A-4B73-90D9-9A2D5F1C3244}" type="datetimeFigureOut">
              <a:rPr lang="zh-CN" altLang="en-US" smtClean="0"/>
              <a:t>2022/5/25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D7F3F04-E2D2-457C-B025-C9CF15E9BE2A}" type="slidenum">
              <a:rPr lang="zh-CN" altLang="en-US" smtClean="0"/>
              <a:t>‹#›</a:t>
            </a:fld>
            <a:endParaRPr lang="zh-CN" altLang="en-US"/>
          </a:p>
        </p:txBody>
      </p:sp>
    </p:spTree>
    <p:extLst>
      <p:ext uri="{BB962C8B-B14F-4D97-AF65-F5344CB8AC3E}">
        <p14:creationId xmlns:p14="http://schemas.microsoft.com/office/powerpoint/2010/main" val="16505156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FA8AE4B-519A-4B73-90D9-9A2D5F1C3244}" type="datetimeFigureOut">
              <a:rPr lang="zh-CN" altLang="en-US" smtClean="0"/>
              <a:t>2022/5/25</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D7F3F04-E2D2-457C-B025-C9CF15E9BE2A}" type="slidenum">
              <a:rPr lang="zh-CN" altLang="en-US" smtClean="0"/>
              <a:t>‹#›</a:t>
            </a:fld>
            <a:endParaRPr lang="zh-CN" altLang="en-US"/>
          </a:p>
        </p:txBody>
      </p:sp>
    </p:spTree>
    <p:extLst>
      <p:ext uri="{BB962C8B-B14F-4D97-AF65-F5344CB8AC3E}">
        <p14:creationId xmlns:p14="http://schemas.microsoft.com/office/powerpoint/2010/main" val="39886201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FA8AE4B-519A-4B73-90D9-9A2D5F1C3244}" type="datetimeFigureOut">
              <a:rPr lang="zh-CN" altLang="en-US" smtClean="0"/>
              <a:t>2022/5/25</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D7F3F04-E2D2-457C-B025-C9CF15E9BE2A}" type="slidenum">
              <a:rPr lang="zh-CN" altLang="en-US" smtClean="0"/>
              <a:t>‹#›</a:t>
            </a:fld>
            <a:endParaRPr lang="zh-CN" altLang="en-US"/>
          </a:p>
        </p:txBody>
      </p:sp>
    </p:spTree>
    <p:extLst>
      <p:ext uri="{BB962C8B-B14F-4D97-AF65-F5344CB8AC3E}">
        <p14:creationId xmlns:p14="http://schemas.microsoft.com/office/powerpoint/2010/main" val="31305929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FA8AE4B-519A-4B73-90D9-9A2D5F1C3244}" type="datetimeFigureOut">
              <a:rPr lang="zh-CN" altLang="en-US" smtClean="0"/>
              <a:t>2022/5/25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D7F3F04-E2D2-457C-B025-C9CF15E9BE2A}" type="slidenum">
              <a:rPr lang="zh-CN" altLang="en-US" smtClean="0"/>
              <a:t>‹#›</a:t>
            </a:fld>
            <a:endParaRPr lang="zh-CN" altLang="en-US"/>
          </a:p>
        </p:txBody>
      </p:sp>
    </p:spTree>
    <p:extLst>
      <p:ext uri="{BB962C8B-B14F-4D97-AF65-F5344CB8AC3E}">
        <p14:creationId xmlns:p14="http://schemas.microsoft.com/office/powerpoint/2010/main" val="41372817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FA8AE4B-519A-4B73-90D9-9A2D5F1C3244}" type="datetimeFigureOut">
              <a:rPr lang="zh-CN" altLang="en-US" smtClean="0"/>
              <a:t>2022/5/25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D7F3F04-E2D2-457C-B025-C9CF15E9BE2A}" type="slidenum">
              <a:rPr lang="zh-CN" altLang="en-US" smtClean="0"/>
              <a:t>‹#›</a:t>
            </a:fld>
            <a:endParaRPr lang="zh-CN" altLang="en-US"/>
          </a:p>
        </p:txBody>
      </p:sp>
    </p:spTree>
    <p:extLst>
      <p:ext uri="{BB962C8B-B14F-4D97-AF65-F5344CB8AC3E}">
        <p14:creationId xmlns:p14="http://schemas.microsoft.com/office/powerpoint/2010/main" val="1777388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3"/>
          <p:cNvSpPr>
            <a:spLocks noGrp="1"/>
          </p:cNvSpPr>
          <p:nvPr>
            <p:ph type="dt" sz="half" idx="10"/>
          </p:nvPr>
        </p:nvSpPr>
        <p:spPr/>
        <p:txBody>
          <a:bodyPr/>
          <a:lstStyle/>
          <a:p>
            <a:fld id="{4FA8AE4B-519A-4B73-90D9-9A2D5F1C3244}" type="datetimeFigureOut">
              <a:rPr lang="zh-CN" altLang="en-US" smtClean="0"/>
              <a:t>2022/5/25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D7F3F04-E2D2-457C-B025-C9CF15E9BE2A}" type="slidenum">
              <a:rPr lang="zh-CN" altLang="en-US" smtClean="0"/>
              <a:t>‹#›</a:t>
            </a:fld>
            <a:endParaRPr lang="zh-CN" altLang="en-US"/>
          </a:p>
        </p:txBody>
      </p:sp>
    </p:spTree>
    <p:extLst>
      <p:ext uri="{BB962C8B-B14F-4D97-AF65-F5344CB8AC3E}">
        <p14:creationId xmlns:p14="http://schemas.microsoft.com/office/powerpoint/2010/main" val="1579380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FA8AE4B-519A-4B73-90D9-9A2D5F1C3244}" type="datetimeFigureOut">
              <a:rPr lang="zh-CN" altLang="en-US" smtClean="0"/>
              <a:t>2022/5/25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D7F3F04-E2D2-457C-B025-C9CF15E9BE2A}" type="slidenum">
              <a:rPr lang="zh-CN" altLang="en-US" smtClean="0"/>
              <a:t>‹#›</a:t>
            </a:fld>
            <a:endParaRPr lang="zh-CN" altLang="en-US"/>
          </a:p>
        </p:txBody>
      </p:sp>
    </p:spTree>
    <p:extLst>
      <p:ext uri="{BB962C8B-B14F-4D97-AF65-F5344CB8AC3E}">
        <p14:creationId xmlns:p14="http://schemas.microsoft.com/office/powerpoint/2010/main" val="123518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4FA8AE4B-519A-4B73-90D9-9A2D5F1C3244}" type="datetimeFigureOut">
              <a:rPr lang="zh-CN" altLang="en-US" smtClean="0"/>
              <a:t>2022/5/25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D7F3F04-E2D2-457C-B025-C9CF15E9BE2A}" type="slidenum">
              <a:rPr lang="zh-CN" altLang="en-US" smtClean="0"/>
              <a:t>‹#›</a:t>
            </a:fld>
            <a:endParaRPr lang="zh-CN" altLang="en-US"/>
          </a:p>
        </p:txBody>
      </p:sp>
    </p:spTree>
    <p:extLst>
      <p:ext uri="{BB962C8B-B14F-4D97-AF65-F5344CB8AC3E}">
        <p14:creationId xmlns:p14="http://schemas.microsoft.com/office/powerpoint/2010/main" val="2429072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4FA8AE4B-519A-4B73-90D9-9A2D5F1C3244}" type="datetimeFigureOut">
              <a:rPr lang="zh-CN" altLang="en-US" smtClean="0"/>
              <a:t>2022/5/25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D7F3F04-E2D2-457C-B025-C9CF15E9BE2A}" type="slidenum">
              <a:rPr lang="zh-CN" altLang="en-US" smtClean="0"/>
              <a:t>‹#›</a:t>
            </a:fld>
            <a:endParaRPr lang="zh-CN" altLang="en-US"/>
          </a:p>
        </p:txBody>
      </p:sp>
    </p:spTree>
    <p:extLst>
      <p:ext uri="{BB962C8B-B14F-4D97-AF65-F5344CB8AC3E}">
        <p14:creationId xmlns:p14="http://schemas.microsoft.com/office/powerpoint/2010/main" val="1819212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7" name="Date Placeholder 2"/>
          <p:cNvSpPr>
            <a:spLocks noGrp="1"/>
          </p:cNvSpPr>
          <p:nvPr>
            <p:ph type="dt" sz="half" idx="10"/>
          </p:nvPr>
        </p:nvSpPr>
        <p:spPr/>
        <p:txBody>
          <a:bodyPr/>
          <a:lstStyle/>
          <a:p>
            <a:fld id="{4FA8AE4B-519A-4B73-90D9-9A2D5F1C3244}" type="datetimeFigureOut">
              <a:rPr lang="zh-CN" altLang="en-US" smtClean="0"/>
              <a:t>2022/5/25</a:t>
            </a:fld>
            <a:endParaRPr lang="zh-CN" altLang="en-US"/>
          </a:p>
        </p:txBody>
      </p:sp>
      <p:sp>
        <p:nvSpPr>
          <p:cNvPr id="5" name="Footer Placeholder 3"/>
          <p:cNvSpPr>
            <a:spLocks noGrp="1"/>
          </p:cNvSpPr>
          <p:nvPr>
            <p:ph type="ftr" sz="quarter" idx="11"/>
          </p:nvPr>
        </p:nvSpPr>
        <p:spPr/>
        <p:txBody>
          <a:bodyPr/>
          <a:lstStyle/>
          <a:p>
            <a:endParaRPr lang="zh-CN" altLang="en-US"/>
          </a:p>
        </p:txBody>
      </p:sp>
      <p:sp>
        <p:nvSpPr>
          <p:cNvPr id="6" name="Slide Number Placeholder 4"/>
          <p:cNvSpPr>
            <a:spLocks noGrp="1"/>
          </p:cNvSpPr>
          <p:nvPr>
            <p:ph type="sldNum" sz="quarter" idx="12"/>
          </p:nvPr>
        </p:nvSpPr>
        <p:spPr/>
        <p:txBody>
          <a:bodyPr/>
          <a:lstStyle/>
          <a:p>
            <a:fld id="{DD7F3F04-E2D2-457C-B025-C9CF15E9BE2A}" type="slidenum">
              <a:rPr lang="zh-CN" altLang="en-US" smtClean="0"/>
              <a:t>‹#›</a:t>
            </a:fld>
            <a:endParaRPr lang="zh-CN" altLang="en-US"/>
          </a:p>
        </p:txBody>
      </p:sp>
    </p:spTree>
    <p:extLst>
      <p:ext uri="{BB962C8B-B14F-4D97-AF65-F5344CB8AC3E}">
        <p14:creationId xmlns:p14="http://schemas.microsoft.com/office/powerpoint/2010/main" val="2338349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FA8AE4B-519A-4B73-90D9-9A2D5F1C3244}" type="datetimeFigureOut">
              <a:rPr lang="zh-CN" altLang="en-US" smtClean="0"/>
              <a:t>2022/5/25</a:t>
            </a:fld>
            <a:endParaRPr lang="zh-CN" altLang="en-US"/>
          </a:p>
        </p:txBody>
      </p:sp>
      <p:sp>
        <p:nvSpPr>
          <p:cNvPr id="5" name="Footer Placeholder 2"/>
          <p:cNvSpPr>
            <a:spLocks noGrp="1"/>
          </p:cNvSpPr>
          <p:nvPr>
            <p:ph type="ftr" sz="quarter" idx="11"/>
          </p:nvPr>
        </p:nvSpPr>
        <p:spPr/>
        <p:txBody>
          <a:bodyPr/>
          <a:lstStyle/>
          <a:p>
            <a:endParaRPr lang="zh-CN" altLang="en-US"/>
          </a:p>
        </p:txBody>
      </p:sp>
      <p:sp>
        <p:nvSpPr>
          <p:cNvPr id="6" name="Slide Number Placeholder 3"/>
          <p:cNvSpPr>
            <a:spLocks noGrp="1"/>
          </p:cNvSpPr>
          <p:nvPr>
            <p:ph type="sldNum" sz="quarter" idx="12"/>
          </p:nvPr>
        </p:nvSpPr>
        <p:spPr/>
        <p:txBody>
          <a:bodyPr/>
          <a:lstStyle/>
          <a:p>
            <a:fld id="{DD7F3F04-E2D2-457C-B025-C9CF15E9BE2A}" type="slidenum">
              <a:rPr lang="zh-CN" altLang="en-US" smtClean="0"/>
              <a:t>‹#›</a:t>
            </a:fld>
            <a:endParaRPr lang="zh-CN" altLang="en-US"/>
          </a:p>
        </p:txBody>
      </p:sp>
    </p:spTree>
    <p:extLst>
      <p:ext uri="{BB962C8B-B14F-4D97-AF65-F5344CB8AC3E}">
        <p14:creationId xmlns:p14="http://schemas.microsoft.com/office/powerpoint/2010/main" val="4282212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7" name="Date Placeholder 4"/>
          <p:cNvSpPr>
            <a:spLocks noGrp="1"/>
          </p:cNvSpPr>
          <p:nvPr>
            <p:ph type="dt" sz="half" idx="10"/>
          </p:nvPr>
        </p:nvSpPr>
        <p:spPr/>
        <p:txBody>
          <a:bodyPr/>
          <a:lstStyle/>
          <a:p>
            <a:fld id="{4FA8AE4B-519A-4B73-90D9-9A2D5F1C3244}" type="datetimeFigureOut">
              <a:rPr lang="zh-CN" altLang="en-US" smtClean="0"/>
              <a:t>2022/5/25</a:t>
            </a:fld>
            <a:endParaRPr lang="zh-CN" altLang="en-US"/>
          </a:p>
        </p:txBody>
      </p:sp>
      <p:sp>
        <p:nvSpPr>
          <p:cNvPr id="5" name="Footer Placeholder 5"/>
          <p:cNvSpPr>
            <a:spLocks noGrp="1"/>
          </p:cNvSpPr>
          <p:nvPr>
            <p:ph type="ftr" sz="quarter" idx="11"/>
          </p:nvPr>
        </p:nvSpPr>
        <p:spPr/>
        <p:txBody>
          <a:bodyPr/>
          <a:lstStyle/>
          <a:p>
            <a:endParaRPr lang="zh-CN" altLang="en-US"/>
          </a:p>
        </p:txBody>
      </p:sp>
      <p:sp>
        <p:nvSpPr>
          <p:cNvPr id="6" name="Slide Number Placeholder 6"/>
          <p:cNvSpPr>
            <a:spLocks noGrp="1"/>
          </p:cNvSpPr>
          <p:nvPr>
            <p:ph type="sldNum" sz="quarter" idx="12"/>
          </p:nvPr>
        </p:nvSpPr>
        <p:spPr/>
        <p:txBody>
          <a:bodyPr/>
          <a:lstStyle/>
          <a:p>
            <a:fld id="{DD7F3F04-E2D2-457C-B025-C9CF15E9BE2A}" type="slidenum">
              <a:rPr lang="zh-CN" altLang="en-US" smtClean="0"/>
              <a:t>‹#›</a:t>
            </a:fld>
            <a:endParaRPr lang="zh-CN" altLang="en-US"/>
          </a:p>
        </p:txBody>
      </p:sp>
    </p:spTree>
    <p:extLst>
      <p:ext uri="{BB962C8B-B14F-4D97-AF65-F5344CB8AC3E}">
        <p14:creationId xmlns:p14="http://schemas.microsoft.com/office/powerpoint/2010/main" val="1104253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FA8AE4B-519A-4B73-90D9-9A2D5F1C3244}" type="datetimeFigureOut">
              <a:rPr lang="zh-CN" altLang="en-US" smtClean="0"/>
              <a:t>2022/5/25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D7F3F04-E2D2-457C-B025-C9CF15E9BE2A}" type="slidenum">
              <a:rPr lang="zh-CN" altLang="en-US" smtClean="0"/>
              <a:t>‹#›</a:t>
            </a:fld>
            <a:endParaRPr lang="zh-CN" altLang="en-US"/>
          </a:p>
        </p:txBody>
      </p:sp>
    </p:spTree>
    <p:extLst>
      <p:ext uri="{BB962C8B-B14F-4D97-AF65-F5344CB8AC3E}">
        <p14:creationId xmlns:p14="http://schemas.microsoft.com/office/powerpoint/2010/main" val="1374953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FA8AE4B-519A-4B73-90D9-9A2D5F1C3244}" type="datetimeFigureOut">
              <a:rPr lang="zh-CN" altLang="en-US" smtClean="0"/>
              <a:t>2022/5/25</a:t>
            </a:fld>
            <a:endParaRPr lang="zh-CN" alt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zh-CN" alt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D7F3F04-E2D2-457C-B025-C9CF15E9BE2A}" type="slidenum">
              <a:rPr lang="zh-CN" altLang="en-US" smtClean="0"/>
              <a:t>‹#›</a:t>
            </a:fld>
            <a:endParaRPr lang="zh-CN" altLang="en-US"/>
          </a:p>
        </p:txBody>
      </p:sp>
    </p:spTree>
    <p:extLst>
      <p:ext uri="{BB962C8B-B14F-4D97-AF65-F5344CB8AC3E}">
        <p14:creationId xmlns:p14="http://schemas.microsoft.com/office/powerpoint/2010/main" val="420655982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zh.d2l.ai/chapter_multilayer-perceptrons/underfit-overfit.html" TargetMode="External"/><Relationship Id="rId3" Type="http://schemas.openxmlformats.org/officeDocument/2006/relationships/hyperlink" Target="https://zhuanlan.zhihu.com/p/68054009" TargetMode="External"/><Relationship Id="rId7" Type="http://schemas.openxmlformats.org/officeDocument/2006/relationships/hyperlink" Target="https://zhuanlan.zhihu.com/p/29707029"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hyperlink" Target="https://zhuanlan.zhihu.com/p/454167581" TargetMode="External"/><Relationship Id="rId5" Type="http://schemas.openxmlformats.org/officeDocument/2006/relationships/hyperlink" Target="https://www.cnblogs.com/HuZihu/p/11081463.html" TargetMode="External"/><Relationship Id="rId10" Type="http://schemas.openxmlformats.org/officeDocument/2006/relationships/hyperlink" Target="https://www.pngbag.com/png/qjjrxbkq.html" TargetMode="External"/><Relationship Id="rId4" Type="http://schemas.openxmlformats.org/officeDocument/2006/relationships/hyperlink" Target="https://mlstory.org/generalization.html" TargetMode="External"/><Relationship Id="rId9" Type="http://schemas.openxmlformats.org/officeDocument/2006/relationships/hyperlink" Target="https://picture.iczhiku.com/weixin/message1594467069479.html"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attlecourses.anu.edu.au/filter/tex/displaytex.php?texexp=%20R%5Bf%5D%20%3D%20R_s%20%5Bf%5D%20%2B%20%5Cdelta_%7Bgen%7D%28f%29%20"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3886398-2987-3D33-F4C2-6D3A54323BFF}"/>
              </a:ext>
            </a:extLst>
          </p:cNvPr>
          <p:cNvPicPr>
            <a:picLocks noChangeAspect="1"/>
          </p:cNvPicPr>
          <p:nvPr/>
        </p:nvPicPr>
        <p:blipFill rotWithShape="1">
          <a:blip r:embed="rId4">
            <a:duotone>
              <a:prstClr val="black"/>
              <a:schemeClr val="accent5">
                <a:tint val="45000"/>
                <a:satMod val="400000"/>
              </a:schemeClr>
            </a:duotone>
            <a:alphaModFix amt="25000"/>
          </a:blip>
          <a:srcRect t="20803" b="4197"/>
          <a:stretch/>
        </p:blipFill>
        <p:spPr>
          <a:xfrm>
            <a:off x="20" y="10"/>
            <a:ext cx="12191980" cy="6857990"/>
          </a:xfrm>
          <a:prstGeom prst="rect">
            <a:avLst/>
          </a:prstGeom>
        </p:spPr>
      </p:pic>
      <p:sp>
        <p:nvSpPr>
          <p:cNvPr id="2" name="标题 1">
            <a:extLst>
              <a:ext uri="{FF2B5EF4-FFF2-40B4-BE49-F238E27FC236}">
                <a16:creationId xmlns:a16="http://schemas.microsoft.com/office/drawing/2014/main" id="{015F8C75-38CF-DC4A-DDEC-A8529A3116AA}"/>
              </a:ext>
            </a:extLst>
          </p:cNvPr>
          <p:cNvSpPr>
            <a:spLocks noGrp="1"/>
          </p:cNvSpPr>
          <p:nvPr>
            <p:ph type="ctrTitle"/>
          </p:nvPr>
        </p:nvSpPr>
        <p:spPr>
          <a:xfrm>
            <a:off x="1154955" y="1447800"/>
            <a:ext cx="8825658" cy="3329581"/>
          </a:xfrm>
        </p:spPr>
        <p:txBody>
          <a:bodyPr>
            <a:normAutofit/>
          </a:bodyPr>
          <a:lstStyle/>
          <a:p>
            <a:r>
              <a:rPr lang="en-US" altLang="zh-CN" dirty="0"/>
              <a:t>Generalization</a:t>
            </a:r>
            <a:endParaRPr lang="zh-CN" altLang="en-US" dirty="0"/>
          </a:p>
        </p:txBody>
      </p:sp>
      <p:sp>
        <p:nvSpPr>
          <p:cNvPr id="3" name="副标题 2">
            <a:extLst>
              <a:ext uri="{FF2B5EF4-FFF2-40B4-BE49-F238E27FC236}">
                <a16:creationId xmlns:a16="http://schemas.microsoft.com/office/drawing/2014/main" id="{421B9B82-D3FC-4429-1F0A-150BE6C09393}"/>
              </a:ext>
            </a:extLst>
          </p:cNvPr>
          <p:cNvSpPr>
            <a:spLocks noGrp="1"/>
          </p:cNvSpPr>
          <p:nvPr>
            <p:ph type="subTitle" idx="1"/>
          </p:nvPr>
        </p:nvSpPr>
        <p:spPr>
          <a:xfrm>
            <a:off x="1154955" y="4777380"/>
            <a:ext cx="8825658" cy="861420"/>
          </a:xfrm>
        </p:spPr>
        <p:txBody>
          <a:bodyPr>
            <a:normAutofit/>
          </a:bodyPr>
          <a:lstStyle/>
          <a:p>
            <a:r>
              <a:rPr lang="en-US" altLang="zh-CN"/>
              <a:t>COMP8600 Video Assignment</a:t>
            </a:r>
          </a:p>
          <a:p>
            <a:r>
              <a:rPr lang="en-US" altLang="zh-CN"/>
              <a:t>Han Zhang	u7235649</a:t>
            </a:r>
            <a:endParaRPr lang="zh-CN" altLang="en-US" dirty="0"/>
          </a:p>
        </p:txBody>
      </p:sp>
      <p:sp>
        <p:nvSpPr>
          <p:cNvPr id="9" name="Rectangle 8">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1202504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1515115-95FB-41E0-86F3-8744438C0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4844939C-D11B-C5ED-2E86-5C33F69DC367}"/>
              </a:ext>
            </a:extLst>
          </p:cNvPr>
          <p:cNvSpPr>
            <a:spLocks noGrp="1"/>
          </p:cNvSpPr>
          <p:nvPr>
            <p:ph type="title"/>
          </p:nvPr>
        </p:nvSpPr>
        <p:spPr>
          <a:xfrm>
            <a:off x="648930" y="629266"/>
            <a:ext cx="5616217" cy="1622321"/>
          </a:xfrm>
        </p:spPr>
        <p:txBody>
          <a:bodyPr>
            <a:normAutofit/>
          </a:bodyPr>
          <a:lstStyle/>
          <a:p>
            <a:r>
              <a:rPr lang="en-US" altLang="zh-CN" dirty="0">
                <a:solidFill>
                  <a:srgbClr val="EBEBEB"/>
                </a:solidFill>
              </a:rPr>
              <a:t>Option B</a:t>
            </a:r>
            <a:endParaRPr lang="zh-CN" altLang="en-US" dirty="0">
              <a:solidFill>
                <a:srgbClr val="EBEBEB"/>
              </a:solidFill>
            </a:endParaRPr>
          </a:p>
        </p:txBody>
      </p:sp>
      <p:sp>
        <p:nvSpPr>
          <p:cNvPr id="15" name="Freeform 31">
            <a:extLst>
              <a:ext uri="{FF2B5EF4-FFF2-40B4-BE49-F238E27FC236}">
                <a16:creationId xmlns:a16="http://schemas.microsoft.com/office/drawing/2014/main" id="{8222A33F-BE2D-4D69-92A0-5DF8B17BA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49843"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solidFill>
                <a:srgbClr val="FFFFFF"/>
              </a:solidFill>
            </a:endParaRPr>
          </a:p>
        </p:txBody>
      </p:sp>
      <p:sp useBgFill="1">
        <p:nvSpPr>
          <p:cNvPr id="17" name="Freeform: Shape 16">
            <a:extLst>
              <a:ext uri="{FF2B5EF4-FFF2-40B4-BE49-F238E27FC236}">
                <a16:creationId xmlns:a16="http://schemas.microsoft.com/office/drawing/2014/main" id="{CE1C74D0-9609-468A-9597-5D87C8A42B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98731" y="664312"/>
            <a:ext cx="6858001" cy="5529377"/>
          </a:xfrm>
          <a:custGeom>
            <a:avLst/>
            <a:gdLst>
              <a:gd name="connsiteX0" fmla="*/ 6858001 w 6858001"/>
              <a:gd name="connsiteY0" fmla="*/ 1177 h 5529377"/>
              <a:gd name="connsiteX1" fmla="*/ 6858001 w 6858001"/>
              <a:gd name="connsiteY1" fmla="*/ 1344715 h 5529377"/>
              <a:gd name="connsiteX2" fmla="*/ 6858000 w 6858001"/>
              <a:gd name="connsiteY2" fmla="*/ 1344715 h 5529377"/>
              <a:gd name="connsiteX3" fmla="*/ 6858000 w 6858001"/>
              <a:gd name="connsiteY3" fmla="*/ 5529377 h 5529377"/>
              <a:gd name="connsiteX4" fmla="*/ 0 w 6858001"/>
              <a:gd name="connsiteY4" fmla="*/ 5529376 h 5529377"/>
              <a:gd name="connsiteX5" fmla="*/ 0 w 6858001"/>
              <a:gd name="connsiteY5" fmla="*/ 891096 h 5529377"/>
              <a:gd name="connsiteX6" fmla="*/ 1 w 6858001"/>
              <a:gd name="connsiteY6" fmla="*/ 891096 h 5529377"/>
              <a:gd name="connsiteX7" fmla="*/ 1 w 6858001"/>
              <a:gd name="connsiteY7" fmla="*/ 0 h 5529377"/>
              <a:gd name="connsiteX8" fmla="*/ 40463 w 6858001"/>
              <a:gd name="connsiteY8" fmla="*/ 5883 h 5529377"/>
              <a:gd name="connsiteX9" fmla="*/ 159107 w 6858001"/>
              <a:gd name="connsiteY9" fmla="*/ 23196 h 5529377"/>
              <a:gd name="connsiteX10" fmla="*/ 245518 w 6858001"/>
              <a:gd name="connsiteY10" fmla="*/ 35299 h 5529377"/>
              <a:gd name="connsiteX11" fmla="*/ 348388 w 6858001"/>
              <a:gd name="connsiteY11" fmla="*/ 48073 h 5529377"/>
              <a:gd name="connsiteX12" fmla="*/ 470460 w 6858001"/>
              <a:gd name="connsiteY12" fmla="*/ 63369 h 5529377"/>
              <a:gd name="connsiteX13" fmla="*/ 605563 w 6858001"/>
              <a:gd name="connsiteY13" fmla="*/ 79506 h 5529377"/>
              <a:gd name="connsiteX14" fmla="*/ 757810 w 6858001"/>
              <a:gd name="connsiteY14" fmla="*/ 96483 h 5529377"/>
              <a:gd name="connsiteX15" fmla="*/ 923774 w 6858001"/>
              <a:gd name="connsiteY15" fmla="*/ 114469 h 5529377"/>
              <a:gd name="connsiteX16" fmla="*/ 1104139 w 6858001"/>
              <a:gd name="connsiteY16" fmla="*/ 132454 h 5529377"/>
              <a:gd name="connsiteX17" fmla="*/ 1296163 w 6858001"/>
              <a:gd name="connsiteY17" fmla="*/ 150776 h 5529377"/>
              <a:gd name="connsiteX18" fmla="*/ 1503275 w 6858001"/>
              <a:gd name="connsiteY18" fmla="*/ 167753 h 5529377"/>
              <a:gd name="connsiteX19" fmla="*/ 1719988 w 6858001"/>
              <a:gd name="connsiteY19" fmla="*/ 184058 h 5529377"/>
              <a:gd name="connsiteX20" fmla="*/ 1949045 w 6858001"/>
              <a:gd name="connsiteY20" fmla="*/ 198849 h 5529377"/>
              <a:gd name="connsiteX21" fmla="*/ 2187703 w 6858001"/>
              <a:gd name="connsiteY21" fmla="*/ 212969 h 5529377"/>
              <a:gd name="connsiteX22" fmla="*/ 2436649 w 6858001"/>
              <a:gd name="connsiteY22" fmla="*/ 226248 h 5529377"/>
              <a:gd name="connsiteX23" fmla="*/ 2564208 w 6858001"/>
              <a:gd name="connsiteY23" fmla="*/ 230955 h 5529377"/>
              <a:gd name="connsiteX24" fmla="*/ 2694509 w 6858001"/>
              <a:gd name="connsiteY24" fmla="*/ 236165 h 5529377"/>
              <a:gd name="connsiteX25" fmla="*/ 2826868 w 6858001"/>
              <a:gd name="connsiteY25" fmla="*/ 241040 h 5529377"/>
              <a:gd name="connsiteX26" fmla="*/ 2959914 w 6858001"/>
              <a:gd name="connsiteY26" fmla="*/ 244234 h 5529377"/>
              <a:gd name="connsiteX27" fmla="*/ 3095702 w 6858001"/>
              <a:gd name="connsiteY27" fmla="*/ 247091 h 5529377"/>
              <a:gd name="connsiteX28" fmla="*/ 3232862 w 6858001"/>
              <a:gd name="connsiteY28" fmla="*/ 250117 h 5529377"/>
              <a:gd name="connsiteX29" fmla="*/ 3372765 w 6858001"/>
              <a:gd name="connsiteY29" fmla="*/ 252134 h 5529377"/>
              <a:gd name="connsiteX30" fmla="*/ 3514040 w 6858001"/>
              <a:gd name="connsiteY30" fmla="*/ 252134 h 5529377"/>
              <a:gd name="connsiteX31" fmla="*/ 3656686 w 6858001"/>
              <a:gd name="connsiteY31" fmla="*/ 253142 h 5529377"/>
              <a:gd name="connsiteX32" fmla="*/ 3800704 w 6858001"/>
              <a:gd name="connsiteY32" fmla="*/ 252134 h 5529377"/>
              <a:gd name="connsiteX33" fmla="*/ 3946780 w 6858001"/>
              <a:gd name="connsiteY33" fmla="*/ 250117 h 5529377"/>
              <a:gd name="connsiteX34" fmla="*/ 4092855 w 6858001"/>
              <a:gd name="connsiteY34" fmla="*/ 248268 h 5529377"/>
              <a:gd name="connsiteX35" fmla="*/ 4240988 w 6858001"/>
              <a:gd name="connsiteY35" fmla="*/ 244234 h 5529377"/>
              <a:gd name="connsiteX36" fmla="*/ 4390492 w 6858001"/>
              <a:gd name="connsiteY36" fmla="*/ 240032 h 5529377"/>
              <a:gd name="connsiteX37" fmla="*/ 4539997 w 6858001"/>
              <a:gd name="connsiteY37" fmla="*/ 235157 h 5529377"/>
              <a:gd name="connsiteX38" fmla="*/ 4690873 w 6858001"/>
              <a:gd name="connsiteY38" fmla="*/ 228266 h 5529377"/>
              <a:gd name="connsiteX39" fmla="*/ 4843120 w 6858001"/>
              <a:gd name="connsiteY39" fmla="*/ 220029 h 5529377"/>
              <a:gd name="connsiteX40" fmla="*/ 4996054 w 6858001"/>
              <a:gd name="connsiteY40" fmla="*/ 212129 h 5529377"/>
              <a:gd name="connsiteX41" fmla="*/ 5148987 w 6858001"/>
              <a:gd name="connsiteY41" fmla="*/ 202044 h 5529377"/>
              <a:gd name="connsiteX42" fmla="*/ 5303978 w 6858001"/>
              <a:gd name="connsiteY42" fmla="*/ 189941 h 5529377"/>
              <a:gd name="connsiteX43" fmla="*/ 5456911 w 6858001"/>
              <a:gd name="connsiteY43" fmla="*/ 177839 h 5529377"/>
              <a:gd name="connsiteX44" fmla="*/ 5612588 w 6858001"/>
              <a:gd name="connsiteY44" fmla="*/ 163887 h 5529377"/>
              <a:gd name="connsiteX45" fmla="*/ 5768950 w 6858001"/>
              <a:gd name="connsiteY45" fmla="*/ 148591 h 5529377"/>
              <a:gd name="connsiteX46" fmla="*/ 5923255 w 6858001"/>
              <a:gd name="connsiteY46" fmla="*/ 132455 h 5529377"/>
              <a:gd name="connsiteX47" fmla="*/ 6079618 w 6858001"/>
              <a:gd name="connsiteY47" fmla="*/ 113629 h 5529377"/>
              <a:gd name="connsiteX48" fmla="*/ 6235294 w 6858001"/>
              <a:gd name="connsiteY48" fmla="*/ 93458 h 5529377"/>
              <a:gd name="connsiteX49" fmla="*/ 6391657 w 6858001"/>
              <a:gd name="connsiteY49" fmla="*/ 73455 h 5529377"/>
              <a:gd name="connsiteX50" fmla="*/ 6547333 w 6858001"/>
              <a:gd name="connsiteY50" fmla="*/ 50091 h 5529377"/>
              <a:gd name="connsiteX51" fmla="*/ 6702324 w 6858001"/>
              <a:gd name="connsiteY51" fmla="*/ 26222 h 552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5529377">
                <a:moveTo>
                  <a:pt x="6858001" y="1177"/>
                </a:moveTo>
                <a:lnTo>
                  <a:pt x="6858001" y="1344715"/>
                </a:lnTo>
                <a:lnTo>
                  <a:pt x="6858000" y="1344715"/>
                </a:lnTo>
                <a:lnTo>
                  <a:pt x="6858000" y="5529377"/>
                </a:lnTo>
                <a:lnTo>
                  <a:pt x="0" y="5529376"/>
                </a:lnTo>
                <a:lnTo>
                  <a:pt x="0" y="891096"/>
                </a:lnTo>
                <a:lnTo>
                  <a:pt x="1" y="891096"/>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8" name="图片 7" descr="图片包含 形状&#10;&#10;描述已自动生成">
            <a:extLst>
              <a:ext uri="{FF2B5EF4-FFF2-40B4-BE49-F238E27FC236}">
                <a16:creationId xmlns:a16="http://schemas.microsoft.com/office/drawing/2014/main" id="{2E97CBD3-314A-4608-DDD5-D128126994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63742" y="1478731"/>
            <a:ext cx="3980139" cy="3900535"/>
          </a:xfrm>
          <a:prstGeom prst="rect">
            <a:avLst/>
          </a:prstGeom>
          <a:effectLst/>
        </p:spPr>
      </p:pic>
      <p:sp>
        <p:nvSpPr>
          <p:cNvPr id="19" name="Rectangle 18">
            <a:extLst>
              <a:ext uri="{FF2B5EF4-FFF2-40B4-BE49-F238E27FC236}">
                <a16:creationId xmlns:a16="http://schemas.microsoft.com/office/drawing/2014/main" id="{C137128D-E594-4905-9F76-E385F0831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内容占位符 2">
            <a:extLst>
              <a:ext uri="{FF2B5EF4-FFF2-40B4-BE49-F238E27FC236}">
                <a16:creationId xmlns:a16="http://schemas.microsoft.com/office/drawing/2014/main" id="{9BFFA579-603A-C764-C19A-D8FE25D1DB56}"/>
              </a:ext>
            </a:extLst>
          </p:cNvPr>
          <p:cNvSpPr>
            <a:spLocks noGrp="1"/>
          </p:cNvSpPr>
          <p:nvPr>
            <p:ph idx="1"/>
          </p:nvPr>
        </p:nvSpPr>
        <p:spPr>
          <a:xfrm>
            <a:off x="648931" y="2438400"/>
            <a:ext cx="5616216" cy="3785419"/>
          </a:xfrm>
        </p:spPr>
        <p:txBody>
          <a:bodyPr>
            <a:normAutofit/>
          </a:bodyPr>
          <a:lstStyle/>
          <a:p>
            <a:pPr marL="342900" lvl="1" indent="-342900"/>
            <a:r>
              <a:rPr lang="en-US" altLang="zh-CN" sz="2400" dirty="0">
                <a:solidFill>
                  <a:srgbClr val="FFFFFF"/>
                </a:solidFill>
                <a:latin typeface="Public Sans"/>
              </a:rPr>
              <a:t>Using very complex models in a practical application can lead to over-fitting.</a:t>
            </a:r>
          </a:p>
          <a:p>
            <a:endParaRPr lang="zh-CN" altLang="en-US" dirty="0">
              <a:solidFill>
                <a:srgbClr val="FFFFFF"/>
              </a:solidFill>
            </a:endParaRPr>
          </a:p>
        </p:txBody>
      </p:sp>
    </p:spTree>
    <p:extLst>
      <p:ext uri="{BB962C8B-B14F-4D97-AF65-F5344CB8AC3E}">
        <p14:creationId xmlns:p14="http://schemas.microsoft.com/office/powerpoint/2010/main" val="58491383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44939C-D11B-C5ED-2E86-5C33F69DC367}"/>
              </a:ext>
            </a:extLst>
          </p:cNvPr>
          <p:cNvSpPr>
            <a:spLocks noGrp="1"/>
          </p:cNvSpPr>
          <p:nvPr>
            <p:ph type="title"/>
          </p:nvPr>
        </p:nvSpPr>
        <p:spPr/>
        <p:txBody>
          <a:bodyPr/>
          <a:lstStyle/>
          <a:p>
            <a:r>
              <a:rPr lang="en-US" altLang="zh-CN" dirty="0"/>
              <a:t>Option B</a:t>
            </a:r>
            <a:endParaRPr lang="zh-CN" altLang="en-US" dirty="0"/>
          </a:p>
        </p:txBody>
      </p:sp>
      <p:sp>
        <p:nvSpPr>
          <p:cNvPr id="3" name="内容占位符 2">
            <a:extLst>
              <a:ext uri="{FF2B5EF4-FFF2-40B4-BE49-F238E27FC236}">
                <a16:creationId xmlns:a16="http://schemas.microsoft.com/office/drawing/2014/main" id="{9BFFA579-603A-C764-C19A-D8FE25D1DB56}"/>
              </a:ext>
            </a:extLst>
          </p:cNvPr>
          <p:cNvSpPr>
            <a:spLocks noGrp="1"/>
          </p:cNvSpPr>
          <p:nvPr>
            <p:ph idx="1"/>
          </p:nvPr>
        </p:nvSpPr>
        <p:spPr>
          <a:xfrm>
            <a:off x="1103312" y="2052919"/>
            <a:ext cx="9542917" cy="1063506"/>
          </a:xfrm>
        </p:spPr>
        <p:txBody>
          <a:bodyPr/>
          <a:lstStyle/>
          <a:p>
            <a:r>
              <a:rPr lang="en-US" altLang="zh-CN" sz="2800" dirty="0">
                <a:latin typeface="Public Sans"/>
              </a:rPr>
              <a:t>Using very complex models in a practical application </a:t>
            </a:r>
            <a:r>
              <a:rPr lang="en-US" altLang="zh-CN" sz="2800" dirty="0">
                <a:solidFill>
                  <a:srgbClr val="FF0000"/>
                </a:solidFill>
                <a:latin typeface="Public Sans"/>
              </a:rPr>
              <a:t>can</a:t>
            </a:r>
            <a:r>
              <a:rPr lang="en-US" altLang="zh-CN" sz="2800" dirty="0">
                <a:latin typeface="Public Sans"/>
              </a:rPr>
              <a:t> lead to over-fitting.  </a:t>
            </a:r>
          </a:p>
          <a:p>
            <a:endParaRPr lang="zh-CN" altLang="en-US" dirty="0"/>
          </a:p>
        </p:txBody>
      </p:sp>
      <p:sp>
        <p:nvSpPr>
          <p:cNvPr id="5" name="文本框 4">
            <a:extLst>
              <a:ext uri="{FF2B5EF4-FFF2-40B4-BE49-F238E27FC236}">
                <a16:creationId xmlns:a16="http://schemas.microsoft.com/office/drawing/2014/main" id="{43AC90D7-205D-E2EE-BE5C-3075947878F4}"/>
              </a:ext>
            </a:extLst>
          </p:cNvPr>
          <p:cNvSpPr txBox="1"/>
          <p:nvPr/>
        </p:nvSpPr>
        <p:spPr>
          <a:xfrm>
            <a:off x="1250302" y="3550014"/>
            <a:ext cx="9144000" cy="1323439"/>
          </a:xfrm>
          <a:prstGeom prst="rect">
            <a:avLst/>
          </a:prstGeom>
          <a:noFill/>
        </p:spPr>
        <p:txBody>
          <a:bodyPr wrap="square" rtlCol="0">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zh-CN" sz="2000" b="0" i="0" u="sng" strike="noStrike" cap="none" normalizeH="0" baseline="0" dirty="0">
                <a:ln>
                  <a:noFill/>
                </a:ln>
                <a:effectLst/>
                <a:latin typeface="Arial Unicode MS"/>
                <a:ea typeface="inherit"/>
              </a:rPr>
              <a:t>Not must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zh-CN" sz="2000" dirty="0">
              <a:latin typeface="Arial Unicode MS"/>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zh-CN" sz="2000" b="0" i="0" u="none" strike="noStrike" cap="none" normalizeH="0" baseline="0" dirty="0">
                <a:ln>
                  <a:noFill/>
                </a:ln>
                <a:effectLst/>
                <a:latin typeface="Arial Unicode MS"/>
              </a:rPr>
              <a:t>Noise: stochastic noise, deterministic noise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zh-CN" sz="2000" dirty="0">
                <a:latin typeface="Arial" panose="020B0604020202020204" pitchFamily="34" charset="0"/>
              </a:rPr>
              <a:t>T</a:t>
            </a:r>
            <a:r>
              <a:rPr kumimoji="0" lang="en-US" altLang="zh-CN" sz="2000" b="0" i="0" u="none" strike="noStrike" cap="none" normalizeH="0" baseline="0" dirty="0">
                <a:ln>
                  <a:noFill/>
                </a:ln>
                <a:effectLst/>
                <a:latin typeface="Arial" panose="020B0604020202020204" pitchFamily="34" charset="0"/>
              </a:rPr>
              <a:t>he amount of training data is too small</a:t>
            </a:r>
            <a:endParaRPr kumimoji="0" lang="zh-CN" altLang="zh-CN" sz="20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2162846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1515115-95FB-41E0-86F3-8744438C0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4844939C-D11B-C5ED-2E86-5C33F69DC367}"/>
              </a:ext>
            </a:extLst>
          </p:cNvPr>
          <p:cNvSpPr>
            <a:spLocks noGrp="1"/>
          </p:cNvSpPr>
          <p:nvPr>
            <p:ph type="title"/>
          </p:nvPr>
        </p:nvSpPr>
        <p:spPr>
          <a:xfrm>
            <a:off x="648930" y="629266"/>
            <a:ext cx="5616217" cy="1622321"/>
          </a:xfrm>
        </p:spPr>
        <p:txBody>
          <a:bodyPr>
            <a:normAutofit/>
          </a:bodyPr>
          <a:lstStyle/>
          <a:p>
            <a:r>
              <a:rPr lang="en-US" altLang="zh-CN" dirty="0">
                <a:solidFill>
                  <a:srgbClr val="EBEBEB"/>
                </a:solidFill>
              </a:rPr>
              <a:t>Option C</a:t>
            </a:r>
            <a:endParaRPr lang="zh-CN" altLang="en-US" dirty="0">
              <a:solidFill>
                <a:srgbClr val="EBEBEB"/>
              </a:solidFill>
            </a:endParaRPr>
          </a:p>
        </p:txBody>
      </p:sp>
      <p:sp>
        <p:nvSpPr>
          <p:cNvPr id="15" name="Freeform 31">
            <a:extLst>
              <a:ext uri="{FF2B5EF4-FFF2-40B4-BE49-F238E27FC236}">
                <a16:creationId xmlns:a16="http://schemas.microsoft.com/office/drawing/2014/main" id="{8222A33F-BE2D-4D69-92A0-5DF8B17BA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49843"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solidFill>
                <a:srgbClr val="FFFFFF"/>
              </a:solidFill>
            </a:endParaRPr>
          </a:p>
        </p:txBody>
      </p:sp>
      <p:sp useBgFill="1">
        <p:nvSpPr>
          <p:cNvPr id="17" name="Freeform: Shape 16">
            <a:extLst>
              <a:ext uri="{FF2B5EF4-FFF2-40B4-BE49-F238E27FC236}">
                <a16:creationId xmlns:a16="http://schemas.microsoft.com/office/drawing/2014/main" id="{CE1C74D0-9609-468A-9597-5D87C8A42B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98731" y="664312"/>
            <a:ext cx="6858001" cy="5529377"/>
          </a:xfrm>
          <a:custGeom>
            <a:avLst/>
            <a:gdLst>
              <a:gd name="connsiteX0" fmla="*/ 6858001 w 6858001"/>
              <a:gd name="connsiteY0" fmla="*/ 1177 h 5529377"/>
              <a:gd name="connsiteX1" fmla="*/ 6858001 w 6858001"/>
              <a:gd name="connsiteY1" fmla="*/ 1344715 h 5529377"/>
              <a:gd name="connsiteX2" fmla="*/ 6858000 w 6858001"/>
              <a:gd name="connsiteY2" fmla="*/ 1344715 h 5529377"/>
              <a:gd name="connsiteX3" fmla="*/ 6858000 w 6858001"/>
              <a:gd name="connsiteY3" fmla="*/ 5529377 h 5529377"/>
              <a:gd name="connsiteX4" fmla="*/ 0 w 6858001"/>
              <a:gd name="connsiteY4" fmla="*/ 5529376 h 5529377"/>
              <a:gd name="connsiteX5" fmla="*/ 0 w 6858001"/>
              <a:gd name="connsiteY5" fmla="*/ 891096 h 5529377"/>
              <a:gd name="connsiteX6" fmla="*/ 1 w 6858001"/>
              <a:gd name="connsiteY6" fmla="*/ 891096 h 5529377"/>
              <a:gd name="connsiteX7" fmla="*/ 1 w 6858001"/>
              <a:gd name="connsiteY7" fmla="*/ 0 h 5529377"/>
              <a:gd name="connsiteX8" fmla="*/ 40463 w 6858001"/>
              <a:gd name="connsiteY8" fmla="*/ 5883 h 5529377"/>
              <a:gd name="connsiteX9" fmla="*/ 159107 w 6858001"/>
              <a:gd name="connsiteY9" fmla="*/ 23196 h 5529377"/>
              <a:gd name="connsiteX10" fmla="*/ 245518 w 6858001"/>
              <a:gd name="connsiteY10" fmla="*/ 35299 h 5529377"/>
              <a:gd name="connsiteX11" fmla="*/ 348388 w 6858001"/>
              <a:gd name="connsiteY11" fmla="*/ 48073 h 5529377"/>
              <a:gd name="connsiteX12" fmla="*/ 470460 w 6858001"/>
              <a:gd name="connsiteY12" fmla="*/ 63369 h 5529377"/>
              <a:gd name="connsiteX13" fmla="*/ 605563 w 6858001"/>
              <a:gd name="connsiteY13" fmla="*/ 79506 h 5529377"/>
              <a:gd name="connsiteX14" fmla="*/ 757810 w 6858001"/>
              <a:gd name="connsiteY14" fmla="*/ 96483 h 5529377"/>
              <a:gd name="connsiteX15" fmla="*/ 923774 w 6858001"/>
              <a:gd name="connsiteY15" fmla="*/ 114469 h 5529377"/>
              <a:gd name="connsiteX16" fmla="*/ 1104139 w 6858001"/>
              <a:gd name="connsiteY16" fmla="*/ 132454 h 5529377"/>
              <a:gd name="connsiteX17" fmla="*/ 1296163 w 6858001"/>
              <a:gd name="connsiteY17" fmla="*/ 150776 h 5529377"/>
              <a:gd name="connsiteX18" fmla="*/ 1503275 w 6858001"/>
              <a:gd name="connsiteY18" fmla="*/ 167753 h 5529377"/>
              <a:gd name="connsiteX19" fmla="*/ 1719988 w 6858001"/>
              <a:gd name="connsiteY19" fmla="*/ 184058 h 5529377"/>
              <a:gd name="connsiteX20" fmla="*/ 1949045 w 6858001"/>
              <a:gd name="connsiteY20" fmla="*/ 198849 h 5529377"/>
              <a:gd name="connsiteX21" fmla="*/ 2187703 w 6858001"/>
              <a:gd name="connsiteY21" fmla="*/ 212969 h 5529377"/>
              <a:gd name="connsiteX22" fmla="*/ 2436649 w 6858001"/>
              <a:gd name="connsiteY22" fmla="*/ 226248 h 5529377"/>
              <a:gd name="connsiteX23" fmla="*/ 2564208 w 6858001"/>
              <a:gd name="connsiteY23" fmla="*/ 230955 h 5529377"/>
              <a:gd name="connsiteX24" fmla="*/ 2694509 w 6858001"/>
              <a:gd name="connsiteY24" fmla="*/ 236165 h 5529377"/>
              <a:gd name="connsiteX25" fmla="*/ 2826868 w 6858001"/>
              <a:gd name="connsiteY25" fmla="*/ 241040 h 5529377"/>
              <a:gd name="connsiteX26" fmla="*/ 2959914 w 6858001"/>
              <a:gd name="connsiteY26" fmla="*/ 244234 h 5529377"/>
              <a:gd name="connsiteX27" fmla="*/ 3095702 w 6858001"/>
              <a:gd name="connsiteY27" fmla="*/ 247091 h 5529377"/>
              <a:gd name="connsiteX28" fmla="*/ 3232862 w 6858001"/>
              <a:gd name="connsiteY28" fmla="*/ 250117 h 5529377"/>
              <a:gd name="connsiteX29" fmla="*/ 3372765 w 6858001"/>
              <a:gd name="connsiteY29" fmla="*/ 252134 h 5529377"/>
              <a:gd name="connsiteX30" fmla="*/ 3514040 w 6858001"/>
              <a:gd name="connsiteY30" fmla="*/ 252134 h 5529377"/>
              <a:gd name="connsiteX31" fmla="*/ 3656686 w 6858001"/>
              <a:gd name="connsiteY31" fmla="*/ 253142 h 5529377"/>
              <a:gd name="connsiteX32" fmla="*/ 3800704 w 6858001"/>
              <a:gd name="connsiteY32" fmla="*/ 252134 h 5529377"/>
              <a:gd name="connsiteX33" fmla="*/ 3946780 w 6858001"/>
              <a:gd name="connsiteY33" fmla="*/ 250117 h 5529377"/>
              <a:gd name="connsiteX34" fmla="*/ 4092855 w 6858001"/>
              <a:gd name="connsiteY34" fmla="*/ 248268 h 5529377"/>
              <a:gd name="connsiteX35" fmla="*/ 4240988 w 6858001"/>
              <a:gd name="connsiteY35" fmla="*/ 244234 h 5529377"/>
              <a:gd name="connsiteX36" fmla="*/ 4390492 w 6858001"/>
              <a:gd name="connsiteY36" fmla="*/ 240032 h 5529377"/>
              <a:gd name="connsiteX37" fmla="*/ 4539997 w 6858001"/>
              <a:gd name="connsiteY37" fmla="*/ 235157 h 5529377"/>
              <a:gd name="connsiteX38" fmla="*/ 4690873 w 6858001"/>
              <a:gd name="connsiteY38" fmla="*/ 228266 h 5529377"/>
              <a:gd name="connsiteX39" fmla="*/ 4843120 w 6858001"/>
              <a:gd name="connsiteY39" fmla="*/ 220029 h 5529377"/>
              <a:gd name="connsiteX40" fmla="*/ 4996054 w 6858001"/>
              <a:gd name="connsiteY40" fmla="*/ 212129 h 5529377"/>
              <a:gd name="connsiteX41" fmla="*/ 5148987 w 6858001"/>
              <a:gd name="connsiteY41" fmla="*/ 202044 h 5529377"/>
              <a:gd name="connsiteX42" fmla="*/ 5303978 w 6858001"/>
              <a:gd name="connsiteY42" fmla="*/ 189941 h 5529377"/>
              <a:gd name="connsiteX43" fmla="*/ 5456911 w 6858001"/>
              <a:gd name="connsiteY43" fmla="*/ 177839 h 5529377"/>
              <a:gd name="connsiteX44" fmla="*/ 5612588 w 6858001"/>
              <a:gd name="connsiteY44" fmla="*/ 163887 h 5529377"/>
              <a:gd name="connsiteX45" fmla="*/ 5768950 w 6858001"/>
              <a:gd name="connsiteY45" fmla="*/ 148591 h 5529377"/>
              <a:gd name="connsiteX46" fmla="*/ 5923255 w 6858001"/>
              <a:gd name="connsiteY46" fmla="*/ 132455 h 5529377"/>
              <a:gd name="connsiteX47" fmla="*/ 6079618 w 6858001"/>
              <a:gd name="connsiteY47" fmla="*/ 113629 h 5529377"/>
              <a:gd name="connsiteX48" fmla="*/ 6235294 w 6858001"/>
              <a:gd name="connsiteY48" fmla="*/ 93458 h 5529377"/>
              <a:gd name="connsiteX49" fmla="*/ 6391657 w 6858001"/>
              <a:gd name="connsiteY49" fmla="*/ 73455 h 5529377"/>
              <a:gd name="connsiteX50" fmla="*/ 6547333 w 6858001"/>
              <a:gd name="connsiteY50" fmla="*/ 50091 h 5529377"/>
              <a:gd name="connsiteX51" fmla="*/ 6702324 w 6858001"/>
              <a:gd name="connsiteY51" fmla="*/ 26222 h 552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5529377">
                <a:moveTo>
                  <a:pt x="6858001" y="1177"/>
                </a:moveTo>
                <a:lnTo>
                  <a:pt x="6858001" y="1344715"/>
                </a:lnTo>
                <a:lnTo>
                  <a:pt x="6858000" y="1344715"/>
                </a:lnTo>
                <a:lnTo>
                  <a:pt x="6858000" y="5529377"/>
                </a:lnTo>
                <a:lnTo>
                  <a:pt x="0" y="5529376"/>
                </a:lnTo>
                <a:lnTo>
                  <a:pt x="0" y="891096"/>
                </a:lnTo>
                <a:lnTo>
                  <a:pt x="1" y="891096"/>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19" name="Rectangle 18">
            <a:extLst>
              <a:ext uri="{FF2B5EF4-FFF2-40B4-BE49-F238E27FC236}">
                <a16:creationId xmlns:a16="http://schemas.microsoft.com/office/drawing/2014/main" id="{C137128D-E594-4905-9F76-E385F0831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内容占位符 2">
            <a:extLst>
              <a:ext uri="{FF2B5EF4-FFF2-40B4-BE49-F238E27FC236}">
                <a16:creationId xmlns:a16="http://schemas.microsoft.com/office/drawing/2014/main" id="{9BFFA579-603A-C764-C19A-D8FE25D1DB56}"/>
              </a:ext>
            </a:extLst>
          </p:cNvPr>
          <p:cNvSpPr>
            <a:spLocks noGrp="1"/>
          </p:cNvSpPr>
          <p:nvPr>
            <p:ph idx="1"/>
          </p:nvPr>
        </p:nvSpPr>
        <p:spPr>
          <a:xfrm>
            <a:off x="648931" y="2438400"/>
            <a:ext cx="5616216" cy="3785419"/>
          </a:xfrm>
        </p:spPr>
        <p:txBody>
          <a:bodyPr>
            <a:normAutofit/>
          </a:bodyPr>
          <a:lstStyle/>
          <a:p>
            <a:pPr marL="342900" lvl="1" indent="-342900"/>
            <a:r>
              <a:rPr lang="en-US" altLang="zh-CN" sz="2400" dirty="0">
                <a:solidFill>
                  <a:srgbClr val="FFFFFF"/>
                </a:solidFill>
                <a:latin typeface="Public Sans"/>
              </a:rPr>
              <a:t>In a practical application, regularizing my model correctly guarantees strong generalization.</a:t>
            </a:r>
          </a:p>
          <a:p>
            <a:endParaRPr lang="zh-CN" altLang="en-US" dirty="0">
              <a:solidFill>
                <a:srgbClr val="FFFFFF"/>
              </a:solidFill>
            </a:endParaRPr>
          </a:p>
        </p:txBody>
      </p:sp>
      <p:pic>
        <p:nvPicPr>
          <p:cNvPr id="5" name="图片 4" descr="图标&#10;&#10;描述已自动生成">
            <a:extLst>
              <a:ext uri="{FF2B5EF4-FFF2-40B4-BE49-F238E27FC236}">
                <a16:creationId xmlns:a16="http://schemas.microsoft.com/office/drawing/2014/main" id="{B60CD6AB-7C6A-7795-ECCC-C198C87F88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63600" y="1479600"/>
            <a:ext cx="3948458" cy="3902400"/>
          </a:xfrm>
          <a:prstGeom prst="rect">
            <a:avLst/>
          </a:prstGeom>
        </p:spPr>
      </p:pic>
    </p:spTree>
    <p:extLst>
      <p:ext uri="{BB962C8B-B14F-4D97-AF65-F5344CB8AC3E}">
        <p14:creationId xmlns:p14="http://schemas.microsoft.com/office/powerpoint/2010/main" val="155494436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44939C-D11B-C5ED-2E86-5C33F69DC367}"/>
              </a:ext>
            </a:extLst>
          </p:cNvPr>
          <p:cNvSpPr>
            <a:spLocks noGrp="1"/>
          </p:cNvSpPr>
          <p:nvPr>
            <p:ph type="title"/>
          </p:nvPr>
        </p:nvSpPr>
        <p:spPr/>
        <p:txBody>
          <a:bodyPr/>
          <a:lstStyle/>
          <a:p>
            <a:r>
              <a:rPr lang="en-US" altLang="zh-CN" dirty="0"/>
              <a:t>Option C</a:t>
            </a:r>
            <a:endParaRPr lang="zh-CN" altLang="en-US" dirty="0"/>
          </a:p>
        </p:txBody>
      </p:sp>
      <p:sp>
        <p:nvSpPr>
          <p:cNvPr id="3" name="内容占位符 2">
            <a:extLst>
              <a:ext uri="{FF2B5EF4-FFF2-40B4-BE49-F238E27FC236}">
                <a16:creationId xmlns:a16="http://schemas.microsoft.com/office/drawing/2014/main" id="{9BFFA579-603A-C764-C19A-D8FE25D1DB56}"/>
              </a:ext>
            </a:extLst>
          </p:cNvPr>
          <p:cNvSpPr>
            <a:spLocks noGrp="1"/>
          </p:cNvSpPr>
          <p:nvPr>
            <p:ph idx="1"/>
          </p:nvPr>
        </p:nvSpPr>
        <p:spPr>
          <a:xfrm>
            <a:off x="1103312" y="2052918"/>
            <a:ext cx="9542917" cy="1945149"/>
          </a:xfrm>
        </p:spPr>
        <p:txBody>
          <a:bodyPr>
            <a:normAutofit/>
          </a:bodyPr>
          <a:lstStyle/>
          <a:p>
            <a:r>
              <a:rPr lang="en-US" altLang="zh-CN" sz="2800" dirty="0">
                <a:solidFill>
                  <a:srgbClr val="FFFFFF"/>
                </a:solidFill>
                <a:latin typeface="Public Sans"/>
              </a:rPr>
              <a:t>In a practical application, regularizing my model correctly </a:t>
            </a:r>
            <a:r>
              <a:rPr lang="en-US" altLang="zh-CN" sz="2800" dirty="0">
                <a:solidFill>
                  <a:srgbClr val="FF0000"/>
                </a:solidFill>
                <a:latin typeface="Public Sans"/>
              </a:rPr>
              <a:t>guarantees</a:t>
            </a:r>
            <a:r>
              <a:rPr lang="en-US" altLang="zh-CN" sz="2800" dirty="0">
                <a:solidFill>
                  <a:srgbClr val="FFFFFF"/>
                </a:solidFill>
                <a:latin typeface="Public Sans"/>
              </a:rPr>
              <a:t> strong generalization.</a:t>
            </a:r>
          </a:p>
          <a:p>
            <a:endParaRPr lang="en-US" altLang="zh-CN" sz="2800" dirty="0">
              <a:latin typeface="Public Sans"/>
            </a:endParaRPr>
          </a:p>
          <a:p>
            <a:endParaRPr lang="zh-CN" altLang="en-US" dirty="0"/>
          </a:p>
        </p:txBody>
      </p:sp>
      <p:sp>
        <p:nvSpPr>
          <p:cNvPr id="7" name="内容占位符 2">
            <a:extLst>
              <a:ext uri="{FF2B5EF4-FFF2-40B4-BE49-F238E27FC236}">
                <a16:creationId xmlns:a16="http://schemas.microsoft.com/office/drawing/2014/main" id="{E53736D8-B59D-E8B1-0D87-9F2BE5E9AF9F}"/>
              </a:ext>
            </a:extLst>
          </p:cNvPr>
          <p:cNvSpPr txBox="1">
            <a:spLocks/>
          </p:cNvSpPr>
          <p:nvPr/>
        </p:nvSpPr>
        <p:spPr>
          <a:xfrm>
            <a:off x="1103312" y="2052918"/>
            <a:ext cx="9542917" cy="194514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altLang="zh-CN" sz="2800" dirty="0">
                <a:solidFill>
                  <a:srgbClr val="FFFFFF"/>
                </a:solidFill>
                <a:latin typeface="Public Sans"/>
              </a:rPr>
              <a:t>In a practical application, regularizing my model correctly </a:t>
            </a:r>
            <a:r>
              <a:rPr lang="en-US" altLang="zh-CN" sz="2800" dirty="0">
                <a:latin typeface="Public Sans"/>
              </a:rPr>
              <a:t>guarantees</a:t>
            </a:r>
            <a:r>
              <a:rPr lang="en-US" altLang="zh-CN" sz="2800" dirty="0">
                <a:solidFill>
                  <a:srgbClr val="FFFFFF"/>
                </a:solidFill>
                <a:latin typeface="Public Sans"/>
              </a:rPr>
              <a:t> strong generalization.</a:t>
            </a:r>
          </a:p>
          <a:p>
            <a:endParaRPr lang="en-US" altLang="zh-CN" sz="2800" dirty="0">
              <a:latin typeface="Public Sans"/>
            </a:endParaRPr>
          </a:p>
          <a:p>
            <a:endParaRPr lang="zh-CN" altLang="en-US" dirty="0"/>
          </a:p>
        </p:txBody>
      </p:sp>
    </p:spTree>
    <p:extLst>
      <p:ext uri="{BB962C8B-B14F-4D97-AF65-F5344CB8AC3E}">
        <p14:creationId xmlns:p14="http://schemas.microsoft.com/office/powerpoint/2010/main" val="1428020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grpId="0" nodeType="clickEffect">
                                  <p:stCondLst>
                                    <p:cond delay="0"/>
                                  </p:stCondLst>
                                  <p:childTnLst>
                                    <p:animEffect transition="out" filter="randombar(horizontal)">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44939C-D11B-C5ED-2E86-5C33F69DC367}"/>
              </a:ext>
            </a:extLst>
          </p:cNvPr>
          <p:cNvSpPr>
            <a:spLocks noGrp="1"/>
          </p:cNvSpPr>
          <p:nvPr>
            <p:ph type="title"/>
          </p:nvPr>
        </p:nvSpPr>
        <p:spPr/>
        <p:txBody>
          <a:bodyPr/>
          <a:lstStyle/>
          <a:p>
            <a:r>
              <a:rPr lang="en-US" altLang="zh-CN" dirty="0"/>
              <a:t>Option C</a:t>
            </a:r>
            <a:endParaRPr lang="zh-CN" altLang="en-US" dirty="0"/>
          </a:p>
        </p:txBody>
      </p:sp>
      <p:sp>
        <p:nvSpPr>
          <p:cNvPr id="3" name="内容占位符 2">
            <a:extLst>
              <a:ext uri="{FF2B5EF4-FFF2-40B4-BE49-F238E27FC236}">
                <a16:creationId xmlns:a16="http://schemas.microsoft.com/office/drawing/2014/main" id="{9BFFA579-603A-C764-C19A-D8FE25D1DB56}"/>
              </a:ext>
            </a:extLst>
          </p:cNvPr>
          <p:cNvSpPr>
            <a:spLocks noGrp="1"/>
          </p:cNvSpPr>
          <p:nvPr>
            <p:ph idx="1"/>
          </p:nvPr>
        </p:nvSpPr>
        <p:spPr>
          <a:xfrm>
            <a:off x="1103312" y="2052918"/>
            <a:ext cx="9542917" cy="1945149"/>
          </a:xfrm>
        </p:spPr>
        <p:txBody>
          <a:bodyPr>
            <a:normAutofit/>
          </a:bodyPr>
          <a:lstStyle/>
          <a:p>
            <a:r>
              <a:rPr lang="en-US" altLang="zh-CN" sz="2800" dirty="0">
                <a:solidFill>
                  <a:srgbClr val="FFFFFF"/>
                </a:solidFill>
                <a:latin typeface="Public Sans"/>
              </a:rPr>
              <a:t>In a practical application, regularizing my model correctly </a:t>
            </a:r>
            <a:r>
              <a:rPr lang="en-US" altLang="zh-CN" sz="2800" dirty="0">
                <a:solidFill>
                  <a:srgbClr val="FF0000"/>
                </a:solidFill>
                <a:latin typeface="Public Sans"/>
              </a:rPr>
              <a:t>guarantees</a:t>
            </a:r>
            <a:r>
              <a:rPr lang="en-US" altLang="zh-CN" sz="2800" dirty="0">
                <a:solidFill>
                  <a:srgbClr val="FFFFFF"/>
                </a:solidFill>
                <a:latin typeface="Public Sans"/>
              </a:rPr>
              <a:t> strong generalization.</a:t>
            </a:r>
          </a:p>
          <a:p>
            <a:endParaRPr lang="en-US" altLang="zh-CN" sz="2800" dirty="0">
              <a:latin typeface="Public Sans"/>
            </a:endParaRPr>
          </a:p>
          <a:p>
            <a:endParaRPr lang="zh-CN" altLang="en-US" dirty="0"/>
          </a:p>
        </p:txBody>
      </p:sp>
      <p:sp>
        <p:nvSpPr>
          <p:cNvPr id="6" name="文本框 5">
            <a:extLst>
              <a:ext uri="{FF2B5EF4-FFF2-40B4-BE49-F238E27FC236}">
                <a16:creationId xmlns:a16="http://schemas.microsoft.com/office/drawing/2014/main" id="{8147A12A-AE6E-489F-6934-7B8D32900230}"/>
              </a:ext>
            </a:extLst>
          </p:cNvPr>
          <p:cNvSpPr txBox="1"/>
          <p:nvPr/>
        </p:nvSpPr>
        <p:spPr>
          <a:xfrm>
            <a:off x="1290320" y="3429000"/>
            <a:ext cx="9662160" cy="234211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sz="2000" dirty="0"/>
              <a:t>Regularizing</a:t>
            </a:r>
          </a:p>
          <a:p>
            <a:pPr marL="285750" indent="-285750">
              <a:lnSpc>
                <a:spcPct val="150000"/>
              </a:lnSpc>
              <a:buFont typeface="Arial" panose="020B0604020202020204" pitchFamily="34" charset="0"/>
              <a:buChar char="•"/>
            </a:pPr>
            <a:r>
              <a:rPr lang="en-US" altLang="zh-CN" sz="2000" dirty="0"/>
              <a:t>Training data size</a:t>
            </a:r>
          </a:p>
          <a:p>
            <a:pPr marL="285750" indent="-285750">
              <a:lnSpc>
                <a:spcPct val="150000"/>
              </a:lnSpc>
              <a:buFont typeface="Arial" panose="020B0604020202020204" pitchFamily="34" charset="0"/>
              <a:buChar char="•"/>
            </a:pPr>
            <a:r>
              <a:rPr lang="en-US" altLang="zh-CN" sz="2000" dirty="0"/>
              <a:t>Noise</a:t>
            </a:r>
          </a:p>
          <a:p>
            <a:pPr marL="285750" indent="-285750">
              <a:lnSpc>
                <a:spcPct val="150000"/>
              </a:lnSpc>
              <a:buFont typeface="Arial" panose="020B0604020202020204" pitchFamily="34" charset="0"/>
              <a:buChar char="•"/>
            </a:pPr>
            <a:r>
              <a:rPr lang="en-US" altLang="zh-CN" sz="2000" dirty="0"/>
              <a:t>Model complexity</a:t>
            </a:r>
          </a:p>
          <a:p>
            <a:pPr marL="285750" indent="-285750">
              <a:lnSpc>
                <a:spcPct val="150000"/>
              </a:lnSpc>
              <a:buFont typeface="Arial" panose="020B0604020202020204" pitchFamily="34" charset="0"/>
              <a:buChar char="•"/>
            </a:pPr>
            <a:r>
              <a:rPr lang="en-US" altLang="zh-CN" sz="2000" dirty="0"/>
              <a:t>……</a:t>
            </a:r>
            <a:endParaRPr lang="zh-CN" altLang="en-US" sz="2000" dirty="0"/>
          </a:p>
        </p:txBody>
      </p:sp>
    </p:spTree>
    <p:extLst>
      <p:ext uri="{BB962C8B-B14F-4D97-AF65-F5344CB8AC3E}">
        <p14:creationId xmlns:p14="http://schemas.microsoft.com/office/powerpoint/2010/main" val="2443405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1515115-95FB-41E0-86F3-8744438C0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4844939C-D11B-C5ED-2E86-5C33F69DC367}"/>
              </a:ext>
            </a:extLst>
          </p:cNvPr>
          <p:cNvSpPr>
            <a:spLocks noGrp="1"/>
          </p:cNvSpPr>
          <p:nvPr>
            <p:ph type="title"/>
          </p:nvPr>
        </p:nvSpPr>
        <p:spPr>
          <a:xfrm>
            <a:off x="648930" y="629266"/>
            <a:ext cx="5616217" cy="1622321"/>
          </a:xfrm>
        </p:spPr>
        <p:txBody>
          <a:bodyPr>
            <a:normAutofit/>
          </a:bodyPr>
          <a:lstStyle/>
          <a:p>
            <a:r>
              <a:rPr lang="en-US" altLang="zh-CN" dirty="0">
                <a:solidFill>
                  <a:srgbClr val="EBEBEB"/>
                </a:solidFill>
              </a:rPr>
              <a:t>Option D</a:t>
            </a:r>
            <a:endParaRPr lang="zh-CN" altLang="en-US" dirty="0">
              <a:solidFill>
                <a:srgbClr val="EBEBEB"/>
              </a:solidFill>
            </a:endParaRPr>
          </a:p>
        </p:txBody>
      </p:sp>
      <p:sp>
        <p:nvSpPr>
          <p:cNvPr id="12" name="Freeform 31">
            <a:extLst>
              <a:ext uri="{FF2B5EF4-FFF2-40B4-BE49-F238E27FC236}">
                <a16:creationId xmlns:a16="http://schemas.microsoft.com/office/drawing/2014/main" id="{8222A33F-BE2D-4D69-92A0-5DF8B17BA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49843"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solidFill>
                <a:srgbClr val="FFFFFF"/>
              </a:solidFill>
            </a:endParaRPr>
          </a:p>
        </p:txBody>
      </p:sp>
      <p:sp useBgFill="1">
        <p:nvSpPr>
          <p:cNvPr id="14" name="Freeform: Shape 13">
            <a:extLst>
              <a:ext uri="{FF2B5EF4-FFF2-40B4-BE49-F238E27FC236}">
                <a16:creationId xmlns:a16="http://schemas.microsoft.com/office/drawing/2014/main" id="{CE1C74D0-9609-468A-9597-5D87C8A42B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98731" y="664312"/>
            <a:ext cx="6858001" cy="5529377"/>
          </a:xfrm>
          <a:custGeom>
            <a:avLst/>
            <a:gdLst>
              <a:gd name="connsiteX0" fmla="*/ 6858001 w 6858001"/>
              <a:gd name="connsiteY0" fmla="*/ 1177 h 5529377"/>
              <a:gd name="connsiteX1" fmla="*/ 6858001 w 6858001"/>
              <a:gd name="connsiteY1" fmla="*/ 1344715 h 5529377"/>
              <a:gd name="connsiteX2" fmla="*/ 6858000 w 6858001"/>
              <a:gd name="connsiteY2" fmla="*/ 1344715 h 5529377"/>
              <a:gd name="connsiteX3" fmla="*/ 6858000 w 6858001"/>
              <a:gd name="connsiteY3" fmla="*/ 5529377 h 5529377"/>
              <a:gd name="connsiteX4" fmla="*/ 0 w 6858001"/>
              <a:gd name="connsiteY4" fmla="*/ 5529376 h 5529377"/>
              <a:gd name="connsiteX5" fmla="*/ 0 w 6858001"/>
              <a:gd name="connsiteY5" fmla="*/ 891096 h 5529377"/>
              <a:gd name="connsiteX6" fmla="*/ 1 w 6858001"/>
              <a:gd name="connsiteY6" fmla="*/ 891096 h 5529377"/>
              <a:gd name="connsiteX7" fmla="*/ 1 w 6858001"/>
              <a:gd name="connsiteY7" fmla="*/ 0 h 5529377"/>
              <a:gd name="connsiteX8" fmla="*/ 40463 w 6858001"/>
              <a:gd name="connsiteY8" fmla="*/ 5883 h 5529377"/>
              <a:gd name="connsiteX9" fmla="*/ 159107 w 6858001"/>
              <a:gd name="connsiteY9" fmla="*/ 23196 h 5529377"/>
              <a:gd name="connsiteX10" fmla="*/ 245518 w 6858001"/>
              <a:gd name="connsiteY10" fmla="*/ 35299 h 5529377"/>
              <a:gd name="connsiteX11" fmla="*/ 348388 w 6858001"/>
              <a:gd name="connsiteY11" fmla="*/ 48073 h 5529377"/>
              <a:gd name="connsiteX12" fmla="*/ 470460 w 6858001"/>
              <a:gd name="connsiteY12" fmla="*/ 63369 h 5529377"/>
              <a:gd name="connsiteX13" fmla="*/ 605563 w 6858001"/>
              <a:gd name="connsiteY13" fmla="*/ 79506 h 5529377"/>
              <a:gd name="connsiteX14" fmla="*/ 757810 w 6858001"/>
              <a:gd name="connsiteY14" fmla="*/ 96483 h 5529377"/>
              <a:gd name="connsiteX15" fmla="*/ 923774 w 6858001"/>
              <a:gd name="connsiteY15" fmla="*/ 114469 h 5529377"/>
              <a:gd name="connsiteX16" fmla="*/ 1104139 w 6858001"/>
              <a:gd name="connsiteY16" fmla="*/ 132454 h 5529377"/>
              <a:gd name="connsiteX17" fmla="*/ 1296163 w 6858001"/>
              <a:gd name="connsiteY17" fmla="*/ 150776 h 5529377"/>
              <a:gd name="connsiteX18" fmla="*/ 1503275 w 6858001"/>
              <a:gd name="connsiteY18" fmla="*/ 167753 h 5529377"/>
              <a:gd name="connsiteX19" fmla="*/ 1719988 w 6858001"/>
              <a:gd name="connsiteY19" fmla="*/ 184058 h 5529377"/>
              <a:gd name="connsiteX20" fmla="*/ 1949045 w 6858001"/>
              <a:gd name="connsiteY20" fmla="*/ 198849 h 5529377"/>
              <a:gd name="connsiteX21" fmla="*/ 2187703 w 6858001"/>
              <a:gd name="connsiteY21" fmla="*/ 212969 h 5529377"/>
              <a:gd name="connsiteX22" fmla="*/ 2436649 w 6858001"/>
              <a:gd name="connsiteY22" fmla="*/ 226248 h 5529377"/>
              <a:gd name="connsiteX23" fmla="*/ 2564208 w 6858001"/>
              <a:gd name="connsiteY23" fmla="*/ 230955 h 5529377"/>
              <a:gd name="connsiteX24" fmla="*/ 2694509 w 6858001"/>
              <a:gd name="connsiteY24" fmla="*/ 236165 h 5529377"/>
              <a:gd name="connsiteX25" fmla="*/ 2826868 w 6858001"/>
              <a:gd name="connsiteY25" fmla="*/ 241040 h 5529377"/>
              <a:gd name="connsiteX26" fmla="*/ 2959914 w 6858001"/>
              <a:gd name="connsiteY26" fmla="*/ 244234 h 5529377"/>
              <a:gd name="connsiteX27" fmla="*/ 3095702 w 6858001"/>
              <a:gd name="connsiteY27" fmla="*/ 247091 h 5529377"/>
              <a:gd name="connsiteX28" fmla="*/ 3232862 w 6858001"/>
              <a:gd name="connsiteY28" fmla="*/ 250117 h 5529377"/>
              <a:gd name="connsiteX29" fmla="*/ 3372765 w 6858001"/>
              <a:gd name="connsiteY29" fmla="*/ 252134 h 5529377"/>
              <a:gd name="connsiteX30" fmla="*/ 3514040 w 6858001"/>
              <a:gd name="connsiteY30" fmla="*/ 252134 h 5529377"/>
              <a:gd name="connsiteX31" fmla="*/ 3656686 w 6858001"/>
              <a:gd name="connsiteY31" fmla="*/ 253142 h 5529377"/>
              <a:gd name="connsiteX32" fmla="*/ 3800704 w 6858001"/>
              <a:gd name="connsiteY32" fmla="*/ 252134 h 5529377"/>
              <a:gd name="connsiteX33" fmla="*/ 3946780 w 6858001"/>
              <a:gd name="connsiteY33" fmla="*/ 250117 h 5529377"/>
              <a:gd name="connsiteX34" fmla="*/ 4092855 w 6858001"/>
              <a:gd name="connsiteY34" fmla="*/ 248268 h 5529377"/>
              <a:gd name="connsiteX35" fmla="*/ 4240988 w 6858001"/>
              <a:gd name="connsiteY35" fmla="*/ 244234 h 5529377"/>
              <a:gd name="connsiteX36" fmla="*/ 4390492 w 6858001"/>
              <a:gd name="connsiteY36" fmla="*/ 240032 h 5529377"/>
              <a:gd name="connsiteX37" fmla="*/ 4539997 w 6858001"/>
              <a:gd name="connsiteY37" fmla="*/ 235157 h 5529377"/>
              <a:gd name="connsiteX38" fmla="*/ 4690873 w 6858001"/>
              <a:gd name="connsiteY38" fmla="*/ 228266 h 5529377"/>
              <a:gd name="connsiteX39" fmla="*/ 4843120 w 6858001"/>
              <a:gd name="connsiteY39" fmla="*/ 220029 h 5529377"/>
              <a:gd name="connsiteX40" fmla="*/ 4996054 w 6858001"/>
              <a:gd name="connsiteY40" fmla="*/ 212129 h 5529377"/>
              <a:gd name="connsiteX41" fmla="*/ 5148987 w 6858001"/>
              <a:gd name="connsiteY41" fmla="*/ 202044 h 5529377"/>
              <a:gd name="connsiteX42" fmla="*/ 5303978 w 6858001"/>
              <a:gd name="connsiteY42" fmla="*/ 189941 h 5529377"/>
              <a:gd name="connsiteX43" fmla="*/ 5456911 w 6858001"/>
              <a:gd name="connsiteY43" fmla="*/ 177839 h 5529377"/>
              <a:gd name="connsiteX44" fmla="*/ 5612588 w 6858001"/>
              <a:gd name="connsiteY44" fmla="*/ 163887 h 5529377"/>
              <a:gd name="connsiteX45" fmla="*/ 5768950 w 6858001"/>
              <a:gd name="connsiteY45" fmla="*/ 148591 h 5529377"/>
              <a:gd name="connsiteX46" fmla="*/ 5923255 w 6858001"/>
              <a:gd name="connsiteY46" fmla="*/ 132455 h 5529377"/>
              <a:gd name="connsiteX47" fmla="*/ 6079618 w 6858001"/>
              <a:gd name="connsiteY47" fmla="*/ 113629 h 5529377"/>
              <a:gd name="connsiteX48" fmla="*/ 6235294 w 6858001"/>
              <a:gd name="connsiteY48" fmla="*/ 93458 h 5529377"/>
              <a:gd name="connsiteX49" fmla="*/ 6391657 w 6858001"/>
              <a:gd name="connsiteY49" fmla="*/ 73455 h 5529377"/>
              <a:gd name="connsiteX50" fmla="*/ 6547333 w 6858001"/>
              <a:gd name="connsiteY50" fmla="*/ 50091 h 5529377"/>
              <a:gd name="connsiteX51" fmla="*/ 6702324 w 6858001"/>
              <a:gd name="connsiteY51" fmla="*/ 26222 h 552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5529377">
                <a:moveTo>
                  <a:pt x="6858001" y="1177"/>
                </a:moveTo>
                <a:lnTo>
                  <a:pt x="6858001" y="1344715"/>
                </a:lnTo>
                <a:lnTo>
                  <a:pt x="6858000" y="1344715"/>
                </a:lnTo>
                <a:lnTo>
                  <a:pt x="6858000" y="5529377"/>
                </a:lnTo>
                <a:lnTo>
                  <a:pt x="0" y="5529376"/>
                </a:lnTo>
                <a:lnTo>
                  <a:pt x="0" y="891096"/>
                </a:lnTo>
                <a:lnTo>
                  <a:pt x="1" y="891096"/>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16" name="Rectangle 15">
            <a:extLst>
              <a:ext uri="{FF2B5EF4-FFF2-40B4-BE49-F238E27FC236}">
                <a16:creationId xmlns:a16="http://schemas.microsoft.com/office/drawing/2014/main" id="{C137128D-E594-4905-9F76-E385F0831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BFFA579-603A-C764-C19A-D8FE25D1DB56}"/>
                  </a:ext>
                </a:extLst>
              </p:cNvPr>
              <p:cNvSpPr>
                <a:spLocks noGrp="1"/>
              </p:cNvSpPr>
              <p:nvPr>
                <p:ph idx="1"/>
              </p:nvPr>
            </p:nvSpPr>
            <p:spPr>
              <a:xfrm>
                <a:off x="648931" y="2438400"/>
                <a:ext cx="5616216" cy="3785419"/>
              </a:xfrm>
            </p:spPr>
            <p:txBody>
              <a:bodyPr>
                <a:normAutofit/>
              </a:bodyPr>
              <a:lstStyle/>
              <a:p>
                <a:r>
                  <a:rPr lang="en-US" altLang="zh-CN" dirty="0">
                    <a:solidFill>
                      <a:srgbClr val="FFFFFF"/>
                    </a:solidFill>
                  </a:rPr>
                  <a:t>If we think of generalization error as </a:t>
                </a:r>
                <a14:m>
                  <m:oMath xmlns:m="http://schemas.openxmlformats.org/officeDocument/2006/math">
                    <m:r>
                      <a:rPr lang="en-US" altLang="zh-CN" b="0" i="1">
                        <a:solidFill>
                          <a:srgbClr val="FFFFFF"/>
                        </a:solidFill>
                        <a:latin typeface="Cambria Math" panose="02040503050406030204" pitchFamily="18" charset="0"/>
                      </a:rPr>
                      <m:t>𝑅</m:t>
                    </m:r>
                    <m:d>
                      <m:dPr>
                        <m:begChr m:val="["/>
                        <m:endChr m:val="]"/>
                        <m:ctrlPr>
                          <a:rPr lang="en-US" altLang="zh-CN" b="0" i="1">
                            <a:solidFill>
                              <a:srgbClr val="FFFFFF"/>
                            </a:solidFill>
                            <a:latin typeface="Cambria Math" panose="02040503050406030204" pitchFamily="18" charset="0"/>
                          </a:rPr>
                        </m:ctrlPr>
                      </m:dPr>
                      <m:e>
                        <m:r>
                          <a:rPr lang="en-US" altLang="zh-CN" b="0" i="1">
                            <a:solidFill>
                              <a:srgbClr val="FFFFFF"/>
                            </a:solidFill>
                            <a:latin typeface="Cambria Math" panose="02040503050406030204" pitchFamily="18" charset="0"/>
                          </a:rPr>
                          <m:t>𝑓</m:t>
                        </m:r>
                      </m:e>
                    </m:d>
                    <m:r>
                      <a:rPr lang="en-US" altLang="zh-CN" b="0" i="1">
                        <a:solidFill>
                          <a:srgbClr val="FFFFFF"/>
                        </a:solidFill>
                        <a:latin typeface="Cambria Math" panose="02040503050406030204" pitchFamily="18" charset="0"/>
                      </a:rPr>
                      <m:t>=</m:t>
                    </m:r>
                    <m:sSub>
                      <m:sSubPr>
                        <m:ctrlPr>
                          <a:rPr lang="en-US" altLang="zh-CN" b="0" i="1">
                            <a:solidFill>
                              <a:srgbClr val="FFFFFF"/>
                            </a:solidFill>
                            <a:latin typeface="Cambria Math" panose="02040503050406030204" pitchFamily="18" charset="0"/>
                          </a:rPr>
                        </m:ctrlPr>
                      </m:sSubPr>
                      <m:e>
                        <m:r>
                          <a:rPr lang="en-US" altLang="zh-CN" b="0" i="1">
                            <a:solidFill>
                              <a:srgbClr val="FFFFFF"/>
                            </a:solidFill>
                            <a:latin typeface="Cambria Math" panose="02040503050406030204" pitchFamily="18" charset="0"/>
                          </a:rPr>
                          <m:t>𝑅</m:t>
                        </m:r>
                      </m:e>
                      <m:sub>
                        <m:r>
                          <a:rPr lang="en-US" altLang="zh-CN" b="0" i="1">
                            <a:solidFill>
                              <a:srgbClr val="FFFFFF"/>
                            </a:solidFill>
                            <a:latin typeface="Cambria Math" panose="02040503050406030204" pitchFamily="18" charset="0"/>
                          </a:rPr>
                          <m:t>𝑠</m:t>
                        </m:r>
                      </m:sub>
                    </m:sSub>
                    <m:d>
                      <m:dPr>
                        <m:begChr m:val="["/>
                        <m:endChr m:val="]"/>
                        <m:ctrlPr>
                          <a:rPr lang="en-US" altLang="zh-CN" b="0" i="1">
                            <a:solidFill>
                              <a:srgbClr val="FFFFFF"/>
                            </a:solidFill>
                            <a:latin typeface="Cambria Math" panose="02040503050406030204" pitchFamily="18" charset="0"/>
                          </a:rPr>
                        </m:ctrlPr>
                      </m:dPr>
                      <m:e>
                        <m:r>
                          <a:rPr lang="en-US" altLang="zh-CN" b="0" i="1">
                            <a:solidFill>
                              <a:srgbClr val="FFFFFF"/>
                            </a:solidFill>
                            <a:latin typeface="Cambria Math" panose="02040503050406030204" pitchFamily="18" charset="0"/>
                          </a:rPr>
                          <m:t>𝑓</m:t>
                        </m:r>
                      </m:e>
                    </m:d>
                    <m:r>
                      <a:rPr lang="en-US" altLang="zh-CN" b="0" i="1">
                        <a:solidFill>
                          <a:srgbClr val="FFFFFF"/>
                        </a:solidFill>
                        <a:latin typeface="Cambria Math" panose="02040503050406030204" pitchFamily="18" charset="0"/>
                      </a:rPr>
                      <m:t>+ </m:t>
                    </m:r>
                    <m:sSub>
                      <m:sSubPr>
                        <m:ctrlPr>
                          <a:rPr lang="en-US" altLang="zh-CN" b="0" i="1">
                            <a:solidFill>
                              <a:srgbClr val="FFFFFF"/>
                            </a:solidFill>
                            <a:latin typeface="Cambria Math" panose="02040503050406030204" pitchFamily="18" charset="0"/>
                          </a:rPr>
                        </m:ctrlPr>
                      </m:sSubPr>
                      <m:e>
                        <m:r>
                          <a:rPr lang="zh-CN" altLang="en-US" b="0" i="1">
                            <a:solidFill>
                              <a:srgbClr val="FFFFFF"/>
                            </a:solidFill>
                            <a:latin typeface="Cambria Math" panose="02040503050406030204" pitchFamily="18" charset="0"/>
                          </a:rPr>
                          <m:t>𝛿</m:t>
                        </m:r>
                      </m:e>
                      <m:sub>
                        <m:r>
                          <a:rPr lang="en-US" altLang="zh-CN" b="0" i="1">
                            <a:solidFill>
                              <a:srgbClr val="FFFFFF"/>
                            </a:solidFill>
                            <a:latin typeface="Cambria Math" panose="02040503050406030204" pitchFamily="18" charset="0"/>
                          </a:rPr>
                          <m:t>𝑔𝑒𝑛</m:t>
                        </m:r>
                      </m:sub>
                    </m:sSub>
                    <m:r>
                      <a:rPr lang="en-US" altLang="zh-CN" b="0" i="1">
                        <a:solidFill>
                          <a:srgbClr val="FFFFFF"/>
                        </a:solidFill>
                        <a:latin typeface="Cambria Math" panose="02040503050406030204" pitchFamily="18" charset="0"/>
                      </a:rPr>
                      <m:t>(</m:t>
                    </m:r>
                    <m:r>
                      <a:rPr lang="en-US" altLang="zh-CN" b="0" i="1">
                        <a:solidFill>
                          <a:srgbClr val="FFFFFF"/>
                        </a:solidFill>
                        <a:latin typeface="Cambria Math" panose="02040503050406030204" pitchFamily="18" charset="0"/>
                      </a:rPr>
                      <m:t>𝑓</m:t>
                    </m:r>
                    <m:r>
                      <a:rPr lang="en-US" altLang="zh-CN" b="0" i="1">
                        <a:solidFill>
                          <a:srgbClr val="FFFFFF"/>
                        </a:solidFill>
                        <a:latin typeface="Cambria Math" panose="02040503050406030204" pitchFamily="18" charset="0"/>
                      </a:rPr>
                      <m:t>)</m:t>
                    </m:r>
                  </m:oMath>
                </a14:m>
                <a:r>
                  <a:rPr lang="en-US" altLang="zh-CN" dirty="0">
                    <a:solidFill>
                      <a:srgbClr val="FFFFFF"/>
                    </a:solidFill>
                  </a:rPr>
                  <a:t>, then the act of training a model in function class f seeks to minimize </a:t>
                </a:r>
                <a14:m>
                  <m:oMath xmlns:m="http://schemas.openxmlformats.org/officeDocument/2006/math">
                    <m:sSub>
                      <m:sSubPr>
                        <m:ctrlPr>
                          <a:rPr lang="en-US" altLang="zh-CN" i="1">
                            <a:solidFill>
                              <a:srgbClr val="FFFFFF"/>
                            </a:solidFill>
                            <a:latin typeface="Cambria Math" panose="02040503050406030204" pitchFamily="18" charset="0"/>
                          </a:rPr>
                        </m:ctrlPr>
                      </m:sSubPr>
                      <m:e>
                        <m:r>
                          <a:rPr lang="en-US" altLang="zh-CN" i="1">
                            <a:solidFill>
                              <a:srgbClr val="FFFFFF"/>
                            </a:solidFill>
                            <a:latin typeface="Cambria Math" panose="02040503050406030204" pitchFamily="18" charset="0"/>
                          </a:rPr>
                          <m:t>𝑅</m:t>
                        </m:r>
                      </m:e>
                      <m:sub>
                        <m:r>
                          <a:rPr lang="en-US" altLang="zh-CN" i="1">
                            <a:solidFill>
                              <a:srgbClr val="FFFFFF"/>
                            </a:solidFill>
                            <a:latin typeface="Cambria Math" panose="02040503050406030204" pitchFamily="18" charset="0"/>
                          </a:rPr>
                          <m:t>𝑠</m:t>
                        </m:r>
                      </m:sub>
                    </m:sSub>
                    <m:d>
                      <m:dPr>
                        <m:begChr m:val="["/>
                        <m:endChr m:val="]"/>
                        <m:ctrlPr>
                          <a:rPr lang="en-US" altLang="zh-CN" i="1">
                            <a:solidFill>
                              <a:srgbClr val="FFFFFF"/>
                            </a:solidFill>
                            <a:latin typeface="Cambria Math" panose="02040503050406030204" pitchFamily="18" charset="0"/>
                          </a:rPr>
                        </m:ctrlPr>
                      </m:dPr>
                      <m:e>
                        <m:r>
                          <a:rPr lang="en-US" altLang="zh-CN" i="1">
                            <a:solidFill>
                              <a:srgbClr val="FFFFFF"/>
                            </a:solidFill>
                            <a:latin typeface="Cambria Math" panose="02040503050406030204" pitchFamily="18" charset="0"/>
                          </a:rPr>
                          <m:t>𝑓</m:t>
                        </m:r>
                      </m:e>
                    </m:d>
                  </m:oMath>
                </a14:m>
                <a:r>
                  <a:rPr lang="en-US" altLang="zh-CN" dirty="0">
                    <a:solidFill>
                      <a:srgbClr val="FFFFFF"/>
                    </a:solidFill>
                  </a:rPr>
                  <a:t>, or so-called empirical risk. </a:t>
                </a:r>
                <a:endParaRPr lang="zh-CN" altLang="en-US" dirty="0">
                  <a:solidFill>
                    <a:srgbClr val="FFFFFF"/>
                  </a:solidFill>
                </a:endParaRPr>
              </a:p>
              <a:p>
                <a:endParaRPr lang="zh-CN" altLang="en-US" dirty="0">
                  <a:solidFill>
                    <a:srgbClr val="FFFFFF"/>
                  </a:solidFill>
                </a:endParaRPr>
              </a:p>
            </p:txBody>
          </p:sp>
        </mc:Choice>
        <mc:Fallback xmlns="">
          <p:sp>
            <p:nvSpPr>
              <p:cNvPr id="3" name="内容占位符 2">
                <a:extLst>
                  <a:ext uri="{FF2B5EF4-FFF2-40B4-BE49-F238E27FC236}">
                    <a16:creationId xmlns:a16="http://schemas.microsoft.com/office/drawing/2014/main" id="{9BFFA579-603A-C764-C19A-D8FE25D1DB56}"/>
                  </a:ext>
                </a:extLst>
              </p:cNvPr>
              <p:cNvSpPr>
                <a:spLocks noGrp="1" noRot="1" noChangeAspect="1" noMove="1" noResize="1" noEditPoints="1" noAdjustHandles="1" noChangeArrowheads="1" noChangeShapeType="1" noTextEdit="1"/>
              </p:cNvSpPr>
              <p:nvPr>
                <p:ph idx="1"/>
              </p:nvPr>
            </p:nvSpPr>
            <p:spPr>
              <a:xfrm>
                <a:off x="648931" y="2438400"/>
                <a:ext cx="5616216" cy="3785419"/>
              </a:xfrm>
              <a:blipFill>
                <a:blip r:embed="rId3"/>
                <a:stretch>
                  <a:fillRect l="-434" t="-805"/>
                </a:stretch>
              </a:blipFill>
            </p:spPr>
            <p:txBody>
              <a:bodyPr/>
              <a:lstStyle/>
              <a:p>
                <a:r>
                  <a:rPr lang="zh-CN" altLang="en-US">
                    <a:noFill/>
                  </a:rPr>
                  <a:t> </a:t>
                </a:r>
              </a:p>
            </p:txBody>
          </p:sp>
        </mc:Fallback>
      </mc:AlternateContent>
      <p:pic>
        <p:nvPicPr>
          <p:cNvPr id="18" name="图片 17" descr="图片包含 形状&#10;&#10;描述已自动生成">
            <a:extLst>
              <a:ext uri="{FF2B5EF4-FFF2-40B4-BE49-F238E27FC236}">
                <a16:creationId xmlns:a16="http://schemas.microsoft.com/office/drawing/2014/main" id="{EB94EFAC-7922-C43B-358E-456325BA39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63742" y="1478731"/>
            <a:ext cx="3980139" cy="3900535"/>
          </a:xfrm>
          <a:prstGeom prst="rect">
            <a:avLst/>
          </a:prstGeom>
          <a:effectLst/>
        </p:spPr>
      </p:pic>
    </p:spTree>
    <p:extLst>
      <p:ext uri="{BB962C8B-B14F-4D97-AF65-F5344CB8AC3E}">
        <p14:creationId xmlns:p14="http://schemas.microsoft.com/office/powerpoint/2010/main" val="427598581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44939C-D11B-C5ED-2E86-5C33F69DC367}"/>
              </a:ext>
            </a:extLst>
          </p:cNvPr>
          <p:cNvSpPr>
            <a:spLocks noGrp="1"/>
          </p:cNvSpPr>
          <p:nvPr>
            <p:ph type="title"/>
          </p:nvPr>
        </p:nvSpPr>
        <p:spPr/>
        <p:txBody>
          <a:bodyPr/>
          <a:lstStyle/>
          <a:p>
            <a:r>
              <a:rPr lang="en-US" altLang="zh-CN" dirty="0"/>
              <a:t>Option D</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BFFA579-603A-C764-C19A-D8FE25D1DB56}"/>
                  </a:ext>
                </a:extLst>
              </p:cNvPr>
              <p:cNvSpPr>
                <a:spLocks noGrp="1"/>
              </p:cNvSpPr>
              <p:nvPr>
                <p:ph idx="1"/>
              </p:nvPr>
            </p:nvSpPr>
            <p:spPr>
              <a:xfrm>
                <a:off x="1103312" y="2052918"/>
                <a:ext cx="9542917" cy="1945149"/>
              </a:xfrm>
            </p:spPr>
            <p:txBody>
              <a:bodyPr>
                <a:normAutofit/>
              </a:bodyPr>
              <a:lstStyle/>
              <a:p>
                <a:r>
                  <a:rPr lang="en-US" altLang="zh-CN" sz="2800" dirty="0">
                    <a:solidFill>
                      <a:srgbClr val="FFFFFF"/>
                    </a:solidFill>
                  </a:rPr>
                  <a:t>If we think of generalization error as </a:t>
                </a:r>
                <a14:m>
                  <m:oMath xmlns:m="http://schemas.openxmlformats.org/officeDocument/2006/math">
                    <m:r>
                      <a:rPr lang="en-US" altLang="zh-CN" sz="2800" b="0" i="1">
                        <a:solidFill>
                          <a:srgbClr val="FFFFFF"/>
                        </a:solidFill>
                        <a:latin typeface="Cambria Math" panose="02040503050406030204" pitchFamily="18" charset="0"/>
                      </a:rPr>
                      <m:t>𝑅</m:t>
                    </m:r>
                    <m:d>
                      <m:dPr>
                        <m:begChr m:val="["/>
                        <m:endChr m:val="]"/>
                        <m:ctrlPr>
                          <a:rPr lang="en-US" altLang="zh-CN" sz="2800" b="0" i="1">
                            <a:solidFill>
                              <a:srgbClr val="FFFFFF"/>
                            </a:solidFill>
                            <a:latin typeface="Cambria Math" panose="02040503050406030204" pitchFamily="18" charset="0"/>
                          </a:rPr>
                        </m:ctrlPr>
                      </m:dPr>
                      <m:e>
                        <m:r>
                          <a:rPr lang="en-US" altLang="zh-CN" sz="2800" b="0" i="1">
                            <a:solidFill>
                              <a:srgbClr val="FFFFFF"/>
                            </a:solidFill>
                            <a:latin typeface="Cambria Math" panose="02040503050406030204" pitchFamily="18" charset="0"/>
                          </a:rPr>
                          <m:t>𝑓</m:t>
                        </m:r>
                      </m:e>
                    </m:d>
                    <m:r>
                      <a:rPr lang="en-US" altLang="zh-CN" sz="2800" b="0" i="1">
                        <a:solidFill>
                          <a:srgbClr val="FFFFFF"/>
                        </a:solidFill>
                        <a:latin typeface="Cambria Math" panose="02040503050406030204" pitchFamily="18" charset="0"/>
                      </a:rPr>
                      <m:t>=</m:t>
                    </m:r>
                    <m:sSub>
                      <m:sSubPr>
                        <m:ctrlPr>
                          <a:rPr lang="en-US" altLang="zh-CN" sz="2800" b="0" i="1">
                            <a:solidFill>
                              <a:srgbClr val="FFFFFF"/>
                            </a:solidFill>
                            <a:latin typeface="Cambria Math" panose="02040503050406030204" pitchFamily="18" charset="0"/>
                          </a:rPr>
                        </m:ctrlPr>
                      </m:sSubPr>
                      <m:e>
                        <m:r>
                          <a:rPr lang="en-US" altLang="zh-CN" sz="2800" b="0" i="1">
                            <a:solidFill>
                              <a:srgbClr val="FFFFFF"/>
                            </a:solidFill>
                            <a:latin typeface="Cambria Math" panose="02040503050406030204" pitchFamily="18" charset="0"/>
                          </a:rPr>
                          <m:t>𝑅</m:t>
                        </m:r>
                      </m:e>
                      <m:sub>
                        <m:r>
                          <a:rPr lang="en-US" altLang="zh-CN" sz="2800" b="0" i="1">
                            <a:solidFill>
                              <a:srgbClr val="FFFFFF"/>
                            </a:solidFill>
                            <a:latin typeface="Cambria Math" panose="02040503050406030204" pitchFamily="18" charset="0"/>
                          </a:rPr>
                          <m:t>𝑠</m:t>
                        </m:r>
                      </m:sub>
                    </m:sSub>
                    <m:d>
                      <m:dPr>
                        <m:begChr m:val="["/>
                        <m:endChr m:val="]"/>
                        <m:ctrlPr>
                          <a:rPr lang="en-US" altLang="zh-CN" sz="2800" b="0" i="1">
                            <a:solidFill>
                              <a:srgbClr val="FFFFFF"/>
                            </a:solidFill>
                            <a:latin typeface="Cambria Math" panose="02040503050406030204" pitchFamily="18" charset="0"/>
                          </a:rPr>
                        </m:ctrlPr>
                      </m:dPr>
                      <m:e>
                        <m:r>
                          <a:rPr lang="en-US" altLang="zh-CN" sz="2800" b="0" i="1">
                            <a:solidFill>
                              <a:srgbClr val="FFFFFF"/>
                            </a:solidFill>
                            <a:latin typeface="Cambria Math" panose="02040503050406030204" pitchFamily="18" charset="0"/>
                          </a:rPr>
                          <m:t>𝑓</m:t>
                        </m:r>
                      </m:e>
                    </m:d>
                    <m:r>
                      <a:rPr lang="en-US" altLang="zh-CN" sz="2800" b="0" i="1">
                        <a:solidFill>
                          <a:srgbClr val="FFFFFF"/>
                        </a:solidFill>
                        <a:latin typeface="Cambria Math" panose="02040503050406030204" pitchFamily="18" charset="0"/>
                      </a:rPr>
                      <m:t>+ </m:t>
                    </m:r>
                    <m:sSub>
                      <m:sSubPr>
                        <m:ctrlPr>
                          <a:rPr lang="en-US" altLang="zh-CN" sz="2800" b="0" i="1">
                            <a:solidFill>
                              <a:srgbClr val="FFFFFF"/>
                            </a:solidFill>
                            <a:latin typeface="Cambria Math" panose="02040503050406030204" pitchFamily="18" charset="0"/>
                          </a:rPr>
                        </m:ctrlPr>
                      </m:sSubPr>
                      <m:e>
                        <m:r>
                          <a:rPr lang="zh-CN" altLang="en-US" sz="2800" b="0" i="1">
                            <a:solidFill>
                              <a:srgbClr val="FFFFFF"/>
                            </a:solidFill>
                            <a:latin typeface="Cambria Math" panose="02040503050406030204" pitchFamily="18" charset="0"/>
                          </a:rPr>
                          <m:t>𝛿</m:t>
                        </m:r>
                      </m:e>
                      <m:sub>
                        <m:r>
                          <a:rPr lang="en-US" altLang="zh-CN" sz="2800" b="0" i="1">
                            <a:solidFill>
                              <a:srgbClr val="FFFFFF"/>
                            </a:solidFill>
                            <a:latin typeface="Cambria Math" panose="02040503050406030204" pitchFamily="18" charset="0"/>
                          </a:rPr>
                          <m:t>𝑔𝑒𝑛</m:t>
                        </m:r>
                      </m:sub>
                    </m:sSub>
                    <m:r>
                      <a:rPr lang="en-US" altLang="zh-CN" sz="2800" b="0" i="1">
                        <a:solidFill>
                          <a:srgbClr val="FFFFFF"/>
                        </a:solidFill>
                        <a:latin typeface="Cambria Math" panose="02040503050406030204" pitchFamily="18" charset="0"/>
                      </a:rPr>
                      <m:t>(</m:t>
                    </m:r>
                    <m:r>
                      <a:rPr lang="en-US" altLang="zh-CN" sz="2800" b="0" i="1">
                        <a:solidFill>
                          <a:srgbClr val="FFFFFF"/>
                        </a:solidFill>
                        <a:latin typeface="Cambria Math" panose="02040503050406030204" pitchFamily="18" charset="0"/>
                      </a:rPr>
                      <m:t>𝑓</m:t>
                    </m:r>
                    <m:r>
                      <a:rPr lang="en-US" altLang="zh-CN" sz="2800" b="0" i="1">
                        <a:solidFill>
                          <a:srgbClr val="FFFFFF"/>
                        </a:solidFill>
                        <a:latin typeface="Cambria Math" panose="02040503050406030204" pitchFamily="18" charset="0"/>
                      </a:rPr>
                      <m:t>)</m:t>
                    </m:r>
                  </m:oMath>
                </a14:m>
                <a:r>
                  <a:rPr lang="en-US" altLang="zh-CN" sz="2800" dirty="0">
                    <a:solidFill>
                      <a:srgbClr val="FFFFFF"/>
                    </a:solidFill>
                  </a:rPr>
                  <a:t>, then the act of training a model in function class f seeks to minimize </a:t>
                </a:r>
                <a14:m>
                  <m:oMath xmlns:m="http://schemas.openxmlformats.org/officeDocument/2006/math">
                    <m:sSub>
                      <m:sSubPr>
                        <m:ctrlPr>
                          <a:rPr lang="en-US" altLang="zh-CN" sz="2800" i="1">
                            <a:solidFill>
                              <a:srgbClr val="FFFFFF"/>
                            </a:solidFill>
                            <a:latin typeface="Cambria Math" panose="02040503050406030204" pitchFamily="18" charset="0"/>
                          </a:rPr>
                        </m:ctrlPr>
                      </m:sSubPr>
                      <m:e>
                        <m:r>
                          <a:rPr lang="en-US" altLang="zh-CN" sz="2800" i="1">
                            <a:solidFill>
                              <a:srgbClr val="FFFFFF"/>
                            </a:solidFill>
                            <a:latin typeface="Cambria Math" panose="02040503050406030204" pitchFamily="18" charset="0"/>
                          </a:rPr>
                          <m:t>𝑅</m:t>
                        </m:r>
                      </m:e>
                      <m:sub>
                        <m:r>
                          <a:rPr lang="en-US" altLang="zh-CN" sz="2800" i="1">
                            <a:solidFill>
                              <a:srgbClr val="FFFFFF"/>
                            </a:solidFill>
                            <a:latin typeface="Cambria Math" panose="02040503050406030204" pitchFamily="18" charset="0"/>
                          </a:rPr>
                          <m:t>𝑠</m:t>
                        </m:r>
                      </m:sub>
                    </m:sSub>
                    <m:d>
                      <m:dPr>
                        <m:begChr m:val="["/>
                        <m:endChr m:val="]"/>
                        <m:ctrlPr>
                          <a:rPr lang="en-US" altLang="zh-CN" sz="2800" i="1">
                            <a:solidFill>
                              <a:srgbClr val="FFFFFF"/>
                            </a:solidFill>
                            <a:latin typeface="Cambria Math" panose="02040503050406030204" pitchFamily="18" charset="0"/>
                          </a:rPr>
                        </m:ctrlPr>
                      </m:dPr>
                      <m:e>
                        <m:r>
                          <a:rPr lang="en-US" altLang="zh-CN" sz="2800" i="1">
                            <a:solidFill>
                              <a:srgbClr val="FFFFFF"/>
                            </a:solidFill>
                            <a:latin typeface="Cambria Math" panose="02040503050406030204" pitchFamily="18" charset="0"/>
                          </a:rPr>
                          <m:t>𝑓</m:t>
                        </m:r>
                      </m:e>
                    </m:d>
                  </m:oMath>
                </a14:m>
                <a:r>
                  <a:rPr lang="en-US" altLang="zh-CN" sz="2800" dirty="0">
                    <a:solidFill>
                      <a:srgbClr val="FFFFFF"/>
                    </a:solidFill>
                  </a:rPr>
                  <a:t>, or so-called empirical risk. </a:t>
                </a:r>
                <a:endParaRPr lang="zh-CN" altLang="en-US" sz="2800" dirty="0">
                  <a:solidFill>
                    <a:srgbClr val="FFFFFF"/>
                  </a:solidFill>
                </a:endParaRPr>
              </a:p>
              <a:p>
                <a:endParaRPr lang="en-US" altLang="zh-CN" sz="2800" dirty="0">
                  <a:latin typeface="Public Sans"/>
                </a:endParaRPr>
              </a:p>
              <a:p>
                <a:endParaRPr lang="zh-CN" altLang="en-US" dirty="0"/>
              </a:p>
            </p:txBody>
          </p:sp>
        </mc:Choice>
        <mc:Fallback xmlns="">
          <p:sp>
            <p:nvSpPr>
              <p:cNvPr id="3" name="内容占位符 2">
                <a:extLst>
                  <a:ext uri="{FF2B5EF4-FFF2-40B4-BE49-F238E27FC236}">
                    <a16:creationId xmlns:a16="http://schemas.microsoft.com/office/drawing/2014/main" id="{9BFFA579-603A-C764-C19A-D8FE25D1DB56}"/>
                  </a:ext>
                </a:extLst>
              </p:cNvPr>
              <p:cNvSpPr>
                <a:spLocks noGrp="1" noRot="1" noChangeAspect="1" noMove="1" noResize="1" noEditPoints="1" noAdjustHandles="1" noChangeArrowheads="1" noChangeShapeType="1" noTextEdit="1"/>
              </p:cNvSpPr>
              <p:nvPr>
                <p:ph idx="1"/>
              </p:nvPr>
            </p:nvSpPr>
            <p:spPr>
              <a:xfrm>
                <a:off x="1103312" y="2052918"/>
                <a:ext cx="9542917" cy="1945149"/>
              </a:xfrm>
              <a:blipFill>
                <a:blip r:embed="rId3"/>
                <a:stretch>
                  <a:fillRect l="-831" t="-3448" r="-1214" b="-313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432557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F62711-53D9-D762-287B-E1185FA9F7D2}"/>
              </a:ext>
            </a:extLst>
          </p:cNvPr>
          <p:cNvSpPr>
            <a:spLocks noGrp="1"/>
          </p:cNvSpPr>
          <p:nvPr>
            <p:ph type="title"/>
          </p:nvPr>
        </p:nvSpPr>
        <p:spPr/>
        <p:txBody>
          <a:bodyPr/>
          <a:lstStyle/>
          <a:p>
            <a:r>
              <a:rPr lang="en-US" altLang="zh-CN" dirty="0"/>
              <a:t>Discuss</a:t>
            </a:r>
            <a:endParaRPr lang="zh-CN" altLang="en-US" dirty="0"/>
          </a:p>
        </p:txBody>
      </p:sp>
      <p:sp>
        <p:nvSpPr>
          <p:cNvPr id="3" name="内容占位符 2">
            <a:extLst>
              <a:ext uri="{FF2B5EF4-FFF2-40B4-BE49-F238E27FC236}">
                <a16:creationId xmlns:a16="http://schemas.microsoft.com/office/drawing/2014/main" id="{B9795613-7708-140B-6389-292F6E22F766}"/>
              </a:ext>
            </a:extLst>
          </p:cNvPr>
          <p:cNvSpPr>
            <a:spLocks noGrp="1"/>
          </p:cNvSpPr>
          <p:nvPr>
            <p:ph idx="1"/>
          </p:nvPr>
        </p:nvSpPr>
        <p:spPr/>
        <p:txBody>
          <a:bodyPr>
            <a:normAutofit/>
          </a:bodyPr>
          <a:lstStyle/>
          <a:p>
            <a:r>
              <a:rPr lang="en-US" altLang="zh-CN" sz="2800" dirty="0"/>
              <a:t>Model: the more complex the better?</a:t>
            </a:r>
            <a:endParaRPr lang="zh-CN" altLang="en-US" sz="2800" dirty="0"/>
          </a:p>
        </p:txBody>
      </p:sp>
      <p:sp>
        <p:nvSpPr>
          <p:cNvPr id="5" name="文本框 4">
            <a:extLst>
              <a:ext uri="{FF2B5EF4-FFF2-40B4-BE49-F238E27FC236}">
                <a16:creationId xmlns:a16="http://schemas.microsoft.com/office/drawing/2014/main" id="{BA2C11D4-16AB-42CF-37F6-1E5C98D127A3}"/>
              </a:ext>
            </a:extLst>
          </p:cNvPr>
          <p:cNvSpPr txBox="1"/>
          <p:nvPr/>
        </p:nvSpPr>
        <p:spPr>
          <a:xfrm>
            <a:off x="1468120" y="3889048"/>
            <a:ext cx="9255760" cy="523220"/>
          </a:xfrm>
          <a:prstGeom prst="rect">
            <a:avLst/>
          </a:prstGeom>
          <a:noFill/>
        </p:spPr>
        <p:txBody>
          <a:bodyPr wrap="square" rtlCol="0">
            <a:spAutoFit/>
          </a:bodyPr>
          <a:lstStyle/>
          <a:p>
            <a:r>
              <a:rPr lang="en-US" altLang="zh-CN" sz="2800" dirty="0"/>
              <a:t>Depends on the real cases!</a:t>
            </a:r>
            <a:endParaRPr lang="zh-CN" altLang="en-US" sz="2800" dirty="0"/>
          </a:p>
        </p:txBody>
      </p:sp>
    </p:spTree>
    <p:extLst>
      <p:ext uri="{BB962C8B-B14F-4D97-AF65-F5344CB8AC3E}">
        <p14:creationId xmlns:p14="http://schemas.microsoft.com/office/powerpoint/2010/main" val="4028108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0"/>
                                  </p:iterate>
                                  <p:childTnLst>
                                    <p:set>
                                      <p:cBhvr>
                                        <p:cTn id="6" dur="1" fill="hold">
                                          <p:stCondLst>
                                            <p:cond delay="0"/>
                                          </p:stCondLst>
                                        </p:cTn>
                                        <p:tgtEl>
                                          <p:spTgt spid="5"/>
                                        </p:tgtEl>
                                        <p:attrNameLst>
                                          <p:attrName>style.visibility</p:attrName>
                                        </p:attrNameLst>
                                      </p:cBhvr>
                                      <p:to>
                                        <p:strVal val="visible"/>
                                      </p:to>
                                    </p:set>
                                  </p:childTnLst>
                                </p:cTn>
                              </p:par>
                              <p:par>
                                <p:cTn id="7" presetID="15" presetClass="emph" presetSubtype="0" grpId="1" nodeType="withEffect">
                                  <p:stCondLst>
                                    <p:cond delay="0"/>
                                  </p:stCondLst>
                                  <p:iterate type="lt">
                                    <p:tmAbs val="25"/>
                                  </p:iterate>
                                  <p:childTnLst>
                                    <p:set>
                                      <p:cBhvr override="childStyle">
                                        <p:cTn id="8" dur="indefinite"/>
                                        <p:tgtEl>
                                          <p:spTgt spid="5"/>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8C54A6-4E1B-B7F1-7653-A95A1B526646}"/>
              </a:ext>
            </a:extLst>
          </p:cNvPr>
          <p:cNvSpPr>
            <a:spLocks noGrp="1"/>
          </p:cNvSpPr>
          <p:nvPr>
            <p:ph type="title"/>
          </p:nvPr>
        </p:nvSpPr>
        <p:spPr/>
        <p:txBody>
          <a:bodyPr/>
          <a:lstStyle/>
          <a:p>
            <a:r>
              <a:rPr lang="en-US" altLang="zh-CN" dirty="0"/>
              <a:t>References</a:t>
            </a:r>
            <a:endParaRPr lang="zh-CN" altLang="en-US" dirty="0"/>
          </a:p>
        </p:txBody>
      </p:sp>
      <p:sp>
        <p:nvSpPr>
          <p:cNvPr id="3" name="内容占位符 2">
            <a:extLst>
              <a:ext uri="{FF2B5EF4-FFF2-40B4-BE49-F238E27FC236}">
                <a16:creationId xmlns:a16="http://schemas.microsoft.com/office/drawing/2014/main" id="{0616CFDD-9662-9AA7-66BD-37B7DF48E3CE}"/>
              </a:ext>
            </a:extLst>
          </p:cNvPr>
          <p:cNvSpPr>
            <a:spLocks noGrp="1"/>
          </p:cNvSpPr>
          <p:nvPr>
            <p:ph idx="1"/>
          </p:nvPr>
        </p:nvSpPr>
        <p:spPr>
          <a:xfrm>
            <a:off x="1104293" y="1241155"/>
            <a:ext cx="8946541" cy="3026045"/>
          </a:xfrm>
        </p:spPr>
        <p:txBody>
          <a:bodyPr>
            <a:normAutofit/>
          </a:bodyPr>
          <a:lstStyle/>
          <a:p>
            <a:r>
              <a:rPr lang="en-NZ" altLang="zh-CN" dirty="0">
                <a:hlinkClick r:id="rId3"/>
              </a:rPr>
              <a:t>https://zhuanlan.zhihu.com/p/68054009</a:t>
            </a:r>
            <a:endParaRPr lang="en-NZ" altLang="zh-CN" dirty="0"/>
          </a:p>
          <a:p>
            <a:r>
              <a:rPr lang="en-NZ" altLang="zh-CN" dirty="0">
                <a:hlinkClick r:id="rId4"/>
              </a:rPr>
              <a:t>https://mlstory.org/generalization.html</a:t>
            </a:r>
            <a:endParaRPr lang="en-NZ" altLang="zh-CN" dirty="0"/>
          </a:p>
          <a:p>
            <a:r>
              <a:rPr lang="en-NZ" altLang="zh-CN" dirty="0">
                <a:hlinkClick r:id="rId5"/>
              </a:rPr>
              <a:t>https://www.cnblogs.com/HuZihu/p/11081463.html</a:t>
            </a:r>
            <a:endParaRPr lang="en-NZ" altLang="zh-CN" dirty="0"/>
          </a:p>
          <a:p>
            <a:r>
              <a:rPr lang="en-NZ" altLang="zh-CN" dirty="0">
                <a:hlinkClick r:id="rId6"/>
              </a:rPr>
              <a:t>https://zhuanlan.zhihu.com/p/454167581</a:t>
            </a:r>
            <a:endParaRPr lang="en-NZ" altLang="zh-CN" dirty="0"/>
          </a:p>
          <a:p>
            <a:r>
              <a:rPr lang="en-NZ" altLang="zh-CN" dirty="0">
                <a:hlinkClick r:id="rId7"/>
              </a:rPr>
              <a:t>https://zhuanlan.zhihu.com/p/29707029</a:t>
            </a:r>
            <a:endParaRPr lang="en-NZ" altLang="zh-CN" dirty="0"/>
          </a:p>
          <a:p>
            <a:r>
              <a:rPr lang="en-NZ" altLang="zh-CN" dirty="0">
                <a:hlinkClick r:id="rId8"/>
              </a:rPr>
              <a:t>http://zh.d2l.ai/chapter_multilayer-perceptrons/underfit-overfit.html</a:t>
            </a:r>
            <a:endParaRPr lang="en-NZ" altLang="zh-CN" dirty="0"/>
          </a:p>
          <a:p>
            <a:r>
              <a:rPr lang="en-NZ" altLang="zh-CN" dirty="0">
                <a:hlinkClick r:id="rId9"/>
              </a:rPr>
              <a:t>https://picture.iczhiku.com/weixin/message1594467069479.html</a:t>
            </a:r>
            <a:endParaRPr lang="en-NZ" altLang="zh-CN" dirty="0"/>
          </a:p>
          <a:p>
            <a:endParaRPr lang="en-NZ" altLang="zh-CN" dirty="0"/>
          </a:p>
          <a:p>
            <a:endParaRPr lang="zh-CN" altLang="en-US" dirty="0"/>
          </a:p>
          <a:p>
            <a:endParaRPr lang="en-NZ" altLang="zh-CN" dirty="0"/>
          </a:p>
        </p:txBody>
      </p:sp>
      <p:sp>
        <p:nvSpPr>
          <p:cNvPr id="4" name="文本框 3">
            <a:extLst>
              <a:ext uri="{FF2B5EF4-FFF2-40B4-BE49-F238E27FC236}">
                <a16:creationId xmlns:a16="http://schemas.microsoft.com/office/drawing/2014/main" id="{A117ABB3-56EB-8474-3D9B-098194FFA38F}"/>
              </a:ext>
            </a:extLst>
          </p:cNvPr>
          <p:cNvSpPr txBox="1"/>
          <p:nvPr/>
        </p:nvSpPr>
        <p:spPr>
          <a:xfrm>
            <a:off x="646111" y="4681587"/>
            <a:ext cx="9404723" cy="646331"/>
          </a:xfrm>
          <a:prstGeom prst="rect">
            <a:avLst/>
          </a:prstGeom>
          <a:noFill/>
        </p:spPr>
        <p:txBody>
          <a:bodyPr wrap="square" rtlCol="0">
            <a:spAutoFit/>
          </a:bodyPr>
          <a:lstStyle/>
          <a:p>
            <a:r>
              <a:rPr lang="en-NZ" altLang="zh-CN" dirty="0"/>
              <a:t>Images from: </a:t>
            </a:r>
            <a:r>
              <a:rPr lang="en-NZ" altLang="zh-CN" dirty="0">
                <a:hlinkClick r:id="rId10"/>
              </a:rPr>
              <a:t>https://www.pngbag.com/png/qjjrxbkq.html</a:t>
            </a:r>
            <a:endParaRPr lang="en-NZ" altLang="zh-CN" dirty="0"/>
          </a:p>
          <a:p>
            <a:endParaRPr lang="zh-CN" altLang="en-US" dirty="0"/>
          </a:p>
        </p:txBody>
      </p:sp>
    </p:spTree>
    <p:extLst>
      <p:ext uri="{BB962C8B-B14F-4D97-AF65-F5344CB8AC3E}">
        <p14:creationId xmlns:p14="http://schemas.microsoft.com/office/powerpoint/2010/main" val="40159791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9" name="Picture 8">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1" name="Oval 10">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3" name="Picture 12">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5" name="Picture 14">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7" name="Rectangle 16">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19" name="Rectangle 18">
            <a:extLst>
              <a:ext uri="{FF2B5EF4-FFF2-40B4-BE49-F238E27FC236}">
                <a16:creationId xmlns:a16="http://schemas.microsoft.com/office/drawing/2014/main" id="{59EC6FFF-3949-4638-A265-B1515909B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F19CE3FD-B911-5A86-9820-134D3D9C10B9}"/>
              </a:ext>
            </a:extLst>
          </p:cNvPr>
          <p:cNvSpPr>
            <a:spLocks noGrp="1"/>
          </p:cNvSpPr>
          <p:nvPr>
            <p:ph type="title"/>
          </p:nvPr>
        </p:nvSpPr>
        <p:spPr>
          <a:xfrm>
            <a:off x="988694" y="1063416"/>
            <a:ext cx="6034406" cy="4811730"/>
          </a:xfrm>
        </p:spPr>
        <p:txBody>
          <a:bodyPr vert="horz" lIns="91440" tIns="45720" rIns="91440" bIns="45720" rtlCol="0" anchor="ctr">
            <a:normAutofit/>
          </a:bodyPr>
          <a:lstStyle/>
          <a:p>
            <a:pPr algn="r"/>
            <a:r>
              <a:rPr lang="en-US" altLang="zh-CN" sz="6600" b="0" i="0" kern="1200">
                <a:solidFill>
                  <a:schemeClr val="tx2"/>
                </a:solidFill>
                <a:latin typeface="+mj-lt"/>
                <a:ea typeface="+mj-ea"/>
                <a:cs typeface="+mj-cs"/>
              </a:rPr>
              <a:t>Thank you!</a:t>
            </a:r>
          </a:p>
        </p:txBody>
      </p:sp>
      <p:sp>
        <p:nvSpPr>
          <p:cNvPr id="21" name="Rectangle 20">
            <a:extLst>
              <a:ext uri="{FF2B5EF4-FFF2-40B4-BE49-F238E27FC236}">
                <a16:creationId xmlns:a16="http://schemas.microsoft.com/office/drawing/2014/main" id="{8C05BC5F-3118-49D0-B18C-5D9CC922C2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60733" y="0"/>
            <a:ext cx="321564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A4B1E59-3C8A-453C-B841-6AB3B0CF70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3344" y="0"/>
            <a:ext cx="1438656" cy="6858000"/>
          </a:xfrm>
          <a:prstGeom prst="rect">
            <a:avLst/>
          </a:prstGeom>
          <a:solidFill>
            <a:schemeClr val="bg2">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Tree>
    <p:extLst>
      <p:ext uri="{BB962C8B-B14F-4D97-AF65-F5344CB8AC3E}">
        <p14:creationId xmlns:p14="http://schemas.microsoft.com/office/powerpoint/2010/main" val="3018688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3FA827-17A3-85F8-0512-A607319018BD}"/>
              </a:ext>
            </a:extLst>
          </p:cNvPr>
          <p:cNvSpPr>
            <a:spLocks noGrp="1"/>
          </p:cNvSpPr>
          <p:nvPr>
            <p:ph type="title"/>
          </p:nvPr>
        </p:nvSpPr>
        <p:spPr/>
        <p:txBody>
          <a:bodyPr/>
          <a:lstStyle/>
          <a:p>
            <a:r>
              <a:rPr lang="en-US" altLang="zh-CN" dirty="0"/>
              <a:t>Generalization</a:t>
            </a:r>
            <a:endParaRPr lang="zh-CN" altLang="en-US" dirty="0"/>
          </a:p>
        </p:txBody>
      </p:sp>
      <p:sp>
        <p:nvSpPr>
          <p:cNvPr id="5" name="矩形: 圆角 4">
            <a:extLst>
              <a:ext uri="{FF2B5EF4-FFF2-40B4-BE49-F238E27FC236}">
                <a16:creationId xmlns:a16="http://schemas.microsoft.com/office/drawing/2014/main" id="{2DD4DFF7-26ED-1152-89C6-228503F3BC92}"/>
              </a:ext>
            </a:extLst>
          </p:cNvPr>
          <p:cNvSpPr/>
          <p:nvPr/>
        </p:nvSpPr>
        <p:spPr>
          <a:xfrm>
            <a:off x="4650686" y="2969956"/>
            <a:ext cx="2214880" cy="94488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a:t>Train the model with data</a:t>
            </a:r>
            <a:endParaRPr lang="zh-CN" altLang="en-US" dirty="0"/>
          </a:p>
        </p:txBody>
      </p:sp>
      <p:sp>
        <p:nvSpPr>
          <p:cNvPr id="6" name="矩形: 圆角 5">
            <a:extLst>
              <a:ext uri="{FF2B5EF4-FFF2-40B4-BE49-F238E27FC236}">
                <a16:creationId xmlns:a16="http://schemas.microsoft.com/office/drawing/2014/main" id="{2D9B308C-ABEA-92C9-79DE-780CBC62819A}"/>
              </a:ext>
            </a:extLst>
          </p:cNvPr>
          <p:cNvSpPr/>
          <p:nvPr/>
        </p:nvSpPr>
        <p:spPr>
          <a:xfrm>
            <a:off x="4650686" y="1470697"/>
            <a:ext cx="1696720" cy="6502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Model</a:t>
            </a:r>
            <a:endParaRPr lang="zh-CN" altLang="en-US" dirty="0"/>
          </a:p>
        </p:txBody>
      </p:sp>
      <p:sp>
        <p:nvSpPr>
          <p:cNvPr id="7" name="箭头: 下 6">
            <a:extLst>
              <a:ext uri="{FF2B5EF4-FFF2-40B4-BE49-F238E27FC236}">
                <a16:creationId xmlns:a16="http://schemas.microsoft.com/office/drawing/2014/main" id="{034BC216-F3D7-35BE-3D3C-7D4F7D2C22C7}"/>
              </a:ext>
            </a:extLst>
          </p:cNvPr>
          <p:cNvSpPr/>
          <p:nvPr/>
        </p:nvSpPr>
        <p:spPr>
          <a:xfrm>
            <a:off x="5332054" y="2193827"/>
            <a:ext cx="333983" cy="691308"/>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8" name="箭头: 直角上 7">
            <a:extLst>
              <a:ext uri="{FF2B5EF4-FFF2-40B4-BE49-F238E27FC236}">
                <a16:creationId xmlns:a16="http://schemas.microsoft.com/office/drawing/2014/main" id="{96069216-1CA3-ADBA-057B-194ED9FA038F}"/>
              </a:ext>
            </a:extLst>
          </p:cNvPr>
          <p:cNvSpPr/>
          <p:nvPr/>
        </p:nvSpPr>
        <p:spPr>
          <a:xfrm rot="10800000">
            <a:off x="5954459" y="2234446"/>
            <a:ext cx="785893" cy="642201"/>
          </a:xfrm>
          <a:prstGeom prst="ben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a:extLst>
              <a:ext uri="{FF2B5EF4-FFF2-40B4-BE49-F238E27FC236}">
                <a16:creationId xmlns:a16="http://schemas.microsoft.com/office/drawing/2014/main" id="{05752E21-2035-1E14-5E75-F4E55CDCC00C}"/>
              </a:ext>
            </a:extLst>
          </p:cNvPr>
          <p:cNvSpPr/>
          <p:nvPr/>
        </p:nvSpPr>
        <p:spPr>
          <a:xfrm>
            <a:off x="4768334" y="4792760"/>
            <a:ext cx="1995632" cy="82296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Predict new cases</a:t>
            </a:r>
            <a:endParaRPr lang="zh-CN" altLang="en-US" dirty="0"/>
          </a:p>
        </p:txBody>
      </p:sp>
      <p:sp>
        <p:nvSpPr>
          <p:cNvPr id="10" name="箭头: 下 9">
            <a:extLst>
              <a:ext uri="{FF2B5EF4-FFF2-40B4-BE49-F238E27FC236}">
                <a16:creationId xmlns:a16="http://schemas.microsoft.com/office/drawing/2014/main" id="{0C3F0AFA-3D91-B2D8-73A7-043BECDF9547}"/>
              </a:ext>
            </a:extLst>
          </p:cNvPr>
          <p:cNvSpPr/>
          <p:nvPr/>
        </p:nvSpPr>
        <p:spPr>
          <a:xfrm>
            <a:off x="5591134" y="4008144"/>
            <a:ext cx="333983" cy="691308"/>
          </a:xfrm>
          <a:prstGeom prst="downArrow">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11" name="椭圆 10">
            <a:extLst>
              <a:ext uri="{FF2B5EF4-FFF2-40B4-BE49-F238E27FC236}">
                <a16:creationId xmlns:a16="http://schemas.microsoft.com/office/drawing/2014/main" id="{C7835A9C-7EC2-C0C4-D814-A3B23410CECB}"/>
              </a:ext>
            </a:extLst>
          </p:cNvPr>
          <p:cNvSpPr/>
          <p:nvPr/>
        </p:nvSpPr>
        <p:spPr>
          <a:xfrm>
            <a:off x="6824875" y="1946573"/>
            <a:ext cx="1371600" cy="73551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Data</a:t>
            </a:r>
            <a:endParaRPr lang="zh-CN" altLang="en-US" dirty="0"/>
          </a:p>
        </p:txBody>
      </p:sp>
      <p:sp>
        <p:nvSpPr>
          <p:cNvPr id="12" name="矩形 11">
            <a:extLst>
              <a:ext uri="{FF2B5EF4-FFF2-40B4-BE49-F238E27FC236}">
                <a16:creationId xmlns:a16="http://schemas.microsoft.com/office/drawing/2014/main" id="{3BAD542C-C09E-5E30-0EF8-E7D5A1C83304}"/>
              </a:ext>
            </a:extLst>
          </p:cNvPr>
          <p:cNvSpPr/>
          <p:nvPr/>
        </p:nvSpPr>
        <p:spPr>
          <a:xfrm>
            <a:off x="4340805" y="4338748"/>
            <a:ext cx="2834640" cy="1954774"/>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5E6EFF07-A0C0-DA56-C97B-670D8B6E12D3}"/>
              </a:ext>
            </a:extLst>
          </p:cNvPr>
          <p:cNvSpPr txBox="1"/>
          <p:nvPr/>
        </p:nvSpPr>
        <p:spPr>
          <a:xfrm>
            <a:off x="4940245" y="5769955"/>
            <a:ext cx="1635760" cy="369332"/>
          </a:xfrm>
          <a:prstGeom prst="rect">
            <a:avLst/>
          </a:prstGeom>
          <a:noFill/>
        </p:spPr>
        <p:txBody>
          <a:bodyPr wrap="square" rtlCol="0">
            <a:spAutoFit/>
          </a:bodyPr>
          <a:lstStyle/>
          <a:p>
            <a:pPr algn="ctr"/>
            <a:r>
              <a:rPr lang="en-US" altLang="zh-CN" dirty="0"/>
              <a:t>Aim</a:t>
            </a:r>
            <a:endParaRPr lang="zh-CN" altLang="en-US" dirty="0"/>
          </a:p>
        </p:txBody>
      </p:sp>
    </p:spTree>
    <p:extLst>
      <p:ext uri="{BB962C8B-B14F-4D97-AF65-F5344CB8AC3E}">
        <p14:creationId xmlns:p14="http://schemas.microsoft.com/office/powerpoint/2010/main" val="1786285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3FA827-17A3-85F8-0512-A607319018BD}"/>
              </a:ext>
            </a:extLst>
          </p:cNvPr>
          <p:cNvSpPr>
            <a:spLocks noGrp="1"/>
          </p:cNvSpPr>
          <p:nvPr>
            <p:ph type="title"/>
          </p:nvPr>
        </p:nvSpPr>
        <p:spPr/>
        <p:txBody>
          <a:bodyPr/>
          <a:lstStyle/>
          <a:p>
            <a:r>
              <a:rPr lang="en-US" altLang="zh-CN" dirty="0"/>
              <a:t>Generalization</a:t>
            </a:r>
            <a:endParaRPr lang="zh-CN" altLang="en-US" dirty="0"/>
          </a:p>
        </p:txBody>
      </p:sp>
      <p:sp>
        <p:nvSpPr>
          <p:cNvPr id="5" name="矩形: 圆角 4">
            <a:extLst>
              <a:ext uri="{FF2B5EF4-FFF2-40B4-BE49-F238E27FC236}">
                <a16:creationId xmlns:a16="http://schemas.microsoft.com/office/drawing/2014/main" id="{2DD4DFF7-26ED-1152-89C6-228503F3BC92}"/>
              </a:ext>
            </a:extLst>
          </p:cNvPr>
          <p:cNvSpPr/>
          <p:nvPr/>
        </p:nvSpPr>
        <p:spPr>
          <a:xfrm>
            <a:off x="751976" y="2908996"/>
            <a:ext cx="2214880" cy="94488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a:t>Train the model with data</a:t>
            </a:r>
            <a:endParaRPr lang="zh-CN" altLang="en-US" dirty="0"/>
          </a:p>
        </p:txBody>
      </p:sp>
      <p:sp>
        <p:nvSpPr>
          <p:cNvPr id="6" name="矩形: 圆角 5">
            <a:extLst>
              <a:ext uri="{FF2B5EF4-FFF2-40B4-BE49-F238E27FC236}">
                <a16:creationId xmlns:a16="http://schemas.microsoft.com/office/drawing/2014/main" id="{2D9B308C-ABEA-92C9-79DE-780CBC62819A}"/>
              </a:ext>
            </a:extLst>
          </p:cNvPr>
          <p:cNvSpPr/>
          <p:nvPr/>
        </p:nvSpPr>
        <p:spPr>
          <a:xfrm>
            <a:off x="751976" y="1409737"/>
            <a:ext cx="1696720" cy="6502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Model</a:t>
            </a:r>
            <a:endParaRPr lang="zh-CN" altLang="en-US" dirty="0"/>
          </a:p>
        </p:txBody>
      </p:sp>
      <p:sp>
        <p:nvSpPr>
          <p:cNvPr id="7" name="箭头: 下 6">
            <a:extLst>
              <a:ext uri="{FF2B5EF4-FFF2-40B4-BE49-F238E27FC236}">
                <a16:creationId xmlns:a16="http://schemas.microsoft.com/office/drawing/2014/main" id="{034BC216-F3D7-35BE-3D3C-7D4F7D2C22C7}"/>
              </a:ext>
            </a:extLst>
          </p:cNvPr>
          <p:cNvSpPr/>
          <p:nvPr/>
        </p:nvSpPr>
        <p:spPr>
          <a:xfrm>
            <a:off x="1433344" y="2132867"/>
            <a:ext cx="333983" cy="691308"/>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8" name="箭头: 直角上 7">
            <a:extLst>
              <a:ext uri="{FF2B5EF4-FFF2-40B4-BE49-F238E27FC236}">
                <a16:creationId xmlns:a16="http://schemas.microsoft.com/office/drawing/2014/main" id="{96069216-1CA3-ADBA-057B-194ED9FA038F}"/>
              </a:ext>
            </a:extLst>
          </p:cNvPr>
          <p:cNvSpPr/>
          <p:nvPr/>
        </p:nvSpPr>
        <p:spPr>
          <a:xfrm rot="10800000">
            <a:off x="2055749" y="2173486"/>
            <a:ext cx="785893" cy="642201"/>
          </a:xfrm>
          <a:prstGeom prst="ben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a:extLst>
              <a:ext uri="{FF2B5EF4-FFF2-40B4-BE49-F238E27FC236}">
                <a16:creationId xmlns:a16="http://schemas.microsoft.com/office/drawing/2014/main" id="{05752E21-2035-1E14-5E75-F4E55CDCC00C}"/>
              </a:ext>
            </a:extLst>
          </p:cNvPr>
          <p:cNvSpPr/>
          <p:nvPr/>
        </p:nvSpPr>
        <p:spPr>
          <a:xfrm>
            <a:off x="869624" y="4731800"/>
            <a:ext cx="1995632" cy="82296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Predict new cases</a:t>
            </a:r>
            <a:endParaRPr lang="zh-CN" altLang="en-US" dirty="0"/>
          </a:p>
        </p:txBody>
      </p:sp>
      <p:sp>
        <p:nvSpPr>
          <p:cNvPr id="10" name="箭头: 下 9">
            <a:extLst>
              <a:ext uri="{FF2B5EF4-FFF2-40B4-BE49-F238E27FC236}">
                <a16:creationId xmlns:a16="http://schemas.microsoft.com/office/drawing/2014/main" id="{0C3F0AFA-3D91-B2D8-73A7-043BECDF9547}"/>
              </a:ext>
            </a:extLst>
          </p:cNvPr>
          <p:cNvSpPr/>
          <p:nvPr/>
        </p:nvSpPr>
        <p:spPr>
          <a:xfrm>
            <a:off x="1692424" y="3947184"/>
            <a:ext cx="333983" cy="691308"/>
          </a:xfrm>
          <a:prstGeom prst="downArrow">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11" name="椭圆 10">
            <a:extLst>
              <a:ext uri="{FF2B5EF4-FFF2-40B4-BE49-F238E27FC236}">
                <a16:creationId xmlns:a16="http://schemas.microsoft.com/office/drawing/2014/main" id="{C7835A9C-7EC2-C0C4-D814-A3B23410CECB}"/>
              </a:ext>
            </a:extLst>
          </p:cNvPr>
          <p:cNvSpPr/>
          <p:nvPr/>
        </p:nvSpPr>
        <p:spPr>
          <a:xfrm>
            <a:off x="2926165" y="1885613"/>
            <a:ext cx="1371600" cy="73551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Data</a:t>
            </a:r>
            <a:endParaRPr lang="zh-CN" altLang="en-US" dirty="0"/>
          </a:p>
        </p:txBody>
      </p:sp>
      <p:sp>
        <p:nvSpPr>
          <p:cNvPr id="12" name="矩形 11">
            <a:extLst>
              <a:ext uri="{FF2B5EF4-FFF2-40B4-BE49-F238E27FC236}">
                <a16:creationId xmlns:a16="http://schemas.microsoft.com/office/drawing/2014/main" id="{3BAD542C-C09E-5E30-0EF8-E7D5A1C83304}"/>
              </a:ext>
            </a:extLst>
          </p:cNvPr>
          <p:cNvSpPr/>
          <p:nvPr/>
        </p:nvSpPr>
        <p:spPr>
          <a:xfrm>
            <a:off x="442095" y="4277788"/>
            <a:ext cx="2834640" cy="1954774"/>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5E6EFF07-A0C0-DA56-C97B-670D8B6E12D3}"/>
              </a:ext>
            </a:extLst>
          </p:cNvPr>
          <p:cNvSpPr txBox="1"/>
          <p:nvPr/>
        </p:nvSpPr>
        <p:spPr>
          <a:xfrm>
            <a:off x="1041535" y="5708995"/>
            <a:ext cx="1635760" cy="369332"/>
          </a:xfrm>
          <a:prstGeom prst="rect">
            <a:avLst/>
          </a:prstGeom>
          <a:noFill/>
        </p:spPr>
        <p:txBody>
          <a:bodyPr wrap="square" rtlCol="0">
            <a:spAutoFit/>
          </a:bodyPr>
          <a:lstStyle/>
          <a:p>
            <a:pPr algn="ctr"/>
            <a:r>
              <a:rPr lang="en-US" altLang="zh-CN" dirty="0"/>
              <a:t>Aim</a:t>
            </a:r>
            <a:endParaRPr lang="zh-CN" altLang="en-US" dirty="0"/>
          </a:p>
        </p:txBody>
      </p:sp>
      <p:pic>
        <p:nvPicPr>
          <p:cNvPr id="10242" name="Picture 2">
            <a:extLst>
              <a:ext uri="{FF2B5EF4-FFF2-40B4-BE49-F238E27FC236}">
                <a16:creationId xmlns:a16="http://schemas.microsoft.com/office/drawing/2014/main" id="{4441B2EF-EA83-FDC0-3383-4CEA60062B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2649" y="2908996"/>
            <a:ext cx="7327256" cy="21104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42836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85BF80-3CF5-F567-81EC-1CC820B096F7}"/>
              </a:ext>
            </a:extLst>
          </p:cNvPr>
          <p:cNvSpPr>
            <a:spLocks noGrp="1"/>
          </p:cNvSpPr>
          <p:nvPr>
            <p:ph type="title"/>
          </p:nvPr>
        </p:nvSpPr>
        <p:spPr/>
        <p:txBody>
          <a:bodyPr/>
          <a:lstStyle/>
          <a:p>
            <a:r>
              <a:rPr lang="en-US" altLang="zh-CN" dirty="0"/>
              <a:t>Question</a:t>
            </a:r>
            <a:endParaRPr lang="zh-CN" altLang="en-US" dirty="0"/>
          </a:p>
        </p:txBody>
      </p:sp>
      <p:sp>
        <p:nvSpPr>
          <p:cNvPr id="3" name="内容占位符 2">
            <a:extLst>
              <a:ext uri="{FF2B5EF4-FFF2-40B4-BE49-F238E27FC236}">
                <a16:creationId xmlns:a16="http://schemas.microsoft.com/office/drawing/2014/main" id="{6F5B5E3D-25F5-4D7D-93C8-590CA3983B6F}"/>
              </a:ext>
            </a:extLst>
          </p:cNvPr>
          <p:cNvSpPr>
            <a:spLocks noGrp="1"/>
          </p:cNvSpPr>
          <p:nvPr>
            <p:ph idx="1"/>
          </p:nvPr>
        </p:nvSpPr>
        <p:spPr>
          <a:xfrm>
            <a:off x="2105025" y="2145628"/>
            <a:ext cx="8235649" cy="4195481"/>
          </a:xfrm>
        </p:spPr>
        <p:txBody>
          <a:bodyPr>
            <a:normAutofit/>
          </a:bodyPr>
          <a:lstStyle/>
          <a:p>
            <a:pPr marL="0" indent="0" algn="ctr">
              <a:buNone/>
            </a:pPr>
            <a:r>
              <a:rPr lang="en-US" altLang="zh-CN" sz="4000" b="0" i="0" dirty="0">
                <a:effectLst/>
                <a:latin typeface="Public Sans"/>
              </a:rPr>
              <a:t>Select all statements that are true of the generalization behavior of machine learning models.</a:t>
            </a:r>
          </a:p>
        </p:txBody>
      </p:sp>
      <p:sp>
        <p:nvSpPr>
          <p:cNvPr id="5" name="AutoShape 2" descr=" R[f] = R_s [f] + \delta_{gen}(f) ">
            <a:hlinkClick r:id="rId3" tooltip="TeX"/>
            <a:extLst>
              <a:ext uri="{FF2B5EF4-FFF2-40B4-BE49-F238E27FC236}">
                <a16:creationId xmlns:a16="http://schemas.microsoft.com/office/drawing/2014/main" id="{4280D8AF-32F7-2755-2CEA-9972C1A3D4EE}"/>
              </a:ext>
            </a:extLst>
          </p:cNvPr>
          <p:cNvSpPr>
            <a:spLocks noChangeAspect="1" noChangeArrowheads="1"/>
          </p:cNvSpPr>
          <p:nvPr/>
        </p:nvSpPr>
        <p:spPr bwMode="auto">
          <a:xfrm>
            <a:off x="210502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686726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1515115-95FB-41E0-86F3-8744438C0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4844939C-D11B-C5ED-2E86-5C33F69DC367}"/>
              </a:ext>
            </a:extLst>
          </p:cNvPr>
          <p:cNvSpPr>
            <a:spLocks noGrp="1"/>
          </p:cNvSpPr>
          <p:nvPr>
            <p:ph type="title"/>
          </p:nvPr>
        </p:nvSpPr>
        <p:spPr>
          <a:xfrm>
            <a:off x="648930" y="629266"/>
            <a:ext cx="5616217" cy="1622321"/>
          </a:xfrm>
        </p:spPr>
        <p:txBody>
          <a:bodyPr>
            <a:normAutofit/>
          </a:bodyPr>
          <a:lstStyle/>
          <a:p>
            <a:r>
              <a:rPr lang="en-US" altLang="zh-CN">
                <a:solidFill>
                  <a:srgbClr val="EBEBEB"/>
                </a:solidFill>
              </a:rPr>
              <a:t>Option A</a:t>
            </a:r>
            <a:endParaRPr lang="zh-CN" altLang="en-US">
              <a:solidFill>
                <a:srgbClr val="EBEBEB"/>
              </a:solidFill>
            </a:endParaRPr>
          </a:p>
        </p:txBody>
      </p:sp>
      <p:sp>
        <p:nvSpPr>
          <p:cNvPr id="24" name="Freeform 31">
            <a:extLst>
              <a:ext uri="{FF2B5EF4-FFF2-40B4-BE49-F238E27FC236}">
                <a16:creationId xmlns:a16="http://schemas.microsoft.com/office/drawing/2014/main" id="{8222A33F-BE2D-4D69-92A0-5DF8B17BA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49843"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solidFill>
                <a:srgbClr val="FFFFFF"/>
              </a:solidFill>
            </a:endParaRPr>
          </a:p>
        </p:txBody>
      </p:sp>
      <p:sp useBgFill="1">
        <p:nvSpPr>
          <p:cNvPr id="26" name="Freeform: Shape 25">
            <a:extLst>
              <a:ext uri="{FF2B5EF4-FFF2-40B4-BE49-F238E27FC236}">
                <a16:creationId xmlns:a16="http://schemas.microsoft.com/office/drawing/2014/main" id="{CE1C74D0-9609-468A-9597-5D87C8A42B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98731" y="664312"/>
            <a:ext cx="6858001" cy="5529377"/>
          </a:xfrm>
          <a:custGeom>
            <a:avLst/>
            <a:gdLst>
              <a:gd name="connsiteX0" fmla="*/ 6858001 w 6858001"/>
              <a:gd name="connsiteY0" fmla="*/ 1177 h 5529377"/>
              <a:gd name="connsiteX1" fmla="*/ 6858001 w 6858001"/>
              <a:gd name="connsiteY1" fmla="*/ 1344715 h 5529377"/>
              <a:gd name="connsiteX2" fmla="*/ 6858000 w 6858001"/>
              <a:gd name="connsiteY2" fmla="*/ 1344715 h 5529377"/>
              <a:gd name="connsiteX3" fmla="*/ 6858000 w 6858001"/>
              <a:gd name="connsiteY3" fmla="*/ 5529377 h 5529377"/>
              <a:gd name="connsiteX4" fmla="*/ 0 w 6858001"/>
              <a:gd name="connsiteY4" fmla="*/ 5529376 h 5529377"/>
              <a:gd name="connsiteX5" fmla="*/ 0 w 6858001"/>
              <a:gd name="connsiteY5" fmla="*/ 891096 h 5529377"/>
              <a:gd name="connsiteX6" fmla="*/ 1 w 6858001"/>
              <a:gd name="connsiteY6" fmla="*/ 891096 h 5529377"/>
              <a:gd name="connsiteX7" fmla="*/ 1 w 6858001"/>
              <a:gd name="connsiteY7" fmla="*/ 0 h 5529377"/>
              <a:gd name="connsiteX8" fmla="*/ 40463 w 6858001"/>
              <a:gd name="connsiteY8" fmla="*/ 5883 h 5529377"/>
              <a:gd name="connsiteX9" fmla="*/ 159107 w 6858001"/>
              <a:gd name="connsiteY9" fmla="*/ 23196 h 5529377"/>
              <a:gd name="connsiteX10" fmla="*/ 245518 w 6858001"/>
              <a:gd name="connsiteY10" fmla="*/ 35299 h 5529377"/>
              <a:gd name="connsiteX11" fmla="*/ 348388 w 6858001"/>
              <a:gd name="connsiteY11" fmla="*/ 48073 h 5529377"/>
              <a:gd name="connsiteX12" fmla="*/ 470460 w 6858001"/>
              <a:gd name="connsiteY12" fmla="*/ 63369 h 5529377"/>
              <a:gd name="connsiteX13" fmla="*/ 605563 w 6858001"/>
              <a:gd name="connsiteY13" fmla="*/ 79506 h 5529377"/>
              <a:gd name="connsiteX14" fmla="*/ 757810 w 6858001"/>
              <a:gd name="connsiteY14" fmla="*/ 96483 h 5529377"/>
              <a:gd name="connsiteX15" fmla="*/ 923774 w 6858001"/>
              <a:gd name="connsiteY15" fmla="*/ 114469 h 5529377"/>
              <a:gd name="connsiteX16" fmla="*/ 1104139 w 6858001"/>
              <a:gd name="connsiteY16" fmla="*/ 132454 h 5529377"/>
              <a:gd name="connsiteX17" fmla="*/ 1296163 w 6858001"/>
              <a:gd name="connsiteY17" fmla="*/ 150776 h 5529377"/>
              <a:gd name="connsiteX18" fmla="*/ 1503275 w 6858001"/>
              <a:gd name="connsiteY18" fmla="*/ 167753 h 5529377"/>
              <a:gd name="connsiteX19" fmla="*/ 1719988 w 6858001"/>
              <a:gd name="connsiteY19" fmla="*/ 184058 h 5529377"/>
              <a:gd name="connsiteX20" fmla="*/ 1949045 w 6858001"/>
              <a:gd name="connsiteY20" fmla="*/ 198849 h 5529377"/>
              <a:gd name="connsiteX21" fmla="*/ 2187703 w 6858001"/>
              <a:gd name="connsiteY21" fmla="*/ 212969 h 5529377"/>
              <a:gd name="connsiteX22" fmla="*/ 2436649 w 6858001"/>
              <a:gd name="connsiteY22" fmla="*/ 226248 h 5529377"/>
              <a:gd name="connsiteX23" fmla="*/ 2564208 w 6858001"/>
              <a:gd name="connsiteY23" fmla="*/ 230955 h 5529377"/>
              <a:gd name="connsiteX24" fmla="*/ 2694509 w 6858001"/>
              <a:gd name="connsiteY24" fmla="*/ 236165 h 5529377"/>
              <a:gd name="connsiteX25" fmla="*/ 2826868 w 6858001"/>
              <a:gd name="connsiteY25" fmla="*/ 241040 h 5529377"/>
              <a:gd name="connsiteX26" fmla="*/ 2959914 w 6858001"/>
              <a:gd name="connsiteY26" fmla="*/ 244234 h 5529377"/>
              <a:gd name="connsiteX27" fmla="*/ 3095702 w 6858001"/>
              <a:gd name="connsiteY27" fmla="*/ 247091 h 5529377"/>
              <a:gd name="connsiteX28" fmla="*/ 3232862 w 6858001"/>
              <a:gd name="connsiteY28" fmla="*/ 250117 h 5529377"/>
              <a:gd name="connsiteX29" fmla="*/ 3372765 w 6858001"/>
              <a:gd name="connsiteY29" fmla="*/ 252134 h 5529377"/>
              <a:gd name="connsiteX30" fmla="*/ 3514040 w 6858001"/>
              <a:gd name="connsiteY30" fmla="*/ 252134 h 5529377"/>
              <a:gd name="connsiteX31" fmla="*/ 3656686 w 6858001"/>
              <a:gd name="connsiteY31" fmla="*/ 253142 h 5529377"/>
              <a:gd name="connsiteX32" fmla="*/ 3800704 w 6858001"/>
              <a:gd name="connsiteY32" fmla="*/ 252134 h 5529377"/>
              <a:gd name="connsiteX33" fmla="*/ 3946780 w 6858001"/>
              <a:gd name="connsiteY33" fmla="*/ 250117 h 5529377"/>
              <a:gd name="connsiteX34" fmla="*/ 4092855 w 6858001"/>
              <a:gd name="connsiteY34" fmla="*/ 248268 h 5529377"/>
              <a:gd name="connsiteX35" fmla="*/ 4240988 w 6858001"/>
              <a:gd name="connsiteY35" fmla="*/ 244234 h 5529377"/>
              <a:gd name="connsiteX36" fmla="*/ 4390492 w 6858001"/>
              <a:gd name="connsiteY36" fmla="*/ 240032 h 5529377"/>
              <a:gd name="connsiteX37" fmla="*/ 4539997 w 6858001"/>
              <a:gd name="connsiteY37" fmla="*/ 235157 h 5529377"/>
              <a:gd name="connsiteX38" fmla="*/ 4690873 w 6858001"/>
              <a:gd name="connsiteY38" fmla="*/ 228266 h 5529377"/>
              <a:gd name="connsiteX39" fmla="*/ 4843120 w 6858001"/>
              <a:gd name="connsiteY39" fmla="*/ 220029 h 5529377"/>
              <a:gd name="connsiteX40" fmla="*/ 4996054 w 6858001"/>
              <a:gd name="connsiteY40" fmla="*/ 212129 h 5529377"/>
              <a:gd name="connsiteX41" fmla="*/ 5148987 w 6858001"/>
              <a:gd name="connsiteY41" fmla="*/ 202044 h 5529377"/>
              <a:gd name="connsiteX42" fmla="*/ 5303978 w 6858001"/>
              <a:gd name="connsiteY42" fmla="*/ 189941 h 5529377"/>
              <a:gd name="connsiteX43" fmla="*/ 5456911 w 6858001"/>
              <a:gd name="connsiteY43" fmla="*/ 177839 h 5529377"/>
              <a:gd name="connsiteX44" fmla="*/ 5612588 w 6858001"/>
              <a:gd name="connsiteY44" fmla="*/ 163887 h 5529377"/>
              <a:gd name="connsiteX45" fmla="*/ 5768950 w 6858001"/>
              <a:gd name="connsiteY45" fmla="*/ 148591 h 5529377"/>
              <a:gd name="connsiteX46" fmla="*/ 5923255 w 6858001"/>
              <a:gd name="connsiteY46" fmla="*/ 132455 h 5529377"/>
              <a:gd name="connsiteX47" fmla="*/ 6079618 w 6858001"/>
              <a:gd name="connsiteY47" fmla="*/ 113629 h 5529377"/>
              <a:gd name="connsiteX48" fmla="*/ 6235294 w 6858001"/>
              <a:gd name="connsiteY48" fmla="*/ 93458 h 5529377"/>
              <a:gd name="connsiteX49" fmla="*/ 6391657 w 6858001"/>
              <a:gd name="connsiteY49" fmla="*/ 73455 h 5529377"/>
              <a:gd name="connsiteX50" fmla="*/ 6547333 w 6858001"/>
              <a:gd name="connsiteY50" fmla="*/ 50091 h 5529377"/>
              <a:gd name="connsiteX51" fmla="*/ 6702324 w 6858001"/>
              <a:gd name="connsiteY51" fmla="*/ 26222 h 552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5529377">
                <a:moveTo>
                  <a:pt x="6858001" y="1177"/>
                </a:moveTo>
                <a:lnTo>
                  <a:pt x="6858001" y="1344715"/>
                </a:lnTo>
                <a:lnTo>
                  <a:pt x="6858000" y="1344715"/>
                </a:lnTo>
                <a:lnTo>
                  <a:pt x="6858000" y="5529377"/>
                </a:lnTo>
                <a:lnTo>
                  <a:pt x="0" y="5529376"/>
                </a:lnTo>
                <a:lnTo>
                  <a:pt x="0" y="891096"/>
                </a:lnTo>
                <a:lnTo>
                  <a:pt x="1" y="891096"/>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6" name="图片 5" descr="图片包含 形状&#10;&#10;描述已自动生成">
            <a:extLst>
              <a:ext uri="{FF2B5EF4-FFF2-40B4-BE49-F238E27FC236}">
                <a16:creationId xmlns:a16="http://schemas.microsoft.com/office/drawing/2014/main" id="{DD4BC31C-CCD1-5B2B-AFF3-90605CFF7B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63742" y="1478731"/>
            <a:ext cx="3980139" cy="3900535"/>
          </a:xfrm>
          <a:prstGeom prst="rect">
            <a:avLst/>
          </a:prstGeom>
          <a:effectLst/>
        </p:spPr>
      </p:pic>
      <p:sp>
        <p:nvSpPr>
          <p:cNvPr id="28" name="Rectangle 27">
            <a:extLst>
              <a:ext uri="{FF2B5EF4-FFF2-40B4-BE49-F238E27FC236}">
                <a16:creationId xmlns:a16="http://schemas.microsoft.com/office/drawing/2014/main" id="{C137128D-E594-4905-9F76-E385F0831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内容占位符 2">
            <a:extLst>
              <a:ext uri="{FF2B5EF4-FFF2-40B4-BE49-F238E27FC236}">
                <a16:creationId xmlns:a16="http://schemas.microsoft.com/office/drawing/2014/main" id="{9BFFA579-603A-C764-C19A-D8FE25D1DB56}"/>
              </a:ext>
            </a:extLst>
          </p:cNvPr>
          <p:cNvSpPr>
            <a:spLocks noGrp="1"/>
          </p:cNvSpPr>
          <p:nvPr>
            <p:ph idx="1"/>
          </p:nvPr>
        </p:nvSpPr>
        <p:spPr>
          <a:xfrm>
            <a:off x="648931" y="2438400"/>
            <a:ext cx="5616216" cy="3785419"/>
          </a:xfrm>
        </p:spPr>
        <p:txBody>
          <a:bodyPr>
            <a:normAutofit/>
          </a:bodyPr>
          <a:lstStyle/>
          <a:p>
            <a:r>
              <a:rPr lang="en-US" altLang="zh-CN" sz="2400" dirty="0">
                <a:solidFill>
                  <a:srgbClr val="FFFFFF"/>
                </a:solidFill>
                <a:latin typeface="Public Sans"/>
              </a:rPr>
              <a:t>Using very complex models in a practical application could yield near-zero training loss, but also yield good generalization. </a:t>
            </a:r>
          </a:p>
          <a:p>
            <a:endParaRPr lang="zh-CN" altLang="en-US" dirty="0">
              <a:solidFill>
                <a:srgbClr val="FFFFFF"/>
              </a:solidFill>
            </a:endParaRPr>
          </a:p>
        </p:txBody>
      </p:sp>
    </p:spTree>
    <p:extLst>
      <p:ext uri="{BB962C8B-B14F-4D97-AF65-F5344CB8AC3E}">
        <p14:creationId xmlns:p14="http://schemas.microsoft.com/office/powerpoint/2010/main" val="75700294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44939C-D11B-C5ED-2E86-5C33F69DC367}"/>
              </a:ext>
            </a:extLst>
          </p:cNvPr>
          <p:cNvSpPr>
            <a:spLocks noGrp="1"/>
          </p:cNvSpPr>
          <p:nvPr>
            <p:ph type="title"/>
          </p:nvPr>
        </p:nvSpPr>
        <p:spPr/>
        <p:txBody>
          <a:bodyPr/>
          <a:lstStyle/>
          <a:p>
            <a:r>
              <a:rPr lang="en-US" altLang="zh-CN" dirty="0"/>
              <a:t>Option A</a:t>
            </a:r>
            <a:endParaRPr lang="zh-CN" altLang="en-US" dirty="0"/>
          </a:p>
        </p:txBody>
      </p:sp>
      <p:sp>
        <p:nvSpPr>
          <p:cNvPr id="3" name="内容占位符 2">
            <a:extLst>
              <a:ext uri="{FF2B5EF4-FFF2-40B4-BE49-F238E27FC236}">
                <a16:creationId xmlns:a16="http://schemas.microsoft.com/office/drawing/2014/main" id="{9BFFA579-603A-C764-C19A-D8FE25D1DB56}"/>
              </a:ext>
            </a:extLst>
          </p:cNvPr>
          <p:cNvSpPr>
            <a:spLocks noGrp="1"/>
          </p:cNvSpPr>
          <p:nvPr>
            <p:ph idx="1"/>
          </p:nvPr>
        </p:nvSpPr>
        <p:spPr>
          <a:xfrm>
            <a:off x="1103312" y="2052918"/>
            <a:ext cx="9542917" cy="4195481"/>
          </a:xfrm>
        </p:spPr>
        <p:txBody>
          <a:bodyPr/>
          <a:lstStyle/>
          <a:p>
            <a:r>
              <a:rPr lang="en-US" altLang="zh-CN" sz="2800" dirty="0">
                <a:latin typeface="Public Sans"/>
              </a:rPr>
              <a:t>Using very complex models in a practical application could yield near-zero training loss, but also yield good generalization. </a:t>
            </a:r>
          </a:p>
          <a:p>
            <a:endParaRPr lang="zh-CN" altLang="en-US" dirty="0"/>
          </a:p>
        </p:txBody>
      </p:sp>
      <p:pic>
        <p:nvPicPr>
          <p:cNvPr id="5" name="图片 4">
            <a:extLst>
              <a:ext uri="{FF2B5EF4-FFF2-40B4-BE49-F238E27FC236}">
                <a16:creationId xmlns:a16="http://schemas.microsoft.com/office/drawing/2014/main" id="{4FF72FBC-F651-76A7-8FE5-046A25B035AF}"/>
              </a:ext>
            </a:extLst>
          </p:cNvPr>
          <p:cNvPicPr>
            <a:picLocks noChangeAspect="1"/>
          </p:cNvPicPr>
          <p:nvPr/>
        </p:nvPicPr>
        <p:blipFill>
          <a:blip r:embed="rId3"/>
          <a:stretch>
            <a:fillRect/>
          </a:stretch>
        </p:blipFill>
        <p:spPr>
          <a:xfrm>
            <a:off x="2836004" y="3142398"/>
            <a:ext cx="6519991" cy="2611260"/>
          </a:xfrm>
          <a:prstGeom prst="rect">
            <a:avLst/>
          </a:prstGeom>
        </p:spPr>
      </p:pic>
      <p:sp>
        <p:nvSpPr>
          <p:cNvPr id="7" name="文本框 6">
            <a:extLst>
              <a:ext uri="{FF2B5EF4-FFF2-40B4-BE49-F238E27FC236}">
                <a16:creationId xmlns:a16="http://schemas.microsoft.com/office/drawing/2014/main" id="{B784903E-056D-E645-B98F-0385D1822897}"/>
              </a:ext>
            </a:extLst>
          </p:cNvPr>
          <p:cNvSpPr txBox="1"/>
          <p:nvPr/>
        </p:nvSpPr>
        <p:spPr>
          <a:xfrm>
            <a:off x="3171217" y="5953328"/>
            <a:ext cx="5330757" cy="338554"/>
          </a:xfrm>
          <a:prstGeom prst="rect">
            <a:avLst/>
          </a:prstGeom>
          <a:noFill/>
        </p:spPr>
        <p:txBody>
          <a:bodyPr wrap="square" rtlCol="0">
            <a:spAutoFit/>
          </a:bodyPr>
          <a:lstStyle/>
          <a:p>
            <a:pPr algn="ctr"/>
            <a:r>
              <a:rPr lang="en-US" altLang="zh-CN" sz="1600" i="1" dirty="0"/>
              <a:t>Figure 1. </a:t>
            </a:r>
            <a:r>
              <a:rPr lang="en-NZ" altLang="zh-CN" sz="1600" i="1" dirty="0"/>
              <a:t>Traditional view of generalization</a:t>
            </a:r>
            <a:endParaRPr lang="zh-CN" altLang="en-US" sz="1600" i="1" dirty="0"/>
          </a:p>
        </p:txBody>
      </p:sp>
    </p:spTree>
    <p:extLst>
      <p:ext uri="{BB962C8B-B14F-4D97-AF65-F5344CB8AC3E}">
        <p14:creationId xmlns:p14="http://schemas.microsoft.com/office/powerpoint/2010/main" val="423067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44939C-D11B-C5ED-2E86-5C33F69DC367}"/>
              </a:ext>
            </a:extLst>
          </p:cNvPr>
          <p:cNvSpPr>
            <a:spLocks noGrp="1"/>
          </p:cNvSpPr>
          <p:nvPr>
            <p:ph type="title"/>
          </p:nvPr>
        </p:nvSpPr>
        <p:spPr/>
        <p:txBody>
          <a:bodyPr/>
          <a:lstStyle/>
          <a:p>
            <a:r>
              <a:rPr lang="en-US" altLang="zh-CN" dirty="0"/>
              <a:t>Option A</a:t>
            </a:r>
            <a:endParaRPr lang="zh-CN" altLang="en-US" dirty="0"/>
          </a:p>
        </p:txBody>
      </p:sp>
      <p:sp>
        <p:nvSpPr>
          <p:cNvPr id="3" name="内容占位符 2">
            <a:extLst>
              <a:ext uri="{FF2B5EF4-FFF2-40B4-BE49-F238E27FC236}">
                <a16:creationId xmlns:a16="http://schemas.microsoft.com/office/drawing/2014/main" id="{9BFFA579-603A-C764-C19A-D8FE25D1DB56}"/>
              </a:ext>
            </a:extLst>
          </p:cNvPr>
          <p:cNvSpPr>
            <a:spLocks noGrp="1"/>
          </p:cNvSpPr>
          <p:nvPr>
            <p:ph idx="1"/>
          </p:nvPr>
        </p:nvSpPr>
        <p:spPr>
          <a:xfrm>
            <a:off x="1103312" y="2052918"/>
            <a:ext cx="9542917" cy="4195481"/>
          </a:xfrm>
        </p:spPr>
        <p:txBody>
          <a:bodyPr/>
          <a:lstStyle/>
          <a:p>
            <a:r>
              <a:rPr lang="en-US" altLang="zh-CN" sz="2800" dirty="0">
                <a:latin typeface="Public Sans"/>
              </a:rPr>
              <a:t>Using very complex models in a practical application could yield near-zero training loss, but also yield good generalization. </a:t>
            </a:r>
          </a:p>
          <a:p>
            <a:endParaRPr lang="zh-CN" altLang="en-US" dirty="0"/>
          </a:p>
        </p:txBody>
      </p:sp>
      <p:sp>
        <p:nvSpPr>
          <p:cNvPr id="7" name="文本框 6">
            <a:extLst>
              <a:ext uri="{FF2B5EF4-FFF2-40B4-BE49-F238E27FC236}">
                <a16:creationId xmlns:a16="http://schemas.microsoft.com/office/drawing/2014/main" id="{B784903E-056D-E645-B98F-0385D1822897}"/>
              </a:ext>
            </a:extLst>
          </p:cNvPr>
          <p:cNvSpPr txBox="1"/>
          <p:nvPr/>
        </p:nvSpPr>
        <p:spPr>
          <a:xfrm>
            <a:off x="3171217" y="5953328"/>
            <a:ext cx="5330757" cy="338554"/>
          </a:xfrm>
          <a:prstGeom prst="rect">
            <a:avLst/>
          </a:prstGeom>
          <a:noFill/>
        </p:spPr>
        <p:txBody>
          <a:bodyPr wrap="square" rtlCol="0">
            <a:spAutoFit/>
          </a:bodyPr>
          <a:lstStyle/>
          <a:p>
            <a:pPr algn="ctr"/>
            <a:r>
              <a:rPr lang="en-US" altLang="zh-CN" sz="1600" i="1" dirty="0"/>
              <a:t>Figure 2. </a:t>
            </a:r>
            <a:r>
              <a:rPr lang="en-NZ" altLang="zh-CN" sz="1600" dirty="0"/>
              <a:t>Double descent</a:t>
            </a:r>
            <a:endParaRPr lang="zh-CN" altLang="en-US" sz="1600" i="1" dirty="0"/>
          </a:p>
        </p:txBody>
      </p:sp>
      <p:pic>
        <p:nvPicPr>
          <p:cNvPr id="6" name="图片 5">
            <a:extLst>
              <a:ext uri="{FF2B5EF4-FFF2-40B4-BE49-F238E27FC236}">
                <a16:creationId xmlns:a16="http://schemas.microsoft.com/office/drawing/2014/main" id="{ED78C760-9E44-7DFF-1340-2960074C9799}"/>
              </a:ext>
            </a:extLst>
          </p:cNvPr>
          <p:cNvPicPr>
            <a:picLocks noChangeAspect="1"/>
          </p:cNvPicPr>
          <p:nvPr/>
        </p:nvPicPr>
        <p:blipFill>
          <a:blip r:embed="rId3"/>
          <a:stretch>
            <a:fillRect/>
          </a:stretch>
        </p:blipFill>
        <p:spPr>
          <a:xfrm>
            <a:off x="2836800" y="3142800"/>
            <a:ext cx="6613780" cy="2592000"/>
          </a:xfrm>
          <a:prstGeom prst="rect">
            <a:avLst/>
          </a:prstGeom>
        </p:spPr>
      </p:pic>
      <p:cxnSp>
        <p:nvCxnSpPr>
          <p:cNvPr id="13" name="连接符: 曲线 12">
            <a:extLst>
              <a:ext uri="{FF2B5EF4-FFF2-40B4-BE49-F238E27FC236}">
                <a16:creationId xmlns:a16="http://schemas.microsoft.com/office/drawing/2014/main" id="{7FDE4F36-9482-703B-1D2D-B00E39436034}"/>
              </a:ext>
            </a:extLst>
          </p:cNvPr>
          <p:cNvCxnSpPr>
            <a:cxnSpLocks/>
          </p:cNvCxnSpPr>
          <p:nvPr/>
        </p:nvCxnSpPr>
        <p:spPr>
          <a:xfrm rot="16200000" flipV="1">
            <a:off x="5953760" y="4104640"/>
            <a:ext cx="975360" cy="345440"/>
          </a:xfrm>
          <a:prstGeom prst="curved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18" name="文本框 17">
            <a:extLst>
              <a:ext uri="{FF2B5EF4-FFF2-40B4-BE49-F238E27FC236}">
                <a16:creationId xmlns:a16="http://schemas.microsoft.com/office/drawing/2014/main" id="{1201DBD5-9386-CB6E-A9D3-603B00301789}"/>
              </a:ext>
            </a:extLst>
          </p:cNvPr>
          <p:cNvSpPr txBox="1"/>
          <p:nvPr/>
        </p:nvSpPr>
        <p:spPr>
          <a:xfrm>
            <a:off x="6345445" y="4747257"/>
            <a:ext cx="2579590" cy="338554"/>
          </a:xfrm>
          <a:prstGeom prst="rect">
            <a:avLst/>
          </a:prstGeom>
          <a:noFill/>
        </p:spPr>
        <p:txBody>
          <a:bodyPr wrap="square" rtlCol="0">
            <a:spAutoFit/>
          </a:bodyPr>
          <a:lstStyle/>
          <a:p>
            <a:r>
              <a:rPr lang="en-US" altLang="zh-CN" sz="1600" dirty="0">
                <a:solidFill>
                  <a:schemeClr val="bg1"/>
                </a:solidFill>
                <a:latin typeface="Times New Roman" panose="02020603050405020304" pitchFamily="18" charset="0"/>
                <a:cs typeface="Times New Roman" panose="02020603050405020304" pitchFamily="18" charset="0"/>
              </a:rPr>
              <a:t>threshold</a:t>
            </a:r>
            <a:endParaRPr lang="zh-CN" alt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2343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44939C-D11B-C5ED-2E86-5C33F69DC367}"/>
              </a:ext>
            </a:extLst>
          </p:cNvPr>
          <p:cNvSpPr>
            <a:spLocks noGrp="1"/>
          </p:cNvSpPr>
          <p:nvPr>
            <p:ph type="title"/>
          </p:nvPr>
        </p:nvSpPr>
        <p:spPr/>
        <p:txBody>
          <a:bodyPr/>
          <a:lstStyle/>
          <a:p>
            <a:r>
              <a:rPr lang="en-US" altLang="zh-CN" dirty="0"/>
              <a:t>Option A</a:t>
            </a:r>
            <a:endParaRPr lang="zh-CN" altLang="en-US" dirty="0"/>
          </a:p>
        </p:txBody>
      </p:sp>
      <p:sp>
        <p:nvSpPr>
          <p:cNvPr id="3" name="内容占位符 2">
            <a:extLst>
              <a:ext uri="{FF2B5EF4-FFF2-40B4-BE49-F238E27FC236}">
                <a16:creationId xmlns:a16="http://schemas.microsoft.com/office/drawing/2014/main" id="{9BFFA579-603A-C764-C19A-D8FE25D1DB56}"/>
              </a:ext>
            </a:extLst>
          </p:cNvPr>
          <p:cNvSpPr>
            <a:spLocks noGrp="1"/>
          </p:cNvSpPr>
          <p:nvPr>
            <p:ph idx="1"/>
          </p:nvPr>
        </p:nvSpPr>
        <p:spPr>
          <a:xfrm>
            <a:off x="1103312" y="2052918"/>
            <a:ext cx="9542917" cy="4195481"/>
          </a:xfrm>
        </p:spPr>
        <p:txBody>
          <a:bodyPr/>
          <a:lstStyle/>
          <a:p>
            <a:r>
              <a:rPr lang="en-US" altLang="zh-CN" sz="2800" dirty="0">
                <a:latin typeface="Public Sans"/>
              </a:rPr>
              <a:t>Using very complex models in a practical application could yield near-zero training loss, but also yield good generalization. </a:t>
            </a:r>
          </a:p>
          <a:p>
            <a:endParaRPr lang="zh-CN" altLang="en-US" dirty="0"/>
          </a:p>
        </p:txBody>
      </p:sp>
      <p:sp>
        <p:nvSpPr>
          <p:cNvPr id="7" name="文本框 6">
            <a:extLst>
              <a:ext uri="{FF2B5EF4-FFF2-40B4-BE49-F238E27FC236}">
                <a16:creationId xmlns:a16="http://schemas.microsoft.com/office/drawing/2014/main" id="{B784903E-056D-E645-B98F-0385D1822897}"/>
              </a:ext>
            </a:extLst>
          </p:cNvPr>
          <p:cNvSpPr txBox="1"/>
          <p:nvPr/>
        </p:nvSpPr>
        <p:spPr>
          <a:xfrm>
            <a:off x="3171217" y="5953328"/>
            <a:ext cx="5330757" cy="338554"/>
          </a:xfrm>
          <a:prstGeom prst="rect">
            <a:avLst/>
          </a:prstGeom>
          <a:noFill/>
        </p:spPr>
        <p:txBody>
          <a:bodyPr wrap="square" rtlCol="0">
            <a:spAutoFit/>
          </a:bodyPr>
          <a:lstStyle/>
          <a:p>
            <a:pPr algn="ctr"/>
            <a:r>
              <a:rPr lang="en-US" altLang="zh-CN" sz="1600" i="1" dirty="0"/>
              <a:t>Figure 3. </a:t>
            </a:r>
            <a:r>
              <a:rPr lang="en-NZ" altLang="zh-CN" sz="1600" dirty="0"/>
              <a:t>Single descent</a:t>
            </a:r>
            <a:endParaRPr lang="zh-CN" altLang="en-US" sz="1600" i="1" dirty="0"/>
          </a:p>
        </p:txBody>
      </p:sp>
      <p:pic>
        <p:nvPicPr>
          <p:cNvPr id="5" name="图片 4">
            <a:extLst>
              <a:ext uri="{FF2B5EF4-FFF2-40B4-BE49-F238E27FC236}">
                <a16:creationId xmlns:a16="http://schemas.microsoft.com/office/drawing/2014/main" id="{178D34A9-833C-3176-AB97-B9CD191C13A6}"/>
              </a:ext>
            </a:extLst>
          </p:cNvPr>
          <p:cNvPicPr>
            <a:picLocks noChangeAspect="1"/>
          </p:cNvPicPr>
          <p:nvPr/>
        </p:nvPicPr>
        <p:blipFill>
          <a:blip r:embed="rId3"/>
          <a:stretch>
            <a:fillRect/>
          </a:stretch>
        </p:blipFill>
        <p:spPr>
          <a:xfrm>
            <a:off x="2836800" y="3142800"/>
            <a:ext cx="6572028" cy="2599200"/>
          </a:xfrm>
          <a:prstGeom prst="rect">
            <a:avLst/>
          </a:prstGeom>
        </p:spPr>
      </p:pic>
    </p:spTree>
    <p:extLst>
      <p:ext uri="{BB962C8B-B14F-4D97-AF65-F5344CB8AC3E}">
        <p14:creationId xmlns:p14="http://schemas.microsoft.com/office/powerpoint/2010/main" val="3379283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A56038-AE13-EFCE-29E7-1F48671E42E3}"/>
              </a:ext>
            </a:extLst>
          </p:cNvPr>
          <p:cNvSpPr>
            <a:spLocks noGrp="1"/>
          </p:cNvSpPr>
          <p:nvPr>
            <p:ph type="title"/>
          </p:nvPr>
        </p:nvSpPr>
        <p:spPr/>
        <p:txBody>
          <a:bodyPr/>
          <a:lstStyle/>
          <a:p>
            <a:r>
              <a:rPr lang="en-US" altLang="zh-CN" dirty="0"/>
              <a:t>Option A</a:t>
            </a:r>
            <a:endParaRPr lang="zh-CN" altLang="en-US" dirty="0"/>
          </a:p>
        </p:txBody>
      </p:sp>
      <p:pic>
        <p:nvPicPr>
          <p:cNvPr id="9" name="图片 8">
            <a:extLst>
              <a:ext uri="{FF2B5EF4-FFF2-40B4-BE49-F238E27FC236}">
                <a16:creationId xmlns:a16="http://schemas.microsoft.com/office/drawing/2014/main" id="{D728E3F0-D15D-BF51-B98F-281E73E0D9B5}"/>
              </a:ext>
            </a:extLst>
          </p:cNvPr>
          <p:cNvPicPr>
            <a:picLocks noChangeAspect="1"/>
          </p:cNvPicPr>
          <p:nvPr/>
        </p:nvPicPr>
        <p:blipFill>
          <a:blip r:embed="rId3"/>
          <a:stretch>
            <a:fillRect/>
          </a:stretch>
        </p:blipFill>
        <p:spPr>
          <a:xfrm>
            <a:off x="1950072" y="1570806"/>
            <a:ext cx="8100762" cy="4244708"/>
          </a:xfrm>
          <a:prstGeom prst="rect">
            <a:avLst/>
          </a:prstGeom>
        </p:spPr>
      </p:pic>
      <p:sp>
        <p:nvSpPr>
          <p:cNvPr id="10" name="文本框 9">
            <a:extLst>
              <a:ext uri="{FF2B5EF4-FFF2-40B4-BE49-F238E27FC236}">
                <a16:creationId xmlns:a16="http://schemas.microsoft.com/office/drawing/2014/main" id="{B2A18A77-2982-6859-2D7B-00BB75B95B06}"/>
              </a:ext>
            </a:extLst>
          </p:cNvPr>
          <p:cNvSpPr txBox="1"/>
          <p:nvPr/>
        </p:nvSpPr>
        <p:spPr>
          <a:xfrm>
            <a:off x="1950072" y="5953328"/>
            <a:ext cx="8100761" cy="584775"/>
          </a:xfrm>
          <a:prstGeom prst="rect">
            <a:avLst/>
          </a:prstGeom>
          <a:noFill/>
        </p:spPr>
        <p:txBody>
          <a:bodyPr wrap="square" rtlCol="0">
            <a:spAutoFit/>
          </a:bodyPr>
          <a:lstStyle/>
          <a:p>
            <a:pPr algn="ctr"/>
            <a:r>
              <a:rPr lang="en-US" altLang="zh-CN" sz="1600" i="1" dirty="0"/>
              <a:t>Figure 4. The quantities of network parameters and dataset samples. On the left is the best neural network in 2017, on the right is the commonly used datasets.</a:t>
            </a:r>
            <a:endParaRPr lang="zh-CN" altLang="en-US" sz="1600" i="1" dirty="0"/>
          </a:p>
        </p:txBody>
      </p:sp>
    </p:spTree>
    <p:extLst>
      <p:ext uri="{BB962C8B-B14F-4D97-AF65-F5344CB8AC3E}">
        <p14:creationId xmlns:p14="http://schemas.microsoft.com/office/powerpoint/2010/main" val="29492522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离子">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离子">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1706</TotalTime>
  <Words>1338</Words>
  <Application>Microsoft Office PowerPoint</Application>
  <PresentationFormat>宽屏</PresentationFormat>
  <Paragraphs>111</Paragraphs>
  <Slides>19</Slides>
  <Notes>19</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19</vt:i4>
      </vt:variant>
    </vt:vector>
  </HeadingPairs>
  <TitlesOfParts>
    <vt:vector size="29" baseType="lpstr">
      <vt:lpstr>Arial Unicode MS</vt:lpstr>
      <vt:lpstr>Public Sans</vt:lpstr>
      <vt:lpstr>等线</vt:lpstr>
      <vt:lpstr>Arial</vt:lpstr>
      <vt:lpstr>Cambria Math</vt:lpstr>
      <vt:lpstr>Century Gothic</vt:lpstr>
      <vt:lpstr>Merriweather</vt:lpstr>
      <vt:lpstr>Times New Roman</vt:lpstr>
      <vt:lpstr>Wingdings 3</vt:lpstr>
      <vt:lpstr>离子</vt:lpstr>
      <vt:lpstr>Generalization</vt:lpstr>
      <vt:lpstr>Generalization</vt:lpstr>
      <vt:lpstr>Generalization</vt:lpstr>
      <vt:lpstr>Question</vt:lpstr>
      <vt:lpstr>Option A</vt:lpstr>
      <vt:lpstr>Option A</vt:lpstr>
      <vt:lpstr>Option A</vt:lpstr>
      <vt:lpstr>Option A</vt:lpstr>
      <vt:lpstr>Option A</vt:lpstr>
      <vt:lpstr>Option B</vt:lpstr>
      <vt:lpstr>Option B</vt:lpstr>
      <vt:lpstr>Option C</vt:lpstr>
      <vt:lpstr>Option C</vt:lpstr>
      <vt:lpstr>Option C</vt:lpstr>
      <vt:lpstr>Option D</vt:lpstr>
      <vt:lpstr>Option D</vt:lpstr>
      <vt:lpstr>Discuss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Generalization</dc:title>
  <dc:creator>Han Zhang</dc:creator>
  <cp:lastModifiedBy>Han Zhang</cp:lastModifiedBy>
  <cp:revision>225</cp:revision>
  <dcterms:created xsi:type="dcterms:W3CDTF">2022-05-23T07:17:22Z</dcterms:created>
  <dcterms:modified xsi:type="dcterms:W3CDTF">2022-05-24T12:44:05Z</dcterms:modified>
</cp:coreProperties>
</file>