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4" r:id="rId3"/>
    <p:sldId id="265" r:id="rId4"/>
    <p:sldId id="284" r:id="rId5"/>
    <p:sldId id="267" r:id="rId6"/>
    <p:sldId id="258" r:id="rId7"/>
    <p:sldId id="268" r:id="rId8"/>
    <p:sldId id="261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60" r:id="rId17"/>
    <p:sldId id="270" r:id="rId18"/>
    <p:sldId id="269" r:id="rId19"/>
    <p:sldId id="262" r:id="rId20"/>
    <p:sldId id="280" r:id="rId21"/>
    <p:sldId id="281" r:id="rId22"/>
    <p:sldId id="285" r:id="rId23"/>
    <p:sldId id="277" r:id="rId24"/>
    <p:sldId id="287" r:id="rId25"/>
    <p:sldId id="278" r:id="rId26"/>
    <p:sldId id="279" r:id="rId27"/>
    <p:sldId id="286" r:id="rId28"/>
    <p:sldId id="294" r:id="rId29"/>
    <p:sldId id="290" r:id="rId30"/>
    <p:sldId id="288" r:id="rId31"/>
    <p:sldId id="289" r:id="rId32"/>
    <p:sldId id="291" r:id="rId33"/>
    <p:sldId id="292" r:id="rId34"/>
    <p:sldId id="293" r:id="rId35"/>
    <p:sldId id="283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7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2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99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David.flores-condezo@anu.edu.au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Hexagonal background with blue neon lights">
            <a:extLst>
              <a:ext uri="{FF2B5EF4-FFF2-40B4-BE49-F238E27FC236}">
                <a16:creationId xmlns:a16="http://schemas.microsoft.com/office/drawing/2014/main" id="{637A7539-C5FD-D26E-50D1-D168FCAE7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1488D-947A-0858-512E-902EF46A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development tools in the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D321-44AD-DD74-EFC1-B4FCB4CC6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E603-A2D5-0B00-275F-79A95CB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 (sass)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723C-4DDA-3C60-BC23-13EC15BD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Software as a service (or SaaS) is a way of delivering applications over the Internet—as a service. Instead of installing and maintaining software, you simply access it via the Internet, freeing yourself from complex software and hardware management.</a:t>
            </a:r>
          </a:p>
          <a:p>
            <a:endParaRPr lang="en-US" sz="2000" dirty="0"/>
          </a:p>
          <a:p>
            <a:r>
              <a:rPr lang="en-US" sz="2000" dirty="0"/>
              <a:t>SaaS applications are sometimes called Web-based software, on-demand software, or hosted software. Whatever the name, SaaS applications run on a SaaS provider’s servers. The provider manages access to the application, including security, availability, and performance.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3826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D07A-CC4D-D900-C614-47B8FD1B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F94B-24AF-EBC6-C3EB-3EA1F09A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Platform-as-a-Service (PaaS) model, developers essentially rent everything they need to build an application, relying on a cloud provider for development tools, infrastructure, and operating systems. </a:t>
            </a:r>
          </a:p>
          <a:p>
            <a:r>
              <a:rPr lang="en-US" sz="2000" dirty="0"/>
              <a:t>PaaS vastly simplifies web application development; from the developer's perspective, all backend management takes place behind the scenes.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925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593B45-3D19-2F48-9E8F-BA1A9BD0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322566"/>
            <a:ext cx="11292143" cy="3754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0241E-CB3C-3812-5D34-146117A0E6B1}"/>
              </a:ext>
            </a:extLst>
          </p:cNvPr>
          <p:cNvSpPr txBox="1"/>
          <p:nvPr/>
        </p:nvSpPr>
        <p:spPr>
          <a:xfrm>
            <a:off x="7186167" y="5947454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Microsoft Azure dictionary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60E01-FF19-CE19-6D35-BA169002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7"/>
          <a:stretch/>
        </p:blipFill>
        <p:spPr>
          <a:xfrm>
            <a:off x="446532" y="4624181"/>
            <a:ext cx="11292143" cy="12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8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AEE1-3274-B8B2-BFE6-DDBA4DE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VS PAAS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FDF8-B79D-4BD2-E8DB-458A483F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If a SaaS customer is like someone renting a house, then a PaaS customer is like someone renting all the heavy equipment and power tools necessary to rapidly build a house, if the tools and equipment were continually maintained and repaired by their owner.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Cloudflare</a:t>
            </a:r>
            <a:endParaRPr lang="en-AU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A1DA-A8E7-9B27-95F1-36186C4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E5B0-FAFB-9420-BA40-A3C8963A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Where your website lives, where all the files of your website are located.</a:t>
            </a:r>
          </a:p>
          <a:p>
            <a:r>
              <a:rPr lang="en-US" sz="2000" dirty="0"/>
              <a:t>PARTCH is a hosting platform</a:t>
            </a:r>
          </a:p>
        </p:txBody>
      </p:sp>
    </p:spTree>
    <p:extLst>
      <p:ext uri="{BB962C8B-B14F-4D97-AF65-F5344CB8AC3E}">
        <p14:creationId xmlns:p14="http://schemas.microsoft.com/office/powerpoint/2010/main" val="215191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A1DA-A8E7-9B27-95F1-36186C4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en-AU" dirty="0"/>
          </a:p>
        </p:txBody>
      </p:sp>
      <p:pic>
        <p:nvPicPr>
          <p:cNvPr id="1026" name="Picture 2" descr="Migrating our SaaS Product to AWS | by Jamie Redfern | StreetGroup | Medium">
            <a:extLst>
              <a:ext uri="{FF2B5EF4-FFF2-40B4-BE49-F238E27FC236}">
                <a16:creationId xmlns:a16="http://schemas.microsoft.com/office/drawing/2014/main" id="{9823E414-808F-337A-5359-A71C0C8D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0" y="189087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form.sh | Remote Europe">
            <a:extLst>
              <a:ext uri="{FF2B5EF4-FFF2-40B4-BE49-F238E27FC236}">
                <a16:creationId xmlns:a16="http://schemas.microsoft.com/office/drawing/2014/main" id="{4403657C-368F-8891-8019-B02E936F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12" y="1167697"/>
            <a:ext cx="3813175" cy="12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Experience Platform for Content, Community, Commerce | Acquia">
            <a:extLst>
              <a:ext uri="{FF2B5EF4-FFF2-40B4-BE49-F238E27FC236}">
                <a16:creationId xmlns:a16="http://schemas.microsoft.com/office/drawing/2014/main" id="{66AE8512-A2F3-8D7D-E632-A4FF5125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3" y="4563813"/>
            <a:ext cx="2917825" cy="6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Platform Tutorial: From Zero to Hero with GCP">
            <a:extLst>
              <a:ext uri="{FF2B5EF4-FFF2-40B4-BE49-F238E27FC236}">
                <a16:creationId xmlns:a16="http://schemas.microsoft.com/office/drawing/2014/main" id="{691E715A-8FC9-E496-2929-44693681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12" y="1167697"/>
            <a:ext cx="4270021" cy="24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Azure Integration with Really Simple Systems CRM">
            <a:extLst>
              <a:ext uri="{FF2B5EF4-FFF2-40B4-BE49-F238E27FC236}">
                <a16:creationId xmlns:a16="http://schemas.microsoft.com/office/drawing/2014/main" id="{EE524A8C-2109-265F-84A4-1FC8625C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2939924"/>
            <a:ext cx="3556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 Daddy hosting down? Current outages and problems | Downdetector">
            <a:extLst>
              <a:ext uri="{FF2B5EF4-FFF2-40B4-BE49-F238E27FC236}">
                <a16:creationId xmlns:a16="http://schemas.microsoft.com/office/drawing/2014/main" id="{FB0C2BCA-8EC3-C400-CBA0-A15252AB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88" y="4949345"/>
            <a:ext cx="3773312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ntraIP Australia - 100% Australian Website Hosting &amp; Domain Names">
            <a:extLst>
              <a:ext uri="{FF2B5EF4-FFF2-40B4-BE49-F238E27FC236}">
                <a16:creationId xmlns:a16="http://schemas.microsoft.com/office/drawing/2014/main" id="{6542F99E-01D9-F6CE-3E7D-61058F35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422" y="5485891"/>
            <a:ext cx="2649539" cy="10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0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8F9-4462-918C-EB5B-ED6864F2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Developing for </a:t>
            </a:r>
            <a:r>
              <a:rPr lang="en-US" sz="4800" dirty="0" err="1"/>
              <a:t>cms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FE5-E8C5-E679-3ECC-145031A3F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B54FA8-9469-EA7F-03A9-2733D737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7E89CED-6B10-F2C8-40D0-677A787792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0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A1DE-1E64-A5BA-8833-72F62B8F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drupal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03DC-DA1D-6E40-F4F3-DB8546512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524-A5BF-A2CE-FF89-063DF3CC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08" y="4371092"/>
            <a:ext cx="3031852" cy="1466953"/>
          </a:xfrm>
        </p:spPr>
        <p:txBody>
          <a:bodyPr>
            <a:normAutofit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6DBC-DC43-C244-9086-595AF641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David Flores-Condezo</a:t>
            </a:r>
          </a:p>
          <a:p>
            <a:r>
              <a:rPr lang="en-US" dirty="0"/>
              <a:t>Chief tutor and a lecturer of COMP1710/6780</a:t>
            </a:r>
          </a:p>
          <a:p>
            <a:r>
              <a:rPr lang="en-US" dirty="0"/>
              <a:t>6+ Years experience developing website in the public and private sector.</a:t>
            </a:r>
          </a:p>
          <a:p>
            <a:r>
              <a:rPr lang="en-US" b="1" dirty="0"/>
              <a:t>Interests: </a:t>
            </a:r>
            <a:r>
              <a:rPr lang="en-US" dirty="0"/>
              <a:t>Human Computer Interaction (HCI), Web content delivery.</a:t>
            </a:r>
          </a:p>
          <a:p>
            <a:r>
              <a:rPr lang="en-US" b="1" dirty="0"/>
              <a:t>Email: </a:t>
            </a:r>
            <a:r>
              <a:rPr lang="en-US" dirty="0">
                <a:hlinkClick r:id="rId2"/>
              </a:rPr>
              <a:t>David.flores-condezo@anu.edu.au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A06B129-7163-87C9-9369-1D1B0FD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889299"/>
            <a:ext cx="3051007" cy="33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3A9D-BB02-2C04-EC0D-A22F4441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44F-E80F-E016-A581-4D3A8779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look and feel of your website</a:t>
            </a:r>
          </a:p>
          <a:p>
            <a:r>
              <a:rPr lang="en-US" sz="2000" dirty="0"/>
              <a:t>Not just CSS</a:t>
            </a:r>
            <a:endParaRPr lang="en-AU" sz="2000" dirty="0"/>
          </a:p>
          <a:p>
            <a:r>
              <a:rPr lang="en-AU" sz="2000" dirty="0"/>
              <a:t>Design</a:t>
            </a:r>
          </a:p>
          <a:p>
            <a:r>
              <a:rPr lang="en-AU" sz="2000" dirty="0"/>
              <a:t>Content Layout</a:t>
            </a:r>
          </a:p>
          <a:p>
            <a:r>
              <a:rPr lang="en-AU" sz="2000" dirty="0"/>
              <a:t>Sometimes Content specifics (PDFS, MEDIA, ETC..)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47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4E30-164A-11B8-5180-E05737FB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modules</a:t>
            </a:r>
            <a:endParaRPr lang="en-A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7362-1917-874E-C538-87D874F7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functionality of your website</a:t>
            </a:r>
          </a:p>
          <a:p>
            <a:r>
              <a:rPr lang="en-US" sz="2000" dirty="0"/>
              <a:t>Can choose from existing or create your own</a:t>
            </a:r>
          </a:p>
          <a:p>
            <a:r>
              <a:rPr lang="en-US" sz="2000" dirty="0" err="1"/>
              <a:t>Javascript</a:t>
            </a:r>
            <a:r>
              <a:rPr lang="en-US" sz="2000" dirty="0"/>
              <a:t>, Python, PHP…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4269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5B82-56EF-659C-27F0-73F71F98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and Permissions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080A-FBF5-61E2-5FC4-E21CC877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Different types users</a:t>
            </a:r>
          </a:p>
          <a:p>
            <a:r>
              <a:rPr lang="en-US" sz="2000" dirty="0"/>
              <a:t>Multiple permissions to set</a:t>
            </a:r>
          </a:p>
          <a:p>
            <a:r>
              <a:rPr lang="en-US" sz="2000" dirty="0"/>
              <a:t>Not every user needs access to everything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688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3D9-A7C9-15A9-6898-81BBF088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Deployment*</a:t>
            </a:r>
            <a:endParaRPr lang="en-A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797E-C4E7-4F8F-981F-14D35F160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10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F0AE-2851-8268-EF7B-B37FF20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uploading to </a:t>
            </a:r>
            <a:r>
              <a:rPr lang="en-US" dirty="0" err="1"/>
              <a:t>partch</a:t>
            </a:r>
            <a:r>
              <a:rPr lang="en-US" dirty="0"/>
              <a:t> complicated?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F0512-AD77-86FD-33B5-C9DF94504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3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3FE-BD1A-9174-CD70-32B69214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80972"/>
            <a:ext cx="11029616" cy="988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IT’S COMPLICATED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269667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C86BD-4890-5764-FDB0-532EB7C0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6407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environments</a:t>
            </a:r>
            <a:endParaRPr lang="en-US" sz="3600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ow to Setup Environment Variables for Web Dev projects? | by Kelvin Liang  | Medium">
            <a:extLst>
              <a:ext uri="{FF2B5EF4-FFF2-40B4-BE49-F238E27FC236}">
                <a16:creationId xmlns:a16="http://schemas.microsoft.com/office/drawing/2014/main" id="{DA799ED8-F426-468E-B6D0-4F6FC4AA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3043" r="6029" b="24694"/>
          <a:stretch/>
        </p:blipFill>
        <p:spPr bwMode="auto">
          <a:xfrm>
            <a:off x="0" y="1846792"/>
            <a:ext cx="12192000" cy="39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6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3A97-EAFC-FCEA-8ABB-7454CDFA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Environments + </a:t>
            </a:r>
            <a:r>
              <a:rPr lang="en-US" sz="4400" dirty="0" err="1"/>
              <a:t>cms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BB46-D899-DCFF-403A-673C43B1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Scalable</a:t>
            </a:r>
          </a:p>
          <a:p>
            <a:r>
              <a:rPr lang="en-US" sz="2000" dirty="0"/>
              <a:t>Multiple databases</a:t>
            </a:r>
          </a:p>
          <a:p>
            <a:r>
              <a:rPr lang="en-US" sz="2000" dirty="0"/>
              <a:t>Easy to get out of sync</a:t>
            </a:r>
          </a:p>
          <a:p>
            <a:r>
              <a:rPr lang="en-US" sz="2000" dirty="0"/>
              <a:t>Needs management</a:t>
            </a:r>
          </a:p>
        </p:txBody>
      </p:sp>
    </p:spTree>
    <p:extLst>
      <p:ext uri="{BB962C8B-B14F-4D97-AF65-F5344CB8AC3E}">
        <p14:creationId xmlns:p14="http://schemas.microsoft.com/office/powerpoint/2010/main" val="3482445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Manage Platform.sh environments · Platform.sh Documentation">
            <a:extLst>
              <a:ext uri="{FF2B5EF4-FFF2-40B4-BE49-F238E27FC236}">
                <a16:creationId xmlns:a16="http://schemas.microsoft.com/office/drawing/2014/main" id="{F9C176B1-6A78-CCFF-A245-D83DF366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38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96EA2-962D-B363-4A23-2E1FC110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Environments +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CMS EXAMPLE</a:t>
            </a:r>
          </a:p>
        </p:txBody>
      </p:sp>
    </p:spTree>
    <p:extLst>
      <p:ext uri="{BB962C8B-B14F-4D97-AF65-F5344CB8AC3E}">
        <p14:creationId xmlns:p14="http://schemas.microsoft.com/office/powerpoint/2010/main" val="362458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3D9-A7C9-15A9-6898-81BBF088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Version control</a:t>
            </a:r>
            <a:endParaRPr lang="en-A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797E-C4E7-4F8F-981F-14D35F160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0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60E-E783-9855-08A1-C310FC0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development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B7E7-01DD-3250-EEB7-C4626A260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07B1-FFF4-C55B-CB38-0164E69A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2812-5F69-072B-330C-5021B1EB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GIT VERSION CONTROL</a:t>
            </a:r>
          </a:p>
          <a:p>
            <a:r>
              <a:rPr lang="en-US" sz="2000" dirty="0"/>
              <a:t>Accountability</a:t>
            </a:r>
          </a:p>
          <a:p>
            <a:r>
              <a:rPr lang="en-US" sz="2000" dirty="0"/>
              <a:t>Reverting to previous versions</a:t>
            </a:r>
          </a:p>
          <a:p>
            <a:r>
              <a:rPr lang="en-US" sz="2000" dirty="0"/>
              <a:t>Commit history</a:t>
            </a:r>
          </a:p>
          <a:p>
            <a:r>
              <a:rPr lang="en-US" sz="2000" dirty="0"/>
              <a:t>Collaboration</a:t>
            </a:r>
          </a:p>
          <a:p>
            <a:endParaRPr lang="en-AU" dirty="0"/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BA589269-6506-58AC-747D-6A23B142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07" y="1291744"/>
            <a:ext cx="48641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7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BEB-E7AE-8E24-ACFD-3F05E1D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+ </a:t>
            </a:r>
            <a:r>
              <a:rPr lang="en-US" dirty="0" err="1"/>
              <a:t>cms</a:t>
            </a:r>
            <a:r>
              <a:rPr lang="en-US" dirty="0"/>
              <a:t> + version control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871B-1656-5EFF-8CF2-4617FA20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088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BEB-E7AE-8E24-ACFD-3F05E1D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+ </a:t>
            </a:r>
            <a:r>
              <a:rPr lang="en-US" dirty="0" err="1"/>
              <a:t>cms</a:t>
            </a:r>
            <a:r>
              <a:rPr lang="en-US" dirty="0"/>
              <a:t> + version control</a:t>
            </a:r>
            <a:endParaRPr lang="en-AU" dirty="0"/>
          </a:p>
        </p:txBody>
      </p:sp>
      <p:pic>
        <p:nvPicPr>
          <p:cNvPr id="1026" name="Picture 2" descr="Face with Spiral Eyes I. Identification II. Images III. Sort location II.  Selection factors — Inclusion">
            <a:extLst>
              <a:ext uri="{FF2B5EF4-FFF2-40B4-BE49-F238E27FC236}">
                <a16:creationId xmlns:a16="http://schemas.microsoft.com/office/drawing/2014/main" id="{61ECDE4B-F91A-FD7C-7FB8-C144E04F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68" y="2263346"/>
            <a:ext cx="3944863" cy="38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6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F9EFBE-56B7-6FCD-A4F4-071F078E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Case study: Australian war memorial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7CADBF3-F1D0-9167-5CFF-946F74C3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700561"/>
            <a:ext cx="6764864" cy="34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12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EFBE-56B7-6FCD-A4F4-071F078E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Australian war memorial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B05C-8A23-6898-96A3-125C8C05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Redevelopment</a:t>
            </a:r>
          </a:p>
          <a:p>
            <a:r>
              <a:rPr lang="en-US" sz="2200" dirty="0"/>
              <a:t>Discovery</a:t>
            </a:r>
          </a:p>
          <a:p>
            <a:r>
              <a:rPr lang="en-US" sz="2200" dirty="0"/>
              <a:t>Requirements</a:t>
            </a:r>
          </a:p>
          <a:p>
            <a:r>
              <a:rPr lang="en-US" sz="2200" dirty="0"/>
              <a:t>Design</a:t>
            </a:r>
          </a:p>
          <a:p>
            <a:r>
              <a:rPr lang="en-US" sz="2200" dirty="0"/>
              <a:t>Development</a:t>
            </a:r>
          </a:p>
          <a:p>
            <a:r>
              <a:rPr lang="en-US" sz="2200" dirty="0"/>
              <a:t>UAT and Remediation</a:t>
            </a:r>
          </a:p>
          <a:p>
            <a:r>
              <a:rPr lang="en-US" sz="2200" dirty="0"/>
              <a:t>Deployment</a:t>
            </a:r>
          </a:p>
          <a:p>
            <a:r>
              <a:rPr lang="en-US" sz="2200" dirty="0"/>
              <a:t>Training and Documentation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62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0798-2DBB-5AE5-6C15-4C6C22A8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Recap</a:t>
            </a:r>
            <a:endParaRPr lang="en-A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1286-22C8-074A-3B09-4612542C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Importance of CMS</a:t>
            </a:r>
          </a:p>
          <a:p>
            <a:r>
              <a:rPr lang="en-AU" sz="2000" dirty="0"/>
              <a:t>SAAS and PAAS</a:t>
            </a:r>
          </a:p>
          <a:p>
            <a:r>
              <a:rPr lang="en-AU" sz="2000" dirty="0"/>
              <a:t>Developing in a CMS </a:t>
            </a:r>
          </a:p>
          <a:p>
            <a:r>
              <a:rPr lang="en-AU" sz="2000" dirty="0"/>
              <a:t>Hosting</a:t>
            </a:r>
          </a:p>
          <a:p>
            <a:r>
              <a:rPr lang="en-AU" sz="2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65060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E6E4-3CD4-DF74-0423-2269DB2BD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Q&amp;A</a:t>
            </a:r>
            <a:endParaRPr lang="en-AU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8A7F3-A263-7940-AA6E-A88D31A2A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5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AE6DE-9E51-6E8F-BC7D-0D6C2D5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Recap Weeks 2 - 4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A5F7C-EAA2-AD2B-FE38-0A29F5C2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90" y="647808"/>
            <a:ext cx="3028114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ebsite Development Lifecycle PowerPoint Template - PPT Slides |  SketchBubble">
            <a:extLst>
              <a:ext uri="{FF2B5EF4-FFF2-40B4-BE49-F238E27FC236}">
                <a16:creationId xmlns:a16="http://schemas.microsoft.com/office/drawing/2014/main" id="{77B887AC-C47F-3421-EED3-72D6DFEB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7573"/>
          <a:stretch/>
        </p:blipFill>
        <p:spPr bwMode="auto">
          <a:xfrm>
            <a:off x="1826740" y="678775"/>
            <a:ext cx="8538519" cy="505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5949-6B89-9884-D085-21311D43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Cms</a:t>
            </a:r>
            <a:r>
              <a:rPr lang="en-US" sz="4800" dirty="0"/>
              <a:t>, CRM, INTRANET, </a:t>
            </a:r>
            <a:r>
              <a:rPr lang="en-US" sz="4800" dirty="0" err="1"/>
              <a:t>saas</a:t>
            </a:r>
            <a:r>
              <a:rPr lang="en-US" sz="4800" dirty="0"/>
              <a:t>, </a:t>
            </a:r>
            <a:r>
              <a:rPr lang="en-US" sz="4800" dirty="0" err="1"/>
              <a:t>paAs</a:t>
            </a:r>
            <a:r>
              <a:rPr lang="en-US" sz="4800" dirty="0"/>
              <a:t> AND OTHER BUZZ WORDS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1610-0E01-3AFB-630F-B4DE49F9B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C9CB-A693-904D-8E7D-684A365F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SYSTEMS (CMS)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D4A0-08BB-23D5-E93A-6D7D59F9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Foundation of an industry standard website</a:t>
            </a:r>
          </a:p>
          <a:p>
            <a:r>
              <a:rPr lang="en-US" sz="2000" dirty="0"/>
              <a:t>CMS is a software application that allows users to collaborate in the creation, editing, and production of digital content: web pages, blog posts, etc. </a:t>
            </a:r>
          </a:p>
          <a:p>
            <a:r>
              <a:rPr lang="en-US" sz="2000" dirty="0"/>
              <a:t>Facilitate content editing</a:t>
            </a:r>
            <a:endParaRPr lang="en-AU" sz="2000" dirty="0"/>
          </a:p>
          <a:p>
            <a:r>
              <a:rPr lang="en-AU" sz="2000" dirty="0"/>
              <a:t>Not just HTML and CSS, variety of different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98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45B7-0605-241E-C1C4-4BB65E86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POPULAR CMS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D44C-485C-2FEB-C77F-D9E19A84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E603-05F8-CBE3-ED56-3CE88BCF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4430-0E53-8CE9-F921-BA5FD28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Wordpress</a:t>
            </a:r>
            <a:endParaRPr lang="en-US" sz="2800" dirty="0"/>
          </a:p>
          <a:p>
            <a:r>
              <a:rPr lang="en-US" sz="2800" dirty="0"/>
              <a:t>Drupal</a:t>
            </a:r>
          </a:p>
          <a:p>
            <a:r>
              <a:rPr lang="en-US" sz="2800" dirty="0" err="1"/>
              <a:t>Wix</a:t>
            </a:r>
            <a:endParaRPr lang="en-US" sz="2800" dirty="0"/>
          </a:p>
          <a:p>
            <a:r>
              <a:rPr lang="en-US" sz="2800" dirty="0" err="1"/>
              <a:t>Squiz</a:t>
            </a:r>
            <a:endParaRPr lang="en-US" sz="2800" dirty="0"/>
          </a:p>
          <a:p>
            <a:r>
              <a:rPr lang="en-US" sz="2800" dirty="0"/>
              <a:t>Adobe Experience and more</a:t>
            </a:r>
          </a:p>
        </p:txBody>
      </p:sp>
    </p:spTree>
    <p:extLst>
      <p:ext uri="{BB962C8B-B14F-4D97-AF65-F5344CB8AC3E}">
        <p14:creationId xmlns:p14="http://schemas.microsoft.com/office/powerpoint/2010/main" val="9856439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542</Words>
  <Application>Microsoft Macintosh PowerPoint</Application>
  <PresentationFormat>Widescreen</PresentationFormat>
  <Paragraphs>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Univers</vt:lpstr>
      <vt:lpstr>Univers Condensed</vt:lpstr>
      <vt:lpstr>Wingdings 2</vt:lpstr>
      <vt:lpstr>DividendVTI</vt:lpstr>
      <vt:lpstr>WEB development tools in the industry</vt:lpstr>
      <vt:lpstr>About me</vt:lpstr>
      <vt:lpstr>Web development lifecycle</vt:lpstr>
      <vt:lpstr>Recap Weeks 2 - 4</vt:lpstr>
      <vt:lpstr>PowerPoint Presentation</vt:lpstr>
      <vt:lpstr>Cms, CRM, INTRANET, saas, paAs AND OTHER BUZZ WORDS </vt:lpstr>
      <vt:lpstr>CONTENT MANAGEMENT SYSTEMS (CMS)</vt:lpstr>
      <vt:lpstr>POPULAR CMS</vt:lpstr>
      <vt:lpstr>POPULAR CMS</vt:lpstr>
      <vt:lpstr>Software as a service (sass)</vt:lpstr>
      <vt:lpstr>Platform as a service (paas)</vt:lpstr>
      <vt:lpstr>PowerPoint Presentation</vt:lpstr>
      <vt:lpstr>SAAS VS PAAS</vt:lpstr>
      <vt:lpstr>Hosting</vt:lpstr>
      <vt:lpstr>Hosting</vt:lpstr>
      <vt:lpstr>Developing for cms</vt:lpstr>
      <vt:lpstr>PowerPoint Presentation</vt:lpstr>
      <vt:lpstr>PowerPoint Presentation</vt:lpstr>
      <vt:lpstr>drupal</vt:lpstr>
      <vt:lpstr>THEMES</vt:lpstr>
      <vt:lpstr>modules</vt:lpstr>
      <vt:lpstr>Workflows and Permissions</vt:lpstr>
      <vt:lpstr>Deployment*</vt:lpstr>
      <vt:lpstr>Was uploading to partch complicated?</vt:lpstr>
      <vt:lpstr>IT’S COMPLICATED</vt:lpstr>
      <vt:lpstr>environments</vt:lpstr>
      <vt:lpstr>Environments + cms</vt:lpstr>
      <vt:lpstr>Environments + CMS EXAMPLE</vt:lpstr>
      <vt:lpstr>Version control</vt:lpstr>
      <vt:lpstr>Version control</vt:lpstr>
      <vt:lpstr>Environments + cms + version control</vt:lpstr>
      <vt:lpstr>Environments + cms + version control</vt:lpstr>
      <vt:lpstr>Case study: Australian war memorial</vt:lpstr>
      <vt:lpstr>Case study: Australian war memorial</vt:lpstr>
      <vt:lpstr>Recap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David Flores-Condezo</dc:creator>
  <cp:lastModifiedBy>David Flores-Condezo</cp:lastModifiedBy>
  <cp:revision>21</cp:revision>
  <dcterms:created xsi:type="dcterms:W3CDTF">2022-08-16T05:56:16Z</dcterms:created>
  <dcterms:modified xsi:type="dcterms:W3CDTF">2022-08-30T01:01:16Z</dcterms:modified>
</cp:coreProperties>
</file>