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9" r:id="rId4"/>
    <p:sldId id="263" r:id="rId5"/>
    <p:sldId id="260" r:id="rId6"/>
    <p:sldId id="261" r:id="rId7"/>
    <p:sldId id="268" r:id="rId8"/>
    <p:sldId id="269" r:id="rId9"/>
    <p:sldId id="264" r:id="rId10"/>
    <p:sldId id="265" r:id="rId11"/>
    <p:sldId id="266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9306" initials="A" lastIdx="2" clrIdx="0">
    <p:extLst>
      <p:ext uri="{19B8F6BF-5375-455C-9EA6-DF929625EA0E}">
        <p15:presenceInfo xmlns:p15="http://schemas.microsoft.com/office/powerpoint/2012/main" userId="S::a9306@365office.group::2e047bb0-6d70-4c78-9b38-2601c6cfb9fa" providerId="AD"/>
      </p:ext>
    </p:extLst>
  </p:cmAuthor>
  <p:cmAuthor id="2" name="Ziyang Chen" initials="ZC" lastIdx="1" clrIdx="1">
    <p:extLst>
      <p:ext uri="{19B8F6BF-5375-455C-9EA6-DF929625EA0E}">
        <p15:presenceInfo xmlns:p15="http://schemas.microsoft.com/office/powerpoint/2012/main" userId="Ziyang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30E"/>
    <a:srgbClr val="4472C4"/>
    <a:srgbClr val="B8A0D6"/>
    <a:srgbClr val="203864"/>
    <a:srgbClr val="2F5597"/>
    <a:srgbClr val="A2A2A2"/>
    <a:srgbClr val="EBE9DC"/>
    <a:srgbClr val="540000"/>
    <a:srgbClr val="AD1C21"/>
    <a:srgbClr val="7B1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6208" autoAdjust="0"/>
  </p:normalViewPr>
  <p:slideViewPr>
    <p:cSldViewPr snapToGrid="0">
      <p:cViewPr varScale="1">
        <p:scale>
          <a:sx n="115" d="100"/>
          <a:sy n="115" d="100"/>
        </p:scale>
        <p:origin x="954" y="96"/>
      </p:cViewPr>
      <p:guideLst>
        <p:guide orient="horz" pos="2132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jamesellsmoor/2019/06/10/electric-vehicles-are-driving-demand-for-lithium-with-environmental-consequences/?sh=56364d2062e2" TargetMode="External"/><Relationship Id="rId3" Type="http://schemas.openxmlformats.org/officeDocument/2006/relationships/hyperlink" Target="https://iopscience.iop.org/article/10.1088/1748-9326/aae9b1" TargetMode="External"/><Relationship Id="rId7" Type="http://schemas.openxmlformats.org/officeDocument/2006/relationships/hyperlink" Target="https://www.wired.co.uk/article/lithium-batteries-environment-imp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lobalroadtechnology.com/lithium-mining-australia-history-top-locations-companies/#:~:text=Lithium%20mining%20in%20Australia%20occurs%20largely%20in%20the,batteries%20have%20become%20lithium&#8217;s%20major%20area%20of%20use" TargetMode="External"/><Relationship Id="rId5" Type="http://schemas.openxmlformats.org/officeDocument/2006/relationships/hyperlink" Target="https://www.stradeproject.eu/fileadmin/user_upload/pdf/PolicyBrief_05-2016_Oct2016_FINAL.pdf" TargetMode="External"/><Relationship Id="rId4" Type="http://schemas.openxmlformats.org/officeDocument/2006/relationships/hyperlink" Target="https://www.stradeproject.eu/fileadmin/user_upload/pdf/STRADE_PB_Li_Co_EMobility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 flip="none" rotWithShape="1">
            <a:gsLst>
              <a:gs pos="46000">
                <a:srgbClr val="DFC187"/>
              </a:gs>
              <a:gs pos="0">
                <a:srgbClr val="BE830E"/>
              </a:gs>
              <a:gs pos="86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376538" y="5108327"/>
            <a:ext cx="1271471" cy="363349"/>
            <a:chOff x="6507038" y="462977"/>
            <a:chExt cx="2430800" cy="471379"/>
          </a:xfrm>
          <a:solidFill>
            <a:srgbClr val="BE830E"/>
          </a:solidFill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  <a:grpFill/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97975" y="1982452"/>
            <a:ext cx="10996049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tx2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Lithium mining in Australia for electric cars and renewable energy</a:t>
            </a:r>
            <a:endParaRPr lang="zh-CN" altLang="en-US" sz="4400" dirty="0">
              <a:ln w="0"/>
              <a:solidFill>
                <a:schemeClr val="tx2"/>
              </a:solidFill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52785" y="4943830"/>
            <a:ext cx="8201012" cy="70788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3: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Ziyang Chen,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Gongcheng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Zheng, Han Zhang, Hao Fu,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Zixuan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Australian National University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236990" y="4424605"/>
            <a:ext cx="1282079" cy="1720181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53291" y="6165007"/>
            <a:ext cx="146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13/05/2021</a:t>
            </a:r>
            <a:endParaRPr lang="zh-CN" alt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3A6CD46-7C1E-4A0A-930C-471810194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41" y="5006130"/>
            <a:ext cx="1654575" cy="583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D22D3D2B-3403-4C72-B9FE-4001576D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97"/>
            <a:ext cx="10515600" cy="3625606"/>
          </a:xfr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 positions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demand for labor varies in different periods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Disappointment for fewer jobs than expected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Overly dependent on the mining industry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distribution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CBE9E-7B98-492E-850A-53CA988CF4D7}"/>
              </a:ext>
            </a:extLst>
          </p:cNvPr>
          <p:cNvSpPr txBox="1"/>
          <p:nvPr/>
        </p:nvSpPr>
        <p:spPr>
          <a:xfrm>
            <a:off x="413530" y="337034"/>
            <a:ext cx="406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Social Challenges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7759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5F05BA-A33F-49DA-BE88-23C7EF24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36"/>
            <a:ext cx="10515600" cy="4159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policies and improve laws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the interests of enterprises and residents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companies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labor interests in advance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the public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unions, media…</a:t>
            </a:r>
          </a:p>
          <a:p>
            <a:pPr lvl="1"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F405-0BA9-4D1C-AB33-E51234B351A6}"/>
              </a:ext>
            </a:extLst>
          </p:cNvPr>
          <p:cNvSpPr txBox="1"/>
          <p:nvPr/>
        </p:nvSpPr>
        <p:spPr>
          <a:xfrm>
            <a:off x="413529" y="337034"/>
            <a:ext cx="564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Social Challenges: what can we do?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5923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99F405-0BA9-4D1C-AB33-E51234B351A6}"/>
              </a:ext>
            </a:extLst>
          </p:cNvPr>
          <p:cNvSpPr txBox="1"/>
          <p:nvPr/>
        </p:nvSpPr>
        <p:spPr>
          <a:xfrm>
            <a:off x="413529" y="337034"/>
            <a:ext cx="564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Ethical Challenges</a:t>
            </a:r>
            <a:endParaRPr lang="zh-CN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3072C-4DF8-4D47-9572-51B8EB703C93}"/>
              </a:ext>
            </a:extLst>
          </p:cNvPr>
          <p:cNvSpPr txBox="1"/>
          <p:nvPr/>
        </p:nvSpPr>
        <p:spPr>
          <a:xfrm>
            <a:off x="919286" y="1965935"/>
            <a:ext cx="4828930" cy="273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Non-compromise approach to air quality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 suppression 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 industry standards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Inevitably harm the soil and cause air contamination in Argentina</a:t>
            </a:r>
          </a:p>
        </p:txBody>
      </p:sp>
      <p:pic>
        <p:nvPicPr>
          <p:cNvPr id="16" name="图片 3" descr="街道边的路牌&#10;&#10;描述已自动生成">
            <a:extLst>
              <a:ext uri="{FF2B5EF4-FFF2-40B4-BE49-F238E27FC236}">
                <a16:creationId xmlns:a16="http://schemas.microsoft.com/office/drawing/2014/main" id="{1B94F14C-04DD-4643-8D5C-A3A20033D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16" y="2426656"/>
            <a:ext cx="4439298" cy="20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1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44C67F4-0EAC-462C-88D8-19709B283E36}"/>
              </a:ext>
            </a:extLst>
          </p:cNvPr>
          <p:cNvSpPr txBox="1">
            <a:spLocks/>
          </p:cNvSpPr>
          <p:nvPr/>
        </p:nvSpPr>
        <p:spPr>
          <a:xfrm>
            <a:off x="838200" y="1126148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https://www.shangyexinzhi.com/article/362590.html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Liu, W., Eakin, H., Romero, H. (2018). Socio-environmental impacts of lithium mineral extraction: towards a research agenda</a:t>
            </a:r>
            <a:endParaRPr lang="en-US" altLang="zh-CN" sz="1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Schuler, D.,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Dolega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P.,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Degreif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S. (2018) Social, economic and environmental challenges in primary lithium and cobalt sourcing for the rapidly increasing electric mobility sector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Schuler, D.,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Brunn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C.,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Gsell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M., Manhart, A. (2016) Outlining Socio-Economic Challenges in the Non-Fuel Mining Sector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https://globalroadtechnology.com/lithium-mining-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australia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-history-top-locations-companies/#:~:text=Lithium%20mining%20in%20Australia%20occurs%20largely%20in%20the,batteries%20have%20become%20lithium’s%20major%20area%20of%20use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https://www.wired.co.uk/article/lithium-batteries-environment-impact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https://www.forbes.com/sites/jamesellsmoor/2019/06/10/electric-vehicles-are-driving-demand-for-lithium-with-environmental-consequences/?sh=56364d2062e2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i="0" u="sng" strike="noStrike" dirty="0">
              <a:solidFill>
                <a:srgbClr val="777777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18B59-686B-4850-B464-B9D52CBD8CC8}"/>
              </a:ext>
            </a:extLst>
          </p:cNvPr>
          <p:cNvSpPr txBox="1"/>
          <p:nvPr/>
        </p:nvSpPr>
        <p:spPr>
          <a:xfrm>
            <a:off x="413530" y="337034"/>
            <a:ext cx="406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References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7135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BE98C2-2C04-4E91-824F-DFC78542D92A}"/>
              </a:ext>
            </a:extLst>
          </p:cNvPr>
          <p:cNvSpPr txBox="1"/>
          <p:nvPr/>
        </p:nvSpPr>
        <p:spPr>
          <a:xfrm>
            <a:off x="5193015" y="2967335"/>
            <a:ext cx="180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Q&amp;A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15809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8B7CE-D0C1-4A4D-9CCF-D6B80E4AD600}"/>
              </a:ext>
            </a:extLst>
          </p:cNvPr>
          <p:cNvSpPr txBox="1"/>
          <p:nvPr/>
        </p:nvSpPr>
        <p:spPr>
          <a:xfrm>
            <a:off x="413530" y="337034"/>
            <a:ext cx="39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Importance of Lithium</a:t>
            </a:r>
            <a:endParaRPr lang="zh-CN" altLang="en-US" sz="2400" b="1" dirty="0"/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D188677A-8457-4D2B-A313-35607270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57"/>
            <a:ext cx="10515600" cy="4461886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Science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mania</a:t>
            </a:r>
          </a:p>
          <a:p>
            <a:pPr marL="514350" lvl="2" indent="-285750">
              <a:lnSpc>
                <a:spcPct val="150000"/>
              </a:lnSpc>
              <a:spcBef>
                <a:spcPts val="0"/>
              </a:spcBef>
            </a:pPr>
            <a:endParaRPr lang="en-US" altLang="zh-CN" sz="18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bomb</a:t>
            </a:r>
            <a:endParaRPr lang="en-US" altLang="zh-CN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22860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(our research)</a:t>
            </a:r>
            <a:endParaRPr lang="en-US" altLang="zh-CN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 battery (High energy density)</a:t>
            </a:r>
          </a:p>
          <a:p>
            <a:pPr marL="971550" lvl="3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many aspects (laptop, electric cars, phone and so on)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19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7ABB16-A3E9-478E-B38D-46C1F1AEDFA4}"/>
              </a:ext>
            </a:extLst>
          </p:cNvPr>
          <p:cNvSpPr txBox="1"/>
          <p:nvPr/>
        </p:nvSpPr>
        <p:spPr>
          <a:xfrm>
            <a:off x="3662816" y="2997200"/>
            <a:ext cx="8579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52.9%</a:t>
            </a:r>
          </a:p>
          <a:p>
            <a:pPr algn="ctr"/>
            <a:r>
              <a:rPr lang="en-US" altLang="zh-CN" dirty="0"/>
              <a:t>(1st)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84154-F014-4C64-ABB8-9910CF4BB09A}"/>
              </a:ext>
            </a:extLst>
          </p:cNvPr>
          <p:cNvSpPr txBox="1"/>
          <p:nvPr/>
        </p:nvSpPr>
        <p:spPr>
          <a:xfrm>
            <a:off x="7753191" y="2997200"/>
            <a:ext cx="8464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18.1%</a:t>
            </a:r>
          </a:p>
          <a:p>
            <a:pPr algn="ctr"/>
            <a:r>
              <a:rPr lang="en-US" altLang="zh-CN" dirty="0"/>
              <a:t>(2nd)</a:t>
            </a:r>
            <a:endParaRPr lang="zh-CN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A4DB7D-D535-4AB8-AAC7-5DA86FEF5B76}"/>
              </a:ext>
            </a:extLst>
          </p:cNvPr>
          <p:cNvGrpSpPr/>
          <p:nvPr/>
        </p:nvGrpSpPr>
        <p:grpSpPr>
          <a:xfrm>
            <a:off x="2651775" y="2323433"/>
            <a:ext cx="2880000" cy="2880000"/>
            <a:chOff x="2658533" y="2323433"/>
            <a:chExt cx="2880000" cy="2880000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141F0771-1E62-4A18-8B55-87266EE09D75}"/>
                </a:ext>
              </a:extLst>
            </p:cNvPr>
            <p:cNvSpPr/>
            <p:nvPr/>
          </p:nvSpPr>
          <p:spPr>
            <a:xfrm>
              <a:off x="2658533" y="2323433"/>
              <a:ext cx="2880000" cy="2880000"/>
            </a:xfrm>
            <a:prstGeom prst="blockArc">
              <a:avLst>
                <a:gd name="adj1" fmla="val 10800000"/>
                <a:gd name="adj2" fmla="val 14442"/>
                <a:gd name="adj3" fmla="val 15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B2593A8F-C78B-420F-B7C8-92171819BA3A}"/>
                </a:ext>
              </a:extLst>
            </p:cNvPr>
            <p:cNvSpPr/>
            <p:nvPr/>
          </p:nvSpPr>
          <p:spPr>
            <a:xfrm rot="10800000">
              <a:off x="2658533" y="2323433"/>
              <a:ext cx="2880000" cy="2880000"/>
            </a:xfrm>
            <a:prstGeom prst="blockArc">
              <a:avLst>
                <a:gd name="adj1" fmla="val 10800000"/>
                <a:gd name="adj2" fmla="val 14442"/>
                <a:gd name="adj3" fmla="val 15005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517AC99-E02B-4C5C-B5F6-EECF155C512A}"/>
              </a:ext>
            </a:extLst>
          </p:cNvPr>
          <p:cNvGrpSpPr/>
          <p:nvPr/>
        </p:nvGrpSpPr>
        <p:grpSpPr>
          <a:xfrm>
            <a:off x="6736422" y="2323433"/>
            <a:ext cx="2880000" cy="2880000"/>
            <a:chOff x="2658533" y="2323433"/>
            <a:chExt cx="2880000" cy="2880000"/>
          </a:xfrm>
        </p:grpSpPr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6061E879-7275-4097-BE02-09E178DF14B1}"/>
                </a:ext>
              </a:extLst>
            </p:cNvPr>
            <p:cNvSpPr/>
            <p:nvPr/>
          </p:nvSpPr>
          <p:spPr>
            <a:xfrm>
              <a:off x="2658533" y="2323433"/>
              <a:ext cx="2880000" cy="2880000"/>
            </a:xfrm>
            <a:prstGeom prst="blockArc">
              <a:avLst>
                <a:gd name="adj1" fmla="val 10800000"/>
                <a:gd name="adj2" fmla="val 14442"/>
                <a:gd name="adj3" fmla="val 15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0619CF60-E257-4A0F-B88B-D49A8C4E947B}"/>
                </a:ext>
              </a:extLst>
            </p:cNvPr>
            <p:cNvSpPr/>
            <p:nvPr/>
          </p:nvSpPr>
          <p:spPr>
            <a:xfrm rot="10800000">
              <a:off x="2658533" y="2323433"/>
              <a:ext cx="2880000" cy="2880000"/>
            </a:xfrm>
            <a:prstGeom prst="blockArc">
              <a:avLst>
                <a:gd name="adj1" fmla="val 10800000"/>
                <a:gd name="adj2" fmla="val 14442"/>
                <a:gd name="adj3" fmla="val 15005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91E24-01AC-4B2F-84D2-5D5FC572FAB1}"/>
              </a:ext>
            </a:extLst>
          </p:cNvPr>
          <p:cNvSpPr/>
          <p:nvPr/>
        </p:nvSpPr>
        <p:spPr>
          <a:xfrm>
            <a:off x="1" y="3733800"/>
            <a:ext cx="12191996" cy="3124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B831F1-223C-46A9-9CC1-7550070ED6C9}"/>
              </a:ext>
            </a:extLst>
          </p:cNvPr>
          <p:cNvSpPr txBox="1"/>
          <p:nvPr/>
        </p:nvSpPr>
        <p:spPr>
          <a:xfrm>
            <a:off x="2920392" y="4042823"/>
            <a:ext cx="2342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Lithium Production</a:t>
            </a:r>
            <a:endParaRPr lang="zh-CN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179A03-0906-4C69-AEBE-E6E7A6BA0941}"/>
              </a:ext>
            </a:extLst>
          </p:cNvPr>
          <p:cNvSpPr txBox="1"/>
          <p:nvPr/>
        </p:nvSpPr>
        <p:spPr>
          <a:xfrm>
            <a:off x="7140118" y="4042823"/>
            <a:ext cx="20726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Lithium Reserves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703662-81BE-4FBB-A764-9F7224C6F550}"/>
              </a:ext>
            </a:extLst>
          </p:cNvPr>
          <p:cNvSpPr txBox="1"/>
          <p:nvPr/>
        </p:nvSpPr>
        <p:spPr>
          <a:xfrm>
            <a:off x="413529" y="337034"/>
            <a:ext cx="406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Lithium Mining in Australia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517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760000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C8FF48-750D-4B61-8BEF-2C2175AFDC10}"/>
              </a:ext>
            </a:extLst>
          </p:cNvPr>
          <p:cNvCxnSpPr/>
          <p:nvPr/>
        </p:nvCxnSpPr>
        <p:spPr>
          <a:xfrm>
            <a:off x="1210245" y="4349912"/>
            <a:ext cx="9893300" cy="0"/>
          </a:xfrm>
          <a:prstGeom prst="straightConnector1">
            <a:avLst/>
          </a:prstGeom>
          <a:ln>
            <a:solidFill>
              <a:srgbClr val="BE83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5E052C2-0C1D-46C1-8D38-FEF03945C741}"/>
              </a:ext>
            </a:extLst>
          </p:cNvPr>
          <p:cNvSpPr/>
          <p:nvPr/>
        </p:nvSpPr>
        <p:spPr>
          <a:xfrm>
            <a:off x="1991295" y="4313912"/>
            <a:ext cx="72000" cy="72000"/>
          </a:xfrm>
          <a:prstGeom prst="flowChartConnector">
            <a:avLst/>
          </a:prstGeom>
          <a:solidFill>
            <a:srgbClr val="BE830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41F60C1-B8C4-4023-8C4F-79ACDF280B57}"/>
              </a:ext>
            </a:extLst>
          </p:cNvPr>
          <p:cNvSpPr/>
          <p:nvPr/>
        </p:nvSpPr>
        <p:spPr>
          <a:xfrm>
            <a:off x="4056095" y="4313912"/>
            <a:ext cx="72000" cy="72000"/>
          </a:xfrm>
          <a:prstGeom prst="flowChartConnector">
            <a:avLst/>
          </a:prstGeom>
          <a:solidFill>
            <a:srgbClr val="BE830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9918E32-8D9F-44C8-90F8-B5BCB8BF015C}"/>
              </a:ext>
            </a:extLst>
          </p:cNvPr>
          <p:cNvSpPr/>
          <p:nvPr/>
        </p:nvSpPr>
        <p:spPr>
          <a:xfrm>
            <a:off x="6120895" y="4313912"/>
            <a:ext cx="72000" cy="72000"/>
          </a:xfrm>
          <a:prstGeom prst="flowChartConnector">
            <a:avLst/>
          </a:prstGeom>
          <a:solidFill>
            <a:srgbClr val="BE830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FCE969D-3A5A-49CC-8F62-E6EAE95339EE}"/>
              </a:ext>
            </a:extLst>
          </p:cNvPr>
          <p:cNvSpPr/>
          <p:nvPr/>
        </p:nvSpPr>
        <p:spPr>
          <a:xfrm>
            <a:off x="8185695" y="4313912"/>
            <a:ext cx="72000" cy="72000"/>
          </a:xfrm>
          <a:prstGeom prst="flowChartConnector">
            <a:avLst/>
          </a:prstGeom>
          <a:solidFill>
            <a:srgbClr val="BE830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364896D-0123-41B9-8765-45738788A253}"/>
              </a:ext>
            </a:extLst>
          </p:cNvPr>
          <p:cNvSpPr/>
          <p:nvPr/>
        </p:nvSpPr>
        <p:spPr>
          <a:xfrm>
            <a:off x="10250495" y="4313912"/>
            <a:ext cx="72000" cy="72000"/>
          </a:xfrm>
          <a:prstGeom prst="flowChartConnector">
            <a:avLst/>
          </a:prstGeom>
          <a:solidFill>
            <a:srgbClr val="BE830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9BDFC-CAD8-4A45-8698-270C498619A2}"/>
              </a:ext>
            </a:extLst>
          </p:cNvPr>
          <p:cNvSpPr txBox="1"/>
          <p:nvPr/>
        </p:nvSpPr>
        <p:spPr>
          <a:xfrm>
            <a:off x="842090" y="3821118"/>
            <a:ext cx="237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5EEB1-C6C9-4250-A243-DCC409085DD5}"/>
              </a:ext>
            </a:extLst>
          </p:cNvPr>
          <p:cNvSpPr txBox="1"/>
          <p:nvPr/>
        </p:nvSpPr>
        <p:spPr>
          <a:xfrm>
            <a:off x="2732209" y="4580385"/>
            <a:ext cx="271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AB8E2-4DDD-4357-8096-C00405B87249}"/>
              </a:ext>
            </a:extLst>
          </p:cNvPr>
          <p:cNvSpPr txBox="1"/>
          <p:nvPr/>
        </p:nvSpPr>
        <p:spPr>
          <a:xfrm>
            <a:off x="4971690" y="3821118"/>
            <a:ext cx="237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Challenges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25591-F971-4225-95C6-C3634821644A}"/>
              </a:ext>
            </a:extLst>
          </p:cNvPr>
          <p:cNvSpPr txBox="1"/>
          <p:nvPr/>
        </p:nvSpPr>
        <p:spPr>
          <a:xfrm>
            <a:off x="9101291" y="3821118"/>
            <a:ext cx="237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Challenges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37410-5C05-4424-AC21-01F59BEFE1CF}"/>
              </a:ext>
            </a:extLst>
          </p:cNvPr>
          <p:cNvSpPr txBox="1"/>
          <p:nvPr/>
        </p:nvSpPr>
        <p:spPr>
          <a:xfrm>
            <a:off x="7036490" y="4580385"/>
            <a:ext cx="237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Challenges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9B9DC-39AF-40C1-BFD6-69968CA3A198}"/>
              </a:ext>
            </a:extLst>
          </p:cNvPr>
          <p:cNvSpPr txBox="1"/>
          <p:nvPr/>
        </p:nvSpPr>
        <p:spPr>
          <a:xfrm>
            <a:off x="1789233" y="2002334"/>
            <a:ext cx="867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discussion on renewable energy for lithium mining project in Australia.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6797E-4C11-4C56-80FE-DF57ADBDA437}"/>
              </a:ext>
            </a:extLst>
          </p:cNvPr>
          <p:cNvSpPr txBox="1"/>
          <p:nvPr/>
        </p:nvSpPr>
        <p:spPr>
          <a:xfrm>
            <a:off x="413530" y="337034"/>
            <a:ext cx="39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Context of Project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2968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6" grpId="0"/>
      <p:bldP spid="18" grpId="0"/>
      <p:bldP spid="19" grpId="0"/>
      <p:bldP spid="20" grpId="0"/>
      <p:bldP spid="2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FC5B36A-869E-0D4B-8F03-EF5C28BA68ED}"/>
              </a:ext>
            </a:extLst>
          </p:cNvPr>
          <p:cNvSpPr/>
          <p:nvPr/>
        </p:nvSpPr>
        <p:spPr>
          <a:xfrm>
            <a:off x="5283286" y="2992603"/>
            <a:ext cx="1625428" cy="8727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 Mining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1A8C96-5C9E-1741-B185-8964836091CD}"/>
              </a:ext>
            </a:extLst>
          </p:cNvPr>
          <p:cNvSpPr/>
          <p:nvPr/>
        </p:nvSpPr>
        <p:spPr>
          <a:xfrm>
            <a:off x="7768405" y="3135687"/>
            <a:ext cx="1545327" cy="5867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5502E6-87F0-344D-978A-AF10AD69E241}"/>
              </a:ext>
            </a:extLst>
          </p:cNvPr>
          <p:cNvSpPr/>
          <p:nvPr/>
        </p:nvSpPr>
        <p:spPr>
          <a:xfrm>
            <a:off x="7817885" y="929075"/>
            <a:ext cx="1437099" cy="594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23B846-C84A-D242-BB65-CC36589E2353}"/>
              </a:ext>
            </a:extLst>
          </p:cNvPr>
          <p:cNvSpPr/>
          <p:nvPr/>
        </p:nvSpPr>
        <p:spPr>
          <a:xfrm>
            <a:off x="5283285" y="4847927"/>
            <a:ext cx="1625428" cy="7036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F6B5FA-792D-E44E-9BE5-A9E7DBF57C71}"/>
              </a:ext>
            </a:extLst>
          </p:cNvPr>
          <p:cNvSpPr/>
          <p:nvPr/>
        </p:nvSpPr>
        <p:spPr>
          <a:xfrm>
            <a:off x="2733342" y="2243315"/>
            <a:ext cx="1724517" cy="6778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FFF9FE-481B-D140-835A-BC4899060F2D}"/>
              </a:ext>
            </a:extLst>
          </p:cNvPr>
          <p:cNvSpPr/>
          <p:nvPr/>
        </p:nvSpPr>
        <p:spPr>
          <a:xfrm>
            <a:off x="2733342" y="3936815"/>
            <a:ext cx="1719528" cy="9377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protection organization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F9F972-2CB9-E941-87B7-6B2903980321}"/>
              </a:ext>
            </a:extLst>
          </p:cNvPr>
          <p:cNvSpPr/>
          <p:nvPr/>
        </p:nvSpPr>
        <p:spPr>
          <a:xfrm>
            <a:off x="620301" y="1648386"/>
            <a:ext cx="1437099" cy="594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Companies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D07814-CB09-174D-8C4B-0990320F8071}"/>
              </a:ext>
            </a:extLst>
          </p:cNvPr>
          <p:cNvSpPr/>
          <p:nvPr/>
        </p:nvSpPr>
        <p:spPr>
          <a:xfrm>
            <a:off x="621586" y="2921185"/>
            <a:ext cx="1437099" cy="594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C7C1AC-9D15-8F4E-852D-936404F33A35}"/>
              </a:ext>
            </a:extLst>
          </p:cNvPr>
          <p:cNvSpPr/>
          <p:nvPr/>
        </p:nvSpPr>
        <p:spPr>
          <a:xfrm>
            <a:off x="7817885" y="1987321"/>
            <a:ext cx="1437099" cy="594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</a:p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(China….)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967D7F-3D1D-804D-96FE-9A153B21C432}"/>
              </a:ext>
            </a:extLst>
          </p:cNvPr>
          <p:cNvSpPr/>
          <p:nvPr/>
        </p:nvSpPr>
        <p:spPr>
          <a:xfrm>
            <a:off x="5283285" y="1411873"/>
            <a:ext cx="1625428" cy="6601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70684C-20CD-8246-A021-12E6E0A33189}"/>
              </a:ext>
            </a:extLst>
          </p:cNvPr>
          <p:cNvSpPr/>
          <p:nvPr/>
        </p:nvSpPr>
        <p:spPr>
          <a:xfrm>
            <a:off x="10133315" y="3138592"/>
            <a:ext cx="1710466" cy="5867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Ningbo Shanshan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F2BB8B-788A-EE4F-A3B5-B5AAA8DA1B73}"/>
              </a:ext>
            </a:extLst>
          </p:cNvPr>
          <p:cNvSpPr/>
          <p:nvPr/>
        </p:nvSpPr>
        <p:spPr>
          <a:xfrm>
            <a:off x="7723719" y="4364295"/>
            <a:ext cx="1625428" cy="5466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0A0886D-4581-9846-9FA4-09F100DCF49C}"/>
              </a:ext>
            </a:extLst>
          </p:cNvPr>
          <p:cNvSpPr/>
          <p:nvPr/>
        </p:nvSpPr>
        <p:spPr>
          <a:xfrm>
            <a:off x="7723719" y="5433975"/>
            <a:ext cx="1625428" cy="5466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personnel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A4F614-C0C9-47A6-8937-FBA35224FE25}"/>
              </a:ext>
            </a:extLst>
          </p:cNvPr>
          <p:cNvCxnSpPr>
            <a:stCxn id="5" idx="0"/>
            <a:endCxn id="35" idx="2"/>
          </p:cNvCxnSpPr>
          <p:nvPr/>
        </p:nvCxnSpPr>
        <p:spPr>
          <a:xfrm flipH="1" flipV="1">
            <a:off x="6095999" y="2071988"/>
            <a:ext cx="1" cy="92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156883-26F8-4288-BE13-1D9C319CC9FF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6095999" y="3865396"/>
            <a:ext cx="1" cy="982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F13A6E-8FF1-4022-93D4-9830FDF6E23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93106" y="3429000"/>
            <a:ext cx="1690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2ACF7F-1F6A-4FB4-8FFA-A028875805F5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3593106" y="2921185"/>
            <a:ext cx="2495" cy="1015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D4DB0D-4831-4D69-8076-0863D0CE7094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1338851" y="2243315"/>
            <a:ext cx="1285" cy="677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B22A9AC-A658-4BDD-A0C5-1004017C3FB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338850" y="2579802"/>
            <a:ext cx="1394492" cy="2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3C5A02-F98F-4852-BE4E-555930726D58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8536435" y="1524004"/>
            <a:ext cx="0" cy="463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8E0EA2A-C17C-4DC5-B528-35B8FE407DEA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9313732" y="3429057"/>
            <a:ext cx="819583" cy="2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9F5219-5089-4A94-9DA7-92237E8D8E9B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 flipV="1">
            <a:off x="6908714" y="3429000"/>
            <a:ext cx="859691" cy="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1D8F62F-381A-4B09-B40F-3F76B22E9E2F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8536433" y="4910992"/>
            <a:ext cx="0" cy="522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BCE798-70A6-4DAC-B03C-81B043B2C23B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6908713" y="1741930"/>
            <a:ext cx="162772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6B7942-3193-4EB7-A76E-722C54BDE50A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908713" y="5199756"/>
            <a:ext cx="162542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4064DD-13A0-4B48-8FCA-69D7DE61D673}"/>
              </a:ext>
            </a:extLst>
          </p:cNvPr>
          <p:cNvSpPr txBox="1"/>
          <p:nvPr/>
        </p:nvSpPr>
        <p:spPr>
          <a:xfrm>
            <a:off x="413530" y="337034"/>
            <a:ext cx="39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Stakeholders Mapping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6954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07E021-B9ED-1E49-9A7D-99DB0EEED5C2}"/>
              </a:ext>
            </a:extLst>
          </p:cNvPr>
          <p:cNvSpPr/>
          <p:nvPr/>
        </p:nvSpPr>
        <p:spPr>
          <a:xfrm>
            <a:off x="2541467" y="1746278"/>
            <a:ext cx="1773620" cy="6455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7577F6-B1F9-CD46-BF69-C1E856A6BA4E}"/>
              </a:ext>
            </a:extLst>
          </p:cNvPr>
          <p:cNvSpPr/>
          <p:nvPr/>
        </p:nvSpPr>
        <p:spPr>
          <a:xfrm>
            <a:off x="2541467" y="4695040"/>
            <a:ext cx="1773619" cy="6455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641C61-ECA8-5846-8D2D-8B690128BB9C}"/>
              </a:ext>
            </a:extLst>
          </p:cNvPr>
          <p:cNvSpPr/>
          <p:nvPr/>
        </p:nvSpPr>
        <p:spPr>
          <a:xfrm>
            <a:off x="7876913" y="1655433"/>
            <a:ext cx="1773620" cy="8272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9F6FDB-483D-1848-8FC1-EE8E4EE2154C}"/>
              </a:ext>
            </a:extLst>
          </p:cNvPr>
          <p:cNvSpPr/>
          <p:nvPr/>
        </p:nvSpPr>
        <p:spPr>
          <a:xfrm>
            <a:off x="5196342" y="2973915"/>
            <a:ext cx="1799315" cy="910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 Mining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9D667B-1B42-5D43-89C7-942682F670EF}"/>
              </a:ext>
            </a:extLst>
          </p:cNvPr>
          <p:cNvSpPr/>
          <p:nvPr/>
        </p:nvSpPr>
        <p:spPr>
          <a:xfrm>
            <a:off x="7876913" y="4695040"/>
            <a:ext cx="1773620" cy="6455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CE5F8C0-4218-D542-B237-67755A136B23}"/>
              </a:ext>
            </a:extLst>
          </p:cNvPr>
          <p:cNvSpPr/>
          <p:nvPr/>
        </p:nvSpPr>
        <p:spPr>
          <a:xfrm>
            <a:off x="721178" y="1185333"/>
            <a:ext cx="1387736" cy="56242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DA1E7DE-EFF5-B14D-97C2-AFD23954B37B}"/>
              </a:ext>
            </a:extLst>
          </p:cNvPr>
          <p:cNvSpPr/>
          <p:nvPr/>
        </p:nvSpPr>
        <p:spPr>
          <a:xfrm>
            <a:off x="721178" y="2391833"/>
            <a:ext cx="1387736" cy="606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DC733E1-63B7-6449-BCFE-C5B65D657FA7}"/>
              </a:ext>
            </a:extLst>
          </p:cNvPr>
          <p:cNvSpPr/>
          <p:nvPr/>
        </p:nvSpPr>
        <p:spPr>
          <a:xfrm>
            <a:off x="647650" y="4049485"/>
            <a:ext cx="1534793" cy="64555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33B59D-C936-DD4C-AD21-E64C8C7F7FF2}"/>
              </a:ext>
            </a:extLst>
          </p:cNvPr>
          <p:cNvSpPr/>
          <p:nvPr/>
        </p:nvSpPr>
        <p:spPr>
          <a:xfrm>
            <a:off x="618065" y="5340594"/>
            <a:ext cx="1593962" cy="71369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personnel 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02A9CD-4945-4644-9B8D-DE4B30A8FD6B}"/>
              </a:ext>
            </a:extLst>
          </p:cNvPr>
          <p:cNvSpPr/>
          <p:nvPr/>
        </p:nvSpPr>
        <p:spPr>
          <a:xfrm>
            <a:off x="10016279" y="1698053"/>
            <a:ext cx="1667721" cy="74200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'course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036AC35-5C01-E647-9462-7A7A184D338C}"/>
              </a:ext>
            </a:extLst>
          </p:cNvPr>
          <p:cNvSpPr/>
          <p:nvPr/>
        </p:nvSpPr>
        <p:spPr>
          <a:xfrm>
            <a:off x="10016279" y="4706837"/>
            <a:ext cx="1667721" cy="62195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GDP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D1647C-A23F-4EDD-9B9D-DD1774E9E2F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428277" y="2391833"/>
            <a:ext cx="0" cy="2303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BFAEDF-83A4-4E9B-9DD2-1B40B6DFC26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763723" y="2482676"/>
            <a:ext cx="0" cy="22123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4C83CC-F6F1-47A8-91CB-8944BAE1C08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428277" y="3429000"/>
            <a:ext cx="1768065" cy="29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311396-5C7F-49B3-B539-91E742E5A8D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95657" y="3429000"/>
            <a:ext cx="17680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97A9B9-A672-4972-BC65-A843BB1D1F70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1415046" y="1747760"/>
            <a:ext cx="0" cy="6440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1A5D94-D730-4253-AC29-FE1D9488EC6B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1415046" y="4695040"/>
            <a:ext cx="1" cy="645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05E747-7CFD-4CC2-915C-3680B163EE2D}"/>
              </a:ext>
            </a:extLst>
          </p:cNvPr>
          <p:cNvCxnSpPr>
            <a:cxnSpLocks/>
            <a:stCxn id="19" idx="2"/>
            <a:endCxn id="12" idx="3"/>
          </p:cNvCxnSpPr>
          <p:nvPr/>
        </p:nvCxnSpPr>
        <p:spPr>
          <a:xfrm flipH="1">
            <a:off x="9650533" y="2069054"/>
            <a:ext cx="36574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99C559-5587-45C4-86C4-CB953E07AAF6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flipH="1">
            <a:off x="9650533" y="5017817"/>
            <a:ext cx="36574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04B4B0-4650-4BEE-AEEB-B379949482E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415046" y="2069054"/>
            <a:ext cx="112642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6AA542-E6C3-4BEE-931A-25B86CFA15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415046" y="5017817"/>
            <a:ext cx="11264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0C5245-0407-4AD7-B136-89FD0E554E03}"/>
              </a:ext>
            </a:extLst>
          </p:cNvPr>
          <p:cNvSpPr txBox="1"/>
          <p:nvPr/>
        </p:nvSpPr>
        <p:spPr>
          <a:xfrm>
            <a:off x="413530" y="337034"/>
            <a:ext cx="406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Different Systems Involved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5194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806409-0627-4734-B263-0BB71923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07" y="1229623"/>
            <a:ext cx="6201770" cy="4939989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extraction</a:t>
            </a:r>
          </a:p>
          <a:p>
            <a:pPr lvl="1" algn="just">
              <a:lnSpc>
                <a:spcPct val="16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Shortage in water</a:t>
            </a:r>
          </a:p>
          <a:p>
            <a:pPr lvl="2" algn="just">
              <a:lnSpc>
                <a:spcPct val="16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million liters of water = one tone of lithium</a:t>
            </a:r>
          </a:p>
          <a:p>
            <a:pPr lvl="1" algn="just">
              <a:lnSpc>
                <a:spcPct val="16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after mining</a:t>
            </a:r>
          </a:p>
          <a:p>
            <a:pPr lvl="2" algn="just">
              <a:lnSpc>
                <a:spcPct val="16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evaporation pools used for more than one year will leak toxic chemicals in water</a:t>
            </a:r>
          </a:p>
          <a:p>
            <a:pPr lvl="2" algn="just">
              <a:lnSpc>
                <a:spcPct val="16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influence will also cause social unrest</a:t>
            </a:r>
          </a:p>
          <a:p>
            <a:pPr algn="just">
              <a:lnSpc>
                <a:spcPct val="160000"/>
              </a:lnSpc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products</a:t>
            </a:r>
          </a:p>
          <a:p>
            <a:pPr lvl="1" algn="just">
              <a:lnSpc>
                <a:spcPct val="16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 level for Lithium batteries is low</a:t>
            </a:r>
          </a:p>
          <a:p>
            <a:pPr lvl="2" algn="just">
              <a:lnSpc>
                <a:spcPct val="16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Australia, two percent of the country’s 3,300 metric tons of lithium-ion waste is recycled</a:t>
            </a:r>
          </a:p>
          <a:p>
            <a:pPr lvl="2" algn="just">
              <a:lnSpc>
                <a:spcPct val="16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the rising lithium production market, the recycling market for lithium batteries seems not impressive</a:t>
            </a:r>
          </a:p>
          <a:p>
            <a:endParaRPr lang="en-US" sz="13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A6BABC-9515-4409-85C6-F0E00605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30" y="2166026"/>
            <a:ext cx="4736963" cy="3067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4BB914-C039-4FD9-94FC-D10C725A167A}"/>
              </a:ext>
            </a:extLst>
          </p:cNvPr>
          <p:cNvSpPr txBox="1"/>
          <p:nvPr/>
        </p:nvSpPr>
        <p:spPr>
          <a:xfrm>
            <a:off x="413530" y="337034"/>
            <a:ext cx="406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Environmental Effects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6599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AF4107-3B0A-4887-8D65-420C73B57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528059"/>
            <a:ext cx="4441092" cy="3801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extraction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Lithium Extraction (DLE)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Lithium in geothermal water and selectively removing compounds from the water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carbon footprint and water waste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D4D58D-BC72-435B-8667-B1B0E1FB5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3088" y="2320280"/>
            <a:ext cx="5170711" cy="221743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FF595D-ADC7-4908-BE45-CA2BFB75E1C2}"/>
              </a:ext>
            </a:extLst>
          </p:cNvPr>
          <p:cNvSpPr txBox="1"/>
          <p:nvPr/>
        </p:nvSpPr>
        <p:spPr>
          <a:xfrm>
            <a:off x="413529" y="337034"/>
            <a:ext cx="8894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Environmental Effects: what can we do for the environment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6463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EDA7B1B3-8AC6-4F4F-B344-65E5BF77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1"/>
            <a:ext cx="10515600" cy="3170178"/>
          </a:xfrm>
        </p:spPr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land-ownership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original owner willing to move?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the owner get adequate compensation?</a:t>
            </a:r>
          </a:p>
          <a:p>
            <a:pPr marL="22860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challenges caused by environment problem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industrial pollution harmful to people's health?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the original inhabitants be forced to relocate?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32E13-D883-4E48-95E2-83AB9F05D5EF}"/>
              </a:ext>
            </a:extLst>
          </p:cNvPr>
          <p:cNvSpPr txBox="1"/>
          <p:nvPr/>
        </p:nvSpPr>
        <p:spPr>
          <a:xfrm>
            <a:off x="413530" y="337034"/>
            <a:ext cx="406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Social Challenges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4008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lIns="91436" tIns="45718" rIns="91436" bIns="45718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599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微软雅黑</vt:lpstr>
      <vt:lpstr>Arial</vt:lpstr>
      <vt:lpstr>Baskerville Old Face</vt:lpstr>
      <vt:lpstr>Calibri</vt:lpstr>
      <vt:lpstr>Century Gothic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Ziyang Chen</dc:creator>
  <cp:lastModifiedBy>Ziyang Chen</cp:lastModifiedBy>
  <cp:revision>60</cp:revision>
  <dcterms:created xsi:type="dcterms:W3CDTF">2020-10-21T10:45:52Z</dcterms:created>
  <dcterms:modified xsi:type="dcterms:W3CDTF">2021-05-16T12:18:59Z</dcterms:modified>
</cp:coreProperties>
</file>