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38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9306" initials="A" lastIdx="2" clrIdx="0">
    <p:extLst>
      <p:ext uri="{19B8F6BF-5375-455C-9EA6-DF929625EA0E}">
        <p15:presenceInfo xmlns:p15="http://schemas.microsoft.com/office/powerpoint/2012/main" userId="S::a9306@365office.group::2e047bb0-6d70-4c78-9b38-2601c6cfb9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30E"/>
    <a:srgbClr val="4472C4"/>
    <a:srgbClr val="B8A0D6"/>
    <a:srgbClr val="203864"/>
    <a:srgbClr val="2F5597"/>
    <a:srgbClr val="A2A2A2"/>
    <a:srgbClr val="EBE9DC"/>
    <a:srgbClr val="540000"/>
    <a:srgbClr val="AD1C21"/>
    <a:srgbClr val="7B1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58318" autoAdjust="0"/>
  </p:normalViewPr>
  <p:slideViewPr>
    <p:cSldViewPr snapToGrid="0">
      <p:cViewPr varScale="1">
        <p:scale>
          <a:sx n="42" d="100"/>
          <a:sy n="42" d="100"/>
        </p:scale>
        <p:origin x="2190" y="60"/>
      </p:cViewPr>
      <p:guideLst>
        <p:guide orient="horz" pos="2132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Hello everyone, I am Han Zhang, and I’ll talk about the social challenges.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2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first one is about the land ownership. 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Mining facilities must be built, so land is needed. For the private land, the owners may have to </a:t>
            </a:r>
            <a:r>
              <a:rPr lang="en-US" altLang="zh-CN" sz="1800" b="1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relocate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but someone may be unwilling to move. 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 If the land was originally used for </a:t>
            </a:r>
            <a:r>
              <a:rPr lang="en-US" altLang="zh-CN" sz="1800" b="1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subsistence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how will these owners make their living, especially for their long-term needs?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second one is the challenge caused by environmental problems.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As we just discussed, the mining industry is likely to cause pollutions, this may affect the health of surrounding residents.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Moreover, the residents might be forced to relocate due to environmental impacts like pollution and water shortage especially in the western region.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9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next one is about the labor positions.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development of the mining industry needs lots of labors, but this demand varies with the life cycle of the mine. So how to relocate the surplus labors?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 addition, the public usually has high expectation for the jobs provided by mining. If this expectation is not met, the public may feel disappointed.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last one is the economic impacts. 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rapid development of mining may make the local economy overly depend on it. What if the mine is shut down?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Also, how to distribute mining income will also face challenges.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5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780"/>
              </a:spcBef>
              <a:spcAft>
                <a:spcPts val="78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So, with these social challenges, what can we do? 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780"/>
              </a:spcBef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government plays a very important role. They can formulate policies, improve laws about mining, and strengthen supervision on these companies. </a:t>
            </a:r>
          </a:p>
          <a:p>
            <a:pPr marL="285750" indent="-285750" algn="l">
              <a:spcBef>
                <a:spcPts val="780"/>
              </a:spcBef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They should also balance the interests of the companies and residents when making decisions.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780"/>
              </a:spcBef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 the mining companies, the interests of surplus labors should be considered in advance. </a:t>
            </a:r>
          </a:p>
          <a:p>
            <a:pPr marL="285750" indent="-285750" algn="l">
              <a:spcBef>
                <a:spcPts val="780"/>
              </a:spcBef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Also, relevant information should be published to the public.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780"/>
              </a:spcBef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 believe there are also some 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other aspects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 deal with these social challenges like the trade unions, the media, and so on.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8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Okay that’s all from me, then Hao will talk about the ethical challenges.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8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8-9326/aae9b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radeproject.eu/fileadmin/user_upload/pdf/PolicyBrief_05-2016_Oct2016_FINAL.pdf" TargetMode="External"/><Relationship Id="rId4" Type="http://schemas.openxmlformats.org/officeDocument/2006/relationships/hyperlink" Target="https://www.stradeproject.eu/fileadmin/user_upload/pdf/STRADE_PB_Li_Co_EMobilit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 flip="none" rotWithShape="1">
            <a:gsLst>
              <a:gs pos="46000">
                <a:srgbClr val="DFC187"/>
              </a:gs>
              <a:gs pos="0">
                <a:srgbClr val="BE830E"/>
              </a:gs>
              <a:gs pos="86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376538" y="5108327"/>
            <a:ext cx="1271471" cy="363349"/>
            <a:chOff x="6507038" y="462977"/>
            <a:chExt cx="2430800" cy="471379"/>
          </a:xfrm>
          <a:solidFill>
            <a:srgbClr val="BE830E"/>
          </a:solidFill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  <a:grpFill/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597975" y="1982452"/>
            <a:ext cx="10996049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tx2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Lithium mining in Australia </a:t>
            </a:r>
          </a:p>
          <a:p>
            <a:pPr algn="ctr"/>
            <a:r>
              <a:rPr lang="en-US" altLang="zh-CN" sz="4400" dirty="0">
                <a:ln w="0"/>
                <a:solidFill>
                  <a:schemeClr val="tx2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for electric cars and renewable energy</a:t>
            </a:r>
            <a:endParaRPr lang="zh-CN" altLang="en-US" sz="4400" dirty="0">
              <a:ln w="0"/>
              <a:solidFill>
                <a:schemeClr val="tx2"/>
              </a:solidFill>
              <a:latin typeface="Baskerville Old Face" panose="02020602080505020303" pitchFamily="18" charset="0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478024" y="4773528"/>
            <a:ext cx="4820321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3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 Zhang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        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Australian National University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236990" y="4424605"/>
            <a:ext cx="1282079" cy="1720181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53291" y="6165007"/>
            <a:ext cx="146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13/05/2021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3A6CD46-7C1E-4A0A-930C-4718101947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41" y="5006130"/>
            <a:ext cx="1654575" cy="583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DDA0B9E-B924-4AC7-9A98-95E4AB60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Challenges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176849-3B1C-4F86-89E8-75778AB2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land-ownership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Is the original owner willing to move?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Can the owner get adequate compensation?</a:t>
            </a:r>
          </a:p>
          <a:p>
            <a:pPr marL="22860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Social challenges caused by environment problem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Is industrial pollution harmful to people's health?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Will the original inhabitants be forced to relocate?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17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96" name="圆角矩形 95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BE830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6271938-58B9-47DD-9CD5-6DC09A3F5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49" y="314483"/>
            <a:ext cx="1040927" cy="366954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DDA0B9E-B924-4AC7-9A98-95E4AB60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Challenges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176849-3B1C-4F86-89E8-75778AB2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Labor positions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 demand for labor varies in different periods.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Disappointment for fewer jobs than expected.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Google Sans"/>
                <a:cs typeface="Arial" panose="020B0604020202020204" pitchFamily="34" charset="0"/>
              </a:rPr>
              <a:t>Economic impact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Google Sans"/>
                <a:cs typeface="Arial" panose="020B0604020202020204" pitchFamily="34" charset="0"/>
              </a:rPr>
              <a:t>s</a:t>
            </a:r>
            <a:endParaRPr lang="en-US" altLang="zh-CN" sz="2800" dirty="0">
              <a:solidFill>
                <a:srgbClr val="202124"/>
              </a:solidFill>
              <a:latin typeface="Arial Unicode MS"/>
              <a:ea typeface="Google Sans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</a:rPr>
              <a:t>Overly dependent on the mining industry.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</a:rPr>
              <a:t>Income distribution.</a:t>
            </a:r>
            <a:endParaRPr lang="zh-CN" altLang="zh-CN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endParaRPr lang="en-US" altLang="zh-CN" sz="2400" dirty="0"/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172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1E9DE-ACE3-4F62-A443-2A3777A1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Challenges: what can we do?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01045-27DD-4A24-BFF5-392AA850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Government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666666"/>
                </a:solidFill>
                <a:latin typeface="Arial" panose="020B0604020202020204" pitchFamily="34" charset="0"/>
              </a:rPr>
              <a:t>Formulate policies, improve laws, strengthen supervise.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666666"/>
                </a:solidFill>
                <a:latin typeface="Arial" panose="020B0604020202020204" pitchFamily="34" charset="0"/>
              </a:rPr>
              <a:t>Balance the interests of enterprises and residents.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Mining companies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666666"/>
                </a:solidFill>
                <a:latin typeface="Arial" panose="020B0604020202020204" pitchFamily="34" charset="0"/>
              </a:rPr>
              <a:t>Consider labor interests in advance.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666666"/>
                </a:solidFill>
                <a:latin typeface="Arial" panose="020B0604020202020204" pitchFamily="34" charset="0"/>
              </a:rPr>
              <a:t>Inform the public.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Trade unions, media…</a:t>
            </a:r>
          </a:p>
          <a:p>
            <a:pPr lvl="1">
              <a:lnSpc>
                <a:spcPct val="150000"/>
              </a:lnSpc>
            </a:pPr>
            <a:endParaRPr lang="zh-CN" altLang="en-US" sz="20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1EF81-ECEE-4F3E-B04B-C2D5A90F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4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7B758-F796-4A9E-AA5D-F6DE113A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609"/>
            <a:ext cx="10515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References:</a:t>
            </a:r>
            <a:endParaRPr lang="en-US" altLang="zh-CN" sz="2400" dirty="0">
              <a:hlinkClick r:id="rId3"/>
            </a:endParaRPr>
          </a:p>
          <a:p>
            <a:r>
              <a:rPr lang="en-US" altLang="zh-CN" sz="2400" dirty="0">
                <a:hlinkClick r:id="rId3"/>
              </a:rPr>
              <a:t>Liu, W., Eakin, H., Romero, H. (2018). Socio-environmental impacts of lithium mineral extraction: towards a research agenda</a:t>
            </a:r>
            <a:endParaRPr lang="en-US" altLang="zh-CN" sz="2400" b="0" i="0" dirty="0">
              <a:solidFill>
                <a:srgbClr val="333333"/>
              </a:solidFill>
              <a:effectLst/>
            </a:endParaRPr>
          </a:p>
          <a:p>
            <a:r>
              <a:rPr lang="en-US" altLang="zh-CN" sz="2400" dirty="0">
                <a:hlinkClick r:id="rId4"/>
              </a:rPr>
              <a:t>Schuler, D., </a:t>
            </a:r>
            <a:r>
              <a:rPr lang="en-US" altLang="zh-CN" sz="2400" dirty="0" err="1">
                <a:hlinkClick r:id="rId4"/>
              </a:rPr>
              <a:t>Dolega</a:t>
            </a:r>
            <a:r>
              <a:rPr lang="en-US" altLang="zh-CN" sz="2400" dirty="0">
                <a:hlinkClick r:id="rId4"/>
              </a:rPr>
              <a:t>, P., </a:t>
            </a:r>
            <a:r>
              <a:rPr lang="en-US" altLang="zh-CN" sz="2400" dirty="0" err="1">
                <a:hlinkClick r:id="rId4"/>
              </a:rPr>
              <a:t>Degreif</a:t>
            </a:r>
            <a:r>
              <a:rPr lang="en-US" altLang="zh-CN" sz="2400" dirty="0">
                <a:hlinkClick r:id="rId4"/>
              </a:rPr>
              <a:t>, S. (2018) Social, economic and environmental challenges in primary lithium and cobalt sourcing for the rapidly increasing electric mobility sector</a:t>
            </a:r>
            <a:endParaRPr lang="en-US" altLang="zh-CN" sz="2400" dirty="0"/>
          </a:p>
          <a:p>
            <a:r>
              <a:rPr lang="en-US" altLang="zh-CN" sz="2400" dirty="0">
                <a:hlinkClick r:id="rId5"/>
              </a:rPr>
              <a:t>Schuler, D., </a:t>
            </a:r>
            <a:r>
              <a:rPr lang="en-US" altLang="zh-CN" sz="2400" dirty="0" err="1">
                <a:hlinkClick r:id="rId5"/>
              </a:rPr>
              <a:t>Brunn</a:t>
            </a:r>
            <a:r>
              <a:rPr lang="en-US" altLang="zh-CN" sz="2400" dirty="0">
                <a:hlinkClick r:id="rId5"/>
              </a:rPr>
              <a:t>, C., </a:t>
            </a:r>
            <a:r>
              <a:rPr lang="en-US" altLang="zh-CN" sz="2400" dirty="0" err="1">
                <a:hlinkClick r:id="rId5"/>
              </a:rPr>
              <a:t>Gsell</a:t>
            </a:r>
            <a:r>
              <a:rPr lang="en-US" altLang="zh-CN" sz="2400" dirty="0">
                <a:hlinkClick r:id="rId5"/>
              </a:rPr>
              <a:t>, M., Manhart, A. (2016) Outlining Socio-Economic Challenges in the Non-Fuel Mining Sector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lIns="91436" tIns="45718" rIns="91436" bIns="45718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604</Words>
  <Application>Microsoft Office PowerPoint</Application>
  <PresentationFormat>宽屏</PresentationFormat>
  <Paragraphs>65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等线</vt:lpstr>
      <vt:lpstr>华文彩云</vt:lpstr>
      <vt:lpstr>微软雅黑</vt:lpstr>
      <vt:lpstr>Arial</vt:lpstr>
      <vt:lpstr>Baskerville Old Face</vt:lpstr>
      <vt:lpstr>Calibri</vt:lpstr>
      <vt:lpstr>Century Gothic</vt:lpstr>
      <vt:lpstr>Times New Roman</vt:lpstr>
      <vt:lpstr>Office 主题</vt:lpstr>
      <vt:lpstr>PowerPoint 演示文稿</vt:lpstr>
      <vt:lpstr>Social Challenges</vt:lpstr>
      <vt:lpstr>Social Challenges</vt:lpstr>
      <vt:lpstr>Social Challenges: what can we do?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Ziyang Chen</dc:creator>
  <cp:lastModifiedBy>Han Zhang</cp:lastModifiedBy>
  <cp:revision>111</cp:revision>
  <dcterms:created xsi:type="dcterms:W3CDTF">2020-10-21T10:45:52Z</dcterms:created>
  <dcterms:modified xsi:type="dcterms:W3CDTF">2021-05-19T01:07:15Z</dcterms:modified>
</cp:coreProperties>
</file>