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684" r:id="rId6"/>
    <p:sldId id="690" r:id="rId7"/>
    <p:sldId id="701" r:id="rId8"/>
    <p:sldId id="692" r:id="rId9"/>
    <p:sldId id="702" r:id="rId10"/>
    <p:sldId id="696" r:id="rId11"/>
    <p:sldId id="700" r:id="rId12"/>
    <p:sldId id="698" r:id="rId13"/>
    <p:sldId id="699" r:id="rId14"/>
    <p:sldId id="703" r:id="rId15"/>
    <p:sldId id="693" r:id="rId16"/>
    <p:sldId id="704" r:id="rId17"/>
    <p:sldId id="694" r:id="rId18"/>
    <p:sldId id="705" r:id="rId19"/>
    <p:sldId id="695" r:id="rId20"/>
    <p:sldId id="706" r:id="rId21"/>
    <p:sldId id="697" r:id="rId22"/>
    <p:sldId id="689" r:id="rId23"/>
    <p:sldId id="691" r:id="rId24"/>
    <p:sldId id="708" r:id="rId25"/>
    <p:sldId id="718" r:id="rId26"/>
    <p:sldId id="711" r:id="rId27"/>
    <p:sldId id="709" r:id="rId28"/>
    <p:sldId id="715" r:id="rId29"/>
    <p:sldId id="734" r:id="rId30"/>
    <p:sldId id="735" r:id="rId31"/>
    <p:sldId id="736" r:id="rId32"/>
    <p:sldId id="738" r:id="rId33"/>
    <p:sldId id="737" r:id="rId34"/>
    <p:sldId id="740" r:id="rId35"/>
    <p:sldId id="256" r:id="rId36"/>
    <p:sldId id="257" r:id="rId37"/>
    <p:sldId id="259" r:id="rId38"/>
    <p:sldId id="258" r:id="rId39"/>
    <p:sldId id="260" r:id="rId40"/>
    <p:sldId id="261" r:id="rId41"/>
    <p:sldId id="262" r:id="rId42"/>
    <p:sldId id="263" r:id="rId43"/>
    <p:sldId id="707" r:id="rId44"/>
    <p:sldId id="682" r:id="rId45"/>
    <p:sldId id="729" r:id="rId46"/>
    <p:sldId id="728" r:id="rId47"/>
    <p:sldId id="662" r:id="rId48"/>
    <p:sldId id="742" r:id="rId49"/>
    <p:sldId id="669" r:id="rId50"/>
    <p:sldId id="659" r:id="rId51"/>
    <p:sldId id="674" r:id="rId52"/>
    <p:sldId id="670" r:id="rId53"/>
    <p:sldId id="741" r:id="rId54"/>
    <p:sldId id="638" r:id="rId55"/>
    <p:sldId id="664" r:id="rId56"/>
    <p:sldId id="665" r:id="rId57"/>
    <p:sldId id="714" r:id="rId58"/>
    <p:sldId id="666" r:id="rId59"/>
    <p:sldId id="745" r:id="rId60"/>
    <p:sldId id="686" r:id="rId61"/>
    <p:sldId id="731" r:id="rId62"/>
    <p:sldId id="743" r:id="rId63"/>
    <p:sldId id="668" r:id="rId64"/>
    <p:sldId id="744" r:id="rId65"/>
    <p:sldId id="748" r:id="rId66"/>
    <p:sldId id="687" r:id="rId67"/>
    <p:sldId id="732" r:id="rId68"/>
    <p:sldId id="746" r:id="rId69"/>
    <p:sldId id="747" r:id="rId70"/>
    <p:sldId id="724" r:id="rId71"/>
    <p:sldId id="725" r:id="rId72"/>
    <p:sldId id="688" r:id="rId73"/>
    <p:sldId id="733" r:id="rId74"/>
    <p:sldId id="726" r:id="rId75"/>
    <p:sldId id="727" r:id="rId76"/>
    <p:sldId id="678" r:id="rId77"/>
    <p:sldId id="677" r:id="rId78"/>
    <p:sldId id="671" r:id="rId79"/>
    <p:sldId id="676" r:id="rId80"/>
    <p:sldId id="675" r:id="rId81"/>
    <p:sldId id="667" r:id="rId82"/>
    <p:sldId id="661" r:id="rId83"/>
    <p:sldId id="640" r:id="rId84"/>
    <p:sldId id="641" r:id="rId85"/>
    <p:sldId id="631" r:id="rId86"/>
    <p:sldId id="642" r:id="rId87"/>
    <p:sldId id="629" r:id="rId88"/>
    <p:sldId id="632" r:id="rId89"/>
    <p:sldId id="633" r:id="rId90"/>
    <p:sldId id="264"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4ED88E-53D3-4058-9F7C-DE77C18BB6D4}" v="115" dt="2021-09-01T20:40:04.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83" d="100"/>
          <a:sy n="83" d="100"/>
        </p:scale>
        <p:origin x="57"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06F4-F978-4C8C-A6ED-76D5DAF42F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CBDCE82-0801-48EA-B468-586E259D0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71FEB1A-D6DA-414F-B453-8FC3AB3D9FA7}"/>
              </a:ext>
            </a:extLst>
          </p:cNvPr>
          <p:cNvSpPr>
            <a:spLocks noGrp="1"/>
          </p:cNvSpPr>
          <p:nvPr>
            <p:ph type="dt" sz="half" idx="10"/>
          </p:nvPr>
        </p:nvSpPr>
        <p:spPr/>
        <p:txBody>
          <a:bodyPr/>
          <a:lstStyle/>
          <a:p>
            <a:fld id="{23B0A5E7-9D07-4AC2-9B8A-7EF422B3EF28}" type="datetimeFigureOut">
              <a:rPr lang="en-AU" smtClean="0"/>
              <a:t>2/09/2021</a:t>
            </a:fld>
            <a:endParaRPr lang="en-AU"/>
          </a:p>
        </p:txBody>
      </p:sp>
      <p:sp>
        <p:nvSpPr>
          <p:cNvPr id="5" name="Footer Placeholder 4">
            <a:extLst>
              <a:ext uri="{FF2B5EF4-FFF2-40B4-BE49-F238E27FC236}">
                <a16:creationId xmlns:a16="http://schemas.microsoft.com/office/drawing/2014/main" id="{B443CE27-F9CD-4252-8891-E2F337A071D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159A06A-6562-44F0-A1FB-FB66E2C88615}"/>
              </a:ext>
            </a:extLst>
          </p:cNvPr>
          <p:cNvSpPr>
            <a:spLocks noGrp="1"/>
          </p:cNvSpPr>
          <p:nvPr>
            <p:ph type="sldNum" sz="quarter" idx="12"/>
          </p:nvPr>
        </p:nvSpPr>
        <p:spPr/>
        <p:txBody>
          <a:bodyPr/>
          <a:lstStyle/>
          <a:p>
            <a:fld id="{AE4580D9-C1AF-4BC1-88B8-9272540D7174}" type="slidenum">
              <a:rPr lang="en-AU" smtClean="0"/>
              <a:t>‹#›</a:t>
            </a:fld>
            <a:endParaRPr lang="en-AU"/>
          </a:p>
        </p:txBody>
      </p:sp>
    </p:spTree>
    <p:extLst>
      <p:ext uri="{BB962C8B-B14F-4D97-AF65-F5344CB8AC3E}">
        <p14:creationId xmlns:p14="http://schemas.microsoft.com/office/powerpoint/2010/main" val="220256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DA3E-110B-4D0A-B1BA-BDD7366F98F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68DAE8F-33DE-4532-A543-FBE523F402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CB6A5A6-C05F-4860-A85B-5EC130E12252}"/>
              </a:ext>
            </a:extLst>
          </p:cNvPr>
          <p:cNvSpPr>
            <a:spLocks noGrp="1"/>
          </p:cNvSpPr>
          <p:nvPr>
            <p:ph type="dt" sz="half" idx="10"/>
          </p:nvPr>
        </p:nvSpPr>
        <p:spPr/>
        <p:txBody>
          <a:bodyPr/>
          <a:lstStyle/>
          <a:p>
            <a:fld id="{23B0A5E7-9D07-4AC2-9B8A-7EF422B3EF28}" type="datetimeFigureOut">
              <a:rPr lang="en-AU" smtClean="0"/>
              <a:t>2/09/2021</a:t>
            </a:fld>
            <a:endParaRPr lang="en-AU"/>
          </a:p>
        </p:txBody>
      </p:sp>
      <p:sp>
        <p:nvSpPr>
          <p:cNvPr id="5" name="Footer Placeholder 4">
            <a:extLst>
              <a:ext uri="{FF2B5EF4-FFF2-40B4-BE49-F238E27FC236}">
                <a16:creationId xmlns:a16="http://schemas.microsoft.com/office/drawing/2014/main" id="{AAC2743A-4708-40D4-9B52-74A462E55F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C6C23C7-3192-4F9A-B946-5CFE7D8EB133}"/>
              </a:ext>
            </a:extLst>
          </p:cNvPr>
          <p:cNvSpPr>
            <a:spLocks noGrp="1"/>
          </p:cNvSpPr>
          <p:nvPr>
            <p:ph type="sldNum" sz="quarter" idx="12"/>
          </p:nvPr>
        </p:nvSpPr>
        <p:spPr/>
        <p:txBody>
          <a:bodyPr/>
          <a:lstStyle/>
          <a:p>
            <a:fld id="{AE4580D9-C1AF-4BC1-88B8-9272540D7174}" type="slidenum">
              <a:rPr lang="en-AU" smtClean="0"/>
              <a:t>‹#›</a:t>
            </a:fld>
            <a:endParaRPr lang="en-AU"/>
          </a:p>
        </p:txBody>
      </p:sp>
    </p:spTree>
    <p:extLst>
      <p:ext uri="{BB962C8B-B14F-4D97-AF65-F5344CB8AC3E}">
        <p14:creationId xmlns:p14="http://schemas.microsoft.com/office/powerpoint/2010/main" val="974157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736166-BBAC-4062-9FE7-A470D616E1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6CD6F5F-D865-4748-AB2C-D11231CE6F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571E2CA-0CAF-40BC-BB3F-7C0C7B83E72B}"/>
              </a:ext>
            </a:extLst>
          </p:cNvPr>
          <p:cNvSpPr>
            <a:spLocks noGrp="1"/>
          </p:cNvSpPr>
          <p:nvPr>
            <p:ph type="dt" sz="half" idx="10"/>
          </p:nvPr>
        </p:nvSpPr>
        <p:spPr/>
        <p:txBody>
          <a:bodyPr/>
          <a:lstStyle/>
          <a:p>
            <a:fld id="{23B0A5E7-9D07-4AC2-9B8A-7EF422B3EF28}" type="datetimeFigureOut">
              <a:rPr lang="en-AU" smtClean="0"/>
              <a:t>2/09/2021</a:t>
            </a:fld>
            <a:endParaRPr lang="en-AU"/>
          </a:p>
        </p:txBody>
      </p:sp>
      <p:sp>
        <p:nvSpPr>
          <p:cNvPr id="5" name="Footer Placeholder 4">
            <a:extLst>
              <a:ext uri="{FF2B5EF4-FFF2-40B4-BE49-F238E27FC236}">
                <a16:creationId xmlns:a16="http://schemas.microsoft.com/office/drawing/2014/main" id="{37351A67-6DA7-4A4F-8078-E9A021CC30D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4C0B0E1-E089-407B-B821-E5D36EA730AF}"/>
              </a:ext>
            </a:extLst>
          </p:cNvPr>
          <p:cNvSpPr>
            <a:spLocks noGrp="1"/>
          </p:cNvSpPr>
          <p:nvPr>
            <p:ph type="sldNum" sz="quarter" idx="12"/>
          </p:nvPr>
        </p:nvSpPr>
        <p:spPr/>
        <p:txBody>
          <a:bodyPr/>
          <a:lstStyle/>
          <a:p>
            <a:fld id="{AE4580D9-C1AF-4BC1-88B8-9272540D7174}" type="slidenum">
              <a:rPr lang="en-AU" smtClean="0"/>
              <a:t>‹#›</a:t>
            </a:fld>
            <a:endParaRPr lang="en-AU"/>
          </a:p>
        </p:txBody>
      </p:sp>
    </p:spTree>
    <p:extLst>
      <p:ext uri="{BB962C8B-B14F-4D97-AF65-F5344CB8AC3E}">
        <p14:creationId xmlns:p14="http://schemas.microsoft.com/office/powerpoint/2010/main" val="1750065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31A388-082A-4100-9769-BC6FC5845FBA}" type="datetimeFigureOut">
              <a:rPr lang="en-AU" smtClean="0"/>
              <a:t>2/09/2021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B3EC2217-661A-4AE6-A732-7CDE17BAC5C8}" type="slidenum">
              <a:rPr lang="en-AU" smtClean="0"/>
              <a:t>‹#›</a:t>
            </a:fld>
            <a:endParaRPr lang="en-AU" dirty="0"/>
          </a:p>
        </p:txBody>
      </p:sp>
    </p:spTree>
    <p:extLst>
      <p:ext uri="{BB962C8B-B14F-4D97-AF65-F5344CB8AC3E}">
        <p14:creationId xmlns:p14="http://schemas.microsoft.com/office/powerpoint/2010/main" val="2166263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1A388-082A-4100-9769-BC6FC5845FBA}" type="datetimeFigureOut">
              <a:rPr lang="en-AU" smtClean="0"/>
              <a:t>2/09/2021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B3EC2217-661A-4AE6-A732-7CDE17BAC5C8}" type="slidenum">
              <a:rPr lang="en-AU" smtClean="0"/>
              <a:t>‹#›</a:t>
            </a:fld>
            <a:endParaRPr lang="en-AU" dirty="0"/>
          </a:p>
        </p:txBody>
      </p:sp>
    </p:spTree>
    <p:extLst>
      <p:ext uri="{BB962C8B-B14F-4D97-AF65-F5344CB8AC3E}">
        <p14:creationId xmlns:p14="http://schemas.microsoft.com/office/powerpoint/2010/main" val="908010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1A388-082A-4100-9769-BC6FC5845FBA}" type="datetimeFigureOut">
              <a:rPr lang="en-AU" smtClean="0"/>
              <a:t>2/09/2021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B3EC2217-661A-4AE6-A732-7CDE17BAC5C8}" type="slidenum">
              <a:rPr lang="en-AU" smtClean="0"/>
              <a:t>‹#›</a:t>
            </a:fld>
            <a:endParaRPr lang="en-AU" dirty="0"/>
          </a:p>
        </p:txBody>
      </p:sp>
    </p:spTree>
    <p:extLst>
      <p:ext uri="{BB962C8B-B14F-4D97-AF65-F5344CB8AC3E}">
        <p14:creationId xmlns:p14="http://schemas.microsoft.com/office/powerpoint/2010/main" val="41820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31A388-082A-4100-9769-BC6FC5845FBA}" type="datetimeFigureOut">
              <a:rPr lang="en-AU" smtClean="0"/>
              <a:t>2/09/2021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B3EC2217-661A-4AE6-A732-7CDE17BAC5C8}" type="slidenum">
              <a:rPr lang="en-AU" smtClean="0"/>
              <a:t>‹#›</a:t>
            </a:fld>
            <a:endParaRPr lang="en-AU" dirty="0"/>
          </a:p>
        </p:txBody>
      </p:sp>
    </p:spTree>
    <p:extLst>
      <p:ext uri="{BB962C8B-B14F-4D97-AF65-F5344CB8AC3E}">
        <p14:creationId xmlns:p14="http://schemas.microsoft.com/office/powerpoint/2010/main" val="4273602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31A388-082A-4100-9769-BC6FC5845FBA}" type="datetimeFigureOut">
              <a:rPr lang="en-AU" smtClean="0"/>
              <a:t>2/09/2021</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B3EC2217-661A-4AE6-A732-7CDE17BAC5C8}" type="slidenum">
              <a:rPr lang="en-AU" smtClean="0"/>
              <a:t>‹#›</a:t>
            </a:fld>
            <a:endParaRPr lang="en-AU" dirty="0"/>
          </a:p>
        </p:txBody>
      </p:sp>
    </p:spTree>
    <p:extLst>
      <p:ext uri="{BB962C8B-B14F-4D97-AF65-F5344CB8AC3E}">
        <p14:creationId xmlns:p14="http://schemas.microsoft.com/office/powerpoint/2010/main" val="3799898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31A388-082A-4100-9769-BC6FC5845FBA}" type="datetimeFigureOut">
              <a:rPr lang="en-AU" smtClean="0"/>
              <a:t>2/09/2021</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B3EC2217-661A-4AE6-A732-7CDE17BAC5C8}" type="slidenum">
              <a:rPr lang="en-AU" smtClean="0"/>
              <a:t>‹#›</a:t>
            </a:fld>
            <a:endParaRPr lang="en-AU" dirty="0"/>
          </a:p>
        </p:txBody>
      </p:sp>
    </p:spTree>
    <p:extLst>
      <p:ext uri="{BB962C8B-B14F-4D97-AF65-F5344CB8AC3E}">
        <p14:creationId xmlns:p14="http://schemas.microsoft.com/office/powerpoint/2010/main" val="3393005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31A388-082A-4100-9769-BC6FC5845FBA}" type="datetimeFigureOut">
              <a:rPr lang="en-AU" smtClean="0"/>
              <a:t>2/09/2021</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B3EC2217-661A-4AE6-A732-7CDE17BAC5C8}" type="slidenum">
              <a:rPr lang="en-AU" smtClean="0"/>
              <a:t>‹#›</a:t>
            </a:fld>
            <a:endParaRPr lang="en-AU" dirty="0"/>
          </a:p>
        </p:txBody>
      </p:sp>
    </p:spTree>
    <p:extLst>
      <p:ext uri="{BB962C8B-B14F-4D97-AF65-F5344CB8AC3E}">
        <p14:creationId xmlns:p14="http://schemas.microsoft.com/office/powerpoint/2010/main" val="2213474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31A388-082A-4100-9769-BC6FC5845FBA}" type="datetimeFigureOut">
              <a:rPr lang="en-AU" smtClean="0"/>
              <a:t>2/09/2021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B3EC2217-661A-4AE6-A732-7CDE17BAC5C8}" type="slidenum">
              <a:rPr lang="en-AU" smtClean="0"/>
              <a:t>‹#›</a:t>
            </a:fld>
            <a:endParaRPr lang="en-AU" dirty="0"/>
          </a:p>
        </p:txBody>
      </p:sp>
    </p:spTree>
    <p:extLst>
      <p:ext uri="{BB962C8B-B14F-4D97-AF65-F5344CB8AC3E}">
        <p14:creationId xmlns:p14="http://schemas.microsoft.com/office/powerpoint/2010/main" val="413769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92FC-274E-460B-AE77-9428718C66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0252FAD-5BEE-4FF1-B370-91CC820C0A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4BD2FD-3855-4B02-B529-F4162B6663B9}"/>
              </a:ext>
            </a:extLst>
          </p:cNvPr>
          <p:cNvSpPr>
            <a:spLocks noGrp="1"/>
          </p:cNvSpPr>
          <p:nvPr>
            <p:ph type="dt" sz="half" idx="10"/>
          </p:nvPr>
        </p:nvSpPr>
        <p:spPr/>
        <p:txBody>
          <a:bodyPr/>
          <a:lstStyle/>
          <a:p>
            <a:fld id="{23B0A5E7-9D07-4AC2-9B8A-7EF422B3EF28}" type="datetimeFigureOut">
              <a:rPr lang="en-AU" smtClean="0"/>
              <a:t>2/09/2021</a:t>
            </a:fld>
            <a:endParaRPr lang="en-AU"/>
          </a:p>
        </p:txBody>
      </p:sp>
      <p:sp>
        <p:nvSpPr>
          <p:cNvPr id="5" name="Footer Placeholder 4">
            <a:extLst>
              <a:ext uri="{FF2B5EF4-FFF2-40B4-BE49-F238E27FC236}">
                <a16:creationId xmlns:a16="http://schemas.microsoft.com/office/drawing/2014/main" id="{2517F4C5-B9DB-4774-83D0-7B53E812061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14F958D-502A-4730-9339-9C3D0C95F5B4}"/>
              </a:ext>
            </a:extLst>
          </p:cNvPr>
          <p:cNvSpPr>
            <a:spLocks noGrp="1"/>
          </p:cNvSpPr>
          <p:nvPr>
            <p:ph type="sldNum" sz="quarter" idx="12"/>
          </p:nvPr>
        </p:nvSpPr>
        <p:spPr/>
        <p:txBody>
          <a:bodyPr/>
          <a:lstStyle/>
          <a:p>
            <a:fld id="{AE4580D9-C1AF-4BC1-88B8-9272540D7174}" type="slidenum">
              <a:rPr lang="en-AU" smtClean="0"/>
              <a:t>‹#›</a:t>
            </a:fld>
            <a:endParaRPr lang="en-AU"/>
          </a:p>
        </p:txBody>
      </p:sp>
    </p:spTree>
    <p:extLst>
      <p:ext uri="{BB962C8B-B14F-4D97-AF65-F5344CB8AC3E}">
        <p14:creationId xmlns:p14="http://schemas.microsoft.com/office/powerpoint/2010/main" val="2199403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31A388-082A-4100-9769-BC6FC5845FBA}" type="datetimeFigureOut">
              <a:rPr lang="en-AU" smtClean="0"/>
              <a:t>2/09/2021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B3EC2217-661A-4AE6-A732-7CDE17BAC5C8}" type="slidenum">
              <a:rPr lang="en-AU" smtClean="0"/>
              <a:t>‹#›</a:t>
            </a:fld>
            <a:endParaRPr lang="en-AU" dirty="0"/>
          </a:p>
        </p:txBody>
      </p:sp>
    </p:spTree>
    <p:extLst>
      <p:ext uri="{BB962C8B-B14F-4D97-AF65-F5344CB8AC3E}">
        <p14:creationId xmlns:p14="http://schemas.microsoft.com/office/powerpoint/2010/main" val="1085809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1A388-082A-4100-9769-BC6FC5845FBA}" type="datetimeFigureOut">
              <a:rPr lang="en-AU" smtClean="0"/>
              <a:t>2/09/2021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B3EC2217-661A-4AE6-A732-7CDE17BAC5C8}" type="slidenum">
              <a:rPr lang="en-AU" smtClean="0"/>
              <a:t>‹#›</a:t>
            </a:fld>
            <a:endParaRPr lang="en-AU" dirty="0"/>
          </a:p>
        </p:txBody>
      </p:sp>
    </p:spTree>
    <p:extLst>
      <p:ext uri="{BB962C8B-B14F-4D97-AF65-F5344CB8AC3E}">
        <p14:creationId xmlns:p14="http://schemas.microsoft.com/office/powerpoint/2010/main" val="991739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1A388-082A-4100-9769-BC6FC5845FBA}" type="datetimeFigureOut">
              <a:rPr lang="en-AU" smtClean="0"/>
              <a:t>2/09/2021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B3EC2217-661A-4AE6-A732-7CDE17BAC5C8}" type="slidenum">
              <a:rPr lang="en-AU" smtClean="0"/>
              <a:t>‹#›</a:t>
            </a:fld>
            <a:endParaRPr lang="en-AU" dirty="0"/>
          </a:p>
        </p:txBody>
      </p:sp>
    </p:spTree>
    <p:extLst>
      <p:ext uri="{BB962C8B-B14F-4D97-AF65-F5344CB8AC3E}">
        <p14:creationId xmlns:p14="http://schemas.microsoft.com/office/powerpoint/2010/main" val="18862637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20"/>
          <p:cNvSpPr>
            <a:spLocks noGrp="1"/>
          </p:cNvSpPr>
          <p:nvPr>
            <p:ph type="title"/>
          </p:nvPr>
        </p:nvSpPr>
        <p:spPr>
          <a:xfrm>
            <a:off x="584963" y="133986"/>
            <a:ext cx="10515600" cy="1325563"/>
          </a:xfrm>
        </p:spPr>
        <p:txBody>
          <a:bodyPr>
            <a:normAutofit/>
          </a:bodyPr>
          <a:lstStyle>
            <a:lvl1pPr>
              <a:defRPr lang="en-AU" sz="5200" kern="1200" spc="100">
                <a:solidFill>
                  <a:srgbClr val="3C5568"/>
                </a:solidFill>
                <a:latin typeface="Segoe UI Light" charset="0"/>
                <a:ea typeface="Segoe UI Light" charset="0"/>
                <a:cs typeface="Segoe UI Light" charset="0"/>
              </a:defRPr>
            </a:lvl1pPr>
          </a:lstStyle>
          <a:p>
            <a:r>
              <a:rPr lang="en-US"/>
              <a:t>Click to edit Master title style</a:t>
            </a:r>
            <a:endParaRPr lang="en-AU"/>
          </a:p>
        </p:txBody>
      </p:sp>
    </p:spTree>
    <p:extLst>
      <p:ext uri="{BB962C8B-B14F-4D97-AF65-F5344CB8AC3E}">
        <p14:creationId xmlns:p14="http://schemas.microsoft.com/office/powerpoint/2010/main" val="849603220"/>
      </p:ext>
    </p:extLst>
  </p:cSld>
  <p:clrMapOvr>
    <a:masterClrMapping/>
  </p:clrMapOvr>
  <p:extLst>
    <p:ext uri="{DCECCB84-F9BA-43D5-87BE-67443E8EF086}">
      <p15:sldGuideLst xmlns:p15="http://schemas.microsoft.com/office/powerpoint/2012/main">
        <p15:guide id="1" pos="438">
          <p15:clr>
            <a:srgbClr val="FBAE40"/>
          </p15:clr>
        </p15:guide>
        <p15:guide id="2" orient="horz" pos="6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6833-5E28-487B-9303-B2540574A1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C7AC69F-5E9B-499D-AA78-DFB1CA74B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74BBCB-AB8A-4B85-930A-3C63EFF0677A}"/>
              </a:ext>
            </a:extLst>
          </p:cNvPr>
          <p:cNvSpPr>
            <a:spLocks noGrp="1"/>
          </p:cNvSpPr>
          <p:nvPr>
            <p:ph type="dt" sz="half" idx="10"/>
          </p:nvPr>
        </p:nvSpPr>
        <p:spPr/>
        <p:txBody>
          <a:bodyPr/>
          <a:lstStyle/>
          <a:p>
            <a:fld id="{23B0A5E7-9D07-4AC2-9B8A-7EF422B3EF28}" type="datetimeFigureOut">
              <a:rPr lang="en-AU" smtClean="0"/>
              <a:t>2/09/2021</a:t>
            </a:fld>
            <a:endParaRPr lang="en-AU"/>
          </a:p>
        </p:txBody>
      </p:sp>
      <p:sp>
        <p:nvSpPr>
          <p:cNvPr id="5" name="Footer Placeholder 4">
            <a:extLst>
              <a:ext uri="{FF2B5EF4-FFF2-40B4-BE49-F238E27FC236}">
                <a16:creationId xmlns:a16="http://schemas.microsoft.com/office/drawing/2014/main" id="{108B8DB7-7939-492C-85D3-DB6B5C49526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BC32BD-3A7C-4D0F-AEC9-3CCCF81ABC90}"/>
              </a:ext>
            </a:extLst>
          </p:cNvPr>
          <p:cNvSpPr>
            <a:spLocks noGrp="1"/>
          </p:cNvSpPr>
          <p:nvPr>
            <p:ph type="sldNum" sz="quarter" idx="12"/>
          </p:nvPr>
        </p:nvSpPr>
        <p:spPr/>
        <p:txBody>
          <a:bodyPr/>
          <a:lstStyle/>
          <a:p>
            <a:fld id="{AE4580D9-C1AF-4BC1-88B8-9272540D7174}" type="slidenum">
              <a:rPr lang="en-AU" smtClean="0"/>
              <a:t>‹#›</a:t>
            </a:fld>
            <a:endParaRPr lang="en-AU"/>
          </a:p>
        </p:txBody>
      </p:sp>
    </p:spTree>
    <p:extLst>
      <p:ext uri="{BB962C8B-B14F-4D97-AF65-F5344CB8AC3E}">
        <p14:creationId xmlns:p14="http://schemas.microsoft.com/office/powerpoint/2010/main" val="28577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EA75-2216-4B90-9819-36C00C0BD2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CE3F7C0-D2E0-444B-A4F9-22EDDD4D34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F19F8B7-C89A-400F-B753-F73474F8D9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833142F-A42D-47D4-B5EE-1A5B6FE3CA1C}"/>
              </a:ext>
            </a:extLst>
          </p:cNvPr>
          <p:cNvSpPr>
            <a:spLocks noGrp="1"/>
          </p:cNvSpPr>
          <p:nvPr>
            <p:ph type="dt" sz="half" idx="10"/>
          </p:nvPr>
        </p:nvSpPr>
        <p:spPr/>
        <p:txBody>
          <a:bodyPr/>
          <a:lstStyle/>
          <a:p>
            <a:fld id="{23B0A5E7-9D07-4AC2-9B8A-7EF422B3EF28}" type="datetimeFigureOut">
              <a:rPr lang="en-AU" smtClean="0"/>
              <a:t>2/09/2021</a:t>
            </a:fld>
            <a:endParaRPr lang="en-AU"/>
          </a:p>
        </p:txBody>
      </p:sp>
      <p:sp>
        <p:nvSpPr>
          <p:cNvPr id="6" name="Footer Placeholder 5">
            <a:extLst>
              <a:ext uri="{FF2B5EF4-FFF2-40B4-BE49-F238E27FC236}">
                <a16:creationId xmlns:a16="http://schemas.microsoft.com/office/drawing/2014/main" id="{0203B408-0E1B-4A14-B0A7-DB389B524C2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F8F7012-7DB9-470E-A526-B2AB759D051D}"/>
              </a:ext>
            </a:extLst>
          </p:cNvPr>
          <p:cNvSpPr>
            <a:spLocks noGrp="1"/>
          </p:cNvSpPr>
          <p:nvPr>
            <p:ph type="sldNum" sz="quarter" idx="12"/>
          </p:nvPr>
        </p:nvSpPr>
        <p:spPr/>
        <p:txBody>
          <a:bodyPr/>
          <a:lstStyle/>
          <a:p>
            <a:fld id="{AE4580D9-C1AF-4BC1-88B8-9272540D7174}" type="slidenum">
              <a:rPr lang="en-AU" smtClean="0"/>
              <a:t>‹#›</a:t>
            </a:fld>
            <a:endParaRPr lang="en-AU"/>
          </a:p>
        </p:txBody>
      </p:sp>
    </p:spTree>
    <p:extLst>
      <p:ext uri="{BB962C8B-B14F-4D97-AF65-F5344CB8AC3E}">
        <p14:creationId xmlns:p14="http://schemas.microsoft.com/office/powerpoint/2010/main" val="1398920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7017-196E-45BF-950C-5FB96CDD1FB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119B813-E22A-44EB-8CA3-B31F2FB91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623435-BFDF-4FEA-8EC6-C42E3666EB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4298D60-4C24-4F33-A384-51966C1692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21037C-A476-4AED-A65D-DAD8E1A2A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E10370D-E1C0-4766-BAAE-A2643055B98F}"/>
              </a:ext>
            </a:extLst>
          </p:cNvPr>
          <p:cNvSpPr>
            <a:spLocks noGrp="1"/>
          </p:cNvSpPr>
          <p:nvPr>
            <p:ph type="dt" sz="half" idx="10"/>
          </p:nvPr>
        </p:nvSpPr>
        <p:spPr/>
        <p:txBody>
          <a:bodyPr/>
          <a:lstStyle/>
          <a:p>
            <a:fld id="{23B0A5E7-9D07-4AC2-9B8A-7EF422B3EF28}" type="datetimeFigureOut">
              <a:rPr lang="en-AU" smtClean="0"/>
              <a:t>2/09/2021</a:t>
            </a:fld>
            <a:endParaRPr lang="en-AU"/>
          </a:p>
        </p:txBody>
      </p:sp>
      <p:sp>
        <p:nvSpPr>
          <p:cNvPr id="8" name="Footer Placeholder 7">
            <a:extLst>
              <a:ext uri="{FF2B5EF4-FFF2-40B4-BE49-F238E27FC236}">
                <a16:creationId xmlns:a16="http://schemas.microsoft.com/office/drawing/2014/main" id="{3D388AD2-0533-418F-A5D1-D436B15DE2B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AC81952-9145-4B7C-A9A2-3115DA2E29FA}"/>
              </a:ext>
            </a:extLst>
          </p:cNvPr>
          <p:cNvSpPr>
            <a:spLocks noGrp="1"/>
          </p:cNvSpPr>
          <p:nvPr>
            <p:ph type="sldNum" sz="quarter" idx="12"/>
          </p:nvPr>
        </p:nvSpPr>
        <p:spPr/>
        <p:txBody>
          <a:bodyPr/>
          <a:lstStyle/>
          <a:p>
            <a:fld id="{AE4580D9-C1AF-4BC1-88B8-9272540D7174}" type="slidenum">
              <a:rPr lang="en-AU" smtClean="0"/>
              <a:t>‹#›</a:t>
            </a:fld>
            <a:endParaRPr lang="en-AU"/>
          </a:p>
        </p:txBody>
      </p:sp>
    </p:spTree>
    <p:extLst>
      <p:ext uri="{BB962C8B-B14F-4D97-AF65-F5344CB8AC3E}">
        <p14:creationId xmlns:p14="http://schemas.microsoft.com/office/powerpoint/2010/main" val="59369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4915-7BF2-41CD-A3E9-D841B3C557E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D447ABC-1F8B-49A7-9319-3FC4554FADBA}"/>
              </a:ext>
            </a:extLst>
          </p:cNvPr>
          <p:cNvSpPr>
            <a:spLocks noGrp="1"/>
          </p:cNvSpPr>
          <p:nvPr>
            <p:ph type="dt" sz="half" idx="10"/>
          </p:nvPr>
        </p:nvSpPr>
        <p:spPr/>
        <p:txBody>
          <a:bodyPr/>
          <a:lstStyle/>
          <a:p>
            <a:fld id="{23B0A5E7-9D07-4AC2-9B8A-7EF422B3EF28}" type="datetimeFigureOut">
              <a:rPr lang="en-AU" smtClean="0"/>
              <a:t>2/09/2021</a:t>
            </a:fld>
            <a:endParaRPr lang="en-AU"/>
          </a:p>
        </p:txBody>
      </p:sp>
      <p:sp>
        <p:nvSpPr>
          <p:cNvPr id="4" name="Footer Placeholder 3">
            <a:extLst>
              <a:ext uri="{FF2B5EF4-FFF2-40B4-BE49-F238E27FC236}">
                <a16:creationId xmlns:a16="http://schemas.microsoft.com/office/drawing/2014/main" id="{301EDD54-4B83-43FA-A251-68C6C48513E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EAD870F-2280-4E85-98BB-BB83BB12576A}"/>
              </a:ext>
            </a:extLst>
          </p:cNvPr>
          <p:cNvSpPr>
            <a:spLocks noGrp="1"/>
          </p:cNvSpPr>
          <p:nvPr>
            <p:ph type="sldNum" sz="quarter" idx="12"/>
          </p:nvPr>
        </p:nvSpPr>
        <p:spPr/>
        <p:txBody>
          <a:bodyPr/>
          <a:lstStyle/>
          <a:p>
            <a:fld id="{AE4580D9-C1AF-4BC1-88B8-9272540D7174}" type="slidenum">
              <a:rPr lang="en-AU" smtClean="0"/>
              <a:t>‹#›</a:t>
            </a:fld>
            <a:endParaRPr lang="en-AU"/>
          </a:p>
        </p:txBody>
      </p:sp>
    </p:spTree>
    <p:extLst>
      <p:ext uri="{BB962C8B-B14F-4D97-AF65-F5344CB8AC3E}">
        <p14:creationId xmlns:p14="http://schemas.microsoft.com/office/powerpoint/2010/main" val="33756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766176-7135-445B-81B7-3EC5EEF6C0BE}"/>
              </a:ext>
            </a:extLst>
          </p:cNvPr>
          <p:cNvSpPr>
            <a:spLocks noGrp="1"/>
          </p:cNvSpPr>
          <p:nvPr>
            <p:ph type="dt" sz="half" idx="10"/>
          </p:nvPr>
        </p:nvSpPr>
        <p:spPr/>
        <p:txBody>
          <a:bodyPr/>
          <a:lstStyle/>
          <a:p>
            <a:fld id="{23B0A5E7-9D07-4AC2-9B8A-7EF422B3EF28}" type="datetimeFigureOut">
              <a:rPr lang="en-AU" smtClean="0"/>
              <a:t>2/09/2021</a:t>
            </a:fld>
            <a:endParaRPr lang="en-AU"/>
          </a:p>
        </p:txBody>
      </p:sp>
      <p:sp>
        <p:nvSpPr>
          <p:cNvPr id="3" name="Footer Placeholder 2">
            <a:extLst>
              <a:ext uri="{FF2B5EF4-FFF2-40B4-BE49-F238E27FC236}">
                <a16:creationId xmlns:a16="http://schemas.microsoft.com/office/drawing/2014/main" id="{5E06FA8D-B03E-4C05-ACAC-9C88BC78DF1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BE923F9-EC4A-4E6D-8ABC-14D4322925BD}"/>
              </a:ext>
            </a:extLst>
          </p:cNvPr>
          <p:cNvSpPr>
            <a:spLocks noGrp="1"/>
          </p:cNvSpPr>
          <p:nvPr>
            <p:ph type="sldNum" sz="quarter" idx="12"/>
          </p:nvPr>
        </p:nvSpPr>
        <p:spPr/>
        <p:txBody>
          <a:bodyPr/>
          <a:lstStyle/>
          <a:p>
            <a:fld id="{AE4580D9-C1AF-4BC1-88B8-9272540D7174}" type="slidenum">
              <a:rPr lang="en-AU" smtClean="0"/>
              <a:t>‹#›</a:t>
            </a:fld>
            <a:endParaRPr lang="en-AU"/>
          </a:p>
        </p:txBody>
      </p:sp>
    </p:spTree>
    <p:extLst>
      <p:ext uri="{BB962C8B-B14F-4D97-AF65-F5344CB8AC3E}">
        <p14:creationId xmlns:p14="http://schemas.microsoft.com/office/powerpoint/2010/main" val="154201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174F-06FD-4280-BE01-C0AE7730B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1D293CD-7C36-470C-8CF3-3B7F457AD7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02039C6-B906-4457-82B5-A8F282033D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838482-523D-4FE1-8E6F-3D40DEC41BCF}"/>
              </a:ext>
            </a:extLst>
          </p:cNvPr>
          <p:cNvSpPr>
            <a:spLocks noGrp="1"/>
          </p:cNvSpPr>
          <p:nvPr>
            <p:ph type="dt" sz="half" idx="10"/>
          </p:nvPr>
        </p:nvSpPr>
        <p:spPr/>
        <p:txBody>
          <a:bodyPr/>
          <a:lstStyle/>
          <a:p>
            <a:fld id="{23B0A5E7-9D07-4AC2-9B8A-7EF422B3EF28}" type="datetimeFigureOut">
              <a:rPr lang="en-AU" smtClean="0"/>
              <a:t>2/09/2021</a:t>
            </a:fld>
            <a:endParaRPr lang="en-AU"/>
          </a:p>
        </p:txBody>
      </p:sp>
      <p:sp>
        <p:nvSpPr>
          <p:cNvPr id="6" name="Footer Placeholder 5">
            <a:extLst>
              <a:ext uri="{FF2B5EF4-FFF2-40B4-BE49-F238E27FC236}">
                <a16:creationId xmlns:a16="http://schemas.microsoft.com/office/drawing/2014/main" id="{26D45686-23D4-43D3-9320-8A039BB2985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AEAE37C-6A14-4069-948A-9134CFE5B89E}"/>
              </a:ext>
            </a:extLst>
          </p:cNvPr>
          <p:cNvSpPr>
            <a:spLocks noGrp="1"/>
          </p:cNvSpPr>
          <p:nvPr>
            <p:ph type="sldNum" sz="quarter" idx="12"/>
          </p:nvPr>
        </p:nvSpPr>
        <p:spPr/>
        <p:txBody>
          <a:bodyPr/>
          <a:lstStyle/>
          <a:p>
            <a:fld id="{AE4580D9-C1AF-4BC1-88B8-9272540D7174}" type="slidenum">
              <a:rPr lang="en-AU" smtClean="0"/>
              <a:t>‹#›</a:t>
            </a:fld>
            <a:endParaRPr lang="en-AU"/>
          </a:p>
        </p:txBody>
      </p:sp>
    </p:spTree>
    <p:extLst>
      <p:ext uri="{BB962C8B-B14F-4D97-AF65-F5344CB8AC3E}">
        <p14:creationId xmlns:p14="http://schemas.microsoft.com/office/powerpoint/2010/main" val="662797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4328-1D3D-4A9C-8B04-9BCA04C8D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D43768E-8853-43B0-93B9-E71C29AB7F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4291F0C-0DD2-4365-B905-B22F22FC8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6BA63-4D0B-4CFE-9778-7004099976B4}"/>
              </a:ext>
            </a:extLst>
          </p:cNvPr>
          <p:cNvSpPr>
            <a:spLocks noGrp="1"/>
          </p:cNvSpPr>
          <p:nvPr>
            <p:ph type="dt" sz="half" idx="10"/>
          </p:nvPr>
        </p:nvSpPr>
        <p:spPr/>
        <p:txBody>
          <a:bodyPr/>
          <a:lstStyle/>
          <a:p>
            <a:fld id="{23B0A5E7-9D07-4AC2-9B8A-7EF422B3EF28}" type="datetimeFigureOut">
              <a:rPr lang="en-AU" smtClean="0"/>
              <a:t>2/09/2021</a:t>
            </a:fld>
            <a:endParaRPr lang="en-AU"/>
          </a:p>
        </p:txBody>
      </p:sp>
      <p:sp>
        <p:nvSpPr>
          <p:cNvPr id="6" name="Footer Placeholder 5">
            <a:extLst>
              <a:ext uri="{FF2B5EF4-FFF2-40B4-BE49-F238E27FC236}">
                <a16:creationId xmlns:a16="http://schemas.microsoft.com/office/drawing/2014/main" id="{2C189C62-9034-4224-BAE7-E28FD294C90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31098BE-BD17-4EA1-8A66-CCD9142D2B75}"/>
              </a:ext>
            </a:extLst>
          </p:cNvPr>
          <p:cNvSpPr>
            <a:spLocks noGrp="1"/>
          </p:cNvSpPr>
          <p:nvPr>
            <p:ph type="sldNum" sz="quarter" idx="12"/>
          </p:nvPr>
        </p:nvSpPr>
        <p:spPr/>
        <p:txBody>
          <a:bodyPr/>
          <a:lstStyle/>
          <a:p>
            <a:fld id="{AE4580D9-C1AF-4BC1-88B8-9272540D7174}" type="slidenum">
              <a:rPr lang="en-AU" smtClean="0"/>
              <a:t>‹#›</a:t>
            </a:fld>
            <a:endParaRPr lang="en-AU"/>
          </a:p>
        </p:txBody>
      </p:sp>
    </p:spTree>
    <p:extLst>
      <p:ext uri="{BB962C8B-B14F-4D97-AF65-F5344CB8AC3E}">
        <p14:creationId xmlns:p14="http://schemas.microsoft.com/office/powerpoint/2010/main" val="154595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1FA7B-04AB-4CE2-BE35-1CB6EB9BB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BDD9607-E398-4650-9EF9-D893E1D7E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26CCDD2-1089-4D74-82B7-B6F74EA5BD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0A5E7-9D07-4AC2-9B8A-7EF422B3EF28}" type="datetimeFigureOut">
              <a:rPr lang="en-AU" smtClean="0"/>
              <a:t>2/09/2021</a:t>
            </a:fld>
            <a:endParaRPr lang="en-AU"/>
          </a:p>
        </p:txBody>
      </p:sp>
      <p:sp>
        <p:nvSpPr>
          <p:cNvPr id="5" name="Footer Placeholder 4">
            <a:extLst>
              <a:ext uri="{FF2B5EF4-FFF2-40B4-BE49-F238E27FC236}">
                <a16:creationId xmlns:a16="http://schemas.microsoft.com/office/drawing/2014/main" id="{B4F83C6E-3F1D-48FC-8A12-5DD9E21B97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4DA964E-1F52-4237-8CF8-1196D6A30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580D9-C1AF-4BC1-88B8-9272540D7174}" type="slidenum">
              <a:rPr lang="en-AU" smtClean="0"/>
              <a:t>‹#›</a:t>
            </a:fld>
            <a:endParaRPr lang="en-AU"/>
          </a:p>
        </p:txBody>
      </p:sp>
    </p:spTree>
    <p:extLst>
      <p:ext uri="{BB962C8B-B14F-4D97-AF65-F5344CB8AC3E}">
        <p14:creationId xmlns:p14="http://schemas.microsoft.com/office/powerpoint/2010/main" val="224079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1A388-082A-4100-9769-BC6FC5845FBA}" type="datetimeFigureOut">
              <a:rPr lang="en-AU" smtClean="0"/>
              <a:t>2/09/2021</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C2217-661A-4AE6-A732-7CDE17BAC5C8}" type="slidenum">
              <a:rPr lang="en-AU" smtClean="0"/>
              <a:t>‹#›</a:t>
            </a:fld>
            <a:endParaRPr lang="en-AU" dirty="0"/>
          </a:p>
        </p:txBody>
      </p:sp>
    </p:spTree>
    <p:extLst>
      <p:ext uri="{BB962C8B-B14F-4D97-AF65-F5344CB8AC3E}">
        <p14:creationId xmlns:p14="http://schemas.microsoft.com/office/powerpoint/2010/main" val="23943255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ibm.com/cloud/architecture/files/design-thinking-field-guide.pdf"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interaction-design.org/literature/article/empathy-map-why-and-how-to-use-it" TargetMode="External"/><Relationship Id="rId2" Type="http://schemas.openxmlformats.org/officeDocument/2006/relationships/hyperlink" Target="https://www.nngroup.com/articles/empathy-mappin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researchgate.net/publication/329310644_Handbook_of_Design_Thinking"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s://lucidspark.com/" TargetMode="External"/><Relationship Id="rId3" Type="http://schemas.openxmlformats.org/officeDocument/2006/relationships/hyperlink" Target="https://www.mural.co/pricing" TargetMode="External"/><Relationship Id="rId7" Type="http://schemas.openxmlformats.org/officeDocument/2006/relationships/hyperlink" Target="https://www.interaction-design.org/literature" TargetMode="External"/><Relationship Id="rId2" Type="http://schemas.openxmlformats.org/officeDocument/2006/relationships/hyperlink" Target="https://miro.com/app/" TargetMode="External"/><Relationship Id="rId1" Type="http://schemas.openxmlformats.org/officeDocument/2006/relationships/slideLayout" Target="../slideLayouts/slideLayout2.xml"/><Relationship Id="rId6" Type="http://schemas.openxmlformats.org/officeDocument/2006/relationships/hyperlink" Target="https://www.designkit.org/" TargetMode="External"/><Relationship Id="rId5" Type="http://schemas.openxmlformats.org/officeDocument/2006/relationships/hyperlink" Target="https://github.com/ideo/shape" TargetMode="External"/><Relationship Id="rId4" Type="http://schemas.openxmlformats.org/officeDocument/2006/relationships/hyperlink" Target="https://designsprintkit.withgoogle.co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46DFA94-BB7D-41B0-B50C-53E9A42B47DC}"/>
              </a:ext>
            </a:extLst>
          </p:cNvPr>
          <p:cNvSpPr txBox="1">
            <a:spLocks noGrp="1"/>
          </p:cNvSpPr>
          <p:nvPr>
            <p:ph type="title"/>
          </p:nvPr>
        </p:nvSpPr>
        <p:spPr>
          <a:xfrm>
            <a:off x="838200" y="2103437"/>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9600" dirty="0">
                <a:solidFill>
                  <a:schemeClr val="accent6">
                    <a:lumMod val="75000"/>
                  </a:schemeClr>
                </a:solidFill>
                <a:latin typeface="Amasis MT Pro Black" panose="020B0604020202020204" pitchFamily="18" charset="0"/>
              </a:rPr>
              <a:t>PP2 </a:t>
            </a:r>
            <a:br>
              <a:rPr lang="en-AU" sz="9600" dirty="0">
                <a:solidFill>
                  <a:schemeClr val="accent6">
                    <a:lumMod val="75000"/>
                  </a:schemeClr>
                </a:solidFill>
                <a:latin typeface="Amasis MT Pro Black" panose="020B0604020202020204" pitchFamily="18" charset="0"/>
              </a:rPr>
            </a:br>
            <a:r>
              <a:rPr lang="en-AU" sz="9600" dirty="0">
                <a:solidFill>
                  <a:schemeClr val="accent6">
                    <a:lumMod val="75000"/>
                  </a:schemeClr>
                </a:solidFill>
                <a:latin typeface="Amasis MT Pro Black" panose="020B0604020202020204" pitchFamily="18" charset="0"/>
              </a:rPr>
              <a:t>Workshop Project Requirements</a:t>
            </a:r>
            <a:endParaRPr lang="en-AU" sz="166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3432325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46DFA94-BB7D-41B0-B50C-53E9A42B47DC}"/>
              </a:ext>
            </a:extLst>
          </p:cNvPr>
          <p:cNvSpPr txBox="1">
            <a:spLocks noGrp="1"/>
          </p:cNvSpPr>
          <p:nvPr>
            <p:ph type="title"/>
          </p:nvPr>
        </p:nvSpPr>
        <p:spPr>
          <a:xfrm>
            <a:off x="838200" y="2103437"/>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8800" dirty="0">
                <a:solidFill>
                  <a:schemeClr val="accent6">
                    <a:lumMod val="75000"/>
                  </a:schemeClr>
                </a:solidFill>
                <a:latin typeface="Amasis MT Pro Black" panose="020B0604020202020204" pitchFamily="18" charset="0"/>
              </a:rPr>
              <a:t>Project Presentation</a:t>
            </a:r>
          </a:p>
        </p:txBody>
      </p:sp>
    </p:spTree>
    <p:extLst>
      <p:ext uri="{BB962C8B-B14F-4D97-AF65-F5344CB8AC3E}">
        <p14:creationId xmlns:p14="http://schemas.microsoft.com/office/powerpoint/2010/main" val="2146280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Project Presentation</a:t>
            </a:r>
            <a:endParaRPr lang="en-AU" sz="7200" dirty="0">
              <a:solidFill>
                <a:schemeClr val="accent6">
                  <a:lumMod val="75000"/>
                </a:schemeClr>
              </a:solidFill>
              <a:latin typeface="Amasis MT Pro Black" panose="020B0604020202020204" pitchFamily="18" charset="0"/>
            </a:endParaRPr>
          </a:p>
        </p:txBody>
      </p:sp>
      <p:sp>
        <p:nvSpPr>
          <p:cNvPr id="6" name="Title 1">
            <a:extLst>
              <a:ext uri="{FF2B5EF4-FFF2-40B4-BE49-F238E27FC236}">
                <a16:creationId xmlns:a16="http://schemas.microsoft.com/office/drawing/2014/main" id="{BC00723D-44F6-4EB5-A97D-0A41E1EF1F2E}"/>
              </a:ext>
            </a:extLst>
          </p:cNvPr>
          <p:cNvSpPr txBox="1">
            <a:spLocks/>
          </p:cNvSpPr>
          <p:nvPr/>
        </p:nvSpPr>
        <p:spPr>
          <a:xfrm>
            <a:off x="359540" y="1453513"/>
            <a:ext cx="11566526" cy="5131828"/>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dirty="0"/>
          </a:p>
          <a:p>
            <a:r>
              <a:rPr lang="en-GB" sz="3500" dirty="0"/>
              <a:t>Each group presents a 10-minute presentation </a:t>
            </a:r>
          </a:p>
          <a:p>
            <a:r>
              <a:rPr lang="en-GB" sz="3500" dirty="0"/>
              <a:t>It must responds to team project work (Week 12). </a:t>
            </a:r>
          </a:p>
          <a:p>
            <a:endParaRPr lang="en-GB" sz="3500" dirty="0"/>
          </a:p>
          <a:p>
            <a:r>
              <a:rPr lang="en-GB" sz="3500" dirty="0"/>
              <a:t>Students to submit 1 copy per project team to case-study project presentation link via Wattle: </a:t>
            </a:r>
          </a:p>
          <a:p>
            <a:r>
              <a:rPr lang="en-GB" sz="3500" dirty="0"/>
              <a:t>	1 x PDF/PPT version of your presentation</a:t>
            </a:r>
          </a:p>
          <a:p>
            <a:endParaRPr lang="en-GB" sz="3500" dirty="0"/>
          </a:p>
          <a:p>
            <a:r>
              <a:rPr lang="en-GB" sz="3500" dirty="0"/>
              <a:t>I will check the uploaded docs and liaise with the team representative if there is any need for follow up regarding the doc submissions before your workshop session. </a:t>
            </a:r>
            <a:br>
              <a:rPr lang="en-AU" dirty="0"/>
            </a:br>
            <a:endParaRPr lang="en-AU" dirty="0">
              <a:solidFill>
                <a:schemeClr val="accent6">
                  <a:lumMod val="75000"/>
                </a:schemeClr>
              </a:solidFill>
            </a:endParaRPr>
          </a:p>
          <a:p>
            <a:endParaRPr lang="en-AU" dirty="0">
              <a:solidFill>
                <a:schemeClr val="accent6">
                  <a:lumMod val="75000"/>
                </a:schemeClr>
              </a:solidFill>
            </a:endParaRPr>
          </a:p>
          <a:p>
            <a:endParaRPr lang="en-AU" dirty="0">
              <a:solidFill>
                <a:schemeClr val="accent6">
                  <a:lumMod val="75000"/>
                </a:schemeClr>
              </a:solidFill>
            </a:endParaRPr>
          </a:p>
        </p:txBody>
      </p:sp>
      <p:sp>
        <p:nvSpPr>
          <p:cNvPr id="7" name="Title 1">
            <a:extLst>
              <a:ext uri="{FF2B5EF4-FFF2-40B4-BE49-F238E27FC236}">
                <a16:creationId xmlns:a16="http://schemas.microsoft.com/office/drawing/2014/main" id="{A738B1B9-E6D4-4908-9EB2-6DB7518375FA}"/>
              </a:ext>
            </a:extLst>
          </p:cNvPr>
          <p:cNvSpPr txBox="1">
            <a:spLocks/>
          </p:cNvSpPr>
          <p:nvPr/>
        </p:nvSpPr>
        <p:spPr>
          <a:xfrm>
            <a:off x="7699917" y="84075"/>
            <a:ext cx="4492083" cy="1541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dirty="0"/>
              <a:t>Worth: 10%</a:t>
            </a:r>
          </a:p>
          <a:p>
            <a:r>
              <a:rPr lang="en-AU" sz="3600" dirty="0"/>
              <a:t>Due: 28 Oct 2021</a:t>
            </a:r>
          </a:p>
        </p:txBody>
      </p:sp>
    </p:spTree>
    <p:extLst>
      <p:ext uri="{BB962C8B-B14F-4D97-AF65-F5344CB8AC3E}">
        <p14:creationId xmlns:p14="http://schemas.microsoft.com/office/powerpoint/2010/main" val="1150732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46DFA94-BB7D-41B0-B50C-53E9A42B47DC}"/>
              </a:ext>
            </a:extLst>
          </p:cNvPr>
          <p:cNvSpPr txBox="1">
            <a:spLocks noGrp="1"/>
          </p:cNvSpPr>
          <p:nvPr>
            <p:ph type="title"/>
          </p:nvPr>
        </p:nvSpPr>
        <p:spPr>
          <a:xfrm>
            <a:off x="838200" y="2103437"/>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8800" dirty="0">
                <a:solidFill>
                  <a:schemeClr val="accent6">
                    <a:lumMod val="75000"/>
                  </a:schemeClr>
                </a:solidFill>
                <a:latin typeface="Amasis MT Pro Black" panose="020B0604020202020204" pitchFamily="18" charset="0"/>
              </a:rPr>
              <a:t>Podcast</a:t>
            </a:r>
          </a:p>
        </p:txBody>
      </p:sp>
    </p:spTree>
    <p:extLst>
      <p:ext uri="{BB962C8B-B14F-4D97-AF65-F5344CB8AC3E}">
        <p14:creationId xmlns:p14="http://schemas.microsoft.com/office/powerpoint/2010/main" val="13533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Podcast</a:t>
            </a:r>
            <a:endParaRPr lang="en-AU" sz="7200" dirty="0">
              <a:solidFill>
                <a:schemeClr val="accent6">
                  <a:lumMod val="75000"/>
                </a:schemeClr>
              </a:solidFill>
              <a:latin typeface="Amasis MT Pro Black" panose="020B0604020202020204" pitchFamily="18" charset="0"/>
            </a:endParaRPr>
          </a:p>
        </p:txBody>
      </p:sp>
      <p:sp>
        <p:nvSpPr>
          <p:cNvPr id="6" name="Title 1">
            <a:extLst>
              <a:ext uri="{FF2B5EF4-FFF2-40B4-BE49-F238E27FC236}">
                <a16:creationId xmlns:a16="http://schemas.microsoft.com/office/drawing/2014/main" id="{612F30D7-D481-40F4-9901-28A3E4E291FC}"/>
              </a:ext>
            </a:extLst>
          </p:cNvPr>
          <p:cNvSpPr txBox="1">
            <a:spLocks/>
          </p:cNvSpPr>
          <p:nvPr/>
        </p:nvSpPr>
        <p:spPr>
          <a:xfrm>
            <a:off x="425605" y="1424247"/>
            <a:ext cx="10515600" cy="4953549"/>
          </a:xfrm>
          <a:prstGeom prst="rect">
            <a:avLst/>
          </a:prstGeom>
        </p:spPr>
        <p:txBody>
          <a:bodyPr vert="horz" lIns="91440" tIns="45720" rIns="91440" bIns="45720" rtlCol="0" anchor="t">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Each group must produce a Podcast from your learning journey about the project. </a:t>
            </a:r>
          </a:p>
          <a:p>
            <a:endParaRPr lang="en-GB" dirty="0"/>
          </a:p>
          <a:p>
            <a:r>
              <a:rPr lang="en-GB" dirty="0"/>
              <a:t>Students are encourage to use your maximum creativity in podcasting by engaging with the topic aurally and orally. By engaging the senses more deeply, they can also gain a more comprehensive understanding of the topic. </a:t>
            </a:r>
          </a:p>
          <a:p>
            <a:endParaRPr lang="en-GB" dirty="0"/>
          </a:p>
          <a:p>
            <a:r>
              <a:rPr lang="en-GB" dirty="0"/>
              <a:t>Students figure out the structure of the episode in their group discussion and decide how to incorporate music and other audio to make it more engaging. </a:t>
            </a:r>
          </a:p>
          <a:p>
            <a:endParaRPr lang="en-GB" dirty="0"/>
          </a:p>
          <a:p>
            <a:r>
              <a:rPr lang="en-GB" dirty="0"/>
              <a:t>They can use different styles (e.g. the conversational, journalistic, etc) to think outside the box in terms of presentation. </a:t>
            </a:r>
          </a:p>
          <a:p>
            <a:endParaRPr lang="en-GB" dirty="0"/>
          </a:p>
          <a:p>
            <a:r>
              <a:rPr lang="en-GB" dirty="0"/>
              <a:t>We encourage students to check Radio services like NPR and the BBC to find good examples of engaging, informative programming for your podcast. </a:t>
            </a:r>
          </a:p>
          <a:p>
            <a:endParaRPr lang="en-GB" dirty="0"/>
          </a:p>
          <a:p>
            <a:r>
              <a:rPr lang="en-GB" dirty="0"/>
              <a:t>The podcast should contains a </a:t>
            </a:r>
            <a:r>
              <a:rPr lang="en-GB" b="1" dirty="0"/>
              <a:t>solid 10 minutes </a:t>
            </a:r>
            <a:r>
              <a:rPr lang="en-GB" dirty="0"/>
              <a:t>of good content that delivers on its title and engages the audience with the message and story about the project. </a:t>
            </a:r>
          </a:p>
          <a:p>
            <a:endParaRPr lang="en-AU" dirty="0">
              <a:solidFill>
                <a:schemeClr val="accent6">
                  <a:lumMod val="75000"/>
                </a:schemeClr>
              </a:solidFill>
            </a:endParaRPr>
          </a:p>
          <a:p>
            <a:endParaRPr lang="en-AU" dirty="0">
              <a:solidFill>
                <a:schemeClr val="accent6">
                  <a:lumMod val="75000"/>
                </a:schemeClr>
              </a:solidFill>
            </a:endParaRPr>
          </a:p>
        </p:txBody>
      </p:sp>
      <p:sp>
        <p:nvSpPr>
          <p:cNvPr id="7" name="Title 1">
            <a:extLst>
              <a:ext uri="{FF2B5EF4-FFF2-40B4-BE49-F238E27FC236}">
                <a16:creationId xmlns:a16="http://schemas.microsoft.com/office/drawing/2014/main" id="{D4130353-B242-499A-880D-877D107CFE75}"/>
              </a:ext>
            </a:extLst>
          </p:cNvPr>
          <p:cNvSpPr txBox="1">
            <a:spLocks/>
          </p:cNvSpPr>
          <p:nvPr/>
        </p:nvSpPr>
        <p:spPr>
          <a:xfrm>
            <a:off x="7699917" y="84075"/>
            <a:ext cx="4492083" cy="1541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dirty="0"/>
              <a:t>Worth: 15%</a:t>
            </a:r>
          </a:p>
          <a:p>
            <a:r>
              <a:rPr lang="en-AU" sz="4000" dirty="0"/>
              <a:t>Due: 5 Nov 2021</a:t>
            </a:r>
          </a:p>
        </p:txBody>
      </p:sp>
    </p:spTree>
    <p:extLst>
      <p:ext uri="{BB962C8B-B14F-4D97-AF65-F5344CB8AC3E}">
        <p14:creationId xmlns:p14="http://schemas.microsoft.com/office/powerpoint/2010/main" val="337397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46DFA94-BB7D-41B0-B50C-53E9A42B47DC}"/>
              </a:ext>
            </a:extLst>
          </p:cNvPr>
          <p:cNvSpPr txBox="1">
            <a:spLocks noGrp="1"/>
          </p:cNvSpPr>
          <p:nvPr>
            <p:ph type="title"/>
          </p:nvPr>
        </p:nvSpPr>
        <p:spPr>
          <a:xfrm>
            <a:off x="838200" y="2103437"/>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8800" dirty="0">
                <a:solidFill>
                  <a:schemeClr val="accent6">
                    <a:lumMod val="75000"/>
                  </a:schemeClr>
                </a:solidFill>
                <a:latin typeface="Amasis MT Pro Black" panose="020B0604020202020204" pitchFamily="18" charset="0"/>
              </a:rPr>
              <a:t>Individual Reflective Piece</a:t>
            </a:r>
          </a:p>
        </p:txBody>
      </p:sp>
    </p:spTree>
    <p:extLst>
      <p:ext uri="{BB962C8B-B14F-4D97-AF65-F5344CB8AC3E}">
        <p14:creationId xmlns:p14="http://schemas.microsoft.com/office/powerpoint/2010/main" val="3200584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Individual Reflective Piece</a:t>
            </a:r>
            <a:endParaRPr lang="en-AU" sz="7200" dirty="0">
              <a:solidFill>
                <a:schemeClr val="accent6">
                  <a:lumMod val="75000"/>
                </a:schemeClr>
              </a:solidFill>
              <a:latin typeface="Amasis MT Pro Black" panose="020B0604020202020204" pitchFamily="18" charset="0"/>
            </a:endParaRPr>
          </a:p>
        </p:txBody>
      </p:sp>
      <p:sp>
        <p:nvSpPr>
          <p:cNvPr id="6" name="Title 1">
            <a:extLst>
              <a:ext uri="{FF2B5EF4-FFF2-40B4-BE49-F238E27FC236}">
                <a16:creationId xmlns:a16="http://schemas.microsoft.com/office/drawing/2014/main" id="{00076FEB-EA5E-4028-8FD6-F294C712871A}"/>
              </a:ext>
            </a:extLst>
          </p:cNvPr>
          <p:cNvSpPr txBox="1">
            <a:spLocks/>
          </p:cNvSpPr>
          <p:nvPr/>
        </p:nvSpPr>
        <p:spPr>
          <a:xfrm>
            <a:off x="425605" y="1424247"/>
            <a:ext cx="10515600" cy="5005308"/>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dirty="0"/>
              <a:t>In this assignment students will work individually to write a reflective piece (&lt;700words) about their personal journey during complementing the ‘responsible innovation project’. </a:t>
            </a:r>
          </a:p>
          <a:p>
            <a:endParaRPr lang="en-GB" sz="2400" dirty="0"/>
          </a:p>
          <a:p>
            <a:r>
              <a:rPr lang="en-GB" sz="2400" dirty="0"/>
              <a:t>The assessment provides them with a way of evaluating skills and competencies on a project that they have been involved throughout the semester. This is very similar to ‘career episode piece’ assignment in PP1.</a:t>
            </a:r>
          </a:p>
          <a:p>
            <a:endParaRPr lang="en-GB" sz="2400" dirty="0"/>
          </a:p>
          <a:p>
            <a:r>
              <a:rPr lang="en-GB" sz="2400" dirty="0"/>
              <a:t>The assignment provides students with an opportunity to develop reflexivity about their own practices and learning, and to develop succinct reflective writing capability. Such a skill is particularly important for job readiness, including in formulating effective job applications. </a:t>
            </a:r>
          </a:p>
          <a:p>
            <a:endParaRPr lang="en-GB" sz="2400" dirty="0"/>
          </a:p>
          <a:p>
            <a:r>
              <a:rPr lang="en-GB" sz="2400" dirty="0"/>
              <a:t>This assignment helps students to improve their skills in writing, including refining, structuring and presenting your position and argument. </a:t>
            </a:r>
          </a:p>
          <a:p>
            <a:endParaRPr lang="en-GB" sz="2400" dirty="0"/>
          </a:p>
          <a:p>
            <a:r>
              <a:rPr lang="en-GB" sz="2400" dirty="0"/>
              <a:t>Please ensure in the reflective piece answers the following question: </a:t>
            </a:r>
          </a:p>
          <a:p>
            <a:pPr algn="ctr"/>
            <a:r>
              <a:rPr lang="en-GB" sz="2600" b="1" dirty="0"/>
              <a:t>What does it take to be responsible when you develop a solution to a problem? </a:t>
            </a:r>
            <a:endParaRPr lang="en-AU" sz="2600" b="1" dirty="0"/>
          </a:p>
        </p:txBody>
      </p:sp>
      <p:sp>
        <p:nvSpPr>
          <p:cNvPr id="7" name="Title 1">
            <a:extLst>
              <a:ext uri="{FF2B5EF4-FFF2-40B4-BE49-F238E27FC236}">
                <a16:creationId xmlns:a16="http://schemas.microsoft.com/office/drawing/2014/main" id="{D98EB173-B64C-4BF2-8010-C09B9A737FF7}"/>
              </a:ext>
            </a:extLst>
          </p:cNvPr>
          <p:cNvSpPr txBox="1">
            <a:spLocks/>
          </p:cNvSpPr>
          <p:nvPr/>
        </p:nvSpPr>
        <p:spPr>
          <a:xfrm>
            <a:off x="7567645" y="360120"/>
            <a:ext cx="4492083" cy="1541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sz="2400" dirty="0"/>
              <a:t>Worth: 10%</a:t>
            </a:r>
          </a:p>
          <a:p>
            <a:pPr algn="r"/>
            <a:r>
              <a:rPr lang="en-AU" sz="2400" dirty="0"/>
              <a:t>Due: 8 Nov 2021</a:t>
            </a:r>
          </a:p>
        </p:txBody>
      </p:sp>
    </p:spTree>
    <p:extLst>
      <p:ext uri="{BB962C8B-B14F-4D97-AF65-F5344CB8AC3E}">
        <p14:creationId xmlns:p14="http://schemas.microsoft.com/office/powerpoint/2010/main" val="236474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46DFA94-BB7D-41B0-B50C-53E9A42B47DC}"/>
              </a:ext>
            </a:extLst>
          </p:cNvPr>
          <p:cNvSpPr txBox="1">
            <a:spLocks noGrp="1"/>
          </p:cNvSpPr>
          <p:nvPr>
            <p:ph type="title"/>
          </p:nvPr>
        </p:nvSpPr>
        <p:spPr>
          <a:xfrm>
            <a:off x="838200" y="2103437"/>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8800" dirty="0">
                <a:solidFill>
                  <a:schemeClr val="accent6">
                    <a:lumMod val="75000"/>
                  </a:schemeClr>
                </a:solidFill>
                <a:latin typeface="Amasis MT Pro Black" panose="020B0604020202020204" pitchFamily="18" charset="0"/>
              </a:rPr>
              <a:t>Workshop Contribution</a:t>
            </a:r>
          </a:p>
        </p:txBody>
      </p:sp>
    </p:spTree>
    <p:extLst>
      <p:ext uri="{BB962C8B-B14F-4D97-AF65-F5344CB8AC3E}">
        <p14:creationId xmlns:p14="http://schemas.microsoft.com/office/powerpoint/2010/main" val="1011208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Workshop Contribution</a:t>
            </a:r>
            <a:endParaRPr lang="en-AU" sz="7200" dirty="0">
              <a:solidFill>
                <a:schemeClr val="accent6">
                  <a:lumMod val="75000"/>
                </a:schemeClr>
              </a:solidFill>
              <a:latin typeface="Amasis MT Pro Black" panose="020B0604020202020204" pitchFamily="18" charset="0"/>
            </a:endParaRPr>
          </a:p>
        </p:txBody>
      </p:sp>
      <p:sp>
        <p:nvSpPr>
          <p:cNvPr id="6" name="Title 1">
            <a:extLst>
              <a:ext uri="{FF2B5EF4-FFF2-40B4-BE49-F238E27FC236}">
                <a16:creationId xmlns:a16="http://schemas.microsoft.com/office/drawing/2014/main" id="{00076FEB-EA5E-4028-8FD6-F294C712871A}"/>
              </a:ext>
            </a:extLst>
          </p:cNvPr>
          <p:cNvSpPr txBox="1">
            <a:spLocks/>
          </p:cNvSpPr>
          <p:nvPr/>
        </p:nvSpPr>
        <p:spPr>
          <a:xfrm>
            <a:off x="425605" y="1424247"/>
            <a:ext cx="10515600" cy="4009505"/>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Worth: 5%</a:t>
            </a:r>
          </a:p>
          <a:p>
            <a:r>
              <a:rPr lang="en-AU" dirty="0"/>
              <a:t>Due: Week 1 -12, Sem 2, 2021</a:t>
            </a:r>
          </a:p>
          <a:p>
            <a:endParaRPr lang="en-AU" dirty="0"/>
          </a:p>
          <a:p>
            <a:r>
              <a:rPr lang="en-AU" sz="2900" dirty="0"/>
              <a:t>If you do no turn up to a class you will not have the opportunity to earn these marks.</a:t>
            </a:r>
          </a:p>
          <a:p>
            <a:endParaRPr lang="en-AU" sz="2900" dirty="0"/>
          </a:p>
          <a:p>
            <a:r>
              <a:rPr lang="en-AU" sz="2900" dirty="0"/>
              <a:t>If you do not engage in class you will not have the opportunity to earn these marks.</a:t>
            </a:r>
          </a:p>
          <a:p>
            <a:endParaRPr lang="en-AU" sz="2900" dirty="0"/>
          </a:p>
          <a:p>
            <a:r>
              <a:rPr lang="en-AU" sz="2900" dirty="0"/>
              <a:t>If you do not contribute to discussions you will not have the opportunity to earn these marks.</a:t>
            </a:r>
          </a:p>
          <a:p>
            <a:endParaRPr lang="en-AU" sz="2900" dirty="0"/>
          </a:p>
          <a:p>
            <a:r>
              <a:rPr lang="en-AU" sz="2900" dirty="0"/>
              <a:t>If you do not engage with your peers on your workshop project, you will not have the opportunity to earn these marks.</a:t>
            </a:r>
          </a:p>
        </p:txBody>
      </p:sp>
    </p:spTree>
    <p:extLst>
      <p:ext uri="{BB962C8B-B14F-4D97-AF65-F5344CB8AC3E}">
        <p14:creationId xmlns:p14="http://schemas.microsoft.com/office/powerpoint/2010/main" val="83809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46DFA94-BB7D-41B0-B50C-53E9A42B47DC}"/>
              </a:ext>
            </a:extLst>
          </p:cNvPr>
          <p:cNvSpPr txBox="1">
            <a:spLocks noGrp="1"/>
          </p:cNvSpPr>
          <p:nvPr>
            <p:ph type="title"/>
          </p:nvPr>
        </p:nvSpPr>
        <p:spPr>
          <a:xfrm>
            <a:off x="838200" y="2103437"/>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9600" dirty="0">
                <a:solidFill>
                  <a:schemeClr val="accent6">
                    <a:lumMod val="75000"/>
                  </a:schemeClr>
                </a:solidFill>
                <a:latin typeface="Amasis MT Pro Black" panose="020B0604020202020204" pitchFamily="18" charset="0"/>
              </a:rPr>
              <a:t>Challenge Set: HoloLens</a:t>
            </a:r>
            <a:endParaRPr lang="en-AU" sz="166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2460843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5670E4-7831-4CF0-8CEC-B14563F6FBFF}"/>
              </a:ext>
            </a:extLst>
          </p:cNvPr>
          <p:cNvPicPr>
            <a:picLocks noChangeAspect="1"/>
          </p:cNvPicPr>
          <p:nvPr/>
        </p:nvPicPr>
        <p:blipFill>
          <a:blip r:embed="rId2"/>
          <a:stretch>
            <a:fillRect/>
          </a:stretch>
        </p:blipFill>
        <p:spPr>
          <a:xfrm>
            <a:off x="1571932" y="337919"/>
            <a:ext cx="9048135" cy="6182161"/>
          </a:xfrm>
          <a:prstGeom prst="rect">
            <a:avLst/>
          </a:prstGeom>
        </p:spPr>
      </p:pic>
    </p:spTree>
    <p:extLst>
      <p:ext uri="{BB962C8B-B14F-4D97-AF65-F5344CB8AC3E}">
        <p14:creationId xmlns:p14="http://schemas.microsoft.com/office/powerpoint/2010/main" val="348800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C17465F-6FE3-46D8-9823-7E7B6F5628BA}"/>
              </a:ext>
            </a:extLst>
          </p:cNvPr>
          <p:cNvPicPr>
            <a:picLocks noChangeAspect="1"/>
          </p:cNvPicPr>
          <p:nvPr/>
        </p:nvPicPr>
        <p:blipFill>
          <a:blip r:embed="rId2"/>
          <a:stretch>
            <a:fillRect/>
          </a:stretch>
        </p:blipFill>
        <p:spPr>
          <a:xfrm>
            <a:off x="510911" y="815977"/>
            <a:ext cx="11170177" cy="5226046"/>
          </a:xfrm>
          <a:prstGeom prst="rect">
            <a:avLst/>
          </a:prstGeom>
        </p:spPr>
      </p:pic>
    </p:spTree>
    <p:extLst>
      <p:ext uri="{BB962C8B-B14F-4D97-AF65-F5344CB8AC3E}">
        <p14:creationId xmlns:p14="http://schemas.microsoft.com/office/powerpoint/2010/main" val="409346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066BD3-1DB2-4865-AFD5-5BA2DCCBD321}"/>
              </a:ext>
            </a:extLst>
          </p:cNvPr>
          <p:cNvPicPr>
            <a:picLocks noChangeAspect="1"/>
          </p:cNvPicPr>
          <p:nvPr/>
        </p:nvPicPr>
        <p:blipFill rotWithShape="1">
          <a:blip r:embed="rId2"/>
          <a:srcRect b="38479"/>
          <a:stretch/>
        </p:blipFill>
        <p:spPr>
          <a:xfrm>
            <a:off x="1073626" y="1711418"/>
            <a:ext cx="10166699" cy="3797468"/>
          </a:xfrm>
          <a:prstGeom prst="rect">
            <a:avLst/>
          </a:prstGeom>
        </p:spPr>
      </p:pic>
    </p:spTree>
    <p:extLst>
      <p:ext uri="{BB962C8B-B14F-4D97-AF65-F5344CB8AC3E}">
        <p14:creationId xmlns:p14="http://schemas.microsoft.com/office/powerpoint/2010/main" val="4147740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066BD3-1DB2-4865-AFD5-5BA2DCCBD321}"/>
              </a:ext>
            </a:extLst>
          </p:cNvPr>
          <p:cNvPicPr>
            <a:picLocks noChangeAspect="1"/>
          </p:cNvPicPr>
          <p:nvPr/>
        </p:nvPicPr>
        <p:blipFill rotWithShape="1">
          <a:blip r:embed="rId2"/>
          <a:srcRect t="62007"/>
          <a:stretch/>
        </p:blipFill>
        <p:spPr>
          <a:xfrm>
            <a:off x="1133587" y="2608288"/>
            <a:ext cx="10166699" cy="2345192"/>
          </a:xfrm>
          <a:prstGeom prst="rect">
            <a:avLst/>
          </a:prstGeom>
        </p:spPr>
      </p:pic>
    </p:spTree>
    <p:extLst>
      <p:ext uri="{BB962C8B-B14F-4D97-AF65-F5344CB8AC3E}">
        <p14:creationId xmlns:p14="http://schemas.microsoft.com/office/powerpoint/2010/main" val="359419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AE52F30-4377-4318-B38B-FADC46B525C0}"/>
              </a:ext>
            </a:extLst>
          </p:cNvPr>
          <p:cNvGraphicFramePr>
            <a:graphicFrameLocks noGrp="1"/>
          </p:cNvGraphicFramePr>
          <p:nvPr>
            <p:extLst>
              <p:ext uri="{D42A27DB-BD31-4B8C-83A1-F6EECF244321}">
                <p14:modId xmlns:p14="http://schemas.microsoft.com/office/powerpoint/2010/main" val="3570068981"/>
              </p:ext>
            </p:extLst>
          </p:nvPr>
        </p:nvGraphicFramePr>
        <p:xfrm>
          <a:off x="449705" y="1648918"/>
          <a:ext cx="11572405" cy="3567657"/>
        </p:xfrm>
        <a:graphic>
          <a:graphicData uri="http://schemas.openxmlformats.org/drawingml/2006/table">
            <a:tbl>
              <a:tblPr/>
              <a:tblGrid>
                <a:gridCol w="4564748">
                  <a:extLst>
                    <a:ext uri="{9D8B030D-6E8A-4147-A177-3AD203B41FA5}">
                      <a16:colId xmlns:a16="http://schemas.microsoft.com/office/drawing/2014/main" val="1603543709"/>
                    </a:ext>
                  </a:extLst>
                </a:gridCol>
                <a:gridCol w="711933">
                  <a:extLst>
                    <a:ext uri="{9D8B030D-6E8A-4147-A177-3AD203B41FA5}">
                      <a16:colId xmlns:a16="http://schemas.microsoft.com/office/drawing/2014/main" val="2934452659"/>
                    </a:ext>
                  </a:extLst>
                </a:gridCol>
                <a:gridCol w="3224639">
                  <a:extLst>
                    <a:ext uri="{9D8B030D-6E8A-4147-A177-3AD203B41FA5}">
                      <a16:colId xmlns:a16="http://schemas.microsoft.com/office/drawing/2014/main" val="430392778"/>
                    </a:ext>
                  </a:extLst>
                </a:gridCol>
                <a:gridCol w="3071085">
                  <a:extLst>
                    <a:ext uri="{9D8B030D-6E8A-4147-A177-3AD203B41FA5}">
                      <a16:colId xmlns:a16="http://schemas.microsoft.com/office/drawing/2014/main" val="3022380998"/>
                    </a:ext>
                  </a:extLst>
                </a:gridCol>
              </a:tblGrid>
              <a:tr h="356766">
                <a:tc>
                  <a:txBody>
                    <a:bodyPr/>
                    <a:lstStyle/>
                    <a:p>
                      <a:pPr algn="l" fontAlgn="b"/>
                      <a:r>
                        <a:rPr lang="en-AU" sz="1100" b="0" i="0" u="none" strike="noStrike">
                          <a:solidFill>
                            <a:srgbClr val="000000"/>
                          </a:solidFill>
                          <a:effectLst/>
                          <a:latin typeface="Calibri" panose="020F0502020204030204" pitchFamily="34" charset="0"/>
                        </a:rPr>
                        <a:t> </a:t>
                      </a:r>
                    </a:p>
                  </a:txBody>
                  <a:tcPr marL="4757" marR="4757" marT="4757"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Yes / No</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How has this been achieved?</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How or where has this been documented?</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9408258"/>
                  </a:ext>
                </a:extLst>
              </a:tr>
              <a:tr h="356766">
                <a:tc>
                  <a:txBody>
                    <a:bodyPr/>
                    <a:lstStyle/>
                    <a:p>
                      <a:pPr algn="l" fontAlgn="b"/>
                      <a:r>
                        <a:rPr lang="en-AU" sz="1100" b="1" i="0" u="none" strike="noStrike">
                          <a:solidFill>
                            <a:srgbClr val="FFFFFF"/>
                          </a:solidFill>
                          <a:effectLst/>
                          <a:latin typeface="Calibri" panose="020F0502020204030204" pitchFamily="34" charset="0"/>
                        </a:rPr>
                        <a:t>Have you?</a:t>
                      </a:r>
                    </a:p>
                  </a:txBody>
                  <a:tcPr marL="4757" marR="4757" marT="475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AU" sz="1100" b="1" i="0" u="none" strike="noStrike">
                          <a:solidFill>
                            <a:srgbClr val="FFFFFF"/>
                          </a:solidFill>
                          <a:effectLst/>
                          <a:latin typeface="Calibri" panose="020F0502020204030204" pitchFamily="34" charset="0"/>
                        </a:rPr>
                        <a:t> </a:t>
                      </a:r>
                    </a:p>
                  </a:txBody>
                  <a:tcPr marL="4757" marR="4757" marT="475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AU" sz="1100" b="1" i="0" u="none" strike="noStrike">
                          <a:solidFill>
                            <a:srgbClr val="FFFFFF"/>
                          </a:solidFill>
                          <a:effectLst/>
                          <a:latin typeface="Calibri" panose="020F0502020204030204" pitchFamily="34" charset="0"/>
                        </a:rPr>
                        <a:t> </a:t>
                      </a:r>
                    </a:p>
                  </a:txBody>
                  <a:tcPr marL="4757" marR="4757" marT="475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AU" sz="1100" b="1" i="0" u="none" strike="noStrike">
                          <a:solidFill>
                            <a:srgbClr val="FFFFFF"/>
                          </a:solidFill>
                          <a:effectLst/>
                          <a:latin typeface="Calibri" panose="020F0502020204030204" pitchFamily="34" charset="0"/>
                        </a:rPr>
                        <a:t> </a:t>
                      </a:r>
                    </a:p>
                  </a:txBody>
                  <a:tcPr marL="4757" marR="4757" marT="475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475337481"/>
                  </a:ext>
                </a:extLst>
              </a:tr>
              <a:tr h="356766">
                <a:tc>
                  <a:txBody>
                    <a:bodyPr/>
                    <a:lstStyle/>
                    <a:p>
                      <a:pPr algn="l" fontAlgn="b"/>
                      <a:r>
                        <a:rPr lang="en-GB" sz="1100" b="0" i="0" u="none" strike="noStrike">
                          <a:solidFill>
                            <a:srgbClr val="000000"/>
                          </a:solidFill>
                          <a:effectLst/>
                          <a:latin typeface="Calibri" panose="020F0502020204030204" pitchFamily="34" charset="0"/>
                        </a:rPr>
                        <a:t>Reviewed the ethical, social and legal concerns relating to AR in general</a:t>
                      </a:r>
                    </a:p>
                  </a:txBody>
                  <a:tcPr marL="4757" marR="4757" marT="4757"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Yes / No</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dirty="0">
                          <a:solidFill>
                            <a:srgbClr val="000000"/>
                          </a:solidFill>
                          <a:effectLst/>
                          <a:latin typeface="Calibri" panose="020F0502020204030204" pitchFamily="34" charset="0"/>
                        </a:rPr>
                        <a:t> </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 </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6645480"/>
                  </a:ext>
                </a:extLst>
              </a:tr>
              <a:tr h="713531">
                <a:tc>
                  <a:txBody>
                    <a:bodyPr/>
                    <a:lstStyle/>
                    <a:p>
                      <a:pPr algn="l" fontAlgn="b"/>
                      <a:r>
                        <a:rPr lang="en-GB" sz="1100" b="0" i="0" u="none" strike="noStrike">
                          <a:solidFill>
                            <a:srgbClr val="000000"/>
                          </a:solidFill>
                          <a:effectLst/>
                          <a:latin typeface="Calibri" panose="020F0502020204030204" pitchFamily="34" charset="0"/>
                        </a:rPr>
                        <a:t>Looked into design of Microsoft Hololens to find the underlying assumption about the human’s autonomy an agency within it</a:t>
                      </a:r>
                    </a:p>
                  </a:txBody>
                  <a:tcPr marL="4757" marR="4757" marT="4757"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Yes / No</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 </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 </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1759505"/>
                  </a:ext>
                </a:extLst>
              </a:tr>
              <a:tr h="713531">
                <a:tc>
                  <a:txBody>
                    <a:bodyPr/>
                    <a:lstStyle/>
                    <a:p>
                      <a:pPr algn="l" fontAlgn="b"/>
                      <a:r>
                        <a:rPr lang="en-GB" sz="1100" b="0" i="0" u="none" strike="noStrike">
                          <a:solidFill>
                            <a:srgbClr val="000000"/>
                          </a:solidFill>
                          <a:effectLst/>
                          <a:latin typeface="Calibri" panose="020F0502020204030204" pitchFamily="34" charset="0"/>
                        </a:rPr>
                        <a:t>Reviewed technical and social challenges of Hololens with a focus on the people involved in the system</a:t>
                      </a:r>
                    </a:p>
                  </a:txBody>
                  <a:tcPr marL="4757" marR="4757" marT="4757"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Yes / No</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 </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 </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984761"/>
                  </a:ext>
                </a:extLst>
              </a:tr>
              <a:tr h="356766">
                <a:tc>
                  <a:txBody>
                    <a:bodyPr/>
                    <a:lstStyle/>
                    <a:p>
                      <a:pPr algn="l" fontAlgn="b"/>
                      <a:r>
                        <a:rPr lang="en-GB" sz="1100" b="0" i="0" u="none" strike="noStrike">
                          <a:solidFill>
                            <a:srgbClr val="000000"/>
                          </a:solidFill>
                          <a:effectLst/>
                          <a:latin typeface="Calibri" panose="020F0502020204030204" pitchFamily="34" charset="0"/>
                        </a:rPr>
                        <a:t>Identified stakeholders of the system as well as their values</a:t>
                      </a:r>
                    </a:p>
                  </a:txBody>
                  <a:tcPr marL="4757" marR="4757" marT="4757"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Yes / No</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 </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 </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2112516"/>
                  </a:ext>
                </a:extLst>
              </a:tr>
              <a:tr h="713531">
                <a:tc>
                  <a:txBody>
                    <a:bodyPr/>
                    <a:lstStyle/>
                    <a:p>
                      <a:pPr algn="l" fontAlgn="b"/>
                      <a:r>
                        <a:rPr lang="en-GB" sz="1100" b="0" i="0" u="none" strike="noStrike">
                          <a:solidFill>
                            <a:srgbClr val="000000"/>
                          </a:solidFill>
                          <a:effectLst/>
                          <a:latin typeface="Calibri" panose="020F0502020204030204" pitchFamily="34" charset="0"/>
                        </a:rPr>
                        <a:t>Investigated the requirements of the system and comparing them with stakeholders’ values.</a:t>
                      </a:r>
                    </a:p>
                  </a:txBody>
                  <a:tcPr marL="4757" marR="4757" marT="4757"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Yes / No</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 </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100" b="0" i="0" u="none" strike="noStrike" dirty="0">
                          <a:solidFill>
                            <a:srgbClr val="000000"/>
                          </a:solidFill>
                          <a:effectLst/>
                          <a:latin typeface="Calibri" panose="020F0502020204030204" pitchFamily="34" charset="0"/>
                        </a:rPr>
                        <a:t> </a:t>
                      </a:r>
                    </a:p>
                  </a:txBody>
                  <a:tcPr marL="4757" marR="4757" marT="4757"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4998594"/>
                  </a:ext>
                </a:extLst>
              </a:tr>
            </a:tbl>
          </a:graphicData>
        </a:graphic>
      </p:graphicFrame>
      <p:sp>
        <p:nvSpPr>
          <p:cNvPr id="3" name="Title 7">
            <a:extLst>
              <a:ext uri="{FF2B5EF4-FFF2-40B4-BE49-F238E27FC236}">
                <a16:creationId xmlns:a16="http://schemas.microsoft.com/office/drawing/2014/main" id="{8659C75B-13B8-4BDE-8A9B-A370D6808948}"/>
              </a:ext>
            </a:extLst>
          </p:cNvPr>
          <p:cNvSpPr txBox="1">
            <a:spLocks/>
          </p:cNvSpPr>
          <p:nvPr/>
        </p:nvSpPr>
        <p:spPr>
          <a:xfrm>
            <a:off x="233515" y="-104397"/>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800" dirty="0">
                <a:solidFill>
                  <a:schemeClr val="accent6">
                    <a:lumMod val="75000"/>
                  </a:schemeClr>
                </a:solidFill>
                <a:latin typeface="Amasis MT Pro Black" panose="020B0604020202020204" pitchFamily="18" charset="0"/>
              </a:rPr>
              <a:t>Workshop Project Requirements</a:t>
            </a:r>
            <a:endParaRPr lang="en-AU" sz="66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1892527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55A9AB-4D50-4401-8EAE-7D5F2D912C7E}"/>
              </a:ext>
            </a:extLst>
          </p:cNvPr>
          <p:cNvPicPr>
            <a:picLocks noChangeAspect="1"/>
          </p:cNvPicPr>
          <p:nvPr/>
        </p:nvPicPr>
        <p:blipFill>
          <a:blip r:embed="rId2"/>
          <a:stretch>
            <a:fillRect/>
          </a:stretch>
        </p:blipFill>
        <p:spPr>
          <a:xfrm>
            <a:off x="2214534" y="209526"/>
            <a:ext cx="7762932" cy="6438947"/>
          </a:xfrm>
          <a:prstGeom prst="rect">
            <a:avLst/>
          </a:prstGeom>
        </p:spPr>
      </p:pic>
    </p:spTree>
    <p:extLst>
      <p:ext uri="{BB962C8B-B14F-4D97-AF65-F5344CB8AC3E}">
        <p14:creationId xmlns:p14="http://schemas.microsoft.com/office/powerpoint/2010/main" val="1637466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8D9334FF-AC29-4F6F-A496-BC620B6FC3FB}"/>
              </a:ext>
            </a:extLst>
          </p:cNvPr>
          <p:cNvSpPr txBox="1">
            <a:spLocks/>
          </p:cNvSpPr>
          <p:nvPr/>
        </p:nvSpPr>
        <p:spPr>
          <a:xfrm>
            <a:off x="233515" y="-104397"/>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800" dirty="0">
                <a:solidFill>
                  <a:schemeClr val="accent6">
                    <a:lumMod val="75000"/>
                  </a:schemeClr>
                </a:solidFill>
                <a:latin typeface="Amasis MT Pro Black" panose="020B0604020202020204" pitchFamily="18" charset="0"/>
              </a:rPr>
              <a:t>Quick Workshop Project Review</a:t>
            </a:r>
            <a:endParaRPr lang="en-AU" sz="6600" dirty="0">
              <a:solidFill>
                <a:schemeClr val="accent6">
                  <a:lumMod val="75000"/>
                </a:schemeClr>
              </a:solidFill>
              <a:latin typeface="Amasis MT Pro Black" panose="020B0604020202020204" pitchFamily="18" charset="0"/>
            </a:endParaRPr>
          </a:p>
        </p:txBody>
      </p:sp>
      <p:graphicFrame>
        <p:nvGraphicFramePr>
          <p:cNvPr id="5" name="Table 4">
            <a:extLst>
              <a:ext uri="{FF2B5EF4-FFF2-40B4-BE49-F238E27FC236}">
                <a16:creationId xmlns:a16="http://schemas.microsoft.com/office/drawing/2014/main" id="{CB7D08F5-6A0F-45FA-8290-E77814438F10}"/>
              </a:ext>
            </a:extLst>
          </p:cNvPr>
          <p:cNvGraphicFramePr>
            <a:graphicFrameLocks noGrp="1"/>
          </p:cNvGraphicFramePr>
          <p:nvPr>
            <p:extLst>
              <p:ext uri="{D42A27DB-BD31-4B8C-83A1-F6EECF244321}">
                <p14:modId xmlns:p14="http://schemas.microsoft.com/office/powerpoint/2010/main" val="4215787246"/>
              </p:ext>
            </p:extLst>
          </p:nvPr>
        </p:nvGraphicFramePr>
        <p:xfrm>
          <a:off x="427220" y="1109273"/>
          <a:ext cx="11265109" cy="5216577"/>
        </p:xfrm>
        <a:graphic>
          <a:graphicData uri="http://schemas.openxmlformats.org/drawingml/2006/table">
            <a:tbl>
              <a:tblPr/>
              <a:tblGrid>
                <a:gridCol w="3911672">
                  <a:extLst>
                    <a:ext uri="{9D8B030D-6E8A-4147-A177-3AD203B41FA5}">
                      <a16:colId xmlns:a16="http://schemas.microsoft.com/office/drawing/2014/main" val="2862257597"/>
                    </a:ext>
                  </a:extLst>
                </a:gridCol>
                <a:gridCol w="800115">
                  <a:extLst>
                    <a:ext uri="{9D8B030D-6E8A-4147-A177-3AD203B41FA5}">
                      <a16:colId xmlns:a16="http://schemas.microsoft.com/office/drawing/2014/main" val="2324372958"/>
                    </a:ext>
                  </a:extLst>
                </a:gridCol>
                <a:gridCol w="1816134">
                  <a:extLst>
                    <a:ext uri="{9D8B030D-6E8A-4147-A177-3AD203B41FA5}">
                      <a16:colId xmlns:a16="http://schemas.microsoft.com/office/drawing/2014/main" val="1176205139"/>
                    </a:ext>
                  </a:extLst>
                </a:gridCol>
                <a:gridCol w="2921054">
                  <a:extLst>
                    <a:ext uri="{9D8B030D-6E8A-4147-A177-3AD203B41FA5}">
                      <a16:colId xmlns:a16="http://schemas.microsoft.com/office/drawing/2014/main" val="146654258"/>
                    </a:ext>
                  </a:extLst>
                </a:gridCol>
                <a:gridCol w="1816134">
                  <a:extLst>
                    <a:ext uri="{9D8B030D-6E8A-4147-A177-3AD203B41FA5}">
                      <a16:colId xmlns:a16="http://schemas.microsoft.com/office/drawing/2014/main" val="1058750937"/>
                    </a:ext>
                  </a:extLst>
                </a:gridCol>
              </a:tblGrid>
              <a:tr h="536014">
                <a:tc>
                  <a:txBody>
                    <a:bodyPr/>
                    <a:lstStyle/>
                    <a:p>
                      <a:pPr algn="l" fontAlgn="b"/>
                      <a:endParaRPr lang="en-AU" sz="900" b="0" i="0" u="none" strike="noStrike">
                        <a:solidFill>
                          <a:srgbClr val="000000"/>
                        </a:solidFill>
                        <a:effectLst/>
                        <a:latin typeface="Calibri" panose="020F0502020204030204" pitchFamily="34" charset="0"/>
                      </a:endParaRPr>
                    </a:p>
                  </a:txBody>
                  <a:tcPr marL="3922" marR="3922" marT="3922" marB="0" anchor="b">
                    <a:lnL>
                      <a:noFill/>
                    </a:lnL>
                    <a:lnR>
                      <a:noFill/>
                    </a:lnR>
                    <a:lnT>
                      <a:noFill/>
                    </a:lnT>
                    <a:lnB>
                      <a:noFill/>
                    </a:lnB>
                  </a:tcPr>
                </a:tc>
                <a:tc>
                  <a:txBody>
                    <a:bodyPr/>
                    <a:lstStyle/>
                    <a:p>
                      <a:pPr algn="l" fontAlgn="b"/>
                      <a:r>
                        <a:rPr lang="en-GB" sz="900" b="1" i="0" u="none" strike="noStrike">
                          <a:solidFill>
                            <a:srgbClr val="000000"/>
                          </a:solidFill>
                          <a:effectLst/>
                          <a:latin typeface="Calibri" panose="020F0502020204030204" pitchFamily="34" charset="0"/>
                        </a:rPr>
                        <a:t>Have we completed this task? </a:t>
                      </a:r>
                    </a:p>
                  </a:txBody>
                  <a:tcPr marL="3922" marR="3922" marT="3922" marB="0" anchor="b">
                    <a:lnL>
                      <a:noFill/>
                    </a:lnL>
                    <a:lnR w="6350" cap="flat" cmpd="sng" algn="ctr">
                      <a:solidFill>
                        <a:srgbClr val="000000"/>
                      </a:solidFill>
                      <a:prstDash val="dot"/>
                      <a:round/>
                      <a:headEnd type="none" w="med" len="med"/>
                      <a:tailEnd type="none" w="med" len="med"/>
                    </a:lnR>
                    <a:lnT>
                      <a:noFill/>
                    </a:lnT>
                    <a:lnB>
                      <a:noFill/>
                    </a:lnB>
                  </a:tcPr>
                </a:tc>
                <a:tc>
                  <a:txBody>
                    <a:bodyPr/>
                    <a:lstStyle/>
                    <a:p>
                      <a:pPr algn="l" fontAlgn="b"/>
                      <a:r>
                        <a:rPr lang="en-GB" sz="900" b="1" i="0" u="none" strike="noStrike">
                          <a:solidFill>
                            <a:srgbClr val="000000"/>
                          </a:solidFill>
                          <a:effectLst/>
                          <a:latin typeface="Calibri" panose="020F0502020204030204" pitchFamily="34" charset="0"/>
                        </a:rPr>
                        <a:t>How have we completed this requirement?</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a:txBody>
                    <a:bodyPr/>
                    <a:lstStyle/>
                    <a:p>
                      <a:pPr algn="l" fontAlgn="b"/>
                      <a:r>
                        <a:rPr lang="en-GB" sz="900" b="1" i="0" u="none" strike="noStrike">
                          <a:solidFill>
                            <a:srgbClr val="000000"/>
                          </a:solidFill>
                          <a:effectLst/>
                          <a:latin typeface="Calibri" panose="020F0502020204030204" pitchFamily="34" charset="0"/>
                        </a:rPr>
                        <a:t>How can we display we have completed this requirement?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a:txBody>
                    <a:bodyPr/>
                    <a:lstStyle/>
                    <a:p>
                      <a:pPr algn="l" fontAlgn="b"/>
                      <a:r>
                        <a:rPr lang="en-GB" sz="900" b="1" i="0" u="none" strike="noStrike">
                          <a:solidFill>
                            <a:srgbClr val="000000"/>
                          </a:solidFill>
                          <a:effectLst/>
                          <a:latin typeface="Calibri" panose="020F0502020204030204" pitchFamily="34" charset="0"/>
                        </a:rPr>
                        <a:t>Which Workshop Assessment  is this relevant to?</a:t>
                      </a:r>
                    </a:p>
                  </a:txBody>
                  <a:tcPr marL="3922" marR="3922" marT="3922" marB="0" anchor="b">
                    <a:lnL w="635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3228593711"/>
                  </a:ext>
                </a:extLst>
              </a:tr>
              <a:tr h="719701">
                <a:tc>
                  <a:txBody>
                    <a:bodyPr/>
                    <a:lstStyle/>
                    <a:p>
                      <a:pPr algn="l" fontAlgn="b"/>
                      <a:endParaRPr lang="en-AU" sz="900" b="0" i="0" u="none" strike="noStrike">
                        <a:solidFill>
                          <a:srgbClr val="000000"/>
                        </a:solidFill>
                        <a:effectLst/>
                        <a:latin typeface="Calibri" panose="020F0502020204030204" pitchFamily="34" charset="0"/>
                      </a:endParaRPr>
                    </a:p>
                  </a:txBody>
                  <a:tcPr marL="3922" marR="3922" marT="3922"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Select Yes or No</a:t>
                      </a:r>
                    </a:p>
                  </a:txBody>
                  <a:tcPr marL="3922" marR="3922" marT="3922" marB="0" anchor="b">
                    <a:lnL>
                      <a:noFill/>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panose="020F0502020204030204" pitchFamily="34" charset="0"/>
                        </a:rPr>
                        <a:t>List Activities Completed (Stakeholder Mapping, Empathy Map, Secondary Research Etc)</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fontAlgn="b"/>
                      <a:r>
                        <a:rPr lang="en-AU" sz="900" b="1"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panose="020F0502020204030204" pitchFamily="34" charset="0"/>
                        </a:rPr>
                        <a:t>White Paper, Podcast, Group Presentation, Individual Reflective Piece or Workshop Contribution</a:t>
                      </a:r>
                    </a:p>
                  </a:txBody>
                  <a:tcPr marL="3922" marR="3922" marT="3922" marB="0" anchor="b">
                    <a:lnL w="6350" cap="flat" cmpd="sng" algn="ctr">
                      <a:solidFill>
                        <a:srgbClr val="000000"/>
                      </a:solidFill>
                      <a:prstDash val="dot"/>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7528405"/>
                  </a:ext>
                </a:extLst>
              </a:tr>
              <a:tr h="183687">
                <a:tc gridSpan="5">
                  <a:txBody>
                    <a:bodyPr/>
                    <a:lstStyle/>
                    <a:p>
                      <a:pPr algn="ctr" fontAlgn="b"/>
                      <a:r>
                        <a:rPr lang="en-AU" sz="900" b="1" i="0" u="none" strike="noStrike">
                          <a:solidFill>
                            <a:srgbClr val="FFFFFF"/>
                          </a:solidFill>
                          <a:effectLst/>
                          <a:latin typeface="Calibri" panose="020F0502020204030204" pitchFamily="34" charset="0"/>
                        </a:rPr>
                        <a:t>Empathise </a:t>
                      </a:r>
                    </a:p>
                  </a:txBody>
                  <a:tcPr marL="3922" marR="3922" marT="392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95377115"/>
                  </a:ext>
                </a:extLst>
              </a:tr>
              <a:tr h="357343">
                <a:tc>
                  <a:txBody>
                    <a:bodyPr/>
                    <a:lstStyle/>
                    <a:p>
                      <a:pPr algn="l" fontAlgn="b"/>
                      <a:r>
                        <a:rPr lang="en-GB" sz="900" b="0" i="0" u="none" strike="noStrike">
                          <a:solidFill>
                            <a:srgbClr val="000000"/>
                          </a:solidFill>
                          <a:effectLst/>
                          <a:latin typeface="Calibri" panose="020F0502020204030204" pitchFamily="34" charset="0"/>
                        </a:rPr>
                        <a:t>Conduct an initial review to determine and define needs and expectations from Hololens. </a:t>
                      </a:r>
                    </a:p>
                  </a:txBody>
                  <a:tcPr marL="3922" marR="3922" marT="392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Yes / No</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1545542"/>
                  </a:ext>
                </a:extLst>
              </a:tr>
              <a:tr h="357343">
                <a:tc>
                  <a:txBody>
                    <a:bodyPr/>
                    <a:lstStyle/>
                    <a:p>
                      <a:pPr algn="l" fontAlgn="b"/>
                      <a:r>
                        <a:rPr lang="en-GB" sz="900" b="0" i="0" u="none" strike="noStrike">
                          <a:solidFill>
                            <a:srgbClr val="000000"/>
                          </a:solidFill>
                          <a:effectLst/>
                          <a:latin typeface="Calibri" panose="020F0502020204030204" pitchFamily="34" charset="0"/>
                        </a:rPr>
                        <a:t>Understand the context, environment and requirements in which Hololens is designed and built. </a:t>
                      </a:r>
                    </a:p>
                  </a:txBody>
                  <a:tcPr marL="3922" marR="3922" marT="392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Yes / No</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293666"/>
                  </a:ext>
                </a:extLst>
              </a:tr>
              <a:tr h="357343">
                <a:tc>
                  <a:txBody>
                    <a:bodyPr/>
                    <a:lstStyle/>
                    <a:p>
                      <a:pPr algn="l" fontAlgn="b"/>
                      <a:r>
                        <a:rPr lang="en-GB" sz="900" b="0" i="0" u="none" strike="noStrike">
                          <a:solidFill>
                            <a:srgbClr val="000000"/>
                          </a:solidFill>
                          <a:effectLst/>
                          <a:latin typeface="Calibri" panose="020F0502020204030204" pitchFamily="34" charset="0"/>
                        </a:rPr>
                        <a:t>Conduct a review to determine the main key social, ethical, and technical concerns around Hololens design and application. </a:t>
                      </a:r>
                    </a:p>
                  </a:txBody>
                  <a:tcPr marL="3922" marR="3922" marT="392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Yes / No</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2327017"/>
                  </a:ext>
                </a:extLst>
              </a:tr>
              <a:tr h="541028">
                <a:tc>
                  <a:txBody>
                    <a:bodyPr/>
                    <a:lstStyle/>
                    <a:p>
                      <a:pPr algn="l" fontAlgn="b"/>
                      <a:r>
                        <a:rPr lang="en-AU" sz="900" b="0" i="0" u="none" strike="noStrike">
                          <a:solidFill>
                            <a:srgbClr val="000000"/>
                          </a:solidFill>
                          <a:effectLst/>
                          <a:latin typeface="Calibri" panose="020F0502020204030204" pitchFamily="34" charset="0"/>
                        </a:rPr>
                        <a:t>Analyse the available information/data regarding Hololens’ design, people’s attitude, etc. Ideate and prototype solutions/recommendations </a:t>
                      </a:r>
                    </a:p>
                  </a:txBody>
                  <a:tcPr marL="3922" marR="3922" marT="392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Yes / No</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7423589"/>
                  </a:ext>
                </a:extLst>
              </a:tr>
              <a:tr h="183687">
                <a:tc gridSpan="5">
                  <a:txBody>
                    <a:bodyPr/>
                    <a:lstStyle/>
                    <a:p>
                      <a:pPr algn="ctr" fontAlgn="b"/>
                      <a:r>
                        <a:rPr lang="en-AU" sz="900" b="1" i="0" u="none" strike="noStrike">
                          <a:solidFill>
                            <a:srgbClr val="FFFFFF"/>
                          </a:solidFill>
                          <a:effectLst/>
                          <a:latin typeface="Calibri" panose="020F0502020204030204" pitchFamily="34" charset="0"/>
                        </a:rPr>
                        <a:t>Ideate and prototype solutions/recommendations</a:t>
                      </a:r>
                    </a:p>
                  </a:txBody>
                  <a:tcPr marL="3922" marR="3922" marT="392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084815246"/>
                  </a:ext>
                </a:extLst>
              </a:tr>
              <a:tr h="357343">
                <a:tc>
                  <a:txBody>
                    <a:bodyPr/>
                    <a:lstStyle/>
                    <a:p>
                      <a:pPr algn="l" fontAlgn="b"/>
                      <a:r>
                        <a:rPr lang="en-GB" sz="900" b="0" i="0" u="none" strike="noStrike">
                          <a:solidFill>
                            <a:srgbClr val="000000"/>
                          </a:solidFill>
                          <a:effectLst/>
                          <a:latin typeface="Calibri" panose="020F0502020204030204" pitchFamily="34" charset="0"/>
                        </a:rPr>
                        <a:t>Recommendations for new or improved design and implementation.</a:t>
                      </a:r>
                    </a:p>
                  </a:txBody>
                  <a:tcPr marL="3922" marR="3922" marT="392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Yes / No</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7559308"/>
                  </a:ext>
                </a:extLst>
              </a:tr>
              <a:tr h="536014">
                <a:tc>
                  <a:txBody>
                    <a:bodyPr/>
                    <a:lstStyle/>
                    <a:p>
                      <a:pPr algn="l" fontAlgn="b"/>
                      <a:r>
                        <a:rPr lang="en-GB" sz="900" b="0" i="0" u="none" strike="noStrike">
                          <a:solidFill>
                            <a:srgbClr val="000000"/>
                          </a:solidFill>
                          <a:effectLst/>
                          <a:latin typeface="Calibri" panose="020F0502020204030204" pitchFamily="34" charset="0"/>
                        </a:rPr>
                        <a:t>Recommend activities that manufacturers can do to move towards a more responsible development of AR technologies, in particular Hololens. </a:t>
                      </a:r>
                    </a:p>
                  </a:txBody>
                  <a:tcPr marL="3922" marR="3922" marT="392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Yes / No</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59032"/>
                  </a:ext>
                </a:extLst>
              </a:tr>
              <a:tr h="183687">
                <a:tc>
                  <a:txBody>
                    <a:bodyPr/>
                    <a:lstStyle/>
                    <a:p>
                      <a:pPr algn="l" fontAlgn="b"/>
                      <a:r>
                        <a:rPr lang="en-GB" sz="900" b="0" i="0" u="none" strike="noStrike">
                          <a:solidFill>
                            <a:srgbClr val="000000"/>
                          </a:solidFill>
                          <a:effectLst/>
                          <a:latin typeface="Calibri" panose="020F0502020204030204" pitchFamily="34" charset="0"/>
                        </a:rPr>
                        <a:t>Recommendations for addressing social, ethical, and legal concerns. </a:t>
                      </a:r>
                    </a:p>
                  </a:txBody>
                  <a:tcPr marL="3922" marR="3922" marT="392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Yes / No</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3527323"/>
                  </a:ext>
                </a:extLst>
              </a:tr>
              <a:tr h="183687">
                <a:tc gridSpan="5">
                  <a:txBody>
                    <a:bodyPr/>
                    <a:lstStyle/>
                    <a:p>
                      <a:pPr algn="ctr" fontAlgn="b"/>
                      <a:r>
                        <a:rPr lang="en-GB" sz="900" b="1" i="0" u="none" strike="noStrike">
                          <a:solidFill>
                            <a:srgbClr val="FFFFFF"/>
                          </a:solidFill>
                          <a:effectLst/>
                          <a:latin typeface="Calibri" panose="020F0502020204030204" pitchFamily="34" charset="0"/>
                        </a:rPr>
                        <a:t>The recommendations/outcomes of the project need to: </a:t>
                      </a:r>
                    </a:p>
                  </a:txBody>
                  <a:tcPr marL="3922" marR="3922" marT="392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745797320"/>
                  </a:ext>
                </a:extLst>
              </a:tr>
              <a:tr h="178671">
                <a:tc>
                  <a:txBody>
                    <a:bodyPr/>
                    <a:lstStyle/>
                    <a:p>
                      <a:pPr algn="l" fontAlgn="b"/>
                      <a:r>
                        <a:rPr lang="en-GB" sz="900" b="0" i="0" u="none" strike="noStrike">
                          <a:solidFill>
                            <a:srgbClr val="000000"/>
                          </a:solidFill>
                          <a:effectLst/>
                          <a:latin typeface="Calibri" panose="020F0502020204030204" pitchFamily="34" charset="0"/>
                        </a:rPr>
                        <a:t>Demonstrate your responsible thinking and practice. </a:t>
                      </a:r>
                    </a:p>
                  </a:txBody>
                  <a:tcPr marL="3922" marR="3922" marT="392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Yes / No</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819418"/>
                  </a:ext>
                </a:extLst>
              </a:tr>
              <a:tr h="178671">
                <a:tc>
                  <a:txBody>
                    <a:bodyPr/>
                    <a:lstStyle/>
                    <a:p>
                      <a:pPr algn="l" fontAlgn="b"/>
                      <a:r>
                        <a:rPr lang="en-AU" sz="900" b="0" i="0" u="none" strike="noStrike">
                          <a:solidFill>
                            <a:srgbClr val="000000"/>
                          </a:solidFill>
                          <a:effectLst/>
                          <a:latin typeface="Calibri" panose="020F0502020204030204" pitchFamily="34" charset="0"/>
                        </a:rPr>
                        <a:t>Align with best practice.</a:t>
                      </a:r>
                    </a:p>
                  </a:txBody>
                  <a:tcPr marL="3922" marR="3922" marT="392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Yes / No</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003085"/>
                  </a:ext>
                </a:extLst>
              </a:tr>
              <a:tr h="362358">
                <a:tc>
                  <a:txBody>
                    <a:bodyPr/>
                    <a:lstStyle/>
                    <a:p>
                      <a:pPr algn="l" fontAlgn="b"/>
                      <a:r>
                        <a:rPr lang="en-GB" sz="900" b="0" i="0" u="none" strike="noStrike">
                          <a:solidFill>
                            <a:srgbClr val="000000"/>
                          </a:solidFill>
                          <a:effectLst/>
                          <a:latin typeface="Calibri" panose="020F0502020204030204" pitchFamily="34" charset="0"/>
                        </a:rPr>
                        <a:t>Fit within the ANU policy framework, security and privacy guidelines.</a:t>
                      </a:r>
                    </a:p>
                  </a:txBody>
                  <a:tcPr marL="3922" marR="3922" marT="392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Yes / No</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900" b="0" i="0" u="none" strike="noStrike">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900" b="0" i="0" u="none" strike="noStrike" dirty="0">
                          <a:solidFill>
                            <a:srgbClr val="000000"/>
                          </a:solidFill>
                          <a:effectLst/>
                          <a:latin typeface="Calibri" panose="020F0502020204030204" pitchFamily="34" charset="0"/>
                        </a:rPr>
                        <a:t> </a:t>
                      </a:r>
                    </a:p>
                  </a:txBody>
                  <a:tcPr marL="3922" marR="3922" marT="392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8865428"/>
                  </a:ext>
                </a:extLst>
              </a:tr>
            </a:tbl>
          </a:graphicData>
        </a:graphic>
      </p:graphicFrame>
    </p:spTree>
    <p:extLst>
      <p:ext uri="{BB962C8B-B14F-4D97-AF65-F5344CB8AC3E}">
        <p14:creationId xmlns:p14="http://schemas.microsoft.com/office/powerpoint/2010/main" val="768330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46DFA94-BB7D-41B0-B50C-53E9A42B47DC}"/>
              </a:ext>
            </a:extLst>
          </p:cNvPr>
          <p:cNvSpPr txBox="1">
            <a:spLocks noGrp="1"/>
          </p:cNvSpPr>
          <p:nvPr>
            <p:ph type="title"/>
          </p:nvPr>
        </p:nvSpPr>
        <p:spPr>
          <a:xfrm>
            <a:off x="838200" y="2103437"/>
            <a:ext cx="10515600" cy="1325563"/>
          </a:xfrm>
          <a:prstGeom prst="rect">
            <a:avLst/>
          </a:prstGeom>
          <a:solidFill>
            <a:schemeClr val="tx1"/>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9600" dirty="0">
                <a:solidFill>
                  <a:schemeClr val="accent6">
                    <a:lumMod val="75000"/>
                  </a:schemeClr>
                </a:solidFill>
                <a:latin typeface="Amasis MT Pro Black" panose="020B0604020202020204" pitchFamily="18" charset="0"/>
              </a:rPr>
              <a:t>Challenge Set: Global South</a:t>
            </a:r>
            <a:endParaRPr lang="en-AU" sz="166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2312533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C76E48-5E07-4655-BF36-BFA48273DD57}"/>
              </a:ext>
            </a:extLst>
          </p:cNvPr>
          <p:cNvPicPr>
            <a:picLocks noChangeAspect="1"/>
          </p:cNvPicPr>
          <p:nvPr/>
        </p:nvPicPr>
        <p:blipFill>
          <a:blip r:embed="rId2"/>
          <a:stretch>
            <a:fillRect/>
          </a:stretch>
        </p:blipFill>
        <p:spPr>
          <a:xfrm>
            <a:off x="909129" y="663734"/>
            <a:ext cx="10624780" cy="5530532"/>
          </a:xfrm>
          <a:prstGeom prst="rect">
            <a:avLst/>
          </a:prstGeom>
        </p:spPr>
      </p:pic>
    </p:spTree>
    <p:extLst>
      <p:ext uri="{BB962C8B-B14F-4D97-AF65-F5344CB8AC3E}">
        <p14:creationId xmlns:p14="http://schemas.microsoft.com/office/powerpoint/2010/main" val="2982904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0B24FA-5B14-4ED5-8582-1E212FDB8815}"/>
              </a:ext>
            </a:extLst>
          </p:cNvPr>
          <p:cNvPicPr>
            <a:picLocks noChangeAspect="1"/>
          </p:cNvPicPr>
          <p:nvPr/>
        </p:nvPicPr>
        <p:blipFill>
          <a:blip r:embed="rId2"/>
          <a:stretch>
            <a:fillRect/>
          </a:stretch>
        </p:blipFill>
        <p:spPr>
          <a:xfrm>
            <a:off x="904890" y="1579418"/>
            <a:ext cx="10569448" cy="3480956"/>
          </a:xfrm>
          <a:prstGeom prst="rect">
            <a:avLst/>
          </a:prstGeom>
        </p:spPr>
      </p:pic>
    </p:spTree>
    <p:extLst>
      <p:ext uri="{BB962C8B-B14F-4D97-AF65-F5344CB8AC3E}">
        <p14:creationId xmlns:p14="http://schemas.microsoft.com/office/powerpoint/2010/main" val="249420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8659C75B-13B8-4BDE-8A9B-A370D6808948}"/>
              </a:ext>
            </a:extLst>
          </p:cNvPr>
          <p:cNvSpPr txBox="1">
            <a:spLocks/>
          </p:cNvSpPr>
          <p:nvPr/>
        </p:nvSpPr>
        <p:spPr>
          <a:xfrm>
            <a:off x="246672" y="124203"/>
            <a:ext cx="11698656"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800" dirty="0">
                <a:solidFill>
                  <a:schemeClr val="accent6">
                    <a:lumMod val="75000"/>
                  </a:schemeClr>
                </a:solidFill>
                <a:latin typeface="Amasis MT Pro Black" panose="020B0604020202020204" pitchFamily="18" charset="0"/>
              </a:rPr>
              <a:t>Global South Workshop Project Requirements</a:t>
            </a:r>
            <a:endParaRPr lang="en-AU" sz="6600" dirty="0">
              <a:solidFill>
                <a:schemeClr val="accent6">
                  <a:lumMod val="75000"/>
                </a:schemeClr>
              </a:solidFill>
              <a:latin typeface="Amasis MT Pro Black" panose="020B0604020202020204" pitchFamily="18" charset="0"/>
            </a:endParaRPr>
          </a:p>
        </p:txBody>
      </p:sp>
      <p:graphicFrame>
        <p:nvGraphicFramePr>
          <p:cNvPr id="4" name="Table 3">
            <a:extLst>
              <a:ext uri="{FF2B5EF4-FFF2-40B4-BE49-F238E27FC236}">
                <a16:creationId xmlns:a16="http://schemas.microsoft.com/office/drawing/2014/main" id="{A47D7D4B-1434-413D-A063-0BD3CFAACB84}"/>
              </a:ext>
            </a:extLst>
          </p:cNvPr>
          <p:cNvGraphicFramePr>
            <a:graphicFrameLocks noGrp="1"/>
          </p:cNvGraphicFramePr>
          <p:nvPr>
            <p:extLst>
              <p:ext uri="{D42A27DB-BD31-4B8C-83A1-F6EECF244321}">
                <p14:modId xmlns:p14="http://schemas.microsoft.com/office/powerpoint/2010/main" val="3852611260"/>
              </p:ext>
            </p:extLst>
          </p:nvPr>
        </p:nvGraphicFramePr>
        <p:xfrm>
          <a:off x="569626" y="1888761"/>
          <a:ext cx="11212643" cy="3540278"/>
        </p:xfrm>
        <a:graphic>
          <a:graphicData uri="http://schemas.openxmlformats.org/drawingml/2006/table">
            <a:tbl>
              <a:tblPr/>
              <a:tblGrid>
                <a:gridCol w="4944551">
                  <a:extLst>
                    <a:ext uri="{9D8B030D-6E8A-4147-A177-3AD203B41FA5}">
                      <a16:colId xmlns:a16="http://schemas.microsoft.com/office/drawing/2014/main" val="2848706674"/>
                    </a:ext>
                  </a:extLst>
                </a:gridCol>
                <a:gridCol w="636798">
                  <a:extLst>
                    <a:ext uri="{9D8B030D-6E8A-4147-A177-3AD203B41FA5}">
                      <a16:colId xmlns:a16="http://schemas.microsoft.com/office/drawing/2014/main" val="3955064599"/>
                    </a:ext>
                  </a:extLst>
                </a:gridCol>
                <a:gridCol w="2884321">
                  <a:extLst>
                    <a:ext uri="{9D8B030D-6E8A-4147-A177-3AD203B41FA5}">
                      <a16:colId xmlns:a16="http://schemas.microsoft.com/office/drawing/2014/main" val="3616335942"/>
                    </a:ext>
                  </a:extLst>
                </a:gridCol>
                <a:gridCol w="2746973">
                  <a:extLst>
                    <a:ext uri="{9D8B030D-6E8A-4147-A177-3AD203B41FA5}">
                      <a16:colId xmlns:a16="http://schemas.microsoft.com/office/drawing/2014/main" val="4168742185"/>
                    </a:ext>
                  </a:extLst>
                </a:gridCol>
              </a:tblGrid>
              <a:tr h="212693">
                <a:tc>
                  <a:txBody>
                    <a:bodyPr/>
                    <a:lstStyle/>
                    <a:p>
                      <a:pPr algn="l" fontAlgn="b"/>
                      <a:r>
                        <a:rPr lang="en-AU" sz="1000" b="0" i="0" u="none" strike="noStrike">
                          <a:solidFill>
                            <a:srgbClr val="000000"/>
                          </a:solidFill>
                          <a:effectLst/>
                          <a:latin typeface="Calibri" panose="020F0502020204030204" pitchFamily="34" charset="0"/>
                        </a:rPr>
                        <a:t> </a:t>
                      </a:r>
                    </a:p>
                  </a:txBody>
                  <a:tcPr marL="4392" marR="4392" marT="439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Yes / No</a:t>
                      </a:r>
                    </a:p>
                  </a:txBody>
                  <a:tcPr marL="4392" marR="4392" marT="439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How has this been achieved?</a:t>
                      </a:r>
                    </a:p>
                  </a:txBody>
                  <a:tcPr marL="4392" marR="4392" marT="439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How / where has this been documented?</a:t>
                      </a:r>
                    </a:p>
                  </a:txBody>
                  <a:tcPr marL="4392" marR="4392" marT="439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260798"/>
                  </a:ext>
                </a:extLst>
              </a:tr>
              <a:tr h="212693">
                <a:tc>
                  <a:txBody>
                    <a:bodyPr/>
                    <a:lstStyle/>
                    <a:p>
                      <a:pPr algn="l" fontAlgn="b"/>
                      <a:r>
                        <a:rPr lang="en-AU" sz="1000" b="1" i="0" u="none" strike="noStrike">
                          <a:solidFill>
                            <a:srgbClr val="FFFFFF"/>
                          </a:solidFill>
                          <a:effectLst/>
                          <a:latin typeface="Calibri" panose="020F0502020204030204" pitchFamily="34" charset="0"/>
                        </a:rPr>
                        <a:t>Have you?</a:t>
                      </a:r>
                    </a:p>
                  </a:txBody>
                  <a:tcPr marL="4392" marR="4392" marT="4392" marB="0" anchor="b">
                    <a:lnL w="190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AU" sz="1000" b="1" i="0" u="none" strike="noStrike">
                          <a:solidFill>
                            <a:srgbClr val="FFFFFF"/>
                          </a:solidFill>
                          <a:effectLst/>
                          <a:latin typeface="Calibri" panose="020F0502020204030204" pitchFamily="34" charset="0"/>
                        </a:rPr>
                        <a:t> </a:t>
                      </a:r>
                    </a:p>
                  </a:txBody>
                  <a:tcPr marL="4392" marR="4392" marT="4392"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AU" sz="1000" b="1" i="0" u="none" strike="noStrike">
                          <a:solidFill>
                            <a:srgbClr val="FFFFFF"/>
                          </a:solidFill>
                          <a:effectLst/>
                          <a:latin typeface="Calibri" panose="020F0502020204030204" pitchFamily="34" charset="0"/>
                        </a:rPr>
                        <a:t> </a:t>
                      </a:r>
                    </a:p>
                  </a:txBody>
                  <a:tcPr marL="4392" marR="4392" marT="4392"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AU" sz="1000" b="1" i="0" u="none" strike="noStrike">
                          <a:solidFill>
                            <a:srgbClr val="FFFFFF"/>
                          </a:solidFill>
                          <a:effectLst/>
                          <a:latin typeface="Calibri" panose="020F0502020204030204" pitchFamily="34" charset="0"/>
                        </a:rPr>
                        <a:t> </a:t>
                      </a:r>
                    </a:p>
                  </a:txBody>
                  <a:tcPr marL="4392" marR="4392" marT="4392"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637349957"/>
                  </a:ext>
                </a:extLst>
              </a:tr>
              <a:tr h="419578">
                <a:tc>
                  <a:txBody>
                    <a:bodyPr/>
                    <a:lstStyle/>
                    <a:p>
                      <a:pPr algn="l" fontAlgn="b"/>
                      <a:r>
                        <a:rPr lang="en-GB" sz="1000" b="0" i="0" u="none" strike="noStrike">
                          <a:solidFill>
                            <a:srgbClr val="000000"/>
                          </a:solidFill>
                          <a:effectLst/>
                          <a:latin typeface="Calibri" panose="020F0502020204030204" pitchFamily="34" charset="0"/>
                        </a:rPr>
                        <a:t>Identified the social, ethical and technical challenges for the people who want to use technology for social good / hackathons.</a:t>
                      </a:r>
                    </a:p>
                  </a:txBody>
                  <a:tcPr marL="4392" marR="4392" marT="439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Yes / No</a:t>
                      </a:r>
                    </a:p>
                  </a:txBody>
                  <a:tcPr marL="4392" marR="4392" marT="439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 </a:t>
                      </a:r>
                    </a:p>
                  </a:txBody>
                  <a:tcPr marL="4392" marR="4392" marT="439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 </a:t>
                      </a:r>
                    </a:p>
                  </a:txBody>
                  <a:tcPr marL="4392" marR="4392" marT="439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6566876"/>
                  </a:ext>
                </a:extLst>
              </a:tr>
              <a:tr h="413771">
                <a:tc>
                  <a:txBody>
                    <a:bodyPr/>
                    <a:lstStyle/>
                    <a:p>
                      <a:pPr algn="l" fontAlgn="b"/>
                      <a:r>
                        <a:rPr lang="en-GB" sz="1000" b="0" i="0" u="none" strike="noStrike">
                          <a:solidFill>
                            <a:srgbClr val="000000"/>
                          </a:solidFill>
                          <a:effectLst/>
                          <a:latin typeface="Calibri" panose="020F0502020204030204" pitchFamily="34" charset="0"/>
                        </a:rPr>
                        <a:t>Identified how/why/when some technology for social good technology innitiatives undermine the indigenous knowledge and the ways of looking.</a:t>
                      </a:r>
                    </a:p>
                  </a:txBody>
                  <a:tcPr marL="4392" marR="4392" marT="439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Yes / No</a:t>
                      </a:r>
                    </a:p>
                  </a:txBody>
                  <a:tcPr marL="4392" marR="4392" marT="439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 </a:t>
                      </a:r>
                    </a:p>
                  </a:txBody>
                  <a:tcPr marL="4392" marR="4392" marT="439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 </a:t>
                      </a:r>
                    </a:p>
                  </a:txBody>
                  <a:tcPr marL="4392" marR="4392" marT="439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6661623"/>
                  </a:ext>
                </a:extLst>
              </a:tr>
              <a:tr h="620655">
                <a:tc>
                  <a:txBody>
                    <a:bodyPr/>
                    <a:lstStyle/>
                    <a:p>
                      <a:pPr algn="l" fontAlgn="b"/>
                      <a:r>
                        <a:rPr lang="en-GB" sz="1000" b="0" i="0" u="none" strike="noStrike">
                          <a:solidFill>
                            <a:srgbClr val="000000"/>
                          </a:solidFill>
                          <a:effectLst/>
                          <a:latin typeface="Calibri" panose="020F0502020204030204" pitchFamily="34" charset="0"/>
                        </a:rPr>
                        <a:t>Explored the ethical problems created by lack of access to infrastructure, lack of alternatives or limited solutions to any unexpected problems arising from these 'technology for social good projects'.</a:t>
                      </a:r>
                    </a:p>
                  </a:txBody>
                  <a:tcPr marL="4392" marR="4392" marT="439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Yes / No</a:t>
                      </a:r>
                    </a:p>
                  </a:txBody>
                  <a:tcPr marL="4392" marR="4392" marT="439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 </a:t>
                      </a:r>
                    </a:p>
                  </a:txBody>
                  <a:tcPr marL="4392" marR="4392" marT="439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 </a:t>
                      </a:r>
                    </a:p>
                  </a:txBody>
                  <a:tcPr marL="4392" marR="4392" marT="439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0949431"/>
                  </a:ext>
                </a:extLst>
              </a:tr>
              <a:tr h="413771">
                <a:tc>
                  <a:txBody>
                    <a:bodyPr/>
                    <a:lstStyle/>
                    <a:p>
                      <a:pPr algn="l" fontAlgn="b"/>
                      <a:r>
                        <a:rPr lang="en-GB" sz="1000" b="0" i="0" u="none" strike="noStrike">
                          <a:solidFill>
                            <a:srgbClr val="000000"/>
                          </a:solidFill>
                          <a:effectLst/>
                          <a:latin typeface="Calibri" panose="020F0502020204030204" pitchFamily="34" charset="0"/>
                        </a:rPr>
                        <a:t>Identified stakeholders of the 'technology innovation for social good' project as well as their needs and values</a:t>
                      </a:r>
                    </a:p>
                  </a:txBody>
                  <a:tcPr marL="4392" marR="4392" marT="439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Yes / No</a:t>
                      </a:r>
                    </a:p>
                  </a:txBody>
                  <a:tcPr marL="4392" marR="4392" marT="439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 </a:t>
                      </a:r>
                    </a:p>
                  </a:txBody>
                  <a:tcPr marL="4392" marR="4392" marT="439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 </a:t>
                      </a:r>
                    </a:p>
                  </a:txBody>
                  <a:tcPr marL="4392" marR="4392" marT="439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6061979"/>
                  </a:ext>
                </a:extLst>
              </a:tr>
              <a:tr h="620655">
                <a:tc>
                  <a:txBody>
                    <a:bodyPr/>
                    <a:lstStyle/>
                    <a:p>
                      <a:pPr algn="l" fontAlgn="b"/>
                      <a:r>
                        <a:rPr lang="en-GB" sz="1000" b="0" i="0" u="none" strike="noStrike">
                          <a:solidFill>
                            <a:srgbClr val="000000"/>
                          </a:solidFill>
                          <a:effectLst/>
                          <a:latin typeface="Calibri" panose="020F0502020204030204" pitchFamily="34" charset="0"/>
                        </a:rPr>
                        <a:t>Identified a way to ensure the tech solutions in less developed countries are responsible, where there may not be infrastructure to provide alternatives or solutions to any unexpected problems.</a:t>
                      </a:r>
                    </a:p>
                  </a:txBody>
                  <a:tcPr marL="4392" marR="4392" marT="439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Yes / No</a:t>
                      </a:r>
                    </a:p>
                  </a:txBody>
                  <a:tcPr marL="4392" marR="4392" marT="439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 </a:t>
                      </a:r>
                    </a:p>
                  </a:txBody>
                  <a:tcPr marL="4392" marR="4392" marT="439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 </a:t>
                      </a:r>
                    </a:p>
                  </a:txBody>
                  <a:tcPr marL="4392" marR="4392" marT="439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4119276"/>
                  </a:ext>
                </a:extLst>
              </a:tr>
              <a:tr h="626462">
                <a:tc>
                  <a:txBody>
                    <a:bodyPr/>
                    <a:lstStyle/>
                    <a:p>
                      <a:pPr algn="l" fontAlgn="b"/>
                      <a:r>
                        <a:rPr lang="en-GB" sz="1000" b="0" i="0" u="none" strike="noStrike">
                          <a:solidFill>
                            <a:srgbClr val="000000"/>
                          </a:solidFill>
                          <a:effectLst/>
                          <a:latin typeface="Calibri" panose="020F0502020204030204" pitchFamily="34" charset="0"/>
                        </a:rPr>
                        <a:t>Identified how can we best develop solutions to these problems in a responsible and relevant way if we cannot ethically innovate for or with populations in the Global South</a:t>
                      </a:r>
                    </a:p>
                  </a:txBody>
                  <a:tcPr marL="4392" marR="4392" marT="4392"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1000" b="0" i="0" u="none" strike="noStrike">
                          <a:solidFill>
                            <a:srgbClr val="000000"/>
                          </a:solidFill>
                          <a:effectLst/>
                          <a:latin typeface="Calibri" panose="020F0502020204030204" pitchFamily="34" charset="0"/>
                        </a:rPr>
                        <a:t>Yes / No</a:t>
                      </a:r>
                    </a:p>
                  </a:txBody>
                  <a:tcPr marL="4392" marR="4392" marT="439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1000" b="0" i="0" u="none" strike="noStrike" dirty="0">
                          <a:solidFill>
                            <a:srgbClr val="000000"/>
                          </a:solidFill>
                          <a:effectLst/>
                          <a:latin typeface="Calibri" panose="020F0502020204030204" pitchFamily="34" charset="0"/>
                        </a:rPr>
                        <a:t> </a:t>
                      </a:r>
                    </a:p>
                  </a:txBody>
                  <a:tcPr marL="4392" marR="4392" marT="439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1000" b="0" i="0" u="none" strike="noStrike" dirty="0">
                          <a:solidFill>
                            <a:srgbClr val="000000"/>
                          </a:solidFill>
                          <a:effectLst/>
                          <a:latin typeface="Calibri" panose="020F0502020204030204" pitchFamily="34" charset="0"/>
                        </a:rPr>
                        <a:t> </a:t>
                      </a:r>
                    </a:p>
                  </a:txBody>
                  <a:tcPr marL="4392" marR="4392" marT="4392"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5012049"/>
                  </a:ext>
                </a:extLst>
              </a:tr>
            </a:tbl>
          </a:graphicData>
        </a:graphic>
      </p:graphicFrame>
    </p:spTree>
    <p:extLst>
      <p:ext uri="{BB962C8B-B14F-4D97-AF65-F5344CB8AC3E}">
        <p14:creationId xmlns:p14="http://schemas.microsoft.com/office/powerpoint/2010/main" val="1023522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CC7530-DFCB-4055-A7A1-9B4DE4F8062D}"/>
              </a:ext>
            </a:extLst>
          </p:cNvPr>
          <p:cNvPicPr>
            <a:picLocks noChangeAspect="1"/>
          </p:cNvPicPr>
          <p:nvPr/>
        </p:nvPicPr>
        <p:blipFill>
          <a:blip r:embed="rId2"/>
          <a:stretch>
            <a:fillRect/>
          </a:stretch>
        </p:blipFill>
        <p:spPr>
          <a:xfrm>
            <a:off x="2209708" y="437506"/>
            <a:ext cx="7516183" cy="5982987"/>
          </a:xfrm>
          <a:prstGeom prst="rect">
            <a:avLst/>
          </a:prstGeom>
        </p:spPr>
      </p:pic>
    </p:spTree>
    <p:extLst>
      <p:ext uri="{BB962C8B-B14F-4D97-AF65-F5344CB8AC3E}">
        <p14:creationId xmlns:p14="http://schemas.microsoft.com/office/powerpoint/2010/main" val="1718984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46DFA94-BB7D-41B0-B50C-53E9A42B47DC}"/>
              </a:ext>
            </a:extLst>
          </p:cNvPr>
          <p:cNvSpPr txBox="1">
            <a:spLocks noGrp="1"/>
          </p:cNvSpPr>
          <p:nvPr>
            <p:ph type="title"/>
          </p:nvPr>
        </p:nvSpPr>
        <p:spPr>
          <a:xfrm>
            <a:off x="838200" y="2103437"/>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8800" dirty="0">
                <a:solidFill>
                  <a:schemeClr val="accent6">
                    <a:lumMod val="75000"/>
                  </a:schemeClr>
                </a:solidFill>
                <a:latin typeface="Amasis MT Pro Black" panose="020B0604020202020204" pitchFamily="18" charset="0"/>
              </a:rPr>
              <a:t>Group Repository </a:t>
            </a:r>
            <a:br>
              <a:rPr lang="en-AU" sz="8800" dirty="0">
                <a:solidFill>
                  <a:schemeClr val="accent6">
                    <a:lumMod val="75000"/>
                  </a:schemeClr>
                </a:solidFill>
                <a:latin typeface="Amasis MT Pro Black" panose="020B0604020202020204" pitchFamily="18" charset="0"/>
              </a:rPr>
            </a:br>
            <a:r>
              <a:rPr lang="en-AU" sz="8800" dirty="0">
                <a:solidFill>
                  <a:schemeClr val="accent6">
                    <a:lumMod val="75000"/>
                  </a:schemeClr>
                </a:solidFill>
                <a:latin typeface="Amasis MT Pro Black" panose="020B0604020202020204" pitchFamily="18" charset="0"/>
              </a:rPr>
              <a:t>and Team Charter</a:t>
            </a:r>
          </a:p>
        </p:txBody>
      </p:sp>
    </p:spTree>
    <p:extLst>
      <p:ext uri="{BB962C8B-B14F-4D97-AF65-F5344CB8AC3E}">
        <p14:creationId xmlns:p14="http://schemas.microsoft.com/office/powerpoint/2010/main" val="3687401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8D9334FF-AC29-4F6F-A496-BC620B6FC3FB}"/>
              </a:ext>
            </a:extLst>
          </p:cNvPr>
          <p:cNvSpPr txBox="1">
            <a:spLocks/>
          </p:cNvSpPr>
          <p:nvPr/>
        </p:nvSpPr>
        <p:spPr>
          <a:xfrm>
            <a:off x="233515" y="-104397"/>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800" dirty="0">
                <a:solidFill>
                  <a:schemeClr val="accent6">
                    <a:lumMod val="75000"/>
                  </a:schemeClr>
                </a:solidFill>
                <a:latin typeface="Amasis MT Pro Black" panose="020B0604020202020204" pitchFamily="18" charset="0"/>
              </a:rPr>
              <a:t>Quick Workshop Project Review</a:t>
            </a:r>
            <a:endParaRPr lang="en-AU" sz="6600" dirty="0">
              <a:solidFill>
                <a:schemeClr val="accent6">
                  <a:lumMod val="75000"/>
                </a:schemeClr>
              </a:solidFill>
              <a:latin typeface="Amasis MT Pro Black" panose="020B0604020202020204" pitchFamily="18" charset="0"/>
            </a:endParaRPr>
          </a:p>
        </p:txBody>
      </p:sp>
      <p:graphicFrame>
        <p:nvGraphicFramePr>
          <p:cNvPr id="6" name="Table 5">
            <a:extLst>
              <a:ext uri="{FF2B5EF4-FFF2-40B4-BE49-F238E27FC236}">
                <a16:creationId xmlns:a16="http://schemas.microsoft.com/office/drawing/2014/main" id="{681D27CC-5963-4B4B-9C84-3936D1C7D850}"/>
              </a:ext>
            </a:extLst>
          </p:cNvPr>
          <p:cNvGraphicFramePr>
            <a:graphicFrameLocks noGrp="1"/>
          </p:cNvGraphicFramePr>
          <p:nvPr>
            <p:extLst>
              <p:ext uri="{D42A27DB-BD31-4B8C-83A1-F6EECF244321}">
                <p14:modId xmlns:p14="http://schemas.microsoft.com/office/powerpoint/2010/main" val="3321835497"/>
              </p:ext>
            </p:extLst>
          </p:nvPr>
        </p:nvGraphicFramePr>
        <p:xfrm>
          <a:off x="876925" y="1221167"/>
          <a:ext cx="10770432" cy="4955795"/>
        </p:xfrm>
        <a:graphic>
          <a:graphicData uri="http://schemas.openxmlformats.org/drawingml/2006/table">
            <a:tbl>
              <a:tblPr/>
              <a:tblGrid>
                <a:gridCol w="3739903">
                  <a:extLst>
                    <a:ext uri="{9D8B030D-6E8A-4147-A177-3AD203B41FA5}">
                      <a16:colId xmlns:a16="http://schemas.microsoft.com/office/drawing/2014/main" val="4003802256"/>
                    </a:ext>
                  </a:extLst>
                </a:gridCol>
                <a:gridCol w="764980">
                  <a:extLst>
                    <a:ext uri="{9D8B030D-6E8A-4147-A177-3AD203B41FA5}">
                      <a16:colId xmlns:a16="http://schemas.microsoft.com/office/drawing/2014/main" val="492888266"/>
                    </a:ext>
                  </a:extLst>
                </a:gridCol>
                <a:gridCol w="1736383">
                  <a:extLst>
                    <a:ext uri="{9D8B030D-6E8A-4147-A177-3AD203B41FA5}">
                      <a16:colId xmlns:a16="http://schemas.microsoft.com/office/drawing/2014/main" val="2968538094"/>
                    </a:ext>
                  </a:extLst>
                </a:gridCol>
                <a:gridCol w="2792783">
                  <a:extLst>
                    <a:ext uri="{9D8B030D-6E8A-4147-A177-3AD203B41FA5}">
                      <a16:colId xmlns:a16="http://schemas.microsoft.com/office/drawing/2014/main" val="3286804314"/>
                    </a:ext>
                  </a:extLst>
                </a:gridCol>
                <a:gridCol w="1736383">
                  <a:extLst>
                    <a:ext uri="{9D8B030D-6E8A-4147-A177-3AD203B41FA5}">
                      <a16:colId xmlns:a16="http://schemas.microsoft.com/office/drawing/2014/main" val="3694026059"/>
                    </a:ext>
                  </a:extLst>
                </a:gridCol>
              </a:tblGrid>
              <a:tr h="414263">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GB" sz="700" b="1" i="0" u="none" strike="noStrike">
                          <a:solidFill>
                            <a:srgbClr val="000000"/>
                          </a:solidFill>
                          <a:effectLst/>
                          <a:latin typeface="Calibri" panose="020F0502020204030204" pitchFamily="34" charset="0"/>
                        </a:rPr>
                        <a:t>Have we completed this task? </a:t>
                      </a:r>
                    </a:p>
                  </a:txBody>
                  <a:tcPr marL="3161" marR="3161" marT="3161" marB="0" anchor="b">
                    <a:lnL>
                      <a:noFill/>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fontAlgn="b"/>
                      <a:r>
                        <a:rPr lang="en-GB" sz="700" b="1" i="0" u="none" strike="noStrike">
                          <a:solidFill>
                            <a:srgbClr val="000000"/>
                          </a:solidFill>
                          <a:effectLst/>
                          <a:latin typeface="Calibri" panose="020F0502020204030204" pitchFamily="34" charset="0"/>
                        </a:rPr>
                        <a:t>How have we completed this requirement?</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fontAlgn="b"/>
                      <a:r>
                        <a:rPr lang="en-GB" sz="700" b="1" i="0" u="none" strike="noStrike">
                          <a:solidFill>
                            <a:srgbClr val="000000"/>
                          </a:solidFill>
                          <a:effectLst/>
                          <a:latin typeface="Calibri" panose="020F0502020204030204" pitchFamily="34" charset="0"/>
                        </a:rPr>
                        <a:t>How can we display we have completed this requirement?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fontAlgn="b"/>
                      <a:r>
                        <a:rPr lang="en-GB" sz="700" b="1" i="0" u="none" strike="noStrike">
                          <a:solidFill>
                            <a:srgbClr val="000000"/>
                          </a:solidFill>
                          <a:effectLst/>
                          <a:latin typeface="Calibri" panose="020F0502020204030204" pitchFamily="34" charset="0"/>
                        </a:rPr>
                        <a:t>Which Workshop Assessment  is this relevant to?</a:t>
                      </a:r>
                    </a:p>
                  </a:txBody>
                  <a:tcPr marL="3161" marR="3161" marT="3161"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23958314"/>
                  </a:ext>
                </a:extLst>
              </a:tr>
              <a:tr h="551071">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Select Yes or No</a:t>
                      </a:r>
                    </a:p>
                  </a:txBody>
                  <a:tcPr marL="3161" marR="3161" marT="3161" marB="0" anchor="b">
                    <a:lnL>
                      <a:noFill/>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Calibri" panose="020F0502020204030204" pitchFamily="34" charset="0"/>
                        </a:rPr>
                        <a:t>List Activities Completed (Stakeholder Mapping, Empathy Map, Secondary Research Etc)</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fontAlgn="b"/>
                      <a:r>
                        <a:rPr lang="en-AU" sz="700" b="1"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Calibri" panose="020F0502020204030204" pitchFamily="34" charset="0"/>
                        </a:rPr>
                        <a:t>White Paper, Podcast, Group Presentation, Individual Reflective Piece or Workshop Contribution</a:t>
                      </a:r>
                    </a:p>
                  </a:txBody>
                  <a:tcPr marL="3161" marR="3161" marT="3161"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536427"/>
                  </a:ext>
                </a:extLst>
              </a:tr>
              <a:tr h="140648">
                <a:tc gridSpan="5">
                  <a:txBody>
                    <a:bodyPr/>
                    <a:lstStyle/>
                    <a:p>
                      <a:pPr algn="ctr" fontAlgn="b"/>
                      <a:r>
                        <a:rPr lang="en-AU" sz="700" b="1" i="0" u="none" strike="noStrike">
                          <a:solidFill>
                            <a:srgbClr val="FFFFFF"/>
                          </a:solidFill>
                          <a:effectLst/>
                          <a:latin typeface="Calibri" panose="020F0502020204030204" pitchFamily="34" charset="0"/>
                        </a:rPr>
                        <a:t>Empathise </a:t>
                      </a:r>
                    </a:p>
                  </a:txBody>
                  <a:tcPr marL="3161" marR="3161" marT="316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192507845"/>
                  </a:ext>
                </a:extLst>
              </a:tr>
              <a:tr h="410423">
                <a:tc>
                  <a:txBody>
                    <a:bodyPr/>
                    <a:lstStyle/>
                    <a:p>
                      <a:pPr algn="l" fontAlgn="b"/>
                      <a:r>
                        <a:rPr lang="en-GB" sz="700" b="0" i="0" u="none" strike="noStrike">
                          <a:solidFill>
                            <a:srgbClr val="000000"/>
                          </a:solidFill>
                          <a:effectLst/>
                          <a:latin typeface="Calibri" panose="020F0502020204030204" pitchFamily="34" charset="0"/>
                        </a:rPr>
                        <a:t>Find and analyse existing cases of platforms empowering vulnerable communities across the world by technology (platforms like Techfugees and WFP Innovation AccelA4:A8erator)</a:t>
                      </a:r>
                    </a:p>
                  </a:txBody>
                  <a:tcPr marL="3161" marR="3161" marT="3161"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AU" sz="700" b="0" i="0" u="none" strike="noStrike">
                          <a:solidFill>
                            <a:srgbClr val="000000"/>
                          </a:solidFill>
                          <a:effectLst/>
                          <a:latin typeface="Calibri" panose="020F0502020204030204" pitchFamily="34" charset="0"/>
                        </a:rPr>
                        <a:t>Yes / No</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9699038"/>
                  </a:ext>
                </a:extLst>
              </a:tr>
              <a:tr h="273615">
                <a:tc>
                  <a:txBody>
                    <a:bodyPr/>
                    <a:lstStyle/>
                    <a:p>
                      <a:pPr algn="l" fontAlgn="b"/>
                      <a:r>
                        <a:rPr lang="en-GB" sz="700" b="0" i="0" u="none" strike="noStrike">
                          <a:solidFill>
                            <a:srgbClr val="000000"/>
                          </a:solidFill>
                          <a:effectLst/>
                          <a:latin typeface="Calibri" panose="020F0502020204030204" pitchFamily="34" charset="0"/>
                        </a:rPr>
                        <a:t>Analyse the successful projects to understand which kind of innovations are mostly desirable by the funding agencies.  </a:t>
                      </a:r>
                    </a:p>
                  </a:txBody>
                  <a:tcPr marL="3161" marR="3161" marT="3161"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a:txBody>
                    <a:bodyPr/>
                    <a:lstStyle/>
                    <a:p>
                      <a:pPr algn="l" fontAlgn="b"/>
                      <a:r>
                        <a:rPr lang="en-AU" sz="700" b="0" i="0" u="none" strike="noStrike">
                          <a:solidFill>
                            <a:srgbClr val="000000"/>
                          </a:solidFill>
                          <a:effectLst/>
                          <a:latin typeface="Calibri" panose="020F0502020204030204" pitchFamily="34" charset="0"/>
                        </a:rPr>
                        <a:t>Yes / No</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7930157"/>
                  </a:ext>
                </a:extLst>
              </a:tr>
              <a:tr h="410423">
                <a:tc>
                  <a:txBody>
                    <a:bodyPr/>
                    <a:lstStyle/>
                    <a:p>
                      <a:pPr algn="l" fontAlgn="b"/>
                      <a:r>
                        <a:rPr lang="en-GB" sz="700" b="0" i="0" u="none" strike="noStrike">
                          <a:solidFill>
                            <a:srgbClr val="000000"/>
                          </a:solidFill>
                          <a:effectLst/>
                          <a:latin typeface="Calibri" panose="020F0502020204030204" pitchFamily="34" charset="0"/>
                        </a:rPr>
                        <a:t>Understand the context, environment and requirements in which initiatives such as Techfugees or hackathons and open-innovation events operates.</a:t>
                      </a:r>
                    </a:p>
                  </a:txBody>
                  <a:tcPr marL="3161" marR="3161" marT="3161"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Yes / No</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2390493"/>
                  </a:ext>
                </a:extLst>
              </a:tr>
              <a:tr h="410423">
                <a:tc>
                  <a:txBody>
                    <a:bodyPr/>
                    <a:lstStyle/>
                    <a:p>
                      <a:pPr algn="l" fontAlgn="b"/>
                      <a:r>
                        <a:rPr lang="en-GB" sz="700" b="0" i="0" u="none" strike="noStrike">
                          <a:solidFill>
                            <a:srgbClr val="000000"/>
                          </a:solidFill>
                          <a:effectLst/>
                          <a:latin typeface="Calibri" panose="020F0502020204030204" pitchFamily="34" charset="0"/>
                        </a:rPr>
                        <a:t>Conduct a review to determine the main key social, ethical, and technical concerns around design and application of Tech-innovations in the developing countries.</a:t>
                      </a:r>
                    </a:p>
                  </a:txBody>
                  <a:tcPr marL="3161" marR="3161" marT="3161"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Yes / No</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8045859"/>
                  </a:ext>
                </a:extLst>
              </a:tr>
              <a:tr h="687879">
                <a:tc>
                  <a:txBody>
                    <a:bodyPr/>
                    <a:lstStyle/>
                    <a:p>
                      <a:pPr algn="l" fontAlgn="b"/>
                      <a:r>
                        <a:rPr lang="en-GB" sz="700" b="0" i="0" u="none" strike="noStrike">
                          <a:solidFill>
                            <a:srgbClr val="000000"/>
                          </a:solidFill>
                          <a:effectLst/>
                          <a:latin typeface="Calibri" panose="020F0502020204030204" pitchFamily="34" charset="0"/>
                        </a:rPr>
                        <a:t>Select one initiative (e.g. hackathon, institution, etc.) and go through the abovementioned process for that particular initiative. For example, if your group find a specific hackathon in Kenya interesting, find and analyse all relevant information about that Hackathon. Ideate and prototype solutions/recommendations</a:t>
                      </a:r>
                    </a:p>
                  </a:txBody>
                  <a:tcPr marL="3161" marR="3161" marT="3161"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Yes / No</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7280944"/>
                  </a:ext>
                </a:extLst>
              </a:tr>
              <a:tr h="140648">
                <a:tc gridSpan="5">
                  <a:txBody>
                    <a:bodyPr/>
                    <a:lstStyle/>
                    <a:p>
                      <a:pPr algn="ctr" fontAlgn="b"/>
                      <a:r>
                        <a:rPr lang="en-AU" sz="700" b="1" i="0" u="none" strike="noStrike">
                          <a:solidFill>
                            <a:srgbClr val="FFFFFF"/>
                          </a:solidFill>
                          <a:effectLst/>
                          <a:latin typeface="Calibri" panose="020F0502020204030204" pitchFamily="34" charset="0"/>
                        </a:rPr>
                        <a:t>Ideate and prototype solutions/recommendations</a:t>
                      </a:r>
                    </a:p>
                  </a:txBody>
                  <a:tcPr marL="3161" marR="3161" marT="316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173038060"/>
                  </a:ext>
                </a:extLst>
              </a:tr>
              <a:tr h="273615">
                <a:tc>
                  <a:txBody>
                    <a:bodyPr/>
                    <a:lstStyle/>
                    <a:p>
                      <a:pPr algn="l" fontAlgn="b"/>
                      <a:r>
                        <a:rPr lang="en-GB" sz="700" b="0" i="0" u="none" strike="noStrike">
                          <a:solidFill>
                            <a:srgbClr val="000000"/>
                          </a:solidFill>
                          <a:effectLst/>
                          <a:latin typeface="Calibri" panose="020F0502020204030204" pitchFamily="34" charset="0"/>
                        </a:rPr>
                        <a:t>Recommendations for new or improved design and implementation of tech-accelerators in developing countries </a:t>
                      </a:r>
                    </a:p>
                  </a:txBody>
                  <a:tcPr marL="3161" marR="3161" marT="3161"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Yes / No</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5030501"/>
                  </a:ext>
                </a:extLst>
              </a:tr>
              <a:tr h="273615">
                <a:tc>
                  <a:txBody>
                    <a:bodyPr/>
                    <a:lstStyle/>
                    <a:p>
                      <a:pPr algn="l" fontAlgn="b"/>
                      <a:r>
                        <a:rPr lang="en-GB" sz="700" b="0" i="0" u="none" strike="noStrike">
                          <a:solidFill>
                            <a:srgbClr val="000000"/>
                          </a:solidFill>
                          <a:effectLst/>
                          <a:latin typeface="Calibri" panose="020F0502020204030204" pitchFamily="34" charset="0"/>
                        </a:rPr>
                        <a:t>Recommend activities that ensure the tech innovations in less developed countries are responsible</a:t>
                      </a:r>
                    </a:p>
                  </a:txBody>
                  <a:tcPr marL="3161" marR="3161" marT="3161"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Yes / No</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7784365"/>
                  </a:ext>
                </a:extLst>
              </a:tr>
              <a:tr h="277455">
                <a:tc>
                  <a:txBody>
                    <a:bodyPr/>
                    <a:lstStyle/>
                    <a:p>
                      <a:pPr algn="l" fontAlgn="b"/>
                      <a:r>
                        <a:rPr lang="en-GB" sz="700" b="0" i="0" u="none" strike="noStrike">
                          <a:solidFill>
                            <a:srgbClr val="000000"/>
                          </a:solidFill>
                          <a:effectLst/>
                          <a:latin typeface="Calibri" panose="020F0502020204030204" pitchFamily="34" charset="0"/>
                        </a:rPr>
                        <a:t>Propose a new design for the selected initiative drawing on the challenges and opportunities identified in the previous sections</a:t>
                      </a:r>
                    </a:p>
                  </a:txBody>
                  <a:tcPr marL="3161" marR="3161" marT="3161"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Yes / No</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1499015"/>
                  </a:ext>
                </a:extLst>
              </a:tr>
              <a:tr h="140648">
                <a:tc gridSpan="5">
                  <a:txBody>
                    <a:bodyPr/>
                    <a:lstStyle/>
                    <a:p>
                      <a:pPr algn="ctr" fontAlgn="b"/>
                      <a:r>
                        <a:rPr lang="en-GB" sz="700" b="1" i="0" u="none" strike="noStrike">
                          <a:solidFill>
                            <a:srgbClr val="FFFFFF"/>
                          </a:solidFill>
                          <a:effectLst/>
                          <a:latin typeface="Calibri" panose="020F0502020204030204" pitchFamily="34" charset="0"/>
                        </a:rPr>
                        <a:t>The recommendations/outcomes of the project need to: </a:t>
                      </a:r>
                    </a:p>
                  </a:txBody>
                  <a:tcPr marL="3161" marR="3161" marT="316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803351967"/>
                  </a:ext>
                </a:extLst>
              </a:tr>
              <a:tr h="136807">
                <a:tc>
                  <a:txBody>
                    <a:bodyPr/>
                    <a:lstStyle/>
                    <a:p>
                      <a:pPr algn="l" fontAlgn="b"/>
                      <a:r>
                        <a:rPr lang="en-GB" sz="700" b="0" i="0" u="none" strike="noStrike">
                          <a:solidFill>
                            <a:srgbClr val="000000"/>
                          </a:solidFill>
                          <a:effectLst/>
                          <a:latin typeface="Calibri" panose="020F0502020204030204" pitchFamily="34" charset="0"/>
                        </a:rPr>
                        <a:t>Demonstrate your responsible thinking and practice. </a:t>
                      </a:r>
                    </a:p>
                  </a:txBody>
                  <a:tcPr marL="3161" marR="3161" marT="3161"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Yes / No</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4626165"/>
                  </a:ext>
                </a:extLst>
              </a:tr>
              <a:tr h="136807">
                <a:tc>
                  <a:txBody>
                    <a:bodyPr/>
                    <a:lstStyle/>
                    <a:p>
                      <a:pPr algn="l" fontAlgn="b"/>
                      <a:r>
                        <a:rPr lang="en-AU" sz="700" b="0" i="0" u="none" strike="noStrike">
                          <a:solidFill>
                            <a:srgbClr val="000000"/>
                          </a:solidFill>
                          <a:effectLst/>
                          <a:latin typeface="Calibri" panose="020F0502020204030204" pitchFamily="34" charset="0"/>
                        </a:rPr>
                        <a:t>Align with best practice.</a:t>
                      </a:r>
                    </a:p>
                  </a:txBody>
                  <a:tcPr marL="3161" marR="3161" marT="3161"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Yes / No</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8976128"/>
                  </a:ext>
                </a:extLst>
              </a:tr>
              <a:tr h="277455">
                <a:tc>
                  <a:txBody>
                    <a:bodyPr/>
                    <a:lstStyle/>
                    <a:p>
                      <a:pPr algn="l" fontAlgn="b"/>
                      <a:r>
                        <a:rPr lang="en-GB" sz="700" b="0" i="0" u="none" strike="noStrike">
                          <a:solidFill>
                            <a:srgbClr val="000000"/>
                          </a:solidFill>
                          <a:effectLst/>
                          <a:latin typeface="Calibri" panose="020F0502020204030204" pitchFamily="34" charset="0"/>
                        </a:rPr>
                        <a:t>Fit within the ANU policy framework, security and privacy guidelines.</a:t>
                      </a:r>
                    </a:p>
                  </a:txBody>
                  <a:tcPr marL="3161" marR="3161" marT="3161"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Yes / No</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700" b="0" i="0" u="none" strike="noStrike">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AU" sz="700" b="0" i="0" u="none" strike="noStrike" dirty="0">
                          <a:solidFill>
                            <a:srgbClr val="000000"/>
                          </a:solidFill>
                          <a:effectLst/>
                          <a:latin typeface="Calibri" panose="020F0502020204030204" pitchFamily="34" charset="0"/>
                        </a:rPr>
                        <a:t> </a:t>
                      </a:r>
                    </a:p>
                  </a:txBody>
                  <a:tcPr marL="3161" marR="3161" marT="3161" marB="0" anchor="b">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0496343"/>
                  </a:ext>
                </a:extLst>
              </a:tr>
            </a:tbl>
          </a:graphicData>
        </a:graphic>
      </p:graphicFrame>
    </p:spTree>
    <p:extLst>
      <p:ext uri="{BB962C8B-B14F-4D97-AF65-F5344CB8AC3E}">
        <p14:creationId xmlns:p14="http://schemas.microsoft.com/office/powerpoint/2010/main" val="2663971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3EC0-C283-4884-9DEB-D4F2225DE8AA}"/>
              </a:ext>
            </a:extLst>
          </p:cNvPr>
          <p:cNvSpPr>
            <a:spLocks noGrp="1"/>
          </p:cNvSpPr>
          <p:nvPr>
            <p:ph type="ctrTitle"/>
          </p:nvPr>
        </p:nvSpPr>
        <p:spPr/>
        <p:txBody>
          <a:bodyPr>
            <a:normAutofit/>
          </a:bodyPr>
          <a:lstStyle/>
          <a:p>
            <a:r>
              <a:rPr lang="en-AU" sz="8000" dirty="0">
                <a:solidFill>
                  <a:schemeClr val="bg1"/>
                </a:solidFill>
              </a:rPr>
              <a:t>PP2</a:t>
            </a:r>
            <a:br>
              <a:rPr lang="en-AU" sz="8000" dirty="0">
                <a:solidFill>
                  <a:schemeClr val="bg1"/>
                </a:solidFill>
              </a:rPr>
            </a:br>
            <a:r>
              <a:rPr lang="en-AU" sz="8000" dirty="0">
                <a:solidFill>
                  <a:schemeClr val="bg1"/>
                </a:solidFill>
              </a:rPr>
              <a:t>Project Tools</a:t>
            </a:r>
          </a:p>
        </p:txBody>
      </p:sp>
      <p:sp>
        <p:nvSpPr>
          <p:cNvPr id="3" name="Subtitle 2">
            <a:extLst>
              <a:ext uri="{FF2B5EF4-FFF2-40B4-BE49-F238E27FC236}">
                <a16:creationId xmlns:a16="http://schemas.microsoft.com/office/drawing/2014/main" id="{09E6C82A-CF5F-449B-96FA-8B6B81BD4471}"/>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1574931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1FB8-2767-4AF8-A571-BA86C326043A}"/>
              </a:ext>
            </a:extLst>
          </p:cNvPr>
          <p:cNvSpPr>
            <a:spLocks noGrp="1"/>
          </p:cNvSpPr>
          <p:nvPr>
            <p:ph type="title"/>
          </p:nvPr>
        </p:nvSpPr>
        <p:spPr/>
        <p:txBody>
          <a:bodyPr/>
          <a:lstStyle/>
          <a:p>
            <a:r>
              <a:rPr lang="en-AU" dirty="0"/>
              <a:t>Creating Impact</a:t>
            </a:r>
          </a:p>
        </p:txBody>
      </p:sp>
      <p:sp>
        <p:nvSpPr>
          <p:cNvPr id="4" name="Oval 3">
            <a:extLst>
              <a:ext uri="{FF2B5EF4-FFF2-40B4-BE49-F238E27FC236}">
                <a16:creationId xmlns:a16="http://schemas.microsoft.com/office/drawing/2014/main" id="{BC89174E-6F5C-436B-AF43-B60473F346E2}"/>
              </a:ext>
            </a:extLst>
          </p:cNvPr>
          <p:cNvSpPr/>
          <p:nvPr/>
        </p:nvSpPr>
        <p:spPr>
          <a:xfrm>
            <a:off x="3975659" y="2028684"/>
            <a:ext cx="2833141" cy="2698230"/>
          </a:xfrm>
          <a:prstGeom prst="ellipse">
            <a:avLst/>
          </a:prstGeom>
          <a:solidFill>
            <a:schemeClr val="accent1">
              <a:alpha val="5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a:extLst>
              <a:ext uri="{FF2B5EF4-FFF2-40B4-BE49-F238E27FC236}">
                <a16:creationId xmlns:a16="http://schemas.microsoft.com/office/drawing/2014/main" id="{FEDED26F-AB16-4F1D-8827-BF10D25478E4}"/>
              </a:ext>
            </a:extLst>
          </p:cNvPr>
          <p:cNvSpPr/>
          <p:nvPr/>
        </p:nvSpPr>
        <p:spPr>
          <a:xfrm>
            <a:off x="6059655" y="2028684"/>
            <a:ext cx="2833141" cy="2698230"/>
          </a:xfrm>
          <a:prstGeom prst="ellipse">
            <a:avLst/>
          </a:prstGeom>
          <a:solidFill>
            <a:srgbClr val="7030A0">
              <a:alpha val="50000"/>
            </a:srgbClr>
          </a:solid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a:extLst>
              <a:ext uri="{FF2B5EF4-FFF2-40B4-BE49-F238E27FC236}">
                <a16:creationId xmlns:a16="http://schemas.microsoft.com/office/drawing/2014/main" id="{8773F294-212C-43F8-9344-3A0A5DF9CD33}"/>
              </a:ext>
            </a:extLst>
          </p:cNvPr>
          <p:cNvSpPr/>
          <p:nvPr/>
        </p:nvSpPr>
        <p:spPr>
          <a:xfrm>
            <a:off x="5017657" y="3402876"/>
            <a:ext cx="2833141" cy="2698230"/>
          </a:xfrm>
          <a:prstGeom prst="ellipse">
            <a:avLst/>
          </a:prstGeom>
          <a:solidFill>
            <a:srgbClr val="00B050">
              <a:alpha val="55000"/>
            </a:srgbClr>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56114C8D-566C-4D3F-81AD-9A8D5862F36B}"/>
              </a:ext>
            </a:extLst>
          </p:cNvPr>
          <p:cNvSpPr txBox="1"/>
          <p:nvPr/>
        </p:nvSpPr>
        <p:spPr>
          <a:xfrm>
            <a:off x="4604051" y="2974039"/>
            <a:ext cx="1098431" cy="369332"/>
          </a:xfrm>
          <a:prstGeom prst="rect">
            <a:avLst/>
          </a:prstGeom>
          <a:noFill/>
        </p:spPr>
        <p:txBody>
          <a:bodyPr wrap="square" rtlCol="0">
            <a:spAutoFit/>
          </a:bodyPr>
          <a:lstStyle/>
          <a:p>
            <a:r>
              <a:rPr lang="en-AU" dirty="0"/>
              <a:t>Viable</a:t>
            </a:r>
          </a:p>
        </p:txBody>
      </p:sp>
      <p:sp>
        <p:nvSpPr>
          <p:cNvPr id="8" name="TextBox 7">
            <a:extLst>
              <a:ext uri="{FF2B5EF4-FFF2-40B4-BE49-F238E27FC236}">
                <a16:creationId xmlns:a16="http://schemas.microsoft.com/office/drawing/2014/main" id="{31B1BE58-CE5F-4F68-AFBB-DD15B9AC4CCE}"/>
              </a:ext>
            </a:extLst>
          </p:cNvPr>
          <p:cNvSpPr txBox="1"/>
          <p:nvPr/>
        </p:nvSpPr>
        <p:spPr>
          <a:xfrm>
            <a:off x="5822829" y="4922592"/>
            <a:ext cx="1098431" cy="369332"/>
          </a:xfrm>
          <a:prstGeom prst="rect">
            <a:avLst/>
          </a:prstGeom>
          <a:noFill/>
        </p:spPr>
        <p:txBody>
          <a:bodyPr wrap="square" rtlCol="0">
            <a:spAutoFit/>
          </a:bodyPr>
          <a:lstStyle/>
          <a:p>
            <a:r>
              <a:rPr lang="en-AU" dirty="0"/>
              <a:t>Feasible</a:t>
            </a:r>
          </a:p>
        </p:txBody>
      </p:sp>
      <p:sp>
        <p:nvSpPr>
          <p:cNvPr id="9" name="TextBox 8">
            <a:extLst>
              <a:ext uri="{FF2B5EF4-FFF2-40B4-BE49-F238E27FC236}">
                <a16:creationId xmlns:a16="http://schemas.microsoft.com/office/drawing/2014/main" id="{D1E0BF9F-5B43-4240-B29A-FA07C3477BB3}"/>
              </a:ext>
            </a:extLst>
          </p:cNvPr>
          <p:cNvSpPr txBox="1"/>
          <p:nvPr/>
        </p:nvSpPr>
        <p:spPr>
          <a:xfrm>
            <a:off x="7165973" y="2881706"/>
            <a:ext cx="1098431" cy="369332"/>
          </a:xfrm>
          <a:prstGeom prst="rect">
            <a:avLst/>
          </a:prstGeom>
          <a:noFill/>
        </p:spPr>
        <p:txBody>
          <a:bodyPr wrap="square" rtlCol="0">
            <a:spAutoFit/>
          </a:bodyPr>
          <a:lstStyle/>
          <a:p>
            <a:r>
              <a:rPr lang="en-AU" dirty="0"/>
              <a:t>Desirable</a:t>
            </a:r>
          </a:p>
        </p:txBody>
      </p:sp>
      <p:cxnSp>
        <p:nvCxnSpPr>
          <p:cNvPr id="11" name="Straight Arrow Connector 10">
            <a:extLst>
              <a:ext uri="{FF2B5EF4-FFF2-40B4-BE49-F238E27FC236}">
                <a16:creationId xmlns:a16="http://schemas.microsoft.com/office/drawing/2014/main" id="{97BC1227-6866-4003-8552-59777E10F830}"/>
              </a:ext>
            </a:extLst>
          </p:cNvPr>
          <p:cNvCxnSpPr>
            <a:cxnSpLocks/>
          </p:cNvCxnSpPr>
          <p:nvPr/>
        </p:nvCxnSpPr>
        <p:spPr>
          <a:xfrm>
            <a:off x="6417139" y="1339970"/>
            <a:ext cx="41170" cy="2329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751F7FD-BF64-4855-89B6-732F1866B6C9}"/>
              </a:ext>
            </a:extLst>
          </p:cNvPr>
          <p:cNvCxnSpPr>
            <a:cxnSpLocks/>
          </p:cNvCxnSpPr>
          <p:nvPr/>
        </p:nvCxnSpPr>
        <p:spPr>
          <a:xfrm flipH="1">
            <a:off x="8416505" y="3235691"/>
            <a:ext cx="15182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DB4486FF-A9D5-4007-B41D-301CEC112567}"/>
              </a:ext>
            </a:extLst>
          </p:cNvPr>
          <p:cNvSpPr/>
          <p:nvPr/>
        </p:nvSpPr>
        <p:spPr>
          <a:xfrm>
            <a:off x="5842809" y="676391"/>
            <a:ext cx="1230999" cy="49458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dirty="0"/>
              <a:t>Where to aim for</a:t>
            </a:r>
          </a:p>
        </p:txBody>
      </p:sp>
      <p:sp>
        <p:nvSpPr>
          <p:cNvPr id="17" name="Rectangle 16">
            <a:extLst>
              <a:ext uri="{FF2B5EF4-FFF2-40B4-BE49-F238E27FC236}">
                <a16:creationId xmlns:a16="http://schemas.microsoft.com/office/drawing/2014/main" id="{AFDFBD30-1037-4DB3-A80D-9C43A58CDF12}"/>
              </a:ext>
            </a:extLst>
          </p:cNvPr>
          <p:cNvSpPr/>
          <p:nvPr/>
        </p:nvSpPr>
        <p:spPr>
          <a:xfrm>
            <a:off x="9882847" y="2934419"/>
            <a:ext cx="1230999" cy="49458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dirty="0"/>
              <a:t>Where to start</a:t>
            </a:r>
          </a:p>
        </p:txBody>
      </p:sp>
    </p:spTree>
    <p:extLst>
      <p:ext uri="{BB962C8B-B14F-4D97-AF65-F5344CB8AC3E}">
        <p14:creationId xmlns:p14="http://schemas.microsoft.com/office/powerpoint/2010/main" val="3050416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AA65-0726-4423-9F18-368874244FB4}"/>
              </a:ext>
            </a:extLst>
          </p:cNvPr>
          <p:cNvSpPr>
            <a:spLocks noGrp="1"/>
          </p:cNvSpPr>
          <p:nvPr>
            <p:ph type="title"/>
          </p:nvPr>
        </p:nvSpPr>
        <p:spPr/>
        <p:txBody>
          <a:bodyPr/>
          <a:lstStyle/>
          <a:p>
            <a:r>
              <a:rPr lang="en-AU" dirty="0"/>
              <a:t>Point of View</a:t>
            </a:r>
          </a:p>
        </p:txBody>
      </p:sp>
      <p:sp>
        <p:nvSpPr>
          <p:cNvPr id="3" name="Content Placeholder 2">
            <a:extLst>
              <a:ext uri="{FF2B5EF4-FFF2-40B4-BE49-F238E27FC236}">
                <a16:creationId xmlns:a16="http://schemas.microsoft.com/office/drawing/2014/main" id="{7F80D395-15FB-45C6-A1A2-09971B663BB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268182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1A72-57D1-4537-859F-2DF5FBA55E22}"/>
              </a:ext>
            </a:extLst>
          </p:cNvPr>
          <p:cNvSpPr>
            <a:spLocks noGrp="1"/>
          </p:cNvSpPr>
          <p:nvPr>
            <p:ph type="title"/>
          </p:nvPr>
        </p:nvSpPr>
        <p:spPr/>
        <p:txBody>
          <a:bodyPr/>
          <a:lstStyle/>
          <a:p>
            <a:r>
              <a:rPr lang="en-AU" dirty="0"/>
              <a:t>Problem Framing</a:t>
            </a:r>
          </a:p>
        </p:txBody>
      </p:sp>
      <p:sp>
        <p:nvSpPr>
          <p:cNvPr id="3" name="Content Placeholder 2">
            <a:extLst>
              <a:ext uri="{FF2B5EF4-FFF2-40B4-BE49-F238E27FC236}">
                <a16:creationId xmlns:a16="http://schemas.microsoft.com/office/drawing/2014/main" id="{054D764E-9D5D-4C58-9D8D-48D8D1182C9F}"/>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030518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6B6C-7D44-42A9-B4C3-873B9529A100}"/>
              </a:ext>
            </a:extLst>
          </p:cNvPr>
          <p:cNvSpPr>
            <a:spLocks noGrp="1"/>
          </p:cNvSpPr>
          <p:nvPr>
            <p:ph type="title"/>
          </p:nvPr>
        </p:nvSpPr>
        <p:spPr/>
        <p:txBody>
          <a:bodyPr/>
          <a:lstStyle/>
          <a:p>
            <a:r>
              <a:rPr lang="en-AU" dirty="0"/>
              <a:t>Background Research</a:t>
            </a:r>
          </a:p>
        </p:txBody>
      </p:sp>
      <p:sp>
        <p:nvSpPr>
          <p:cNvPr id="3" name="Content Placeholder 2">
            <a:extLst>
              <a:ext uri="{FF2B5EF4-FFF2-40B4-BE49-F238E27FC236}">
                <a16:creationId xmlns:a16="http://schemas.microsoft.com/office/drawing/2014/main" id="{3DBFE766-2947-42E8-B922-E9D94D951523}"/>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407758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E13DA-D24F-423F-9E7F-A99D0A7BA00A}"/>
              </a:ext>
            </a:extLst>
          </p:cNvPr>
          <p:cNvSpPr>
            <a:spLocks noGrp="1"/>
          </p:cNvSpPr>
          <p:nvPr>
            <p:ph type="title"/>
          </p:nvPr>
        </p:nvSpPr>
        <p:spPr/>
        <p:txBody>
          <a:bodyPr/>
          <a:lstStyle/>
          <a:p>
            <a:r>
              <a:rPr lang="en-AU" dirty="0"/>
              <a:t>Ecosystem Mapping</a:t>
            </a:r>
          </a:p>
        </p:txBody>
      </p:sp>
      <p:sp>
        <p:nvSpPr>
          <p:cNvPr id="3" name="Content Placeholder 2">
            <a:extLst>
              <a:ext uri="{FF2B5EF4-FFF2-40B4-BE49-F238E27FC236}">
                <a16:creationId xmlns:a16="http://schemas.microsoft.com/office/drawing/2014/main" id="{1FFA332A-2A09-4D7C-B534-CF8A1F4511A7}"/>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166199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5A7F-95D1-488F-927E-44E5971737BD}"/>
              </a:ext>
            </a:extLst>
          </p:cNvPr>
          <p:cNvSpPr>
            <a:spLocks noGrp="1"/>
          </p:cNvSpPr>
          <p:nvPr>
            <p:ph type="title"/>
          </p:nvPr>
        </p:nvSpPr>
        <p:spPr/>
        <p:txBody>
          <a:bodyPr/>
          <a:lstStyle/>
          <a:p>
            <a:r>
              <a:rPr lang="en-AU" dirty="0"/>
              <a:t>Stakeholder Analysis Matrix</a:t>
            </a:r>
          </a:p>
        </p:txBody>
      </p:sp>
      <p:sp>
        <p:nvSpPr>
          <p:cNvPr id="3" name="Content Placeholder 2">
            <a:extLst>
              <a:ext uri="{FF2B5EF4-FFF2-40B4-BE49-F238E27FC236}">
                <a16:creationId xmlns:a16="http://schemas.microsoft.com/office/drawing/2014/main" id="{7CC6F6DC-187B-435B-BA7B-CD10BC95A79D}"/>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802278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65C1-9D89-454F-9B5C-AA9099DC168F}"/>
              </a:ext>
            </a:extLst>
          </p:cNvPr>
          <p:cNvSpPr>
            <a:spLocks noGrp="1"/>
          </p:cNvSpPr>
          <p:nvPr>
            <p:ph type="title"/>
          </p:nvPr>
        </p:nvSpPr>
        <p:spPr/>
        <p:txBody>
          <a:bodyPr/>
          <a:lstStyle/>
          <a:p>
            <a:r>
              <a:rPr lang="en-AU" dirty="0"/>
              <a:t>KML Chart</a:t>
            </a:r>
          </a:p>
        </p:txBody>
      </p:sp>
    </p:spTree>
    <p:extLst>
      <p:ext uri="{BB962C8B-B14F-4D97-AF65-F5344CB8AC3E}">
        <p14:creationId xmlns:p14="http://schemas.microsoft.com/office/powerpoint/2010/main" val="1531658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46DFA94-BB7D-41B0-B50C-53E9A42B47DC}"/>
              </a:ext>
            </a:extLst>
          </p:cNvPr>
          <p:cNvSpPr txBox="1">
            <a:spLocks noGrp="1"/>
          </p:cNvSpPr>
          <p:nvPr>
            <p:ph type="title"/>
          </p:nvPr>
        </p:nvSpPr>
        <p:spPr>
          <a:xfrm>
            <a:off x="838200" y="2103437"/>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9600" dirty="0">
                <a:solidFill>
                  <a:schemeClr val="accent6">
                    <a:lumMod val="75000"/>
                  </a:schemeClr>
                </a:solidFill>
                <a:latin typeface="Amasis MT Pro Black" panose="020B0604020202020204" pitchFamily="18" charset="0"/>
              </a:rPr>
              <a:t>Empathise</a:t>
            </a:r>
            <a:endParaRPr lang="en-AU" sz="166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286247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425605" y="1424247"/>
            <a:ext cx="10515600" cy="400950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Worth: -</a:t>
            </a:r>
          </a:p>
          <a:p>
            <a:r>
              <a:rPr lang="en-AU" dirty="0"/>
              <a:t>Due: Week 2 </a:t>
            </a:r>
          </a:p>
          <a:p>
            <a:endParaRPr lang="en-AU" dirty="0"/>
          </a:p>
          <a:p>
            <a:r>
              <a:rPr lang="en-AU" dirty="0"/>
              <a:t>Update as Appropriate.</a:t>
            </a:r>
            <a:br>
              <a:rPr lang="en-AU" dirty="0"/>
            </a:br>
            <a:endParaRPr lang="en-AU" dirty="0">
              <a:solidFill>
                <a:schemeClr val="accent6">
                  <a:lumMod val="75000"/>
                </a:schemeClr>
              </a:solidFill>
            </a:endParaRPr>
          </a:p>
          <a:p>
            <a:endParaRPr lang="en-AU" dirty="0">
              <a:solidFill>
                <a:schemeClr val="accent6">
                  <a:lumMod val="75000"/>
                </a:schemeClr>
              </a:solidFill>
            </a:endParaRPr>
          </a:p>
          <a:p>
            <a:endParaRPr lang="en-AU" dirty="0">
              <a:solidFill>
                <a:schemeClr val="accent6">
                  <a:lumMod val="75000"/>
                </a:schemeClr>
              </a:solidFill>
            </a:endParaRP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Group Repository &amp; Team Charter</a:t>
            </a:r>
            <a:endParaRPr lang="en-AU" sz="72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1455612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801E-8A3A-40D8-87C3-CCF3E6C78185}"/>
              </a:ext>
            </a:extLst>
          </p:cNvPr>
          <p:cNvSpPr>
            <a:spLocks noGrp="1"/>
          </p:cNvSpPr>
          <p:nvPr>
            <p:ph type="title"/>
          </p:nvPr>
        </p:nvSpPr>
        <p:spPr>
          <a:xfrm>
            <a:off x="162593" y="83815"/>
            <a:ext cx="10515600" cy="1325563"/>
          </a:xfrm>
        </p:spPr>
        <p:txBody>
          <a:bodyPr/>
          <a:lstStyle/>
          <a:p>
            <a:r>
              <a:rPr lang="en-AU" dirty="0">
                <a:latin typeface="Arial Black" panose="020B0A04020102020204" pitchFamily="34" charset="0"/>
              </a:rPr>
              <a:t>Design Thinking Process</a:t>
            </a:r>
          </a:p>
        </p:txBody>
      </p:sp>
      <p:sp>
        <p:nvSpPr>
          <p:cNvPr id="4" name="Rectangle: Rounded Corners 3">
            <a:extLst>
              <a:ext uri="{FF2B5EF4-FFF2-40B4-BE49-F238E27FC236}">
                <a16:creationId xmlns:a16="http://schemas.microsoft.com/office/drawing/2014/main" id="{7C795591-AFB6-49A7-9579-03BE4E8E80E9}"/>
              </a:ext>
            </a:extLst>
          </p:cNvPr>
          <p:cNvSpPr/>
          <p:nvPr/>
        </p:nvSpPr>
        <p:spPr>
          <a:xfrm>
            <a:off x="911729" y="3185552"/>
            <a:ext cx="1461876" cy="119978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Empathise</a:t>
            </a:r>
          </a:p>
        </p:txBody>
      </p:sp>
      <p:sp>
        <p:nvSpPr>
          <p:cNvPr id="6" name="Rectangle: Rounded Corners 5">
            <a:extLst>
              <a:ext uri="{FF2B5EF4-FFF2-40B4-BE49-F238E27FC236}">
                <a16:creationId xmlns:a16="http://schemas.microsoft.com/office/drawing/2014/main" id="{279B0A7E-0D51-4EA1-AB71-0AA2723B628A}"/>
              </a:ext>
            </a:extLst>
          </p:cNvPr>
          <p:cNvSpPr/>
          <p:nvPr/>
        </p:nvSpPr>
        <p:spPr>
          <a:xfrm>
            <a:off x="10071019" y="3185552"/>
            <a:ext cx="1461876" cy="11997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Test</a:t>
            </a:r>
          </a:p>
        </p:txBody>
      </p:sp>
      <p:sp>
        <p:nvSpPr>
          <p:cNvPr id="7" name="Rectangle: Rounded Corners 6">
            <a:extLst>
              <a:ext uri="{FF2B5EF4-FFF2-40B4-BE49-F238E27FC236}">
                <a16:creationId xmlns:a16="http://schemas.microsoft.com/office/drawing/2014/main" id="{D0225551-D368-41E8-AC03-87B2367663AE}"/>
              </a:ext>
            </a:extLst>
          </p:cNvPr>
          <p:cNvSpPr/>
          <p:nvPr/>
        </p:nvSpPr>
        <p:spPr>
          <a:xfrm>
            <a:off x="7781198" y="3185552"/>
            <a:ext cx="1461876" cy="11997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Prototype</a:t>
            </a:r>
          </a:p>
        </p:txBody>
      </p:sp>
      <p:sp>
        <p:nvSpPr>
          <p:cNvPr id="8" name="Rectangle: Rounded Corners 7">
            <a:extLst>
              <a:ext uri="{FF2B5EF4-FFF2-40B4-BE49-F238E27FC236}">
                <a16:creationId xmlns:a16="http://schemas.microsoft.com/office/drawing/2014/main" id="{52ED095C-E1D0-4F4C-A278-BA9DC9B9F13C}"/>
              </a:ext>
            </a:extLst>
          </p:cNvPr>
          <p:cNvSpPr/>
          <p:nvPr/>
        </p:nvSpPr>
        <p:spPr>
          <a:xfrm>
            <a:off x="5491375" y="3185552"/>
            <a:ext cx="1461876" cy="11997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Ideate</a:t>
            </a:r>
          </a:p>
        </p:txBody>
      </p:sp>
      <p:sp>
        <p:nvSpPr>
          <p:cNvPr id="9" name="Rectangle: Rounded Corners 8">
            <a:extLst>
              <a:ext uri="{FF2B5EF4-FFF2-40B4-BE49-F238E27FC236}">
                <a16:creationId xmlns:a16="http://schemas.microsoft.com/office/drawing/2014/main" id="{10727A6E-1800-448C-9988-75628ECC1690}"/>
              </a:ext>
            </a:extLst>
          </p:cNvPr>
          <p:cNvSpPr/>
          <p:nvPr/>
        </p:nvSpPr>
        <p:spPr>
          <a:xfrm>
            <a:off x="3201552" y="3185552"/>
            <a:ext cx="1461876" cy="119978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Define</a:t>
            </a:r>
          </a:p>
        </p:txBody>
      </p:sp>
      <p:cxnSp>
        <p:nvCxnSpPr>
          <p:cNvPr id="11" name="Connector: Curved 10">
            <a:extLst>
              <a:ext uri="{FF2B5EF4-FFF2-40B4-BE49-F238E27FC236}">
                <a16:creationId xmlns:a16="http://schemas.microsoft.com/office/drawing/2014/main" id="{0EBC55CA-ABCF-4AF1-B025-6D8A615C623F}"/>
              </a:ext>
            </a:extLst>
          </p:cNvPr>
          <p:cNvCxnSpPr>
            <a:stCxn id="4" idx="0"/>
            <a:endCxn id="9" idx="0"/>
          </p:cNvCxnSpPr>
          <p:nvPr/>
        </p:nvCxnSpPr>
        <p:spPr>
          <a:xfrm rot="5400000" flipH="1" flipV="1">
            <a:off x="2787578" y="2040641"/>
            <a:ext cx="12700" cy="2289823"/>
          </a:xfrm>
          <a:prstGeom prst="curvedConnector3">
            <a:avLst>
              <a:gd name="adj1" fmla="val 8128669"/>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or: Curved 13">
            <a:extLst>
              <a:ext uri="{FF2B5EF4-FFF2-40B4-BE49-F238E27FC236}">
                <a16:creationId xmlns:a16="http://schemas.microsoft.com/office/drawing/2014/main" id="{64509EEE-7CE0-4842-B2D6-FE660213E7EE}"/>
              </a:ext>
            </a:extLst>
          </p:cNvPr>
          <p:cNvCxnSpPr>
            <a:stCxn id="6" idx="0"/>
            <a:endCxn id="4" idx="0"/>
          </p:cNvCxnSpPr>
          <p:nvPr/>
        </p:nvCxnSpPr>
        <p:spPr>
          <a:xfrm rot="16200000" flipV="1">
            <a:off x="6222312" y="-1394093"/>
            <a:ext cx="12700" cy="9159290"/>
          </a:xfrm>
          <a:prstGeom prst="curvedConnector3">
            <a:avLst>
              <a:gd name="adj1" fmla="val 15420386"/>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Connector: Curved 16">
            <a:extLst>
              <a:ext uri="{FF2B5EF4-FFF2-40B4-BE49-F238E27FC236}">
                <a16:creationId xmlns:a16="http://schemas.microsoft.com/office/drawing/2014/main" id="{C8B0BDB1-D668-4FD9-845B-A6E501A215CE}"/>
              </a:ext>
            </a:extLst>
          </p:cNvPr>
          <p:cNvCxnSpPr>
            <a:stCxn id="6" idx="0"/>
            <a:endCxn id="8" idx="0"/>
          </p:cNvCxnSpPr>
          <p:nvPr/>
        </p:nvCxnSpPr>
        <p:spPr>
          <a:xfrm rot="16200000" flipV="1">
            <a:off x="8512135" y="895730"/>
            <a:ext cx="12700" cy="4579644"/>
          </a:xfrm>
          <a:prstGeom prst="curvedConnector3">
            <a:avLst>
              <a:gd name="adj1" fmla="val 6982165"/>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Curved 19">
            <a:extLst>
              <a:ext uri="{FF2B5EF4-FFF2-40B4-BE49-F238E27FC236}">
                <a16:creationId xmlns:a16="http://schemas.microsoft.com/office/drawing/2014/main" id="{C1DFDFAD-888F-428B-B622-2CAE4DEC5A97}"/>
              </a:ext>
            </a:extLst>
          </p:cNvPr>
          <p:cNvCxnSpPr>
            <a:stCxn id="7" idx="2"/>
            <a:endCxn id="8" idx="2"/>
          </p:cNvCxnSpPr>
          <p:nvPr/>
        </p:nvCxnSpPr>
        <p:spPr>
          <a:xfrm rot="5400000">
            <a:off x="7367225" y="3240427"/>
            <a:ext cx="12700" cy="2289823"/>
          </a:xfrm>
          <a:prstGeom prst="curvedConnector3">
            <a:avLst>
              <a:gd name="adj1" fmla="val 1000892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Curved 22">
            <a:extLst>
              <a:ext uri="{FF2B5EF4-FFF2-40B4-BE49-F238E27FC236}">
                <a16:creationId xmlns:a16="http://schemas.microsoft.com/office/drawing/2014/main" id="{A1F6CDDD-6F9C-4F8A-8DE5-68F06D576E66}"/>
              </a:ext>
            </a:extLst>
          </p:cNvPr>
          <p:cNvCxnSpPr>
            <a:stCxn id="6" idx="2"/>
            <a:endCxn id="9" idx="2"/>
          </p:cNvCxnSpPr>
          <p:nvPr/>
        </p:nvCxnSpPr>
        <p:spPr>
          <a:xfrm rot="5400000">
            <a:off x="7367224" y="950605"/>
            <a:ext cx="12700" cy="6869467"/>
          </a:xfrm>
          <a:prstGeom prst="curvedConnector3">
            <a:avLst>
              <a:gd name="adj1" fmla="val 11980898"/>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TextBox 24">
            <a:extLst>
              <a:ext uri="{FF2B5EF4-FFF2-40B4-BE49-F238E27FC236}">
                <a16:creationId xmlns:a16="http://schemas.microsoft.com/office/drawing/2014/main" id="{12AF40B4-DDBA-44DA-8259-D9F38AF1998C}"/>
              </a:ext>
            </a:extLst>
          </p:cNvPr>
          <p:cNvSpPr txBox="1"/>
          <p:nvPr/>
        </p:nvSpPr>
        <p:spPr>
          <a:xfrm>
            <a:off x="4997166" y="1277250"/>
            <a:ext cx="2288913"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Learn about your users through testing.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What do they say, do and think?</a:t>
            </a:r>
          </a:p>
        </p:txBody>
      </p:sp>
      <p:sp>
        <p:nvSpPr>
          <p:cNvPr id="26" name="TextBox 25">
            <a:extLst>
              <a:ext uri="{FF2B5EF4-FFF2-40B4-BE49-F238E27FC236}">
                <a16:creationId xmlns:a16="http://schemas.microsoft.com/office/drawing/2014/main" id="{4896455E-35B7-4032-A8C4-0FCBC956A72D}"/>
              </a:ext>
            </a:extLst>
          </p:cNvPr>
          <p:cNvSpPr txBox="1"/>
          <p:nvPr/>
        </p:nvSpPr>
        <p:spPr>
          <a:xfrm>
            <a:off x="7613204" y="2397887"/>
            <a:ext cx="2124865"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Test to create new ideas for the project</a:t>
            </a:r>
          </a:p>
        </p:txBody>
      </p:sp>
      <p:sp>
        <p:nvSpPr>
          <p:cNvPr id="28" name="TextBox 27">
            <a:extLst>
              <a:ext uri="{FF2B5EF4-FFF2-40B4-BE49-F238E27FC236}">
                <a16:creationId xmlns:a16="http://schemas.microsoft.com/office/drawing/2014/main" id="{182ABE3C-BA17-445B-814E-85F7619C86C7}"/>
              </a:ext>
            </a:extLst>
          </p:cNvPr>
          <p:cNvSpPr txBox="1"/>
          <p:nvPr/>
        </p:nvSpPr>
        <p:spPr>
          <a:xfrm>
            <a:off x="1936696" y="2397887"/>
            <a:ext cx="1930575"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Calibri" panose="020F0502020204030204"/>
                <a:ea typeface="+mn-ea"/>
                <a:cs typeface="+mn-cs"/>
              </a:rPr>
              <a:t>Define the problem by empathising with the users</a:t>
            </a:r>
          </a:p>
        </p:txBody>
      </p:sp>
      <p:sp>
        <p:nvSpPr>
          <p:cNvPr id="29" name="TextBox 28">
            <a:extLst>
              <a:ext uri="{FF2B5EF4-FFF2-40B4-BE49-F238E27FC236}">
                <a16:creationId xmlns:a16="http://schemas.microsoft.com/office/drawing/2014/main" id="{4F405265-BB93-4469-831B-5682353B6A29}"/>
              </a:ext>
            </a:extLst>
          </p:cNvPr>
          <p:cNvSpPr txBox="1"/>
          <p:nvPr/>
        </p:nvSpPr>
        <p:spPr>
          <a:xfrm>
            <a:off x="5965437" y="5993009"/>
            <a:ext cx="3015486"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Redefine the problem based on the insights from your tests</a:t>
            </a:r>
          </a:p>
        </p:txBody>
      </p:sp>
      <p:sp>
        <p:nvSpPr>
          <p:cNvPr id="30" name="TextBox 29">
            <a:extLst>
              <a:ext uri="{FF2B5EF4-FFF2-40B4-BE49-F238E27FC236}">
                <a16:creationId xmlns:a16="http://schemas.microsoft.com/office/drawing/2014/main" id="{9DFE99A1-AFF0-45B8-92CD-D3BA7E602171}"/>
              </a:ext>
            </a:extLst>
          </p:cNvPr>
          <p:cNvSpPr txBox="1"/>
          <p:nvPr/>
        </p:nvSpPr>
        <p:spPr>
          <a:xfrm>
            <a:off x="6817791" y="4304326"/>
            <a:ext cx="1892837"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Learn from prototypes to develop new ideas</a:t>
            </a:r>
          </a:p>
        </p:txBody>
      </p:sp>
      <p:cxnSp>
        <p:nvCxnSpPr>
          <p:cNvPr id="33" name="Straight Arrow Connector 32">
            <a:extLst>
              <a:ext uri="{FF2B5EF4-FFF2-40B4-BE49-F238E27FC236}">
                <a16:creationId xmlns:a16="http://schemas.microsoft.com/office/drawing/2014/main" id="{68035FC7-A613-4FBF-9AEF-B32C8D206B02}"/>
              </a:ext>
            </a:extLst>
          </p:cNvPr>
          <p:cNvCxnSpPr>
            <a:stCxn id="4" idx="3"/>
            <a:endCxn id="9" idx="1"/>
          </p:cNvCxnSpPr>
          <p:nvPr/>
        </p:nvCxnSpPr>
        <p:spPr>
          <a:xfrm>
            <a:off x="2373605" y="3785445"/>
            <a:ext cx="827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2A3773-571B-401A-95BE-D978BE269754}"/>
              </a:ext>
            </a:extLst>
          </p:cNvPr>
          <p:cNvCxnSpPr>
            <a:stCxn id="9" idx="3"/>
            <a:endCxn id="8" idx="1"/>
          </p:cNvCxnSpPr>
          <p:nvPr/>
        </p:nvCxnSpPr>
        <p:spPr>
          <a:xfrm>
            <a:off x="4663428" y="3785445"/>
            <a:ext cx="827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D12BD2B-FBBA-4544-A802-1EBE761CE22E}"/>
              </a:ext>
            </a:extLst>
          </p:cNvPr>
          <p:cNvCxnSpPr>
            <a:stCxn id="8" idx="3"/>
            <a:endCxn id="7" idx="1"/>
          </p:cNvCxnSpPr>
          <p:nvPr/>
        </p:nvCxnSpPr>
        <p:spPr>
          <a:xfrm>
            <a:off x="6953251" y="3785445"/>
            <a:ext cx="827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0F686FB-1CB2-4D7F-A7EF-5787C289C0E9}"/>
              </a:ext>
            </a:extLst>
          </p:cNvPr>
          <p:cNvCxnSpPr>
            <a:stCxn id="7" idx="3"/>
            <a:endCxn id="6" idx="1"/>
          </p:cNvCxnSpPr>
          <p:nvPr/>
        </p:nvCxnSpPr>
        <p:spPr>
          <a:xfrm>
            <a:off x="9243074" y="3785445"/>
            <a:ext cx="827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125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46DFA94-BB7D-41B0-B50C-53E9A42B47DC}"/>
              </a:ext>
            </a:extLst>
          </p:cNvPr>
          <p:cNvSpPr txBox="1">
            <a:spLocks noGrp="1"/>
          </p:cNvSpPr>
          <p:nvPr>
            <p:ph type="title"/>
          </p:nvPr>
        </p:nvSpPr>
        <p:spPr>
          <a:xfrm>
            <a:off x="518410" y="848012"/>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6700" dirty="0">
                <a:solidFill>
                  <a:schemeClr val="accent6">
                    <a:lumMod val="75000"/>
                  </a:schemeClr>
                </a:solidFill>
                <a:latin typeface="Amasis MT Pro Black" panose="020B0604020202020204" pitchFamily="18" charset="0"/>
              </a:rPr>
              <a:t>Empathise Requirements:</a:t>
            </a:r>
            <a:br>
              <a:rPr lang="en-AU" sz="9600" dirty="0">
                <a:solidFill>
                  <a:schemeClr val="accent6">
                    <a:lumMod val="75000"/>
                  </a:schemeClr>
                </a:solidFill>
                <a:latin typeface="Amasis MT Pro Black" panose="020B0604020202020204" pitchFamily="18" charset="0"/>
              </a:rPr>
            </a:br>
            <a:r>
              <a:rPr lang="en-GB" sz="4800" dirty="0"/>
              <a:t>attitude, etc.</a:t>
            </a:r>
            <a:endParaRPr lang="en-AU" sz="16600" dirty="0">
              <a:solidFill>
                <a:schemeClr val="accent6">
                  <a:lumMod val="75000"/>
                </a:schemeClr>
              </a:solidFill>
              <a:latin typeface="Amasis MT Pro Black" panose="020B0604020202020204" pitchFamily="18" charset="0"/>
            </a:endParaRPr>
          </a:p>
        </p:txBody>
      </p:sp>
      <p:sp>
        <p:nvSpPr>
          <p:cNvPr id="3" name="Title 7">
            <a:extLst>
              <a:ext uri="{FF2B5EF4-FFF2-40B4-BE49-F238E27FC236}">
                <a16:creationId xmlns:a16="http://schemas.microsoft.com/office/drawing/2014/main" id="{FE455F87-9214-45A8-8216-FE5E43E4A150}"/>
              </a:ext>
            </a:extLst>
          </p:cNvPr>
          <p:cNvSpPr txBox="1">
            <a:spLocks/>
          </p:cNvSpPr>
          <p:nvPr/>
        </p:nvSpPr>
        <p:spPr>
          <a:xfrm>
            <a:off x="698292" y="1544168"/>
            <a:ext cx="10515600" cy="44658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GB" sz="2800" dirty="0">
                <a:solidFill>
                  <a:schemeClr val="bg1"/>
                </a:solidFill>
              </a:rPr>
              <a:t>Define needs and expectations from </a:t>
            </a:r>
            <a:r>
              <a:rPr lang="en-GB" sz="2800" dirty="0" err="1">
                <a:solidFill>
                  <a:schemeClr val="bg1"/>
                </a:solidFill>
              </a:rPr>
              <a:t>Hololens</a:t>
            </a:r>
            <a:r>
              <a:rPr lang="en-GB" sz="2800" dirty="0">
                <a:solidFill>
                  <a:schemeClr val="bg1"/>
                </a:solidFill>
              </a:rPr>
              <a:t>.</a:t>
            </a:r>
          </a:p>
          <a:p>
            <a:pPr marL="457200" indent="-457200">
              <a:buFont typeface="Arial" panose="020B0604020202020204" pitchFamily="34" charset="0"/>
              <a:buChar char="•"/>
            </a:pPr>
            <a:r>
              <a:rPr lang="en-GB" sz="2800" dirty="0">
                <a:solidFill>
                  <a:schemeClr val="bg1"/>
                </a:solidFill>
              </a:rPr>
              <a:t>Understand the context, environment and requirements in which </a:t>
            </a:r>
            <a:r>
              <a:rPr lang="en-GB" sz="2800" dirty="0" err="1">
                <a:solidFill>
                  <a:schemeClr val="bg1"/>
                </a:solidFill>
              </a:rPr>
              <a:t>Hololens</a:t>
            </a:r>
            <a:r>
              <a:rPr lang="en-GB" sz="2800" dirty="0">
                <a:solidFill>
                  <a:schemeClr val="bg1"/>
                </a:solidFill>
              </a:rPr>
              <a:t> is designed and built.</a:t>
            </a:r>
          </a:p>
          <a:p>
            <a:pPr marL="457200" indent="-457200">
              <a:buFont typeface="Arial" panose="020B0604020202020204" pitchFamily="34" charset="0"/>
              <a:buChar char="•"/>
            </a:pPr>
            <a:r>
              <a:rPr lang="en-GB" sz="2800" dirty="0">
                <a:solidFill>
                  <a:schemeClr val="bg1"/>
                </a:solidFill>
              </a:rPr>
              <a:t>Conduct a review to determine the main key social, ethical, and technical concerns around </a:t>
            </a:r>
            <a:r>
              <a:rPr lang="en-GB" sz="2800" dirty="0" err="1">
                <a:solidFill>
                  <a:schemeClr val="bg1"/>
                </a:solidFill>
              </a:rPr>
              <a:t>Hololens</a:t>
            </a:r>
            <a:r>
              <a:rPr lang="en-GB" sz="2800" dirty="0">
                <a:solidFill>
                  <a:schemeClr val="bg1"/>
                </a:solidFill>
              </a:rPr>
              <a:t> design and application.</a:t>
            </a:r>
          </a:p>
          <a:p>
            <a:pPr marL="457200" indent="-457200">
              <a:buFont typeface="Arial" panose="020B0604020202020204" pitchFamily="34" charset="0"/>
              <a:buChar char="•"/>
            </a:pPr>
            <a:r>
              <a:rPr lang="en-GB" sz="2800" dirty="0">
                <a:solidFill>
                  <a:schemeClr val="bg1"/>
                </a:solidFill>
              </a:rPr>
              <a:t>Analyse the available information/data regarding </a:t>
            </a:r>
            <a:r>
              <a:rPr lang="en-GB" sz="2800" dirty="0" err="1">
                <a:solidFill>
                  <a:schemeClr val="bg1"/>
                </a:solidFill>
              </a:rPr>
              <a:t>Hololens</a:t>
            </a:r>
            <a:r>
              <a:rPr lang="en-GB" sz="2800" dirty="0">
                <a:solidFill>
                  <a:schemeClr val="bg1"/>
                </a:solidFill>
              </a:rPr>
              <a:t>’ design, people’s attitude, etc.</a:t>
            </a:r>
            <a:endParaRPr lang="en-AU" sz="2800" dirty="0">
              <a:solidFill>
                <a:schemeClr val="bg1"/>
              </a:solidFill>
              <a:latin typeface="Amasis MT Pro Black" panose="020B0604020202020204" pitchFamily="18" charset="0"/>
            </a:endParaRPr>
          </a:p>
        </p:txBody>
      </p:sp>
    </p:spTree>
    <p:extLst>
      <p:ext uri="{BB962C8B-B14F-4D97-AF65-F5344CB8AC3E}">
        <p14:creationId xmlns:p14="http://schemas.microsoft.com/office/powerpoint/2010/main" val="1688105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538396" y="1648918"/>
            <a:ext cx="10515600" cy="3784834"/>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dirty="0"/>
          </a:p>
          <a:p>
            <a:pPr marL="571500" indent="-571500">
              <a:buFont typeface="Arial" panose="020B0604020202020204" pitchFamily="34" charset="0"/>
              <a:buChar char="•"/>
            </a:pPr>
            <a:r>
              <a:rPr lang="en-AU" dirty="0"/>
              <a:t>Academic literature</a:t>
            </a:r>
          </a:p>
          <a:p>
            <a:pPr marL="571500" indent="-571500">
              <a:buFont typeface="Arial" panose="020B0604020202020204" pitchFamily="34" charset="0"/>
              <a:buChar char="•"/>
            </a:pPr>
            <a:r>
              <a:rPr lang="en-AU" dirty="0"/>
              <a:t>News </a:t>
            </a:r>
          </a:p>
          <a:p>
            <a:pPr marL="571500" indent="-571500">
              <a:buFont typeface="Arial" panose="020B0604020202020204" pitchFamily="34" charset="0"/>
              <a:buChar char="•"/>
            </a:pPr>
            <a:r>
              <a:rPr lang="en-AU" dirty="0"/>
              <a:t>Media releases</a:t>
            </a:r>
          </a:p>
          <a:p>
            <a:pPr marL="571500" indent="-571500">
              <a:buFont typeface="Arial" panose="020B0604020202020204" pitchFamily="34" charset="0"/>
              <a:buChar char="•"/>
            </a:pPr>
            <a:r>
              <a:rPr lang="en-AU" dirty="0"/>
              <a:t>Magazine articles</a:t>
            </a:r>
          </a:p>
          <a:p>
            <a:pPr marL="571500" indent="-571500">
              <a:buFont typeface="Arial" panose="020B0604020202020204" pitchFamily="34" charset="0"/>
              <a:buChar char="•"/>
            </a:pPr>
            <a:r>
              <a:rPr lang="en-AU" dirty="0"/>
              <a:t>Product specifications</a:t>
            </a:r>
          </a:p>
          <a:p>
            <a:pPr marL="571500" indent="-571500">
              <a:buFont typeface="Arial" panose="020B0604020202020204" pitchFamily="34" charset="0"/>
              <a:buChar char="•"/>
            </a:pPr>
            <a:r>
              <a:rPr lang="en-AU" dirty="0"/>
              <a:t>Github code base</a:t>
            </a:r>
          </a:p>
          <a:p>
            <a:pPr marL="571500" indent="-571500">
              <a:buFont typeface="Arial" panose="020B0604020202020204" pitchFamily="34" charset="0"/>
              <a:buChar char="•"/>
            </a:pPr>
            <a:r>
              <a:rPr lang="en-AU" dirty="0"/>
              <a:t>User reviews / feedback</a:t>
            </a:r>
          </a:p>
          <a:p>
            <a:pPr marL="571500" indent="-571500">
              <a:buFont typeface="Arial" panose="020B0604020202020204" pitchFamily="34" charset="0"/>
              <a:buChar char="•"/>
            </a:pPr>
            <a:r>
              <a:rPr lang="en-AU" dirty="0"/>
              <a:t>Twitter</a:t>
            </a:r>
          </a:p>
          <a:p>
            <a:pPr marL="571500" indent="-571500">
              <a:buFont typeface="Arial" panose="020B0604020202020204" pitchFamily="34" charset="0"/>
              <a:buChar char="•"/>
            </a:pPr>
            <a:r>
              <a:rPr lang="en-AU" dirty="0"/>
              <a:t>Blogs</a:t>
            </a:r>
          </a:p>
          <a:p>
            <a:pPr marL="571500" indent="-571500">
              <a:buFont typeface="Arial" panose="020B0604020202020204" pitchFamily="34" charset="0"/>
              <a:buChar char="•"/>
            </a:pPr>
            <a:endParaRPr lang="en-AU" dirty="0">
              <a:solidFill>
                <a:schemeClr val="accent6">
                  <a:lumMod val="75000"/>
                </a:schemeClr>
              </a:solidFill>
            </a:endParaRPr>
          </a:p>
          <a:p>
            <a:pPr marL="571500" indent="-571500">
              <a:buFont typeface="Arial" panose="020B0604020202020204" pitchFamily="34" charset="0"/>
              <a:buChar char="•"/>
            </a:pPr>
            <a:r>
              <a:rPr lang="en-AU" dirty="0">
                <a:solidFill>
                  <a:schemeClr val="accent6">
                    <a:lumMod val="75000"/>
                  </a:schemeClr>
                </a:solidFill>
              </a:rPr>
              <a:t>What are the recent innovations or developments in the area?</a:t>
            </a:r>
          </a:p>
          <a:p>
            <a:pPr marL="571500" indent="-571500">
              <a:buFont typeface="Arial" panose="020B0604020202020204" pitchFamily="34" charset="0"/>
              <a:buChar char="•"/>
            </a:pPr>
            <a:r>
              <a:rPr lang="en-AU" dirty="0">
                <a:solidFill>
                  <a:schemeClr val="accent6">
                    <a:lumMod val="75000"/>
                  </a:schemeClr>
                </a:solidFill>
              </a:rPr>
              <a:t>What are other solutions in the area? What has worked? What has not worked?</a:t>
            </a:r>
          </a:p>
          <a:p>
            <a:pPr marL="571500" indent="-571500">
              <a:buFont typeface="Arial" panose="020B0604020202020204" pitchFamily="34" charset="0"/>
              <a:buChar char="•"/>
            </a:pPr>
            <a:r>
              <a:rPr lang="en-AU" dirty="0">
                <a:solidFill>
                  <a:schemeClr val="accent6">
                    <a:lumMod val="75000"/>
                  </a:schemeClr>
                </a:solidFill>
              </a:rPr>
              <a:t>What feels similar to our potential designs?</a:t>
            </a:r>
          </a:p>
          <a:p>
            <a:endParaRPr lang="en-AU" dirty="0">
              <a:solidFill>
                <a:schemeClr val="accent6">
                  <a:lumMod val="75000"/>
                </a:schemeClr>
              </a:solidFill>
            </a:endParaRP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493344" y="480219"/>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Background Research Ideas</a:t>
            </a:r>
            <a:endParaRPr lang="en-AU" sz="72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2432445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838200" y="1979066"/>
            <a:ext cx="10515600" cy="400950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[User … (descriptive)] needs [(need… verb)] because [insight…(compelling)]</a:t>
            </a:r>
          </a:p>
          <a:p>
            <a:endParaRPr lang="en-AU" dirty="0"/>
          </a:p>
          <a:p>
            <a:r>
              <a:rPr lang="en-GB" dirty="0"/>
              <a:t>The user needs a way to do something that addresses their need so that they benefit directly.</a:t>
            </a:r>
          </a:p>
          <a:p>
            <a:endParaRPr lang="en-GB" dirty="0"/>
          </a:p>
          <a:p>
            <a:r>
              <a:rPr lang="en-GB" sz="2400" dirty="0"/>
              <a:t>Remember this should be:</a:t>
            </a:r>
          </a:p>
          <a:p>
            <a:pPr marL="342900" indent="-342900" rtl="0" fontAlgn="ctr">
              <a:spcBef>
                <a:spcPts val="0"/>
              </a:spcBef>
              <a:spcAft>
                <a:spcPts val="0"/>
              </a:spcAft>
              <a:buFont typeface="Arial" panose="020B0604020202020204" pitchFamily="34" charset="0"/>
              <a:buChar char="•"/>
            </a:pPr>
            <a:r>
              <a:rPr lang="en-AU" sz="2400" b="1" dirty="0">
                <a:solidFill>
                  <a:srgbClr val="373A3C"/>
                </a:solidFill>
                <a:effectLst/>
              </a:rPr>
              <a:t>Human centred</a:t>
            </a:r>
            <a:br>
              <a:rPr lang="en-AU" sz="2400" b="1" dirty="0">
                <a:solidFill>
                  <a:srgbClr val="373A3C"/>
                </a:solidFill>
                <a:effectLst/>
              </a:rPr>
            </a:br>
            <a:r>
              <a:rPr lang="en-AU" sz="2400" dirty="0">
                <a:solidFill>
                  <a:srgbClr val="373A3C"/>
                </a:solidFill>
                <a:effectLst/>
              </a:rPr>
              <a:t>You need to frame the POV statement according to the specific user and their needs. Avoid framing the problem around a technology.</a:t>
            </a:r>
          </a:p>
          <a:p>
            <a:pPr marL="342900" indent="-342900" rtl="0" fontAlgn="ctr">
              <a:spcBef>
                <a:spcPts val="0"/>
              </a:spcBef>
              <a:spcAft>
                <a:spcPts val="0"/>
              </a:spcAft>
              <a:buFont typeface="Arial" panose="020B0604020202020204" pitchFamily="34" charset="0"/>
              <a:buChar char="•"/>
            </a:pPr>
            <a:r>
              <a:rPr lang="en-AU" sz="2400" b="1" dirty="0">
                <a:solidFill>
                  <a:srgbClr val="373A3C"/>
                </a:solidFill>
                <a:effectLst/>
              </a:rPr>
              <a:t>Broad enough to allow creativity</a:t>
            </a:r>
            <a:br>
              <a:rPr lang="en-AU" sz="2400" b="1" dirty="0">
                <a:solidFill>
                  <a:srgbClr val="373A3C"/>
                </a:solidFill>
                <a:effectLst/>
              </a:rPr>
            </a:br>
            <a:r>
              <a:rPr lang="en-AU" sz="2400" dirty="0">
                <a:solidFill>
                  <a:srgbClr val="373A3C"/>
                </a:solidFill>
                <a:effectLst/>
              </a:rPr>
              <a:t>Don’t be too specific about the implementation of the solution of the problem. </a:t>
            </a:r>
          </a:p>
          <a:p>
            <a:pPr marL="342900" indent="-342900" rtl="0" fontAlgn="ctr">
              <a:spcBef>
                <a:spcPts val="0"/>
              </a:spcBef>
              <a:spcAft>
                <a:spcPts val="0"/>
              </a:spcAft>
              <a:buFont typeface="Arial" panose="020B0604020202020204" pitchFamily="34" charset="0"/>
              <a:buChar char="•"/>
            </a:pPr>
            <a:r>
              <a:rPr lang="en-AU" sz="2400" b="1" dirty="0">
                <a:solidFill>
                  <a:srgbClr val="373A3C"/>
                </a:solidFill>
                <a:effectLst/>
              </a:rPr>
              <a:t>Narrow enough to make it manageable</a:t>
            </a:r>
            <a:br>
              <a:rPr lang="en-AU" sz="2400" b="1" dirty="0">
                <a:solidFill>
                  <a:srgbClr val="373A3C"/>
                </a:solidFill>
                <a:effectLst/>
              </a:rPr>
            </a:br>
            <a:r>
              <a:rPr lang="en-AU" sz="2400" dirty="0">
                <a:solidFill>
                  <a:srgbClr val="373A3C"/>
                </a:solidFill>
                <a:effectLst/>
              </a:rPr>
              <a:t>There have to be some constraints that will show you the right direction of the next steps.</a:t>
            </a:r>
            <a:endParaRPr lang="en-AU" sz="2400" dirty="0">
              <a:solidFill>
                <a:schemeClr val="accent6">
                  <a:lumMod val="75000"/>
                </a:schemeClr>
              </a:solidFill>
            </a:endParaRP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The POV Statement</a:t>
            </a:r>
            <a:endParaRPr lang="en-AU" sz="72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2045145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838200" y="1559341"/>
            <a:ext cx="10515600" cy="524291"/>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[User … (descriptive)] needs [(need… verb)] because [insight…(compelling)]</a:t>
            </a:r>
          </a:p>
          <a:p>
            <a:endParaRPr lang="en-AU" dirty="0"/>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The POV Statement</a:t>
            </a:r>
            <a:endParaRPr lang="en-AU" sz="7200" dirty="0">
              <a:solidFill>
                <a:schemeClr val="accent6">
                  <a:lumMod val="75000"/>
                </a:schemeClr>
              </a:solidFill>
              <a:latin typeface="Amasis MT Pro Black" panose="020B0604020202020204" pitchFamily="18" charset="0"/>
            </a:endParaRPr>
          </a:p>
        </p:txBody>
      </p:sp>
      <p:graphicFrame>
        <p:nvGraphicFramePr>
          <p:cNvPr id="2" name="Table 2">
            <a:extLst>
              <a:ext uri="{FF2B5EF4-FFF2-40B4-BE49-F238E27FC236}">
                <a16:creationId xmlns:a16="http://schemas.microsoft.com/office/drawing/2014/main" id="{619F58A6-3847-4EDA-9881-988437E6734B}"/>
              </a:ext>
            </a:extLst>
          </p:cNvPr>
          <p:cNvGraphicFramePr>
            <a:graphicFrameLocks noGrp="1"/>
          </p:cNvGraphicFramePr>
          <p:nvPr>
            <p:extLst>
              <p:ext uri="{D42A27DB-BD31-4B8C-83A1-F6EECF244321}">
                <p14:modId xmlns:p14="http://schemas.microsoft.com/office/powerpoint/2010/main" val="1902966823"/>
              </p:ext>
            </p:extLst>
          </p:nvPr>
        </p:nvGraphicFramePr>
        <p:xfrm>
          <a:off x="838200" y="2585941"/>
          <a:ext cx="10726710" cy="2966720"/>
        </p:xfrm>
        <a:graphic>
          <a:graphicData uri="http://schemas.openxmlformats.org/drawingml/2006/table">
            <a:tbl>
              <a:tblPr firstRow="1" bandRow="1">
                <a:tableStyleId>{93296810-A885-4BE3-A3E7-6D5BEEA58F35}</a:tableStyleId>
              </a:tblPr>
              <a:tblGrid>
                <a:gridCol w="3575570">
                  <a:extLst>
                    <a:ext uri="{9D8B030D-6E8A-4147-A177-3AD203B41FA5}">
                      <a16:colId xmlns:a16="http://schemas.microsoft.com/office/drawing/2014/main" val="4239493043"/>
                    </a:ext>
                  </a:extLst>
                </a:gridCol>
                <a:gridCol w="3575570">
                  <a:extLst>
                    <a:ext uri="{9D8B030D-6E8A-4147-A177-3AD203B41FA5}">
                      <a16:colId xmlns:a16="http://schemas.microsoft.com/office/drawing/2014/main" val="1768999468"/>
                    </a:ext>
                  </a:extLst>
                </a:gridCol>
                <a:gridCol w="3575570">
                  <a:extLst>
                    <a:ext uri="{9D8B030D-6E8A-4147-A177-3AD203B41FA5}">
                      <a16:colId xmlns:a16="http://schemas.microsoft.com/office/drawing/2014/main" val="4037788003"/>
                    </a:ext>
                  </a:extLst>
                </a:gridCol>
              </a:tblGrid>
              <a:tr h="370840">
                <a:tc>
                  <a:txBody>
                    <a:bodyPr/>
                    <a:lstStyle/>
                    <a:p>
                      <a:pPr algn="ctr"/>
                      <a:r>
                        <a:rPr lang="en-AU" dirty="0"/>
                        <a:t>User</a:t>
                      </a:r>
                    </a:p>
                  </a:txBody>
                  <a:tcPr/>
                </a:tc>
                <a:tc>
                  <a:txBody>
                    <a:bodyPr/>
                    <a:lstStyle/>
                    <a:p>
                      <a:pPr algn="ctr"/>
                      <a:r>
                        <a:rPr lang="en-AU" dirty="0"/>
                        <a:t>Need</a:t>
                      </a:r>
                    </a:p>
                  </a:txBody>
                  <a:tcPr/>
                </a:tc>
                <a:tc>
                  <a:txBody>
                    <a:bodyPr/>
                    <a:lstStyle/>
                    <a:p>
                      <a:pPr algn="ctr"/>
                      <a:r>
                        <a:rPr lang="en-AU" dirty="0"/>
                        <a:t>Insight</a:t>
                      </a:r>
                    </a:p>
                  </a:txBody>
                  <a:tcPr/>
                </a:tc>
                <a:extLst>
                  <a:ext uri="{0D108BD9-81ED-4DB2-BD59-A6C34878D82A}">
                    <a16:rowId xmlns:a16="http://schemas.microsoft.com/office/drawing/2014/main" val="577094104"/>
                  </a:ext>
                </a:extLst>
              </a:tr>
              <a:tr h="370840">
                <a:tc>
                  <a:txBody>
                    <a:bodyPr/>
                    <a:lstStyle/>
                    <a:p>
                      <a:endParaRPr lang="en-AU" dirty="0"/>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60658097"/>
                  </a:ext>
                </a:extLst>
              </a:tr>
              <a:tr h="370840">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601486269"/>
                  </a:ext>
                </a:extLst>
              </a:tr>
              <a:tr h="370840">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295841446"/>
                  </a:ext>
                </a:extLst>
              </a:tr>
              <a:tr h="370840">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51835476"/>
                  </a:ext>
                </a:extLst>
              </a:tr>
              <a:tr h="370840">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4267955013"/>
                  </a:ext>
                </a:extLst>
              </a:tr>
              <a:tr h="370840">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026942414"/>
                  </a:ext>
                </a:extLst>
              </a:tr>
              <a:tr h="370840">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3920264245"/>
                  </a:ext>
                </a:extLst>
              </a:tr>
            </a:tbl>
          </a:graphicData>
        </a:graphic>
      </p:graphicFrame>
      <p:sp>
        <p:nvSpPr>
          <p:cNvPr id="6" name="TextBox 5">
            <a:extLst>
              <a:ext uri="{FF2B5EF4-FFF2-40B4-BE49-F238E27FC236}">
                <a16:creationId xmlns:a16="http://schemas.microsoft.com/office/drawing/2014/main" id="{34D2163D-9F9D-4F07-8C2E-4C408862A023}"/>
              </a:ext>
            </a:extLst>
          </p:cNvPr>
          <p:cNvSpPr txBox="1"/>
          <p:nvPr/>
        </p:nvSpPr>
        <p:spPr>
          <a:xfrm>
            <a:off x="293475" y="6483246"/>
            <a:ext cx="9802400" cy="261610"/>
          </a:xfrm>
          <a:prstGeom prst="rect">
            <a:avLst/>
          </a:prstGeom>
          <a:noFill/>
        </p:spPr>
        <p:txBody>
          <a:bodyPr wrap="square" rtlCol="0">
            <a:spAutoFit/>
          </a:bodyPr>
          <a:lstStyle/>
          <a:p>
            <a:pPr algn="r"/>
            <a:r>
              <a:rPr lang="en-AU" sz="1100" dirty="0"/>
              <a:t>https://www.interaction-design.org/literature/article/define-and-frame-your-design-challenge-by-creating-your-point-of-view-and-ask-how-might-we</a:t>
            </a:r>
          </a:p>
        </p:txBody>
      </p:sp>
    </p:spTree>
    <p:extLst>
      <p:ext uri="{BB962C8B-B14F-4D97-AF65-F5344CB8AC3E}">
        <p14:creationId xmlns:p14="http://schemas.microsoft.com/office/powerpoint/2010/main" val="1392461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Ecosystem Map</a:t>
            </a:r>
            <a:endParaRPr lang="en-AU" sz="7200" dirty="0">
              <a:solidFill>
                <a:schemeClr val="accent6">
                  <a:lumMod val="75000"/>
                </a:schemeClr>
              </a:solidFill>
              <a:latin typeface="Amasis MT Pro Black" panose="020B0604020202020204" pitchFamily="18" charset="0"/>
            </a:endParaRPr>
          </a:p>
        </p:txBody>
      </p:sp>
      <p:grpSp>
        <p:nvGrpSpPr>
          <p:cNvPr id="12" name="Group 11">
            <a:extLst>
              <a:ext uri="{FF2B5EF4-FFF2-40B4-BE49-F238E27FC236}">
                <a16:creationId xmlns:a16="http://schemas.microsoft.com/office/drawing/2014/main" id="{DE0CDB97-9830-4C69-BE79-21195BF60EE1}"/>
              </a:ext>
            </a:extLst>
          </p:cNvPr>
          <p:cNvGrpSpPr/>
          <p:nvPr/>
        </p:nvGrpSpPr>
        <p:grpSpPr>
          <a:xfrm>
            <a:off x="5575562" y="947849"/>
            <a:ext cx="4894288" cy="5276537"/>
            <a:chOff x="6498237" y="790730"/>
            <a:chExt cx="4894288" cy="5737485"/>
          </a:xfrm>
        </p:grpSpPr>
        <p:sp>
          <p:nvSpPr>
            <p:cNvPr id="2" name="Oval 1">
              <a:extLst>
                <a:ext uri="{FF2B5EF4-FFF2-40B4-BE49-F238E27FC236}">
                  <a16:creationId xmlns:a16="http://schemas.microsoft.com/office/drawing/2014/main" id="{672F5267-CB52-4A22-AF3C-3EE389358753}"/>
                </a:ext>
              </a:extLst>
            </p:cNvPr>
            <p:cNvSpPr/>
            <p:nvPr/>
          </p:nvSpPr>
          <p:spPr>
            <a:xfrm>
              <a:off x="8132676" y="4234721"/>
              <a:ext cx="1625410" cy="1325563"/>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a:extLst>
                <a:ext uri="{FF2B5EF4-FFF2-40B4-BE49-F238E27FC236}">
                  <a16:creationId xmlns:a16="http://schemas.microsoft.com/office/drawing/2014/main" id="{4FB440D2-E4BF-4C3E-965C-F6EF4EDE8350}"/>
                </a:ext>
              </a:extLst>
            </p:cNvPr>
            <p:cNvSpPr/>
            <p:nvPr/>
          </p:nvSpPr>
          <p:spPr>
            <a:xfrm>
              <a:off x="7468968" y="3005527"/>
              <a:ext cx="2952827" cy="2752128"/>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1A55E3DD-89B6-4BD7-A122-7398E281598F}"/>
                </a:ext>
              </a:extLst>
            </p:cNvPr>
            <p:cNvSpPr/>
            <p:nvPr/>
          </p:nvSpPr>
          <p:spPr>
            <a:xfrm>
              <a:off x="6931679" y="2053652"/>
              <a:ext cx="4027404" cy="4036818"/>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7D1C1F4C-4916-4062-958C-5D742450D0C1}"/>
                </a:ext>
              </a:extLst>
            </p:cNvPr>
            <p:cNvSpPr/>
            <p:nvPr/>
          </p:nvSpPr>
          <p:spPr>
            <a:xfrm>
              <a:off x="6498237" y="790730"/>
              <a:ext cx="4894288" cy="5737485"/>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FB185DBB-326E-4E0F-996A-A63A2AE2CB57}"/>
                </a:ext>
              </a:extLst>
            </p:cNvPr>
            <p:cNvSpPr txBox="1"/>
            <p:nvPr/>
          </p:nvSpPr>
          <p:spPr>
            <a:xfrm>
              <a:off x="8431968" y="4669436"/>
              <a:ext cx="1026826" cy="369332"/>
            </a:xfrm>
            <a:prstGeom prst="rect">
              <a:avLst/>
            </a:prstGeom>
            <a:noFill/>
          </p:spPr>
          <p:txBody>
            <a:bodyPr wrap="square" rtlCol="0">
              <a:spAutoFit/>
            </a:bodyPr>
            <a:lstStyle/>
            <a:p>
              <a:pPr algn="ctr"/>
              <a:r>
                <a:rPr lang="en-AU" b="1" dirty="0"/>
                <a:t>User</a:t>
              </a:r>
            </a:p>
          </p:txBody>
        </p:sp>
        <p:sp>
          <p:nvSpPr>
            <p:cNvPr id="9" name="TextBox 8">
              <a:extLst>
                <a:ext uri="{FF2B5EF4-FFF2-40B4-BE49-F238E27FC236}">
                  <a16:creationId xmlns:a16="http://schemas.microsoft.com/office/drawing/2014/main" id="{580393C3-D79E-4B3B-9712-9656CA5C18C0}"/>
                </a:ext>
              </a:extLst>
            </p:cNvPr>
            <p:cNvSpPr txBox="1"/>
            <p:nvPr/>
          </p:nvSpPr>
          <p:spPr>
            <a:xfrm>
              <a:off x="8185880" y="3551204"/>
              <a:ext cx="1519003" cy="369332"/>
            </a:xfrm>
            <a:prstGeom prst="rect">
              <a:avLst/>
            </a:prstGeom>
            <a:noFill/>
          </p:spPr>
          <p:txBody>
            <a:bodyPr wrap="square" rtlCol="0">
              <a:spAutoFit/>
            </a:bodyPr>
            <a:lstStyle/>
            <a:p>
              <a:pPr algn="ctr"/>
              <a:r>
                <a:rPr lang="en-AU" b="1" dirty="0"/>
                <a:t>Community</a:t>
              </a:r>
            </a:p>
          </p:txBody>
        </p:sp>
        <p:sp>
          <p:nvSpPr>
            <p:cNvPr id="10" name="TextBox 9">
              <a:extLst>
                <a:ext uri="{FF2B5EF4-FFF2-40B4-BE49-F238E27FC236}">
                  <a16:creationId xmlns:a16="http://schemas.microsoft.com/office/drawing/2014/main" id="{9A175BFE-24C2-415D-8952-A8B98A86CBDF}"/>
                </a:ext>
              </a:extLst>
            </p:cNvPr>
            <p:cNvSpPr txBox="1"/>
            <p:nvPr/>
          </p:nvSpPr>
          <p:spPr>
            <a:xfrm>
              <a:off x="8185880" y="1409776"/>
              <a:ext cx="1519003" cy="369332"/>
            </a:xfrm>
            <a:prstGeom prst="rect">
              <a:avLst/>
            </a:prstGeom>
            <a:noFill/>
          </p:spPr>
          <p:txBody>
            <a:bodyPr wrap="square" rtlCol="0">
              <a:spAutoFit/>
            </a:bodyPr>
            <a:lstStyle/>
            <a:p>
              <a:pPr algn="ctr"/>
              <a:r>
                <a:rPr lang="en-AU" b="1" dirty="0"/>
                <a:t>Institutions</a:t>
              </a:r>
            </a:p>
          </p:txBody>
        </p:sp>
        <p:sp>
          <p:nvSpPr>
            <p:cNvPr id="11" name="TextBox 10">
              <a:extLst>
                <a:ext uri="{FF2B5EF4-FFF2-40B4-BE49-F238E27FC236}">
                  <a16:creationId xmlns:a16="http://schemas.microsoft.com/office/drawing/2014/main" id="{C65BDB71-571E-4570-9B7F-87499F13505E}"/>
                </a:ext>
              </a:extLst>
            </p:cNvPr>
            <p:cNvSpPr txBox="1"/>
            <p:nvPr/>
          </p:nvSpPr>
          <p:spPr>
            <a:xfrm>
              <a:off x="8185880" y="2441888"/>
              <a:ext cx="1519003" cy="369332"/>
            </a:xfrm>
            <a:prstGeom prst="rect">
              <a:avLst/>
            </a:prstGeom>
            <a:noFill/>
          </p:spPr>
          <p:txBody>
            <a:bodyPr wrap="square" rtlCol="0">
              <a:spAutoFit/>
            </a:bodyPr>
            <a:lstStyle/>
            <a:p>
              <a:pPr algn="ctr"/>
              <a:r>
                <a:rPr lang="en-AU" b="1" dirty="0"/>
                <a:t>Services</a:t>
              </a:r>
            </a:p>
          </p:txBody>
        </p:sp>
      </p:grpSp>
    </p:spTree>
    <p:extLst>
      <p:ext uri="{BB962C8B-B14F-4D97-AF65-F5344CB8AC3E}">
        <p14:creationId xmlns:p14="http://schemas.microsoft.com/office/powerpoint/2010/main" val="3516330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71F6AFF-1AD3-4EB2-A61D-46F0A57AEDF2}"/>
              </a:ext>
            </a:extLst>
          </p:cNvPr>
          <p:cNvSpPr txBox="1"/>
          <p:nvPr/>
        </p:nvSpPr>
        <p:spPr>
          <a:xfrm rot="16200000">
            <a:off x="-1704912" y="3173090"/>
            <a:ext cx="6858002" cy="369332"/>
          </a:xfrm>
          <a:prstGeom prst="rect">
            <a:avLst/>
          </a:prstGeom>
          <a:noFill/>
        </p:spPr>
        <p:txBody>
          <a:bodyPr wrap="square" rtlCol="0">
            <a:spAutoFit/>
          </a:bodyPr>
          <a:lstStyle/>
          <a:p>
            <a:r>
              <a:rPr lang="en-AU" dirty="0"/>
              <a:t>Who are the stakeholders for this issue?</a:t>
            </a:r>
          </a:p>
        </p:txBody>
      </p:sp>
      <p:sp>
        <p:nvSpPr>
          <p:cNvPr id="14" name="TextBox 13">
            <a:extLst>
              <a:ext uri="{FF2B5EF4-FFF2-40B4-BE49-F238E27FC236}">
                <a16:creationId xmlns:a16="http://schemas.microsoft.com/office/drawing/2014/main" id="{47898514-958C-4870-B58F-F1D3EAE44D35}"/>
              </a:ext>
            </a:extLst>
          </p:cNvPr>
          <p:cNvSpPr txBox="1"/>
          <p:nvPr/>
        </p:nvSpPr>
        <p:spPr>
          <a:xfrm rot="5400000">
            <a:off x="8613743" y="3326848"/>
            <a:ext cx="6858003" cy="369332"/>
          </a:xfrm>
          <a:prstGeom prst="rect">
            <a:avLst/>
          </a:prstGeom>
          <a:noFill/>
        </p:spPr>
        <p:txBody>
          <a:bodyPr wrap="square" rtlCol="0">
            <a:spAutoFit/>
          </a:bodyPr>
          <a:lstStyle/>
          <a:p>
            <a:r>
              <a:rPr lang="en-AU" dirty="0"/>
              <a:t>https://www.smartsheet.com/free-stakeholder-analysis-templates</a:t>
            </a:r>
          </a:p>
        </p:txBody>
      </p:sp>
      <p:sp>
        <p:nvSpPr>
          <p:cNvPr id="3" name="Rectangle 2">
            <a:extLst>
              <a:ext uri="{FF2B5EF4-FFF2-40B4-BE49-F238E27FC236}">
                <a16:creationId xmlns:a16="http://schemas.microsoft.com/office/drawing/2014/main" id="{2E617AB9-9047-43AB-A9F5-ED63BB5D0339}"/>
              </a:ext>
            </a:extLst>
          </p:cNvPr>
          <p:cNvSpPr/>
          <p:nvPr/>
        </p:nvSpPr>
        <p:spPr>
          <a:xfrm>
            <a:off x="7248372" y="246993"/>
            <a:ext cx="3615087" cy="27569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bg1"/>
                </a:solidFill>
              </a:rPr>
              <a:t>Positive support / High Influence</a:t>
            </a:r>
          </a:p>
        </p:txBody>
      </p:sp>
      <p:sp>
        <p:nvSpPr>
          <p:cNvPr id="15" name="Rectangle 14">
            <a:extLst>
              <a:ext uri="{FF2B5EF4-FFF2-40B4-BE49-F238E27FC236}">
                <a16:creationId xmlns:a16="http://schemas.microsoft.com/office/drawing/2014/main" id="{E9AA3FD4-EE4C-4D17-9560-A4D1026727D3}"/>
              </a:ext>
            </a:extLst>
          </p:cNvPr>
          <p:cNvSpPr/>
          <p:nvPr/>
        </p:nvSpPr>
        <p:spPr>
          <a:xfrm>
            <a:off x="7264907" y="3528520"/>
            <a:ext cx="3615087" cy="27569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bg1"/>
                </a:solidFill>
              </a:rPr>
              <a:t>Positive Support / Moderate or Low Influence</a:t>
            </a:r>
          </a:p>
        </p:txBody>
      </p:sp>
      <p:sp>
        <p:nvSpPr>
          <p:cNvPr id="16" name="Rectangle 15">
            <a:extLst>
              <a:ext uri="{FF2B5EF4-FFF2-40B4-BE49-F238E27FC236}">
                <a16:creationId xmlns:a16="http://schemas.microsoft.com/office/drawing/2014/main" id="{D4967610-6B48-483C-A5C9-01722822FFF7}"/>
              </a:ext>
            </a:extLst>
          </p:cNvPr>
          <p:cNvSpPr/>
          <p:nvPr/>
        </p:nvSpPr>
        <p:spPr>
          <a:xfrm>
            <a:off x="3096039" y="246993"/>
            <a:ext cx="3615087" cy="27569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bg1"/>
                </a:solidFill>
              </a:rPr>
              <a:t>Negative Support / moderate influence</a:t>
            </a:r>
          </a:p>
        </p:txBody>
      </p:sp>
      <p:sp>
        <p:nvSpPr>
          <p:cNvPr id="17" name="Rectangle 16">
            <a:extLst>
              <a:ext uri="{FF2B5EF4-FFF2-40B4-BE49-F238E27FC236}">
                <a16:creationId xmlns:a16="http://schemas.microsoft.com/office/drawing/2014/main" id="{F8880171-F514-4809-A4CF-25052B0807A8}"/>
              </a:ext>
            </a:extLst>
          </p:cNvPr>
          <p:cNvSpPr/>
          <p:nvPr/>
        </p:nvSpPr>
        <p:spPr>
          <a:xfrm>
            <a:off x="3104307" y="3515504"/>
            <a:ext cx="3615087" cy="27569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bg1"/>
                </a:solidFill>
              </a:rPr>
              <a:t>Negative Support / Minimal Influence</a:t>
            </a:r>
          </a:p>
        </p:txBody>
      </p:sp>
      <p:sp>
        <p:nvSpPr>
          <p:cNvPr id="2" name="Rectangle 1">
            <a:extLst>
              <a:ext uri="{FF2B5EF4-FFF2-40B4-BE49-F238E27FC236}">
                <a16:creationId xmlns:a16="http://schemas.microsoft.com/office/drawing/2014/main" id="{42A574BF-D068-4BB6-BB82-F3BAE222D2BE}"/>
              </a:ext>
            </a:extLst>
          </p:cNvPr>
          <p:cNvSpPr/>
          <p:nvPr/>
        </p:nvSpPr>
        <p:spPr>
          <a:xfrm rot="16200000">
            <a:off x="-257328" y="3057553"/>
            <a:ext cx="6060402" cy="36933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Influence</a:t>
            </a:r>
          </a:p>
        </p:txBody>
      </p:sp>
      <p:sp>
        <p:nvSpPr>
          <p:cNvPr id="22" name="Rectangle 21">
            <a:extLst>
              <a:ext uri="{FF2B5EF4-FFF2-40B4-BE49-F238E27FC236}">
                <a16:creationId xmlns:a16="http://schemas.microsoft.com/office/drawing/2014/main" id="{CE0DE306-3C1A-4B49-8E29-EAA15B3262B3}"/>
              </a:ext>
            </a:extLst>
          </p:cNvPr>
          <p:cNvSpPr/>
          <p:nvPr/>
        </p:nvSpPr>
        <p:spPr>
          <a:xfrm>
            <a:off x="3145228" y="6388331"/>
            <a:ext cx="7718231" cy="3084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Interest</a:t>
            </a:r>
          </a:p>
        </p:txBody>
      </p:sp>
      <p:sp>
        <p:nvSpPr>
          <p:cNvPr id="23" name="Rectangle 22">
            <a:extLst>
              <a:ext uri="{FF2B5EF4-FFF2-40B4-BE49-F238E27FC236}">
                <a16:creationId xmlns:a16="http://schemas.microsoft.com/office/drawing/2014/main" id="{04C3CE5A-5DBE-45C7-B02F-0E9A6596C6C4}"/>
              </a:ext>
            </a:extLst>
          </p:cNvPr>
          <p:cNvSpPr/>
          <p:nvPr/>
        </p:nvSpPr>
        <p:spPr>
          <a:xfrm>
            <a:off x="3145228" y="6388331"/>
            <a:ext cx="1401238" cy="28065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Low</a:t>
            </a:r>
          </a:p>
        </p:txBody>
      </p:sp>
      <p:sp>
        <p:nvSpPr>
          <p:cNvPr id="24" name="Rectangle 23">
            <a:extLst>
              <a:ext uri="{FF2B5EF4-FFF2-40B4-BE49-F238E27FC236}">
                <a16:creationId xmlns:a16="http://schemas.microsoft.com/office/drawing/2014/main" id="{6C369A24-C8D1-49CC-9C75-1FE01F0BD600}"/>
              </a:ext>
            </a:extLst>
          </p:cNvPr>
          <p:cNvSpPr/>
          <p:nvPr/>
        </p:nvSpPr>
        <p:spPr>
          <a:xfrm rot="16200000">
            <a:off x="2072255" y="5368687"/>
            <a:ext cx="1401238" cy="28065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Low</a:t>
            </a:r>
          </a:p>
        </p:txBody>
      </p:sp>
      <p:sp>
        <p:nvSpPr>
          <p:cNvPr id="25" name="Rectangle 24">
            <a:extLst>
              <a:ext uri="{FF2B5EF4-FFF2-40B4-BE49-F238E27FC236}">
                <a16:creationId xmlns:a16="http://schemas.microsoft.com/office/drawing/2014/main" id="{1266DDFE-BA82-4C01-85D8-4FA3D1CE27C8}"/>
              </a:ext>
            </a:extLst>
          </p:cNvPr>
          <p:cNvSpPr/>
          <p:nvPr/>
        </p:nvSpPr>
        <p:spPr>
          <a:xfrm rot="16200000">
            <a:off x="2045512" y="807283"/>
            <a:ext cx="1401238" cy="28065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High</a:t>
            </a:r>
          </a:p>
        </p:txBody>
      </p:sp>
      <p:sp>
        <p:nvSpPr>
          <p:cNvPr id="26" name="Rectangle 25">
            <a:extLst>
              <a:ext uri="{FF2B5EF4-FFF2-40B4-BE49-F238E27FC236}">
                <a16:creationId xmlns:a16="http://schemas.microsoft.com/office/drawing/2014/main" id="{182EFF53-5304-4E0E-90BC-83F4969D1ECA}"/>
              </a:ext>
            </a:extLst>
          </p:cNvPr>
          <p:cNvSpPr/>
          <p:nvPr/>
        </p:nvSpPr>
        <p:spPr>
          <a:xfrm>
            <a:off x="9483855" y="6388331"/>
            <a:ext cx="1401238" cy="28065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High</a:t>
            </a:r>
          </a:p>
        </p:txBody>
      </p:sp>
      <p:sp>
        <p:nvSpPr>
          <p:cNvPr id="21" name="Title 7">
            <a:extLst>
              <a:ext uri="{FF2B5EF4-FFF2-40B4-BE49-F238E27FC236}">
                <a16:creationId xmlns:a16="http://schemas.microsoft.com/office/drawing/2014/main" id="{92786A5B-C0E3-4566-8723-E30D99B6983E}"/>
              </a:ext>
            </a:extLst>
          </p:cNvPr>
          <p:cNvSpPr txBox="1">
            <a:spLocks/>
          </p:cNvSpPr>
          <p:nvPr/>
        </p:nvSpPr>
        <p:spPr>
          <a:xfrm rot="16200000">
            <a:off x="-2338291" y="2658651"/>
            <a:ext cx="6309918" cy="1890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sz="5800" dirty="0">
                <a:solidFill>
                  <a:schemeClr val="accent6">
                    <a:lumMod val="75000"/>
                  </a:schemeClr>
                </a:solidFill>
                <a:latin typeface="Amasis MT Pro Black" panose="020B0604020202020204" pitchFamily="18" charset="0"/>
              </a:rPr>
              <a:t>Stakeholder Analysis Matrix</a:t>
            </a:r>
            <a:endParaRPr lang="en-AU" sz="64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2802101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838200" y="4615904"/>
            <a:ext cx="10515600" cy="172387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FontTx/>
              <a:buAutoNum type="arabicPeriod"/>
            </a:pPr>
            <a:r>
              <a:rPr lang="en-GB" sz="2300" dirty="0"/>
              <a:t>Identify stakeholders – one per square</a:t>
            </a:r>
          </a:p>
          <a:p>
            <a:pPr marL="742950" indent="-742950">
              <a:buAutoNum type="arabicPeriod"/>
            </a:pPr>
            <a:r>
              <a:rPr lang="en-GB" sz="2300" dirty="0"/>
              <a:t>For each stakeholder, add a comment on each square with a quote expressing their thoughts, opinions, or expectations.</a:t>
            </a:r>
          </a:p>
          <a:p>
            <a:pPr marL="742950" indent="-742950">
              <a:buAutoNum type="arabicPeriod"/>
            </a:pPr>
            <a:r>
              <a:rPr lang="en-GB" sz="2300" dirty="0"/>
              <a:t>Then cluster stakeholders and label the groups. </a:t>
            </a:r>
          </a:p>
          <a:p>
            <a:pPr marL="742950" indent="-742950">
              <a:buAutoNum type="arabicPeriod"/>
            </a:pPr>
            <a:r>
              <a:rPr lang="en-GB" sz="2300" dirty="0"/>
              <a:t>Draw and label lines among groups to represent the relationships between them such as influence, process, or dependencies</a:t>
            </a:r>
            <a:endParaRPr lang="en-AU" dirty="0">
              <a:solidFill>
                <a:schemeClr val="accent6">
                  <a:lumMod val="75000"/>
                </a:schemeClr>
              </a:solidFill>
            </a:endParaRP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Stakeholder Map</a:t>
            </a:r>
            <a:endParaRPr lang="en-AU" sz="7200" dirty="0">
              <a:solidFill>
                <a:schemeClr val="accent6">
                  <a:lumMod val="75000"/>
                </a:schemeClr>
              </a:solidFill>
              <a:latin typeface="Amasis MT Pro Black" panose="020B0604020202020204" pitchFamily="18" charset="0"/>
            </a:endParaRPr>
          </a:p>
        </p:txBody>
      </p:sp>
      <p:sp>
        <p:nvSpPr>
          <p:cNvPr id="6" name="TextBox 5">
            <a:extLst>
              <a:ext uri="{FF2B5EF4-FFF2-40B4-BE49-F238E27FC236}">
                <a16:creationId xmlns:a16="http://schemas.microsoft.com/office/drawing/2014/main" id="{5E58684C-8FEB-448B-B51D-AB5313B5DF1F}"/>
              </a:ext>
            </a:extLst>
          </p:cNvPr>
          <p:cNvSpPr txBox="1"/>
          <p:nvPr/>
        </p:nvSpPr>
        <p:spPr>
          <a:xfrm>
            <a:off x="-274724" y="6568157"/>
            <a:ext cx="5080899" cy="261610"/>
          </a:xfrm>
          <a:prstGeom prst="rect">
            <a:avLst/>
          </a:prstGeom>
          <a:noFill/>
        </p:spPr>
        <p:txBody>
          <a:bodyPr wrap="square" rtlCol="0">
            <a:spAutoFit/>
          </a:bodyPr>
          <a:lstStyle/>
          <a:p>
            <a:pPr algn="r"/>
            <a:r>
              <a:rPr lang="en-AU" sz="1100" dirty="0">
                <a:hlinkClick r:id="rId2"/>
              </a:rPr>
              <a:t>https://www.ibm.com/cloud/architecture/files/design-thinking-field-guide.pdf</a:t>
            </a:r>
            <a:r>
              <a:rPr lang="en-AU" sz="1100" dirty="0"/>
              <a:t> </a:t>
            </a:r>
          </a:p>
        </p:txBody>
      </p:sp>
      <p:sp>
        <p:nvSpPr>
          <p:cNvPr id="2" name="Rectangle 1">
            <a:extLst>
              <a:ext uri="{FF2B5EF4-FFF2-40B4-BE49-F238E27FC236}">
                <a16:creationId xmlns:a16="http://schemas.microsoft.com/office/drawing/2014/main" id="{9262A0A3-05EB-4787-A487-CBD8345F7199}"/>
              </a:ext>
            </a:extLst>
          </p:cNvPr>
          <p:cNvSpPr/>
          <p:nvPr/>
        </p:nvSpPr>
        <p:spPr>
          <a:xfrm>
            <a:off x="604269" y="1811404"/>
            <a:ext cx="1409075" cy="9518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Government</a:t>
            </a:r>
          </a:p>
        </p:txBody>
      </p:sp>
      <p:sp>
        <p:nvSpPr>
          <p:cNvPr id="7" name="Rectangle 6">
            <a:extLst>
              <a:ext uri="{FF2B5EF4-FFF2-40B4-BE49-F238E27FC236}">
                <a16:creationId xmlns:a16="http://schemas.microsoft.com/office/drawing/2014/main" id="{0C97075A-A909-4BD4-9743-BE4C77C97529}"/>
              </a:ext>
            </a:extLst>
          </p:cNvPr>
          <p:cNvSpPr/>
          <p:nvPr/>
        </p:nvSpPr>
        <p:spPr>
          <a:xfrm>
            <a:off x="2531996" y="1309321"/>
            <a:ext cx="1409075" cy="9518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Regulators</a:t>
            </a:r>
          </a:p>
        </p:txBody>
      </p:sp>
      <p:sp>
        <p:nvSpPr>
          <p:cNvPr id="8" name="Rectangle 7">
            <a:extLst>
              <a:ext uri="{FF2B5EF4-FFF2-40B4-BE49-F238E27FC236}">
                <a16:creationId xmlns:a16="http://schemas.microsoft.com/office/drawing/2014/main" id="{592919DB-243E-4401-921A-3D7D102BEF6D}"/>
              </a:ext>
            </a:extLst>
          </p:cNvPr>
          <p:cNvSpPr/>
          <p:nvPr/>
        </p:nvSpPr>
        <p:spPr>
          <a:xfrm>
            <a:off x="2477703" y="2952084"/>
            <a:ext cx="1409075" cy="9518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Users</a:t>
            </a:r>
          </a:p>
        </p:txBody>
      </p:sp>
      <p:sp>
        <p:nvSpPr>
          <p:cNvPr id="9" name="Rectangle 8">
            <a:extLst>
              <a:ext uri="{FF2B5EF4-FFF2-40B4-BE49-F238E27FC236}">
                <a16:creationId xmlns:a16="http://schemas.microsoft.com/office/drawing/2014/main" id="{2EEF079D-3200-45A1-8BC0-C6D260CA6753}"/>
              </a:ext>
            </a:extLst>
          </p:cNvPr>
          <p:cNvSpPr/>
          <p:nvPr/>
        </p:nvSpPr>
        <p:spPr>
          <a:xfrm>
            <a:off x="4806175" y="1582645"/>
            <a:ext cx="1561811" cy="9518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Technology Manufactures</a:t>
            </a:r>
          </a:p>
        </p:txBody>
      </p:sp>
      <p:sp>
        <p:nvSpPr>
          <p:cNvPr id="10" name="Rectangle 9">
            <a:extLst>
              <a:ext uri="{FF2B5EF4-FFF2-40B4-BE49-F238E27FC236}">
                <a16:creationId xmlns:a16="http://schemas.microsoft.com/office/drawing/2014/main" id="{289185A8-AF13-4F18-882A-D25C6D709E22}"/>
              </a:ext>
            </a:extLst>
          </p:cNvPr>
          <p:cNvSpPr/>
          <p:nvPr/>
        </p:nvSpPr>
        <p:spPr>
          <a:xfrm>
            <a:off x="7164627" y="1042142"/>
            <a:ext cx="1561811" cy="9518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Funding Bodies</a:t>
            </a:r>
          </a:p>
        </p:txBody>
      </p:sp>
      <p:sp>
        <p:nvSpPr>
          <p:cNvPr id="11" name="Rectangle 10">
            <a:extLst>
              <a:ext uri="{FF2B5EF4-FFF2-40B4-BE49-F238E27FC236}">
                <a16:creationId xmlns:a16="http://schemas.microsoft.com/office/drawing/2014/main" id="{1DAFD048-1ABC-41B5-98FB-315650191A18}"/>
              </a:ext>
            </a:extLst>
          </p:cNvPr>
          <p:cNvSpPr/>
          <p:nvPr/>
        </p:nvSpPr>
        <p:spPr>
          <a:xfrm>
            <a:off x="5361897" y="3058959"/>
            <a:ext cx="1561811" cy="9518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a:t>
            </a:r>
          </a:p>
        </p:txBody>
      </p:sp>
      <p:sp>
        <p:nvSpPr>
          <p:cNvPr id="12" name="Rectangle 11">
            <a:extLst>
              <a:ext uri="{FF2B5EF4-FFF2-40B4-BE49-F238E27FC236}">
                <a16:creationId xmlns:a16="http://schemas.microsoft.com/office/drawing/2014/main" id="{7D3A0145-6002-424C-A4A1-3D2752C74C0C}"/>
              </a:ext>
            </a:extLst>
          </p:cNvPr>
          <p:cNvSpPr/>
          <p:nvPr/>
        </p:nvSpPr>
        <p:spPr>
          <a:xfrm>
            <a:off x="8025149" y="2353085"/>
            <a:ext cx="1561811" cy="9518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a:t>
            </a:r>
          </a:p>
        </p:txBody>
      </p:sp>
      <p:sp>
        <p:nvSpPr>
          <p:cNvPr id="13" name="Rectangle 12">
            <a:extLst>
              <a:ext uri="{FF2B5EF4-FFF2-40B4-BE49-F238E27FC236}">
                <a16:creationId xmlns:a16="http://schemas.microsoft.com/office/drawing/2014/main" id="{CD7CEE49-08DE-4E13-9C3B-68097EF1EC92}"/>
              </a:ext>
            </a:extLst>
          </p:cNvPr>
          <p:cNvSpPr/>
          <p:nvPr/>
        </p:nvSpPr>
        <p:spPr>
          <a:xfrm>
            <a:off x="10303655" y="3436742"/>
            <a:ext cx="1561811" cy="9518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a:t>
            </a:r>
          </a:p>
        </p:txBody>
      </p:sp>
      <p:sp>
        <p:nvSpPr>
          <p:cNvPr id="14" name="Rectangle 13">
            <a:extLst>
              <a:ext uri="{FF2B5EF4-FFF2-40B4-BE49-F238E27FC236}">
                <a16:creationId xmlns:a16="http://schemas.microsoft.com/office/drawing/2014/main" id="{78BB59B0-A076-49E8-AB5C-3FE1460D12BC}"/>
              </a:ext>
            </a:extLst>
          </p:cNvPr>
          <p:cNvSpPr/>
          <p:nvPr/>
        </p:nvSpPr>
        <p:spPr>
          <a:xfrm>
            <a:off x="9973870" y="728925"/>
            <a:ext cx="1561811" cy="9518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a:t>
            </a:r>
          </a:p>
        </p:txBody>
      </p:sp>
    </p:spTree>
    <p:extLst>
      <p:ext uri="{BB962C8B-B14F-4D97-AF65-F5344CB8AC3E}">
        <p14:creationId xmlns:p14="http://schemas.microsoft.com/office/powerpoint/2010/main" val="1623923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BEBD8839-5AA8-45AF-BD28-E18E696AD808}"/>
              </a:ext>
            </a:extLst>
          </p:cNvPr>
          <p:cNvSpPr txBox="1">
            <a:spLocks/>
          </p:cNvSpPr>
          <p:nvPr/>
        </p:nvSpPr>
        <p:spPr>
          <a:xfrm rot="16200000">
            <a:off x="-1893960" y="2656377"/>
            <a:ext cx="55062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Empathy Map</a:t>
            </a:r>
            <a:endParaRPr lang="en-AU" sz="7200" dirty="0">
              <a:solidFill>
                <a:schemeClr val="accent6">
                  <a:lumMod val="75000"/>
                </a:schemeClr>
              </a:solidFill>
              <a:latin typeface="Amasis MT Pro Black" panose="020B0604020202020204" pitchFamily="18" charset="0"/>
            </a:endParaRPr>
          </a:p>
        </p:txBody>
      </p:sp>
      <p:sp>
        <p:nvSpPr>
          <p:cNvPr id="7" name="TextBox 6">
            <a:extLst>
              <a:ext uri="{FF2B5EF4-FFF2-40B4-BE49-F238E27FC236}">
                <a16:creationId xmlns:a16="http://schemas.microsoft.com/office/drawing/2014/main" id="{4EBBE2F0-C8B8-4EC2-8EB4-3B7B79E73D42}"/>
              </a:ext>
            </a:extLst>
          </p:cNvPr>
          <p:cNvSpPr txBox="1"/>
          <p:nvPr/>
        </p:nvSpPr>
        <p:spPr>
          <a:xfrm rot="16200000">
            <a:off x="-833553" y="3249750"/>
            <a:ext cx="4998686" cy="646331"/>
          </a:xfrm>
          <a:prstGeom prst="rect">
            <a:avLst/>
          </a:prstGeom>
          <a:noFill/>
        </p:spPr>
        <p:txBody>
          <a:bodyPr wrap="square" rtlCol="0">
            <a:spAutoFit/>
          </a:bodyPr>
          <a:lstStyle/>
          <a:p>
            <a:r>
              <a:rPr lang="en-AU" dirty="0"/>
              <a:t>What are our clients or users doing, thinking and feeling through out the experience?</a:t>
            </a:r>
          </a:p>
        </p:txBody>
      </p:sp>
      <p:sp>
        <p:nvSpPr>
          <p:cNvPr id="8" name="TextBox 7">
            <a:extLst>
              <a:ext uri="{FF2B5EF4-FFF2-40B4-BE49-F238E27FC236}">
                <a16:creationId xmlns:a16="http://schemas.microsoft.com/office/drawing/2014/main" id="{83EDD3D5-5A4B-4488-8615-49E131958FAF}"/>
              </a:ext>
            </a:extLst>
          </p:cNvPr>
          <p:cNvSpPr txBox="1"/>
          <p:nvPr/>
        </p:nvSpPr>
        <p:spPr>
          <a:xfrm>
            <a:off x="-274724" y="6568157"/>
            <a:ext cx="12289339" cy="261610"/>
          </a:xfrm>
          <a:prstGeom prst="rect">
            <a:avLst/>
          </a:prstGeom>
          <a:noFill/>
        </p:spPr>
        <p:txBody>
          <a:bodyPr wrap="square" rtlCol="0">
            <a:spAutoFit/>
          </a:bodyPr>
          <a:lstStyle/>
          <a:p>
            <a:pPr algn="r"/>
            <a:r>
              <a:rPr lang="en-AU" sz="1100" dirty="0">
                <a:hlinkClick r:id="rId2"/>
              </a:rPr>
              <a:t>https://www.nngroup.com/articles/empathy-mapping/</a:t>
            </a:r>
            <a:r>
              <a:rPr lang="en-AU" sz="1100" dirty="0"/>
              <a:t> or </a:t>
            </a:r>
            <a:r>
              <a:rPr lang="en-AU" sz="1100" dirty="0">
                <a:hlinkClick r:id="rId3"/>
              </a:rPr>
              <a:t>https://www.interaction-design.org/literature/article/empathy-map-why-and-how-to-use-it</a:t>
            </a:r>
            <a:r>
              <a:rPr lang="en-AU" sz="1100" dirty="0"/>
              <a:t> </a:t>
            </a:r>
          </a:p>
        </p:txBody>
      </p:sp>
      <p:sp>
        <p:nvSpPr>
          <p:cNvPr id="9" name="Rectangle 8">
            <a:extLst>
              <a:ext uri="{FF2B5EF4-FFF2-40B4-BE49-F238E27FC236}">
                <a16:creationId xmlns:a16="http://schemas.microsoft.com/office/drawing/2014/main" id="{3A0070F7-0BDC-486E-B971-16DC5CD2B2D6}"/>
              </a:ext>
            </a:extLst>
          </p:cNvPr>
          <p:cNvSpPr/>
          <p:nvPr/>
        </p:nvSpPr>
        <p:spPr>
          <a:xfrm>
            <a:off x="7661109" y="725245"/>
            <a:ext cx="3137538" cy="268330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Thinks</a:t>
            </a:r>
          </a:p>
        </p:txBody>
      </p:sp>
      <p:sp>
        <p:nvSpPr>
          <p:cNvPr id="10" name="Rectangle 9">
            <a:extLst>
              <a:ext uri="{FF2B5EF4-FFF2-40B4-BE49-F238E27FC236}">
                <a16:creationId xmlns:a16="http://schemas.microsoft.com/office/drawing/2014/main" id="{38396F48-64C7-4945-A9BE-73AEBA8EAB5F}"/>
              </a:ext>
            </a:extLst>
          </p:cNvPr>
          <p:cNvSpPr/>
          <p:nvPr/>
        </p:nvSpPr>
        <p:spPr>
          <a:xfrm>
            <a:off x="7661109" y="3558456"/>
            <a:ext cx="3137538" cy="2683306"/>
          </a:xfrm>
          <a:prstGeom prst="rect">
            <a:avLst/>
          </a:prstGeom>
          <a:solidFill>
            <a:srgbClr val="AB0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Feels</a:t>
            </a:r>
          </a:p>
        </p:txBody>
      </p:sp>
      <p:sp>
        <p:nvSpPr>
          <p:cNvPr id="11" name="Rectangle 10">
            <a:extLst>
              <a:ext uri="{FF2B5EF4-FFF2-40B4-BE49-F238E27FC236}">
                <a16:creationId xmlns:a16="http://schemas.microsoft.com/office/drawing/2014/main" id="{4E42D12C-6643-4B94-A070-82A155C60A44}"/>
              </a:ext>
            </a:extLst>
          </p:cNvPr>
          <p:cNvSpPr/>
          <p:nvPr/>
        </p:nvSpPr>
        <p:spPr>
          <a:xfrm>
            <a:off x="4370617" y="745694"/>
            <a:ext cx="3137538" cy="2683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Says</a:t>
            </a:r>
          </a:p>
        </p:txBody>
      </p:sp>
      <p:sp>
        <p:nvSpPr>
          <p:cNvPr id="12" name="Rectangle 11">
            <a:extLst>
              <a:ext uri="{FF2B5EF4-FFF2-40B4-BE49-F238E27FC236}">
                <a16:creationId xmlns:a16="http://schemas.microsoft.com/office/drawing/2014/main" id="{7252D945-8ED2-4CD6-8250-ED02D7468BD2}"/>
              </a:ext>
            </a:extLst>
          </p:cNvPr>
          <p:cNvSpPr/>
          <p:nvPr/>
        </p:nvSpPr>
        <p:spPr>
          <a:xfrm>
            <a:off x="4370617" y="3558456"/>
            <a:ext cx="3137538" cy="268330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Does</a:t>
            </a:r>
          </a:p>
        </p:txBody>
      </p:sp>
      <p:sp>
        <p:nvSpPr>
          <p:cNvPr id="13" name="Oval 12">
            <a:extLst>
              <a:ext uri="{FF2B5EF4-FFF2-40B4-BE49-F238E27FC236}">
                <a16:creationId xmlns:a16="http://schemas.microsoft.com/office/drawing/2014/main" id="{23AF19A1-5AD8-4629-A4EA-5CEB130E557F}"/>
              </a:ext>
            </a:extLst>
          </p:cNvPr>
          <p:cNvSpPr/>
          <p:nvPr/>
        </p:nvSpPr>
        <p:spPr>
          <a:xfrm>
            <a:off x="7118954" y="3048924"/>
            <a:ext cx="1036848" cy="1018437"/>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dirty="0"/>
              <a:t>User</a:t>
            </a:r>
          </a:p>
        </p:txBody>
      </p:sp>
      <p:sp>
        <p:nvSpPr>
          <p:cNvPr id="14" name="Speech Bubble: Rectangle 13">
            <a:extLst>
              <a:ext uri="{FF2B5EF4-FFF2-40B4-BE49-F238E27FC236}">
                <a16:creationId xmlns:a16="http://schemas.microsoft.com/office/drawing/2014/main" id="{1FCA6CAD-C6BF-487C-AE7C-4749340B72D3}"/>
              </a:ext>
            </a:extLst>
          </p:cNvPr>
          <p:cNvSpPr/>
          <p:nvPr/>
        </p:nvSpPr>
        <p:spPr>
          <a:xfrm>
            <a:off x="3537744" y="1184423"/>
            <a:ext cx="1037923" cy="621525"/>
          </a:xfrm>
          <a:prstGeom prst="wedgeRectCallou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Saying</a:t>
            </a:r>
          </a:p>
        </p:txBody>
      </p:sp>
      <p:sp>
        <p:nvSpPr>
          <p:cNvPr id="15" name="Speech Bubble: Rectangle 14">
            <a:extLst>
              <a:ext uri="{FF2B5EF4-FFF2-40B4-BE49-F238E27FC236}">
                <a16:creationId xmlns:a16="http://schemas.microsoft.com/office/drawing/2014/main" id="{8703191A-BB85-497F-97A9-03EE513BB7EC}"/>
              </a:ext>
            </a:extLst>
          </p:cNvPr>
          <p:cNvSpPr/>
          <p:nvPr/>
        </p:nvSpPr>
        <p:spPr>
          <a:xfrm>
            <a:off x="10492738" y="1098941"/>
            <a:ext cx="1037923" cy="621525"/>
          </a:xfrm>
          <a:prstGeom prst="wedgeRectCallo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Thinking</a:t>
            </a:r>
          </a:p>
        </p:txBody>
      </p:sp>
      <p:sp>
        <p:nvSpPr>
          <p:cNvPr id="16" name="Speech Bubble: Rectangle 15">
            <a:extLst>
              <a:ext uri="{FF2B5EF4-FFF2-40B4-BE49-F238E27FC236}">
                <a16:creationId xmlns:a16="http://schemas.microsoft.com/office/drawing/2014/main" id="{D34D4724-1D68-4B6D-9C9D-C7D27BB31666}"/>
              </a:ext>
            </a:extLst>
          </p:cNvPr>
          <p:cNvSpPr/>
          <p:nvPr/>
        </p:nvSpPr>
        <p:spPr>
          <a:xfrm>
            <a:off x="10614294" y="5096636"/>
            <a:ext cx="1037923" cy="621525"/>
          </a:xfrm>
          <a:prstGeom prst="wedgeRectCallout">
            <a:avLst/>
          </a:prstGeom>
          <a:solidFill>
            <a:srgbClr val="F69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Feeling</a:t>
            </a:r>
          </a:p>
        </p:txBody>
      </p:sp>
      <p:sp>
        <p:nvSpPr>
          <p:cNvPr id="17" name="Speech Bubble: Rectangle 16">
            <a:extLst>
              <a:ext uri="{FF2B5EF4-FFF2-40B4-BE49-F238E27FC236}">
                <a16:creationId xmlns:a16="http://schemas.microsoft.com/office/drawing/2014/main" id="{79662935-CD43-4B55-9452-C124514CC821}"/>
              </a:ext>
            </a:extLst>
          </p:cNvPr>
          <p:cNvSpPr/>
          <p:nvPr/>
        </p:nvSpPr>
        <p:spPr>
          <a:xfrm>
            <a:off x="3740742" y="5177260"/>
            <a:ext cx="1037923" cy="621525"/>
          </a:xfrm>
          <a:prstGeom prst="wedgeRectCallou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Doing</a:t>
            </a:r>
          </a:p>
        </p:txBody>
      </p:sp>
    </p:spTree>
    <p:extLst>
      <p:ext uri="{BB962C8B-B14F-4D97-AF65-F5344CB8AC3E}">
        <p14:creationId xmlns:p14="http://schemas.microsoft.com/office/powerpoint/2010/main" val="25475695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838200" y="1979066"/>
            <a:ext cx="10515600" cy="400950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The lasting social change we would like to contribute to is: </a:t>
            </a:r>
          </a:p>
          <a:p>
            <a:endParaRPr lang="en-GB" dirty="0"/>
          </a:p>
          <a:p>
            <a:endParaRPr lang="en-GB" dirty="0"/>
          </a:p>
          <a:p>
            <a:r>
              <a:rPr lang="en-GB" dirty="0"/>
              <a:t>The more near-term outcome that tells us our solution is working is:</a:t>
            </a:r>
            <a:br>
              <a:rPr lang="en-AU" dirty="0"/>
            </a:br>
            <a:endParaRPr lang="en-AU" dirty="0">
              <a:solidFill>
                <a:schemeClr val="accent6">
                  <a:lumMod val="75000"/>
                </a:schemeClr>
              </a:solidFill>
            </a:endParaRPr>
          </a:p>
          <a:p>
            <a:endParaRPr lang="en-AU" dirty="0">
              <a:solidFill>
                <a:schemeClr val="accent6">
                  <a:lumMod val="75000"/>
                </a:schemeClr>
              </a:solidFill>
            </a:endParaRPr>
          </a:p>
          <a:p>
            <a:endParaRPr lang="en-AU" dirty="0">
              <a:solidFill>
                <a:schemeClr val="accent6">
                  <a:lumMod val="75000"/>
                </a:schemeClr>
              </a:solidFill>
            </a:endParaRP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The Impact Ladder</a:t>
            </a:r>
            <a:endParaRPr lang="en-AU" sz="72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24787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46DFA94-BB7D-41B0-B50C-53E9A42B47DC}"/>
              </a:ext>
            </a:extLst>
          </p:cNvPr>
          <p:cNvSpPr txBox="1">
            <a:spLocks noGrp="1"/>
          </p:cNvSpPr>
          <p:nvPr>
            <p:ph type="title"/>
          </p:nvPr>
        </p:nvSpPr>
        <p:spPr>
          <a:xfrm>
            <a:off x="838200" y="2103437"/>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8800" dirty="0">
                <a:solidFill>
                  <a:schemeClr val="accent6">
                    <a:lumMod val="75000"/>
                  </a:schemeClr>
                </a:solidFill>
                <a:latin typeface="Amasis MT Pro Black" panose="020B0604020202020204" pitchFamily="18" charset="0"/>
              </a:rPr>
              <a:t>White Paper Report</a:t>
            </a:r>
          </a:p>
        </p:txBody>
      </p:sp>
    </p:spTree>
    <p:extLst>
      <p:ext uri="{BB962C8B-B14F-4D97-AF65-F5344CB8AC3E}">
        <p14:creationId xmlns:p14="http://schemas.microsoft.com/office/powerpoint/2010/main" val="305192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838200" y="1866640"/>
            <a:ext cx="10515600" cy="4009505"/>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The problem we’re trying to solve is:</a:t>
            </a:r>
            <a:br>
              <a:rPr lang="en-AU" dirty="0"/>
            </a:br>
            <a:endParaRPr lang="en-AU" dirty="0">
              <a:solidFill>
                <a:schemeClr val="accent6">
                  <a:lumMod val="75000"/>
                </a:schemeClr>
              </a:solidFill>
            </a:endParaRPr>
          </a:p>
          <a:p>
            <a:endParaRPr lang="en-AU" dirty="0"/>
          </a:p>
          <a:p>
            <a:r>
              <a:rPr lang="en-AU" dirty="0"/>
              <a:t>When framed as a question, our problem is?</a:t>
            </a:r>
          </a:p>
          <a:p>
            <a:endParaRPr lang="en-AU" dirty="0">
              <a:solidFill>
                <a:schemeClr val="accent6">
                  <a:lumMod val="75000"/>
                </a:schemeClr>
              </a:solidFill>
            </a:endParaRPr>
          </a:p>
          <a:p>
            <a:endParaRPr lang="en-AU" dirty="0"/>
          </a:p>
          <a:p>
            <a:r>
              <a:rPr lang="en-AU" dirty="0"/>
              <a:t>The key outcome we’re trying to achieve is?</a:t>
            </a:r>
          </a:p>
          <a:p>
            <a:endParaRPr lang="en-AU" dirty="0">
              <a:solidFill>
                <a:schemeClr val="accent6">
                  <a:lumMod val="75000"/>
                </a:schemeClr>
              </a:solidFill>
            </a:endParaRPr>
          </a:p>
          <a:p>
            <a:endParaRPr lang="en-AU" dirty="0">
              <a:solidFill>
                <a:schemeClr val="accent6">
                  <a:lumMod val="75000"/>
                </a:schemeClr>
              </a:solidFill>
            </a:endParaRPr>
          </a:p>
          <a:p>
            <a:r>
              <a:rPr lang="en-AU" dirty="0"/>
              <a:t>The important aspects of the context or constraints that we need to consider are:</a:t>
            </a:r>
          </a:p>
          <a:p>
            <a:endParaRPr lang="en-AU" dirty="0"/>
          </a:p>
          <a:p>
            <a:endParaRPr lang="en-AU" dirty="0">
              <a:solidFill>
                <a:schemeClr val="accent6">
                  <a:lumMod val="75000"/>
                </a:schemeClr>
              </a:solidFill>
            </a:endParaRPr>
          </a:p>
          <a:p>
            <a:r>
              <a:rPr lang="en-AU" dirty="0"/>
              <a:t>Some possible solutions to the design questions?</a:t>
            </a:r>
          </a:p>
          <a:p>
            <a:endParaRPr lang="en-AU" dirty="0"/>
          </a:p>
          <a:p>
            <a:endParaRPr lang="en-AU" dirty="0"/>
          </a:p>
          <a:p>
            <a:r>
              <a:rPr lang="en-AU" dirty="0"/>
              <a:t>We’re rephrased our original design question. It now says:</a:t>
            </a:r>
          </a:p>
          <a:p>
            <a:endParaRPr lang="en-AU" dirty="0">
              <a:solidFill>
                <a:schemeClr val="accent6">
                  <a:lumMod val="75000"/>
                </a:schemeClr>
              </a:solidFill>
            </a:endParaRPr>
          </a:p>
          <a:p>
            <a:endParaRPr lang="en-AU" dirty="0">
              <a:solidFill>
                <a:schemeClr val="accent6">
                  <a:lumMod val="75000"/>
                </a:schemeClr>
              </a:solidFill>
            </a:endParaRP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Framing the design challenge</a:t>
            </a:r>
            <a:endParaRPr lang="en-AU" sz="72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2338585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Understanding the Problem</a:t>
            </a:r>
            <a:endParaRPr lang="en-AU" sz="7200" dirty="0">
              <a:solidFill>
                <a:schemeClr val="accent6">
                  <a:lumMod val="75000"/>
                </a:schemeClr>
              </a:solidFill>
              <a:latin typeface="Amasis MT Pro Black" panose="020B0604020202020204" pitchFamily="18" charset="0"/>
            </a:endParaRPr>
          </a:p>
        </p:txBody>
      </p:sp>
      <p:graphicFrame>
        <p:nvGraphicFramePr>
          <p:cNvPr id="2" name="Table 2">
            <a:extLst>
              <a:ext uri="{FF2B5EF4-FFF2-40B4-BE49-F238E27FC236}">
                <a16:creationId xmlns:a16="http://schemas.microsoft.com/office/drawing/2014/main" id="{2168B6CF-EA96-4A5F-9D60-182E61D48E77}"/>
              </a:ext>
            </a:extLst>
          </p:cNvPr>
          <p:cNvGraphicFramePr>
            <a:graphicFrameLocks noGrp="1"/>
          </p:cNvGraphicFramePr>
          <p:nvPr>
            <p:extLst>
              <p:ext uri="{D42A27DB-BD31-4B8C-83A1-F6EECF244321}">
                <p14:modId xmlns:p14="http://schemas.microsoft.com/office/powerpoint/2010/main" val="1967392536"/>
              </p:ext>
            </p:extLst>
          </p:nvPr>
        </p:nvGraphicFramePr>
        <p:xfrm>
          <a:off x="428387" y="1236826"/>
          <a:ext cx="11428832" cy="5339080"/>
        </p:xfrm>
        <a:graphic>
          <a:graphicData uri="http://schemas.openxmlformats.org/drawingml/2006/table">
            <a:tbl>
              <a:tblPr firstRow="1" bandRow="1">
                <a:tableStyleId>{93296810-A885-4BE3-A3E7-6D5BEEA58F35}</a:tableStyleId>
              </a:tblPr>
              <a:tblGrid>
                <a:gridCol w="868263">
                  <a:extLst>
                    <a:ext uri="{9D8B030D-6E8A-4147-A177-3AD203B41FA5}">
                      <a16:colId xmlns:a16="http://schemas.microsoft.com/office/drawing/2014/main" val="2020315123"/>
                    </a:ext>
                  </a:extLst>
                </a:gridCol>
                <a:gridCol w="3560164">
                  <a:extLst>
                    <a:ext uri="{9D8B030D-6E8A-4147-A177-3AD203B41FA5}">
                      <a16:colId xmlns:a16="http://schemas.microsoft.com/office/drawing/2014/main" val="1781877335"/>
                    </a:ext>
                  </a:extLst>
                </a:gridCol>
                <a:gridCol w="3035508">
                  <a:extLst>
                    <a:ext uri="{9D8B030D-6E8A-4147-A177-3AD203B41FA5}">
                      <a16:colId xmlns:a16="http://schemas.microsoft.com/office/drawing/2014/main" val="2964296512"/>
                    </a:ext>
                  </a:extLst>
                </a:gridCol>
                <a:gridCol w="3964897">
                  <a:extLst>
                    <a:ext uri="{9D8B030D-6E8A-4147-A177-3AD203B41FA5}">
                      <a16:colId xmlns:a16="http://schemas.microsoft.com/office/drawing/2014/main" val="1959429162"/>
                    </a:ext>
                  </a:extLst>
                </a:gridCol>
              </a:tblGrid>
              <a:tr h="370840">
                <a:tc>
                  <a:txBody>
                    <a:bodyPr/>
                    <a:lstStyle/>
                    <a:p>
                      <a:pPr marL="0" marR="0" fontAlgn="t">
                        <a:spcBef>
                          <a:spcPts val="0"/>
                        </a:spcBef>
                        <a:spcAft>
                          <a:spcPts val="0"/>
                        </a:spcAft>
                      </a:pPr>
                      <a:r>
                        <a:rPr lang="en-AU" sz="1100" b="1" dirty="0">
                          <a:solidFill>
                            <a:schemeClr val="tx1"/>
                          </a:solidFill>
                          <a:effectLst/>
                          <a:latin typeface="Calibri" panose="020F0502020204030204" pitchFamily="34" charset="0"/>
                        </a:rPr>
                        <a:t> </a:t>
                      </a:r>
                    </a:p>
                  </a:txBody>
                  <a:tcPr marL="50800" marR="50800" marT="50800" marB="50800"/>
                </a:tc>
                <a:tc>
                  <a:txBody>
                    <a:bodyPr/>
                    <a:lstStyle/>
                    <a:p>
                      <a:pPr marL="0" marR="0" fontAlgn="t">
                        <a:spcBef>
                          <a:spcPts val="0"/>
                        </a:spcBef>
                        <a:spcAft>
                          <a:spcPts val="0"/>
                        </a:spcAft>
                      </a:pPr>
                      <a:r>
                        <a:rPr lang="en-AU" sz="1100">
                          <a:solidFill>
                            <a:schemeClr val="tx1"/>
                          </a:solidFill>
                          <a:effectLst/>
                          <a:latin typeface="Calibri" panose="020F0502020204030204" pitchFamily="34" charset="0"/>
                        </a:rPr>
                        <a:t>Problem</a:t>
                      </a:r>
                    </a:p>
                  </a:txBody>
                  <a:tcPr marL="50800" marR="50800" marT="50800" marB="50800"/>
                </a:tc>
                <a:tc>
                  <a:txBody>
                    <a:bodyPr/>
                    <a:lstStyle/>
                    <a:p>
                      <a:pPr marL="0" marR="0" fontAlgn="t">
                        <a:spcBef>
                          <a:spcPts val="0"/>
                        </a:spcBef>
                        <a:spcAft>
                          <a:spcPts val="0"/>
                        </a:spcAft>
                      </a:pPr>
                      <a:r>
                        <a:rPr lang="en-AU" sz="1100" dirty="0">
                          <a:solidFill>
                            <a:schemeClr val="tx1"/>
                          </a:solidFill>
                          <a:effectLst/>
                          <a:latin typeface="Calibri" panose="020F0502020204030204" pitchFamily="34" charset="0"/>
                        </a:rPr>
                        <a:t>Non-Problem</a:t>
                      </a:r>
                    </a:p>
                  </a:txBody>
                  <a:tcPr marL="50800" marR="50800" marT="50800" marB="50800"/>
                </a:tc>
                <a:tc>
                  <a:txBody>
                    <a:bodyPr/>
                    <a:lstStyle/>
                    <a:p>
                      <a:pPr marL="0" marR="0" fontAlgn="t">
                        <a:spcBef>
                          <a:spcPts val="0"/>
                        </a:spcBef>
                        <a:spcAft>
                          <a:spcPts val="0"/>
                        </a:spcAft>
                      </a:pPr>
                      <a:r>
                        <a:rPr lang="en-AU" sz="1100" dirty="0">
                          <a:solidFill>
                            <a:schemeClr val="tx1"/>
                          </a:solidFill>
                          <a:effectLst/>
                          <a:latin typeface="Calibri" panose="020F0502020204030204" pitchFamily="34" charset="0"/>
                        </a:rPr>
                        <a:t>Solution</a:t>
                      </a:r>
                    </a:p>
                  </a:txBody>
                  <a:tcPr marL="50800" marR="50800" marT="50800" marB="50800"/>
                </a:tc>
                <a:extLst>
                  <a:ext uri="{0D108BD9-81ED-4DB2-BD59-A6C34878D82A}">
                    <a16:rowId xmlns:a16="http://schemas.microsoft.com/office/drawing/2014/main" val="1684728639"/>
                  </a:ext>
                </a:extLst>
              </a:tr>
              <a:tr h="370840">
                <a:tc>
                  <a:txBody>
                    <a:bodyPr/>
                    <a:lstStyle/>
                    <a:p>
                      <a:pPr marL="0" marR="0" fontAlgn="t">
                        <a:spcBef>
                          <a:spcPts val="0"/>
                        </a:spcBef>
                        <a:spcAft>
                          <a:spcPts val="0"/>
                        </a:spcAft>
                      </a:pPr>
                      <a:r>
                        <a:rPr lang="en-AU" sz="1100" b="1">
                          <a:solidFill>
                            <a:schemeClr val="tx1"/>
                          </a:solidFill>
                          <a:effectLst/>
                          <a:latin typeface="Calibri" panose="020F0502020204030204" pitchFamily="34" charset="0"/>
                        </a:rPr>
                        <a:t>Who</a:t>
                      </a:r>
                    </a:p>
                  </a:txBody>
                  <a:tcPr marL="50800" marR="50800" marT="50800" marB="50800"/>
                </a:tc>
                <a:tc>
                  <a:txBody>
                    <a:bodyPr/>
                    <a:lstStyle/>
                    <a:p>
                      <a:pPr marL="0" marR="0" fontAlgn="t">
                        <a:spcBef>
                          <a:spcPts val="0"/>
                        </a:spcBef>
                        <a:spcAft>
                          <a:spcPts val="0"/>
                        </a:spcAft>
                      </a:pPr>
                      <a:r>
                        <a:rPr lang="en-AU" sz="1100">
                          <a:solidFill>
                            <a:srgbClr val="000000"/>
                          </a:solidFill>
                          <a:effectLst/>
                          <a:latin typeface="Calibri" panose="020F0502020204030204" pitchFamily="34" charset="0"/>
                        </a:rPr>
                        <a:t>Has the problem?</a:t>
                      </a:r>
                      <a:br>
                        <a:rPr lang="en-AU" sz="1100">
                          <a:solidFill>
                            <a:srgbClr val="000000"/>
                          </a:solidFill>
                          <a:effectLst/>
                          <a:latin typeface="Calibri" panose="020F0502020204030204" pitchFamily="34" charset="0"/>
                        </a:rPr>
                      </a:br>
                      <a:r>
                        <a:rPr lang="en-AU" sz="1100">
                          <a:solidFill>
                            <a:srgbClr val="000000"/>
                          </a:solidFill>
                          <a:effectLst/>
                          <a:latin typeface="Calibri" panose="020F0502020204030204" pitchFamily="34" charset="0"/>
                        </a:rPr>
                        <a:t>Is indirectly affected?</a:t>
                      </a:r>
                    </a:p>
                    <a:p>
                      <a:pPr marL="0" marR="0" fontAlgn="t">
                        <a:spcBef>
                          <a:spcPts val="0"/>
                        </a:spcBef>
                        <a:spcAft>
                          <a:spcPts val="0"/>
                        </a:spcAft>
                      </a:pPr>
                      <a:r>
                        <a:rPr lang="en-AU" sz="1100">
                          <a:solidFill>
                            <a:srgbClr val="000000"/>
                          </a:solidFill>
                          <a:effectLst/>
                          <a:latin typeface="Calibri" panose="020F0502020204030204" pitchFamily="34" charset="0"/>
                        </a:rPr>
                        <a:t>Believes that they are affected?</a:t>
                      </a:r>
                    </a:p>
                    <a:p>
                      <a:pPr marL="0" marR="0" fontAlgn="t">
                        <a:spcBef>
                          <a:spcPts val="0"/>
                        </a:spcBef>
                        <a:spcAft>
                          <a:spcPts val="0"/>
                        </a:spcAft>
                      </a:pPr>
                      <a:r>
                        <a:rPr lang="en-AU" sz="1100">
                          <a:solidFill>
                            <a:srgbClr val="000000"/>
                          </a:solidFill>
                          <a:effectLst/>
                          <a:latin typeface="Calibri" panose="020F0502020204030204" pitchFamily="34" charset="0"/>
                        </a:rPr>
                        <a:t>Makes Decisions?</a:t>
                      </a:r>
                    </a:p>
                  </a:txBody>
                  <a:tcPr marL="50800" marR="50800" marT="50800" marB="50800"/>
                </a:tc>
                <a:tc>
                  <a:txBody>
                    <a:bodyPr/>
                    <a:lstStyle/>
                    <a:p>
                      <a:pPr marL="0" marR="0" fontAlgn="t">
                        <a:spcBef>
                          <a:spcPts val="0"/>
                        </a:spcBef>
                        <a:spcAft>
                          <a:spcPts val="0"/>
                        </a:spcAft>
                      </a:pPr>
                      <a:r>
                        <a:rPr lang="en-AU" sz="1100">
                          <a:solidFill>
                            <a:srgbClr val="000000"/>
                          </a:solidFill>
                          <a:effectLst/>
                          <a:latin typeface="Calibri" panose="020F0502020204030204" pitchFamily="34" charset="0"/>
                        </a:rPr>
                        <a:t>Is not affected by the problem?</a:t>
                      </a:r>
                    </a:p>
                  </a:txBody>
                  <a:tcPr marL="50800" marR="50800" marT="50800" marB="50800"/>
                </a:tc>
                <a:tc>
                  <a:txBody>
                    <a:bodyPr/>
                    <a:lstStyle/>
                    <a:p>
                      <a:pPr marL="0" marR="0" fontAlgn="t">
                        <a:spcBef>
                          <a:spcPts val="0"/>
                        </a:spcBef>
                        <a:spcAft>
                          <a:spcPts val="0"/>
                        </a:spcAft>
                      </a:pPr>
                      <a:r>
                        <a:rPr lang="en-AU" sz="1100">
                          <a:solidFill>
                            <a:srgbClr val="000000"/>
                          </a:solidFill>
                          <a:effectLst/>
                          <a:latin typeface="Calibri" panose="020F0502020204030204" pitchFamily="34" charset="0"/>
                        </a:rPr>
                        <a:t>Could use the solution as well?</a:t>
                      </a:r>
                    </a:p>
                    <a:p>
                      <a:pPr marL="0" marR="0" fontAlgn="t">
                        <a:spcBef>
                          <a:spcPts val="0"/>
                        </a:spcBef>
                        <a:spcAft>
                          <a:spcPts val="0"/>
                        </a:spcAft>
                      </a:pPr>
                      <a:r>
                        <a:rPr lang="en-AU" sz="1100">
                          <a:solidFill>
                            <a:srgbClr val="000000"/>
                          </a:solidFill>
                          <a:effectLst/>
                          <a:latin typeface="Calibri" panose="020F0502020204030204" pitchFamily="34" charset="0"/>
                        </a:rPr>
                        <a:t>Can contribute to solving the problem?</a:t>
                      </a:r>
                    </a:p>
                    <a:p>
                      <a:pPr marL="0" marR="0" fontAlgn="t">
                        <a:spcBef>
                          <a:spcPts val="0"/>
                        </a:spcBef>
                        <a:spcAft>
                          <a:spcPts val="0"/>
                        </a:spcAft>
                      </a:pPr>
                      <a:r>
                        <a:rPr lang="en-AU" sz="1100">
                          <a:solidFill>
                            <a:srgbClr val="000000"/>
                          </a:solidFill>
                          <a:effectLst/>
                          <a:latin typeface="Calibri" panose="020F0502020204030204" pitchFamily="34" charset="0"/>
                        </a:rPr>
                        <a:t>Does not want the solution?</a:t>
                      </a:r>
                    </a:p>
                    <a:p>
                      <a:pPr marL="0" marR="0" fontAlgn="t">
                        <a:spcBef>
                          <a:spcPts val="0"/>
                        </a:spcBef>
                        <a:spcAft>
                          <a:spcPts val="0"/>
                        </a:spcAft>
                      </a:pPr>
                      <a:r>
                        <a:rPr lang="en-AU" sz="1100">
                          <a:solidFill>
                            <a:srgbClr val="000000"/>
                          </a:solidFill>
                          <a:effectLst/>
                          <a:latin typeface="Calibri" panose="020F0502020204030204" pitchFamily="34" charset="0"/>
                        </a:rPr>
                        <a:t>Could stand in the way of the solution?</a:t>
                      </a:r>
                    </a:p>
                  </a:txBody>
                  <a:tcPr marL="50800" marR="50800" marT="50800" marB="50800"/>
                </a:tc>
                <a:extLst>
                  <a:ext uri="{0D108BD9-81ED-4DB2-BD59-A6C34878D82A}">
                    <a16:rowId xmlns:a16="http://schemas.microsoft.com/office/drawing/2014/main" val="62477709"/>
                  </a:ext>
                </a:extLst>
              </a:tr>
              <a:tr h="370840">
                <a:tc>
                  <a:txBody>
                    <a:bodyPr/>
                    <a:lstStyle/>
                    <a:p>
                      <a:pPr marL="0" marR="0" fontAlgn="t">
                        <a:spcBef>
                          <a:spcPts val="0"/>
                        </a:spcBef>
                        <a:spcAft>
                          <a:spcPts val="0"/>
                        </a:spcAft>
                      </a:pPr>
                      <a:r>
                        <a:rPr lang="en-AU" sz="1100" b="1">
                          <a:solidFill>
                            <a:schemeClr val="tx1"/>
                          </a:solidFill>
                          <a:effectLst/>
                          <a:latin typeface="Calibri" panose="020F0502020204030204" pitchFamily="34" charset="0"/>
                        </a:rPr>
                        <a:t>Where</a:t>
                      </a:r>
                    </a:p>
                  </a:txBody>
                  <a:tcPr marL="50800" marR="50800" marT="50800" marB="50800"/>
                </a:tc>
                <a:tc>
                  <a:txBody>
                    <a:bodyPr/>
                    <a:lstStyle/>
                    <a:p>
                      <a:pPr marL="0" marR="0" fontAlgn="t">
                        <a:spcBef>
                          <a:spcPts val="0"/>
                        </a:spcBef>
                        <a:spcAft>
                          <a:spcPts val="0"/>
                        </a:spcAft>
                      </a:pPr>
                      <a:r>
                        <a:rPr lang="en-AU" sz="1100">
                          <a:solidFill>
                            <a:srgbClr val="000000"/>
                          </a:solidFill>
                          <a:effectLst/>
                          <a:latin typeface="Calibri" panose="020F0502020204030204" pitchFamily="34" charset="0"/>
                        </a:rPr>
                        <a:t>Does the problem occur?</a:t>
                      </a:r>
                    </a:p>
                  </a:txBody>
                  <a:tcPr marL="50800" marR="50800" marT="50800" marB="50800"/>
                </a:tc>
                <a:tc>
                  <a:txBody>
                    <a:bodyPr/>
                    <a:lstStyle/>
                    <a:p>
                      <a:pPr marL="0" marR="0" fontAlgn="t">
                        <a:spcBef>
                          <a:spcPts val="0"/>
                        </a:spcBef>
                        <a:spcAft>
                          <a:spcPts val="0"/>
                        </a:spcAft>
                      </a:pPr>
                      <a:r>
                        <a:rPr lang="en-AU" sz="1100">
                          <a:solidFill>
                            <a:srgbClr val="000000"/>
                          </a:solidFill>
                          <a:effectLst/>
                          <a:latin typeface="Calibri" panose="020F0502020204030204" pitchFamily="34" charset="0"/>
                        </a:rPr>
                        <a:t>Does the problem not occur?</a:t>
                      </a:r>
                    </a:p>
                  </a:txBody>
                  <a:tcPr marL="50800" marR="50800" marT="50800" marB="50800"/>
                </a:tc>
                <a:tc>
                  <a:txBody>
                    <a:bodyPr/>
                    <a:lstStyle/>
                    <a:p>
                      <a:pPr marL="0" marR="0" fontAlgn="t">
                        <a:spcBef>
                          <a:spcPts val="0"/>
                        </a:spcBef>
                        <a:spcAft>
                          <a:spcPts val="0"/>
                        </a:spcAft>
                      </a:pPr>
                      <a:r>
                        <a:rPr lang="en-AU" sz="1100">
                          <a:solidFill>
                            <a:srgbClr val="000000"/>
                          </a:solidFill>
                          <a:effectLst/>
                          <a:latin typeface="Calibri" panose="020F0502020204030204" pitchFamily="34" charset="0"/>
                        </a:rPr>
                        <a:t>Has something similar already been successfully resolved? </a:t>
                      </a:r>
                      <a:br>
                        <a:rPr lang="en-AU" sz="1100">
                          <a:solidFill>
                            <a:srgbClr val="000000"/>
                          </a:solidFill>
                          <a:effectLst/>
                          <a:latin typeface="Calibri" panose="020F0502020204030204" pitchFamily="34" charset="0"/>
                        </a:rPr>
                      </a:br>
                      <a:r>
                        <a:rPr lang="en-AU" sz="1100">
                          <a:solidFill>
                            <a:srgbClr val="000000"/>
                          </a:solidFill>
                          <a:effectLst/>
                          <a:latin typeface="Calibri" panose="020F0502020204030204" pitchFamily="34" charset="0"/>
                        </a:rPr>
                        <a:t>Is the best place to solve it?</a:t>
                      </a:r>
                    </a:p>
                    <a:p>
                      <a:pPr marL="0" marR="0" fontAlgn="t">
                        <a:spcBef>
                          <a:spcPts val="0"/>
                        </a:spcBef>
                        <a:spcAft>
                          <a:spcPts val="0"/>
                        </a:spcAft>
                      </a:pPr>
                      <a:r>
                        <a:rPr lang="en-AU" sz="1100">
                          <a:solidFill>
                            <a:srgbClr val="000000"/>
                          </a:solidFill>
                          <a:effectLst/>
                          <a:latin typeface="Calibri" panose="020F0502020204030204" pitchFamily="34" charset="0"/>
                        </a:rPr>
                        <a:t>Could the solution also be used?</a:t>
                      </a:r>
                    </a:p>
                  </a:txBody>
                  <a:tcPr marL="50800" marR="50800" marT="50800" marB="50800"/>
                </a:tc>
                <a:extLst>
                  <a:ext uri="{0D108BD9-81ED-4DB2-BD59-A6C34878D82A}">
                    <a16:rowId xmlns:a16="http://schemas.microsoft.com/office/drawing/2014/main" val="3057298160"/>
                  </a:ext>
                </a:extLst>
              </a:tr>
              <a:tr h="370840">
                <a:tc>
                  <a:txBody>
                    <a:bodyPr/>
                    <a:lstStyle/>
                    <a:p>
                      <a:pPr marL="0" marR="0" fontAlgn="t">
                        <a:spcBef>
                          <a:spcPts val="0"/>
                        </a:spcBef>
                        <a:spcAft>
                          <a:spcPts val="0"/>
                        </a:spcAft>
                      </a:pPr>
                      <a:r>
                        <a:rPr lang="en-AU" sz="1100" b="1">
                          <a:solidFill>
                            <a:schemeClr val="tx1"/>
                          </a:solidFill>
                          <a:effectLst/>
                          <a:latin typeface="Calibri" panose="020F0502020204030204" pitchFamily="34" charset="0"/>
                        </a:rPr>
                        <a:t>When</a:t>
                      </a:r>
                    </a:p>
                  </a:txBody>
                  <a:tcPr marL="50800" marR="50800" marT="50800" marB="50800"/>
                </a:tc>
                <a:tc>
                  <a:txBody>
                    <a:bodyPr/>
                    <a:lstStyle/>
                    <a:p>
                      <a:pPr marL="0" marR="0" fontAlgn="t">
                        <a:spcBef>
                          <a:spcPts val="0"/>
                        </a:spcBef>
                        <a:spcAft>
                          <a:spcPts val="0"/>
                        </a:spcAft>
                      </a:pPr>
                      <a:r>
                        <a:rPr lang="en-AU" sz="1100" dirty="0">
                          <a:solidFill>
                            <a:srgbClr val="000000"/>
                          </a:solidFill>
                          <a:effectLst/>
                          <a:latin typeface="Calibri" panose="020F0502020204030204" pitchFamily="34" charset="0"/>
                        </a:rPr>
                        <a:t>Did the problem start?</a:t>
                      </a:r>
                    </a:p>
                    <a:p>
                      <a:pPr marL="0" marR="0" fontAlgn="t">
                        <a:spcBef>
                          <a:spcPts val="0"/>
                        </a:spcBef>
                        <a:spcAft>
                          <a:spcPts val="0"/>
                        </a:spcAft>
                      </a:pPr>
                      <a:r>
                        <a:rPr lang="en-AU" sz="1100" dirty="0">
                          <a:solidFill>
                            <a:srgbClr val="000000"/>
                          </a:solidFill>
                          <a:effectLst/>
                          <a:latin typeface="Calibri" panose="020F0502020204030204" pitchFamily="34" charset="0"/>
                        </a:rPr>
                        <a:t>Does the problem occur?</a:t>
                      </a:r>
                    </a:p>
                    <a:p>
                      <a:pPr marL="0" marR="0" fontAlgn="t">
                        <a:spcBef>
                          <a:spcPts val="0"/>
                        </a:spcBef>
                        <a:spcAft>
                          <a:spcPts val="0"/>
                        </a:spcAft>
                      </a:pPr>
                      <a:r>
                        <a:rPr lang="en-AU" sz="1100" dirty="0">
                          <a:solidFill>
                            <a:srgbClr val="000000"/>
                          </a:solidFill>
                          <a:effectLst/>
                          <a:latin typeface="Calibri" panose="020F0502020204030204" pitchFamily="34" charset="0"/>
                        </a:rPr>
                        <a:t>Does it become an even bigger problem?</a:t>
                      </a:r>
                    </a:p>
                  </a:txBody>
                  <a:tcPr marL="50800" marR="50800" marT="50800" marB="50800"/>
                </a:tc>
                <a:tc>
                  <a:txBody>
                    <a:bodyPr/>
                    <a:lstStyle/>
                    <a:p>
                      <a:pPr marL="0" marR="0" fontAlgn="t">
                        <a:spcBef>
                          <a:spcPts val="0"/>
                        </a:spcBef>
                        <a:spcAft>
                          <a:spcPts val="0"/>
                        </a:spcAft>
                      </a:pPr>
                      <a:r>
                        <a:rPr lang="en-AU" sz="1100">
                          <a:solidFill>
                            <a:srgbClr val="000000"/>
                          </a:solidFill>
                          <a:effectLst/>
                          <a:latin typeface="Calibri" panose="020F0502020204030204" pitchFamily="34" charset="0"/>
                        </a:rPr>
                        <a:t>Does the problem not occur?</a:t>
                      </a:r>
                    </a:p>
                  </a:txBody>
                  <a:tcPr marL="50800" marR="50800" marT="50800" marB="50800"/>
                </a:tc>
                <a:tc>
                  <a:txBody>
                    <a:bodyPr/>
                    <a:lstStyle/>
                    <a:p>
                      <a:pPr marL="0" marR="0" fontAlgn="t">
                        <a:spcBef>
                          <a:spcPts val="0"/>
                        </a:spcBef>
                        <a:spcAft>
                          <a:spcPts val="0"/>
                        </a:spcAft>
                      </a:pPr>
                      <a:r>
                        <a:rPr lang="en-AU" sz="1100">
                          <a:solidFill>
                            <a:srgbClr val="000000"/>
                          </a:solidFill>
                          <a:effectLst/>
                          <a:latin typeface="Calibri" panose="020F0502020204030204" pitchFamily="34" charset="0"/>
                        </a:rPr>
                        <a:t>Should the solution be available?</a:t>
                      </a:r>
                    </a:p>
                    <a:p>
                      <a:pPr marL="0" marR="0" fontAlgn="t">
                        <a:spcBef>
                          <a:spcPts val="0"/>
                        </a:spcBef>
                        <a:spcAft>
                          <a:spcPts val="0"/>
                        </a:spcAft>
                      </a:pPr>
                      <a:r>
                        <a:rPr lang="en-AU" sz="1100">
                          <a:solidFill>
                            <a:srgbClr val="000000"/>
                          </a:solidFill>
                          <a:effectLst/>
                          <a:latin typeface="Calibri" panose="020F0502020204030204" pitchFamily="34" charset="0"/>
                        </a:rPr>
                        <a:t>Will it improve?</a:t>
                      </a:r>
                    </a:p>
                  </a:txBody>
                  <a:tcPr marL="50800" marR="50800" marT="50800" marB="50800"/>
                </a:tc>
                <a:extLst>
                  <a:ext uri="{0D108BD9-81ED-4DB2-BD59-A6C34878D82A}">
                    <a16:rowId xmlns:a16="http://schemas.microsoft.com/office/drawing/2014/main" val="577712724"/>
                  </a:ext>
                </a:extLst>
              </a:tr>
              <a:tr h="370840">
                <a:tc>
                  <a:txBody>
                    <a:bodyPr/>
                    <a:lstStyle/>
                    <a:p>
                      <a:pPr marL="0" marR="0" fontAlgn="t">
                        <a:spcBef>
                          <a:spcPts val="0"/>
                        </a:spcBef>
                        <a:spcAft>
                          <a:spcPts val="0"/>
                        </a:spcAft>
                      </a:pPr>
                      <a:r>
                        <a:rPr lang="en-AU" sz="1100" b="1">
                          <a:solidFill>
                            <a:schemeClr val="tx1"/>
                          </a:solidFill>
                          <a:effectLst/>
                          <a:latin typeface="Calibri" panose="020F0502020204030204" pitchFamily="34" charset="0"/>
                        </a:rPr>
                        <a:t>What</a:t>
                      </a:r>
                    </a:p>
                  </a:txBody>
                  <a:tcPr marL="50800" marR="50800" marT="50800" marB="50800"/>
                </a:tc>
                <a:tc>
                  <a:txBody>
                    <a:bodyPr/>
                    <a:lstStyle/>
                    <a:p>
                      <a:pPr marL="0" marR="0" fontAlgn="t">
                        <a:spcBef>
                          <a:spcPts val="0"/>
                        </a:spcBef>
                        <a:spcAft>
                          <a:spcPts val="0"/>
                        </a:spcAft>
                      </a:pPr>
                      <a:r>
                        <a:rPr lang="en-AU" sz="1100">
                          <a:solidFill>
                            <a:srgbClr val="000000"/>
                          </a:solidFill>
                          <a:effectLst/>
                          <a:latin typeface="Calibri" panose="020F0502020204030204" pitchFamily="34" charset="0"/>
                        </a:rPr>
                        <a:t>Is the problem?</a:t>
                      </a:r>
                    </a:p>
                    <a:p>
                      <a:pPr marL="0" marR="0" fontAlgn="t">
                        <a:spcBef>
                          <a:spcPts val="0"/>
                        </a:spcBef>
                        <a:spcAft>
                          <a:spcPts val="0"/>
                        </a:spcAft>
                      </a:pPr>
                      <a:r>
                        <a:rPr lang="en-AU" sz="1100">
                          <a:solidFill>
                            <a:srgbClr val="000000"/>
                          </a:solidFill>
                          <a:effectLst/>
                          <a:latin typeface="Calibri" panose="020F0502020204030204" pitchFamily="34" charset="0"/>
                        </a:rPr>
                        <a:t>Do you know or don't you know about the problem?</a:t>
                      </a:r>
                    </a:p>
                    <a:p>
                      <a:pPr marL="0" marR="0" fontAlgn="t">
                        <a:spcBef>
                          <a:spcPts val="0"/>
                        </a:spcBef>
                        <a:spcAft>
                          <a:spcPts val="0"/>
                        </a:spcAft>
                      </a:pPr>
                      <a:r>
                        <a:rPr lang="en-AU" sz="1100">
                          <a:solidFill>
                            <a:srgbClr val="000000"/>
                          </a:solidFill>
                          <a:effectLst/>
                          <a:latin typeface="Calibri" panose="020F0502020204030204" pitchFamily="34" charset="0"/>
                        </a:rPr>
                        <a:t>Is not understood about the problem</a:t>
                      </a:r>
                    </a:p>
                    <a:p>
                      <a:pPr marL="0" marR="0" fontAlgn="t">
                        <a:spcBef>
                          <a:spcPts val="0"/>
                        </a:spcBef>
                        <a:spcAft>
                          <a:spcPts val="0"/>
                        </a:spcAft>
                      </a:pPr>
                      <a:r>
                        <a:rPr lang="en-AU" sz="1100">
                          <a:solidFill>
                            <a:srgbClr val="000000"/>
                          </a:solidFill>
                          <a:effectLst/>
                          <a:latin typeface="Calibri" panose="020F0502020204030204" pitchFamily="34" charset="0"/>
                        </a:rPr>
                        <a:t>Is different than it should be?</a:t>
                      </a:r>
                    </a:p>
                    <a:p>
                      <a:pPr marL="0" marR="0" fontAlgn="t">
                        <a:spcBef>
                          <a:spcPts val="0"/>
                        </a:spcBef>
                        <a:spcAft>
                          <a:spcPts val="0"/>
                        </a:spcAft>
                      </a:pPr>
                      <a:r>
                        <a:rPr lang="en-AU" sz="1100">
                          <a:solidFill>
                            <a:srgbClr val="000000"/>
                          </a:solidFill>
                          <a:effectLst/>
                          <a:latin typeface="Calibri" panose="020F0502020204030204" pitchFamily="34" charset="0"/>
                        </a:rPr>
                        <a:t>Is particularly noticeable?</a:t>
                      </a:r>
                    </a:p>
                    <a:p>
                      <a:pPr marL="0" marR="0" fontAlgn="t">
                        <a:spcBef>
                          <a:spcPts val="0"/>
                        </a:spcBef>
                        <a:spcAft>
                          <a:spcPts val="0"/>
                        </a:spcAft>
                      </a:pPr>
                      <a:r>
                        <a:rPr lang="en-AU" sz="1100">
                          <a:solidFill>
                            <a:srgbClr val="000000"/>
                          </a:solidFill>
                          <a:effectLst/>
                          <a:latin typeface="Calibri" panose="020F0502020204030204" pitchFamily="34" charset="0"/>
                        </a:rPr>
                        <a:t>Annoys you about the problem?</a:t>
                      </a:r>
                    </a:p>
                    <a:p>
                      <a:pPr marL="0" marR="0" fontAlgn="t">
                        <a:spcBef>
                          <a:spcPts val="0"/>
                        </a:spcBef>
                        <a:spcAft>
                          <a:spcPts val="0"/>
                        </a:spcAft>
                      </a:pPr>
                      <a:r>
                        <a:rPr lang="en-AU" sz="1100">
                          <a:solidFill>
                            <a:srgbClr val="000000"/>
                          </a:solidFill>
                          <a:effectLst/>
                          <a:latin typeface="Calibri" panose="020F0502020204030204" pitchFamily="34" charset="0"/>
                        </a:rPr>
                        <a:t>Are the individual aspects of the problem?</a:t>
                      </a:r>
                    </a:p>
                  </a:txBody>
                  <a:tcPr marL="50800" marR="50800" marT="50800" marB="50800"/>
                </a:tc>
                <a:tc>
                  <a:txBody>
                    <a:bodyPr/>
                    <a:lstStyle/>
                    <a:p>
                      <a:pPr marL="0" marR="0" fontAlgn="t">
                        <a:spcBef>
                          <a:spcPts val="0"/>
                        </a:spcBef>
                        <a:spcAft>
                          <a:spcPts val="0"/>
                        </a:spcAft>
                      </a:pPr>
                      <a:r>
                        <a:rPr lang="en-AU" sz="1100">
                          <a:solidFill>
                            <a:srgbClr val="000000"/>
                          </a:solidFill>
                          <a:effectLst/>
                          <a:latin typeface="Calibri" panose="020F0502020204030204" pitchFamily="34" charset="0"/>
                        </a:rPr>
                        <a:t>Is not the problem?</a:t>
                      </a:r>
                    </a:p>
                  </a:txBody>
                  <a:tcPr marL="50800" marR="50800" marT="50800" marB="50800"/>
                </a:tc>
                <a:tc>
                  <a:txBody>
                    <a:bodyPr/>
                    <a:lstStyle/>
                    <a:p>
                      <a:pPr marL="0" marR="0" fontAlgn="t">
                        <a:spcBef>
                          <a:spcPts val="0"/>
                        </a:spcBef>
                        <a:spcAft>
                          <a:spcPts val="0"/>
                        </a:spcAft>
                      </a:pPr>
                      <a:r>
                        <a:rPr lang="en-AU" sz="1100">
                          <a:solidFill>
                            <a:srgbClr val="000000"/>
                          </a:solidFill>
                          <a:effectLst/>
                          <a:latin typeface="Calibri" panose="020F0502020204030204" pitchFamily="34" charset="0"/>
                        </a:rPr>
                        <a:t>Has been made the solution so far?</a:t>
                      </a:r>
                      <a:br>
                        <a:rPr lang="en-AU" sz="1100">
                          <a:solidFill>
                            <a:srgbClr val="000000"/>
                          </a:solidFill>
                          <a:effectLst/>
                          <a:latin typeface="Calibri" panose="020F0502020204030204" pitchFamily="34" charset="0"/>
                        </a:rPr>
                      </a:br>
                      <a:r>
                        <a:rPr lang="en-AU" sz="1100">
                          <a:solidFill>
                            <a:srgbClr val="000000"/>
                          </a:solidFill>
                          <a:effectLst/>
                          <a:latin typeface="Calibri" panose="020F0502020204030204" pitchFamily="34" charset="0"/>
                        </a:rPr>
                        <a:t>Should the solution be able to do?</a:t>
                      </a:r>
                      <a:br>
                        <a:rPr lang="en-AU" sz="1100">
                          <a:solidFill>
                            <a:srgbClr val="000000"/>
                          </a:solidFill>
                          <a:effectLst/>
                          <a:latin typeface="Calibri" panose="020F0502020204030204" pitchFamily="34" charset="0"/>
                        </a:rPr>
                      </a:br>
                      <a:r>
                        <a:rPr lang="en-AU" sz="1100">
                          <a:solidFill>
                            <a:srgbClr val="000000"/>
                          </a:solidFill>
                          <a:effectLst/>
                          <a:latin typeface="Calibri" panose="020F0502020204030204" pitchFamily="34" charset="0"/>
                        </a:rPr>
                        <a:t>Are there constants that cannot or must not be changed?</a:t>
                      </a:r>
                      <a:br>
                        <a:rPr lang="en-AU" sz="1100">
                          <a:solidFill>
                            <a:srgbClr val="000000"/>
                          </a:solidFill>
                          <a:effectLst/>
                          <a:latin typeface="Calibri" panose="020F0502020204030204" pitchFamily="34" charset="0"/>
                        </a:rPr>
                      </a:br>
                      <a:r>
                        <a:rPr lang="en-AU" sz="1100">
                          <a:solidFill>
                            <a:srgbClr val="000000"/>
                          </a:solidFill>
                          <a:effectLst/>
                          <a:latin typeface="Calibri" panose="020F0502020204030204" pitchFamily="34" charset="0"/>
                        </a:rPr>
                        <a:t>Is needed for the solution?</a:t>
                      </a:r>
                      <a:br>
                        <a:rPr lang="en-AU" sz="1100">
                          <a:solidFill>
                            <a:srgbClr val="000000"/>
                          </a:solidFill>
                          <a:effectLst/>
                          <a:latin typeface="Calibri" panose="020F0502020204030204" pitchFamily="34" charset="0"/>
                        </a:rPr>
                      </a:br>
                      <a:r>
                        <a:rPr lang="en-AU" sz="1100">
                          <a:solidFill>
                            <a:srgbClr val="000000"/>
                          </a:solidFill>
                          <a:effectLst/>
                          <a:latin typeface="Calibri" panose="020F0502020204030204" pitchFamily="34" charset="0"/>
                        </a:rPr>
                        <a:t>Will be different in future?</a:t>
                      </a:r>
                      <a:br>
                        <a:rPr lang="en-AU" sz="1100">
                          <a:solidFill>
                            <a:srgbClr val="000000"/>
                          </a:solidFill>
                          <a:effectLst/>
                          <a:latin typeface="Calibri" panose="020F0502020204030204" pitchFamily="34" charset="0"/>
                        </a:rPr>
                      </a:br>
                      <a:r>
                        <a:rPr lang="en-AU" sz="1100">
                          <a:solidFill>
                            <a:srgbClr val="000000"/>
                          </a:solidFill>
                          <a:effectLst/>
                          <a:latin typeface="Calibri" panose="020F0502020204030204" pitchFamily="34" charset="0"/>
                        </a:rPr>
                        <a:t>Is (or is not) important for the solution?</a:t>
                      </a:r>
                      <a:br>
                        <a:rPr lang="en-AU" sz="1100">
                          <a:solidFill>
                            <a:srgbClr val="000000"/>
                          </a:solidFill>
                          <a:effectLst/>
                          <a:latin typeface="Calibri" panose="020F0502020204030204" pitchFamily="34" charset="0"/>
                        </a:rPr>
                      </a:br>
                      <a:r>
                        <a:rPr lang="en-AU" sz="1100">
                          <a:solidFill>
                            <a:srgbClr val="000000"/>
                          </a:solidFill>
                          <a:effectLst/>
                          <a:latin typeface="Calibri" panose="020F0502020204030204" pitchFamily="34" charset="0"/>
                        </a:rPr>
                        <a:t>Are your goals for the solution?</a:t>
                      </a:r>
                      <a:br>
                        <a:rPr lang="en-AU" sz="1100">
                          <a:solidFill>
                            <a:srgbClr val="000000"/>
                          </a:solidFill>
                          <a:effectLst/>
                          <a:latin typeface="Calibri" panose="020F0502020204030204" pitchFamily="34" charset="0"/>
                        </a:rPr>
                      </a:br>
                      <a:r>
                        <a:rPr lang="en-AU" sz="1100">
                          <a:solidFill>
                            <a:srgbClr val="000000"/>
                          </a:solidFill>
                          <a:effectLst/>
                          <a:latin typeface="Calibri" panose="020F0502020204030204" pitchFamily="34" charset="0"/>
                        </a:rPr>
                        <a:t>Do you have to discover?</a:t>
                      </a:r>
                    </a:p>
                  </a:txBody>
                  <a:tcPr marL="50800" marR="50800" marT="50800" marB="50800"/>
                </a:tc>
                <a:extLst>
                  <a:ext uri="{0D108BD9-81ED-4DB2-BD59-A6C34878D82A}">
                    <a16:rowId xmlns:a16="http://schemas.microsoft.com/office/drawing/2014/main" val="2692559458"/>
                  </a:ext>
                </a:extLst>
              </a:tr>
              <a:tr h="370840">
                <a:tc>
                  <a:txBody>
                    <a:bodyPr/>
                    <a:lstStyle/>
                    <a:p>
                      <a:pPr marL="0" marR="0" fontAlgn="t">
                        <a:spcBef>
                          <a:spcPts val="0"/>
                        </a:spcBef>
                        <a:spcAft>
                          <a:spcPts val="0"/>
                        </a:spcAft>
                      </a:pPr>
                      <a:r>
                        <a:rPr lang="en-AU" sz="1100" b="1">
                          <a:solidFill>
                            <a:schemeClr val="tx1"/>
                          </a:solidFill>
                          <a:effectLst/>
                          <a:latin typeface="Calibri" panose="020F0502020204030204" pitchFamily="34" charset="0"/>
                        </a:rPr>
                        <a:t>How</a:t>
                      </a:r>
                    </a:p>
                  </a:txBody>
                  <a:tcPr marL="50800" marR="50800" marT="50800" marB="50800"/>
                </a:tc>
                <a:tc>
                  <a:txBody>
                    <a:bodyPr/>
                    <a:lstStyle/>
                    <a:p>
                      <a:pPr marL="0" marR="0" fontAlgn="t">
                        <a:spcBef>
                          <a:spcPts val="0"/>
                        </a:spcBef>
                        <a:spcAft>
                          <a:spcPts val="0"/>
                        </a:spcAft>
                      </a:pPr>
                      <a:r>
                        <a:rPr lang="en-AU" sz="1100">
                          <a:solidFill>
                            <a:srgbClr val="000000"/>
                          </a:solidFill>
                          <a:effectLst/>
                          <a:latin typeface="Calibri" panose="020F0502020204030204" pitchFamily="34" charset="0"/>
                        </a:rPr>
                        <a:t>Does the problem manifest itself?</a:t>
                      </a:r>
                    </a:p>
                    <a:p>
                      <a:pPr marL="0" marR="0" fontAlgn="t">
                        <a:spcBef>
                          <a:spcPts val="0"/>
                        </a:spcBef>
                        <a:spcAft>
                          <a:spcPts val="0"/>
                        </a:spcAft>
                      </a:pPr>
                      <a:r>
                        <a:rPr lang="en-AU" sz="1100">
                          <a:solidFill>
                            <a:srgbClr val="000000"/>
                          </a:solidFill>
                          <a:effectLst/>
                          <a:latin typeface="Calibri" panose="020F0502020204030204" pitchFamily="34" charset="0"/>
                        </a:rPr>
                        <a:t>Is related to another problem?</a:t>
                      </a:r>
                    </a:p>
                    <a:p>
                      <a:pPr marL="0" marR="0" fontAlgn="t">
                        <a:spcBef>
                          <a:spcPts val="0"/>
                        </a:spcBef>
                        <a:spcAft>
                          <a:spcPts val="0"/>
                        </a:spcAft>
                      </a:pPr>
                      <a:r>
                        <a:rPr lang="en-AU" sz="1100">
                          <a:solidFill>
                            <a:srgbClr val="000000"/>
                          </a:solidFill>
                          <a:effectLst/>
                          <a:latin typeface="Calibri" panose="020F0502020204030204" pitchFamily="34" charset="0"/>
                        </a:rPr>
                        <a:t>Can it be formulated differently?</a:t>
                      </a:r>
                    </a:p>
                  </a:txBody>
                  <a:tcPr marL="50800" marR="50800" marT="50800" marB="50800"/>
                </a:tc>
                <a:tc>
                  <a:txBody>
                    <a:bodyPr/>
                    <a:lstStyle/>
                    <a:p>
                      <a:pPr marL="0" marR="0" fontAlgn="t">
                        <a:spcBef>
                          <a:spcPts val="0"/>
                        </a:spcBef>
                        <a:spcAft>
                          <a:spcPts val="0"/>
                        </a:spcAft>
                      </a:pPr>
                      <a:r>
                        <a:rPr lang="en-AU" sz="1100">
                          <a:solidFill>
                            <a:srgbClr val="000000"/>
                          </a:solidFill>
                          <a:effectLst/>
                          <a:latin typeface="Calibri" panose="020F0502020204030204" pitchFamily="34" charset="0"/>
                        </a:rPr>
                        <a:t>Is it going usually?</a:t>
                      </a:r>
                    </a:p>
                  </a:txBody>
                  <a:tcPr marL="50800" marR="50800" marT="50800" marB="50800"/>
                </a:tc>
                <a:tc>
                  <a:txBody>
                    <a:bodyPr/>
                    <a:lstStyle/>
                    <a:p>
                      <a:pPr marL="0" marR="0" fontAlgn="t">
                        <a:spcBef>
                          <a:spcPts val="0"/>
                        </a:spcBef>
                        <a:spcAft>
                          <a:spcPts val="0"/>
                        </a:spcAft>
                      </a:pPr>
                      <a:r>
                        <a:rPr lang="en-AU" sz="1100">
                          <a:solidFill>
                            <a:srgbClr val="000000"/>
                          </a:solidFill>
                          <a:effectLst/>
                          <a:latin typeface="Calibri" panose="020F0502020204030204" pitchFamily="34" charset="0"/>
                        </a:rPr>
                        <a:t>Should the solution look like?</a:t>
                      </a:r>
                      <a:br>
                        <a:rPr lang="en-AU" sz="1100">
                          <a:solidFill>
                            <a:srgbClr val="000000"/>
                          </a:solidFill>
                          <a:effectLst/>
                          <a:latin typeface="Calibri" panose="020F0502020204030204" pitchFamily="34" charset="0"/>
                        </a:rPr>
                      </a:br>
                      <a:r>
                        <a:rPr lang="en-AU" sz="1100">
                          <a:solidFill>
                            <a:srgbClr val="000000"/>
                          </a:solidFill>
                          <a:effectLst/>
                          <a:latin typeface="Calibri" panose="020F0502020204030204" pitchFamily="34" charset="0"/>
                        </a:rPr>
                        <a:t>it is tried to be solved so far?</a:t>
                      </a:r>
                      <a:br>
                        <a:rPr lang="en-AU" sz="1100">
                          <a:solidFill>
                            <a:srgbClr val="000000"/>
                          </a:solidFill>
                          <a:effectLst/>
                          <a:latin typeface="Calibri" panose="020F0502020204030204" pitchFamily="34" charset="0"/>
                        </a:rPr>
                      </a:br>
                      <a:r>
                        <a:rPr lang="en-AU" sz="1100">
                          <a:solidFill>
                            <a:srgbClr val="000000"/>
                          </a:solidFill>
                          <a:effectLst/>
                          <a:latin typeface="Calibri" panose="020F0502020204030204" pitchFamily="34" charset="0"/>
                        </a:rPr>
                        <a:t>Could the problem be an opportunity?</a:t>
                      </a:r>
                    </a:p>
                  </a:txBody>
                  <a:tcPr marL="50800" marR="50800" marT="50800" marB="50800"/>
                </a:tc>
                <a:extLst>
                  <a:ext uri="{0D108BD9-81ED-4DB2-BD59-A6C34878D82A}">
                    <a16:rowId xmlns:a16="http://schemas.microsoft.com/office/drawing/2014/main" val="1737726892"/>
                  </a:ext>
                </a:extLst>
              </a:tr>
              <a:tr h="370840">
                <a:tc>
                  <a:txBody>
                    <a:bodyPr/>
                    <a:lstStyle/>
                    <a:p>
                      <a:pPr marL="0" marR="0" fontAlgn="t">
                        <a:spcBef>
                          <a:spcPts val="0"/>
                        </a:spcBef>
                        <a:spcAft>
                          <a:spcPts val="0"/>
                        </a:spcAft>
                      </a:pPr>
                      <a:r>
                        <a:rPr lang="en-AU" sz="1100" b="1" dirty="0">
                          <a:solidFill>
                            <a:schemeClr val="tx1"/>
                          </a:solidFill>
                          <a:effectLst/>
                          <a:latin typeface="Calibri" panose="020F0502020204030204" pitchFamily="34" charset="0"/>
                        </a:rPr>
                        <a:t>Why</a:t>
                      </a:r>
                    </a:p>
                  </a:txBody>
                  <a:tcPr marL="50800" marR="50800" marT="50800" marB="50800"/>
                </a:tc>
                <a:tc>
                  <a:txBody>
                    <a:bodyPr/>
                    <a:lstStyle/>
                    <a:p>
                      <a:pPr marL="0" marR="0" fontAlgn="t">
                        <a:spcBef>
                          <a:spcPts val="0"/>
                        </a:spcBef>
                        <a:spcAft>
                          <a:spcPts val="0"/>
                        </a:spcAft>
                      </a:pPr>
                      <a:r>
                        <a:rPr lang="en-AU" sz="1100">
                          <a:solidFill>
                            <a:srgbClr val="000000"/>
                          </a:solidFill>
                          <a:effectLst/>
                          <a:latin typeface="Calibri" panose="020F0502020204030204" pitchFamily="34" charset="0"/>
                        </a:rPr>
                        <a:t>Is it a problem?</a:t>
                      </a:r>
                    </a:p>
                    <a:p>
                      <a:pPr marL="0" marR="0" fontAlgn="t">
                        <a:spcBef>
                          <a:spcPts val="0"/>
                        </a:spcBef>
                        <a:spcAft>
                          <a:spcPts val="0"/>
                        </a:spcAft>
                      </a:pPr>
                      <a:r>
                        <a:rPr lang="en-AU" sz="1100">
                          <a:solidFill>
                            <a:srgbClr val="000000"/>
                          </a:solidFill>
                          <a:effectLst/>
                          <a:latin typeface="Calibri" panose="020F0502020204030204" pitchFamily="34" charset="0"/>
                        </a:rPr>
                        <a:t>Is it unusual?</a:t>
                      </a:r>
                    </a:p>
                  </a:txBody>
                  <a:tcPr marL="50800" marR="50800" marT="50800" marB="50800"/>
                </a:tc>
                <a:tc>
                  <a:txBody>
                    <a:bodyPr/>
                    <a:lstStyle/>
                    <a:p>
                      <a:pPr marL="0" marR="0" fontAlgn="t">
                        <a:spcBef>
                          <a:spcPts val="0"/>
                        </a:spcBef>
                        <a:spcAft>
                          <a:spcPts val="0"/>
                        </a:spcAft>
                      </a:pPr>
                      <a:r>
                        <a:rPr lang="en-AU" sz="1100" dirty="0">
                          <a:solidFill>
                            <a:srgbClr val="000000"/>
                          </a:solidFill>
                          <a:effectLst/>
                          <a:latin typeface="Calibri" panose="020F0502020204030204" pitchFamily="34" charset="0"/>
                        </a:rPr>
                        <a:t>Isn't it a problem for others?</a:t>
                      </a:r>
                    </a:p>
                  </a:txBody>
                  <a:tcPr marL="50800" marR="50800" marT="50800" marB="50800"/>
                </a:tc>
                <a:tc>
                  <a:txBody>
                    <a:bodyPr/>
                    <a:lstStyle/>
                    <a:p>
                      <a:pPr marL="0" marR="0" fontAlgn="t">
                        <a:spcBef>
                          <a:spcPts val="0"/>
                        </a:spcBef>
                        <a:spcAft>
                          <a:spcPts val="0"/>
                        </a:spcAft>
                      </a:pPr>
                      <a:r>
                        <a:rPr lang="en-AU" sz="1100" dirty="0">
                          <a:solidFill>
                            <a:srgbClr val="000000"/>
                          </a:solidFill>
                          <a:effectLst/>
                          <a:latin typeface="Calibri" panose="020F0502020204030204" pitchFamily="34" charset="0"/>
                        </a:rPr>
                        <a:t>Is the solution needed?</a:t>
                      </a:r>
                      <a:br>
                        <a:rPr lang="en-AU" sz="1100" dirty="0">
                          <a:solidFill>
                            <a:srgbClr val="000000"/>
                          </a:solidFill>
                          <a:effectLst/>
                          <a:latin typeface="Calibri" panose="020F0502020204030204" pitchFamily="34" charset="0"/>
                        </a:rPr>
                      </a:br>
                      <a:r>
                        <a:rPr lang="en-AU" sz="1100" dirty="0">
                          <a:solidFill>
                            <a:srgbClr val="000000"/>
                          </a:solidFill>
                          <a:effectLst/>
                          <a:latin typeface="Calibri" panose="020F0502020204030204" pitchFamily="34" charset="0"/>
                        </a:rPr>
                        <a:t>Do we want to solve it?</a:t>
                      </a:r>
                      <a:br>
                        <a:rPr lang="en-AU" sz="1100" dirty="0">
                          <a:solidFill>
                            <a:srgbClr val="000000"/>
                          </a:solidFill>
                          <a:effectLst/>
                          <a:latin typeface="Calibri" panose="020F0502020204030204" pitchFamily="34" charset="0"/>
                        </a:rPr>
                      </a:br>
                      <a:r>
                        <a:rPr lang="en-AU" sz="1100" dirty="0">
                          <a:solidFill>
                            <a:srgbClr val="000000"/>
                          </a:solidFill>
                          <a:effectLst/>
                          <a:latin typeface="Calibri" panose="020F0502020204030204" pitchFamily="34" charset="0"/>
                        </a:rPr>
                        <a:t>Won't it just solve itself?</a:t>
                      </a:r>
                      <a:br>
                        <a:rPr lang="en-AU" sz="1100" dirty="0">
                          <a:solidFill>
                            <a:srgbClr val="000000"/>
                          </a:solidFill>
                          <a:effectLst/>
                          <a:latin typeface="Calibri" panose="020F0502020204030204" pitchFamily="34" charset="0"/>
                        </a:rPr>
                      </a:br>
                      <a:r>
                        <a:rPr lang="en-AU" sz="1100" dirty="0">
                          <a:solidFill>
                            <a:srgbClr val="000000"/>
                          </a:solidFill>
                          <a:effectLst/>
                          <a:latin typeface="Calibri" panose="020F0502020204030204" pitchFamily="34" charset="0"/>
                        </a:rPr>
                        <a:t>Can it be solved?</a:t>
                      </a:r>
                      <a:br>
                        <a:rPr lang="en-AU" sz="1100" dirty="0">
                          <a:solidFill>
                            <a:srgbClr val="000000"/>
                          </a:solidFill>
                          <a:effectLst/>
                          <a:latin typeface="Calibri" panose="020F0502020204030204" pitchFamily="34" charset="0"/>
                        </a:rPr>
                      </a:br>
                      <a:r>
                        <a:rPr lang="en-AU" sz="1100" dirty="0">
                          <a:solidFill>
                            <a:srgbClr val="000000"/>
                          </a:solidFill>
                          <a:effectLst/>
                          <a:latin typeface="Calibri" panose="020F0502020204030204" pitchFamily="34" charset="0"/>
                        </a:rPr>
                        <a:t>Is it difficult to solve?</a:t>
                      </a:r>
                    </a:p>
                  </a:txBody>
                  <a:tcPr marL="50800" marR="50800" marT="50800" marB="50800"/>
                </a:tc>
                <a:extLst>
                  <a:ext uri="{0D108BD9-81ED-4DB2-BD59-A6C34878D82A}">
                    <a16:rowId xmlns:a16="http://schemas.microsoft.com/office/drawing/2014/main" val="3509032467"/>
                  </a:ext>
                </a:extLst>
              </a:tr>
            </a:tbl>
          </a:graphicData>
        </a:graphic>
      </p:graphicFrame>
      <p:sp>
        <p:nvSpPr>
          <p:cNvPr id="6" name="TextBox 5">
            <a:extLst>
              <a:ext uri="{FF2B5EF4-FFF2-40B4-BE49-F238E27FC236}">
                <a16:creationId xmlns:a16="http://schemas.microsoft.com/office/drawing/2014/main" id="{03455270-872A-4274-AFC6-95F4F50968E0}"/>
              </a:ext>
            </a:extLst>
          </p:cNvPr>
          <p:cNvSpPr txBox="1"/>
          <p:nvPr/>
        </p:nvSpPr>
        <p:spPr>
          <a:xfrm>
            <a:off x="7943593" y="6545384"/>
            <a:ext cx="3516387" cy="246221"/>
          </a:xfrm>
          <a:prstGeom prst="rect">
            <a:avLst/>
          </a:prstGeom>
          <a:noFill/>
        </p:spPr>
        <p:txBody>
          <a:bodyPr wrap="square" rtlCol="0">
            <a:spAutoFit/>
          </a:bodyPr>
          <a:lstStyle/>
          <a:p>
            <a:r>
              <a:rPr lang="en-AU" sz="1000" i="0" dirty="0">
                <a:solidFill>
                  <a:srgbClr val="373A3C"/>
                </a:solidFill>
                <a:effectLst/>
                <a:latin typeface="Public Sans"/>
              </a:rPr>
              <a:t>(Based on </a:t>
            </a:r>
            <a:r>
              <a:rPr lang="en-AU" sz="1000" i="0" u="none" strike="noStrike" dirty="0">
                <a:solidFill>
                  <a:srgbClr val="00549E"/>
                </a:solidFill>
                <a:effectLst/>
                <a:latin typeface="Public Sans"/>
                <a:hlinkClick r:id="rId2"/>
              </a:rPr>
              <a:t>Müller-</a:t>
            </a:r>
            <a:r>
              <a:rPr lang="en-AU" sz="1000" i="0" u="none" strike="noStrike" dirty="0" err="1">
                <a:solidFill>
                  <a:srgbClr val="00549E"/>
                </a:solidFill>
                <a:effectLst/>
                <a:latin typeface="Public Sans"/>
                <a:hlinkClick r:id="rId2"/>
              </a:rPr>
              <a:t>Roterberg</a:t>
            </a:r>
            <a:r>
              <a:rPr lang="en-AU" sz="1000" i="0" u="none" strike="noStrike" dirty="0">
                <a:solidFill>
                  <a:srgbClr val="00549E"/>
                </a:solidFill>
                <a:effectLst/>
                <a:latin typeface="Public Sans"/>
                <a:hlinkClick r:id="rId2"/>
              </a:rPr>
              <a:t>, 2018</a:t>
            </a:r>
            <a:r>
              <a:rPr lang="en-AU" sz="1000" i="0" dirty="0">
                <a:solidFill>
                  <a:srgbClr val="373A3C"/>
                </a:solidFill>
                <a:effectLst/>
                <a:latin typeface="Public Sans"/>
              </a:rPr>
              <a:t>, page 13)</a:t>
            </a:r>
            <a:endParaRPr lang="en-AU" sz="1000" dirty="0"/>
          </a:p>
        </p:txBody>
      </p:sp>
    </p:spTree>
    <p:extLst>
      <p:ext uri="{BB962C8B-B14F-4D97-AF65-F5344CB8AC3E}">
        <p14:creationId xmlns:p14="http://schemas.microsoft.com/office/powerpoint/2010/main" val="1844029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800" dirty="0">
                <a:solidFill>
                  <a:schemeClr val="accent6">
                    <a:lumMod val="75000"/>
                  </a:schemeClr>
                </a:solidFill>
                <a:latin typeface="Amasis MT Pro Black" panose="020B0604020202020204" pitchFamily="18" charset="0"/>
              </a:rPr>
              <a:t>Problem Framing and Solution Space</a:t>
            </a:r>
            <a:endParaRPr lang="en-AU" sz="6600" dirty="0">
              <a:solidFill>
                <a:schemeClr val="accent6">
                  <a:lumMod val="75000"/>
                </a:schemeClr>
              </a:solidFill>
              <a:latin typeface="Amasis MT Pro Black" panose="020B0604020202020204" pitchFamily="18" charset="0"/>
            </a:endParaRPr>
          </a:p>
        </p:txBody>
      </p:sp>
      <p:graphicFrame>
        <p:nvGraphicFramePr>
          <p:cNvPr id="2" name="Table 2">
            <a:extLst>
              <a:ext uri="{FF2B5EF4-FFF2-40B4-BE49-F238E27FC236}">
                <a16:creationId xmlns:a16="http://schemas.microsoft.com/office/drawing/2014/main" id="{1724421C-512B-4FA7-9355-CD49602F379E}"/>
              </a:ext>
            </a:extLst>
          </p:cNvPr>
          <p:cNvGraphicFramePr>
            <a:graphicFrameLocks noGrp="1"/>
          </p:cNvGraphicFramePr>
          <p:nvPr>
            <p:extLst>
              <p:ext uri="{D42A27DB-BD31-4B8C-83A1-F6EECF244321}">
                <p14:modId xmlns:p14="http://schemas.microsoft.com/office/powerpoint/2010/main" val="320125213"/>
              </p:ext>
            </p:extLst>
          </p:nvPr>
        </p:nvGraphicFramePr>
        <p:xfrm>
          <a:off x="538813" y="1888898"/>
          <a:ext cx="11114374" cy="4189616"/>
        </p:xfrm>
        <a:graphic>
          <a:graphicData uri="http://schemas.openxmlformats.org/drawingml/2006/table">
            <a:tbl>
              <a:tblPr firstRow="1" bandRow="1">
                <a:tableStyleId>{93296810-A885-4BE3-A3E7-6D5BEEA58F35}</a:tableStyleId>
              </a:tblPr>
              <a:tblGrid>
                <a:gridCol w="5557187">
                  <a:extLst>
                    <a:ext uri="{9D8B030D-6E8A-4147-A177-3AD203B41FA5}">
                      <a16:colId xmlns:a16="http://schemas.microsoft.com/office/drawing/2014/main" val="1638946942"/>
                    </a:ext>
                  </a:extLst>
                </a:gridCol>
                <a:gridCol w="5557187">
                  <a:extLst>
                    <a:ext uri="{9D8B030D-6E8A-4147-A177-3AD203B41FA5}">
                      <a16:colId xmlns:a16="http://schemas.microsoft.com/office/drawing/2014/main" val="3170510038"/>
                    </a:ext>
                  </a:extLst>
                </a:gridCol>
              </a:tblGrid>
              <a:tr h="523702">
                <a:tc>
                  <a:txBody>
                    <a:bodyPr/>
                    <a:lstStyle/>
                    <a:p>
                      <a:pPr algn="ctr"/>
                      <a:r>
                        <a:rPr lang="en-AU" sz="2400" dirty="0"/>
                        <a:t>Problem Framing</a:t>
                      </a:r>
                    </a:p>
                  </a:txBody>
                  <a:tcPr/>
                </a:tc>
                <a:tc>
                  <a:txBody>
                    <a:bodyPr/>
                    <a:lstStyle/>
                    <a:p>
                      <a:pPr algn="ctr"/>
                      <a:r>
                        <a:rPr lang="en-AU" sz="2400" dirty="0"/>
                        <a:t>Solution Space</a:t>
                      </a:r>
                    </a:p>
                  </a:txBody>
                  <a:tcPr/>
                </a:tc>
                <a:extLst>
                  <a:ext uri="{0D108BD9-81ED-4DB2-BD59-A6C34878D82A}">
                    <a16:rowId xmlns:a16="http://schemas.microsoft.com/office/drawing/2014/main" val="1670187209"/>
                  </a:ext>
                </a:extLst>
              </a:tr>
              <a:tr h="523702">
                <a:tc>
                  <a:txBody>
                    <a:bodyPr/>
                    <a:lstStyle/>
                    <a:p>
                      <a:endParaRPr lang="en-AU" dirty="0"/>
                    </a:p>
                  </a:txBody>
                  <a:tcPr/>
                </a:tc>
                <a:tc>
                  <a:txBody>
                    <a:bodyPr/>
                    <a:lstStyle/>
                    <a:p>
                      <a:endParaRPr lang="en-AU"/>
                    </a:p>
                  </a:txBody>
                  <a:tcPr/>
                </a:tc>
                <a:extLst>
                  <a:ext uri="{0D108BD9-81ED-4DB2-BD59-A6C34878D82A}">
                    <a16:rowId xmlns:a16="http://schemas.microsoft.com/office/drawing/2014/main" val="1329264453"/>
                  </a:ext>
                </a:extLst>
              </a:tr>
              <a:tr h="523702">
                <a:tc>
                  <a:txBody>
                    <a:bodyPr/>
                    <a:lstStyle/>
                    <a:p>
                      <a:endParaRPr lang="en-AU"/>
                    </a:p>
                  </a:txBody>
                  <a:tcPr/>
                </a:tc>
                <a:tc>
                  <a:txBody>
                    <a:bodyPr/>
                    <a:lstStyle/>
                    <a:p>
                      <a:endParaRPr lang="en-AU"/>
                    </a:p>
                  </a:txBody>
                  <a:tcPr/>
                </a:tc>
                <a:extLst>
                  <a:ext uri="{0D108BD9-81ED-4DB2-BD59-A6C34878D82A}">
                    <a16:rowId xmlns:a16="http://schemas.microsoft.com/office/drawing/2014/main" val="3438538827"/>
                  </a:ext>
                </a:extLst>
              </a:tr>
              <a:tr h="523702">
                <a:tc>
                  <a:txBody>
                    <a:bodyPr/>
                    <a:lstStyle/>
                    <a:p>
                      <a:endParaRPr lang="en-AU"/>
                    </a:p>
                  </a:txBody>
                  <a:tcPr/>
                </a:tc>
                <a:tc>
                  <a:txBody>
                    <a:bodyPr/>
                    <a:lstStyle/>
                    <a:p>
                      <a:endParaRPr lang="en-AU"/>
                    </a:p>
                  </a:txBody>
                  <a:tcPr/>
                </a:tc>
                <a:extLst>
                  <a:ext uri="{0D108BD9-81ED-4DB2-BD59-A6C34878D82A}">
                    <a16:rowId xmlns:a16="http://schemas.microsoft.com/office/drawing/2014/main" val="2916009490"/>
                  </a:ext>
                </a:extLst>
              </a:tr>
              <a:tr h="523702">
                <a:tc>
                  <a:txBody>
                    <a:bodyPr/>
                    <a:lstStyle/>
                    <a:p>
                      <a:endParaRPr lang="en-AU"/>
                    </a:p>
                  </a:txBody>
                  <a:tcPr/>
                </a:tc>
                <a:tc>
                  <a:txBody>
                    <a:bodyPr/>
                    <a:lstStyle/>
                    <a:p>
                      <a:endParaRPr lang="en-AU"/>
                    </a:p>
                  </a:txBody>
                  <a:tcPr/>
                </a:tc>
                <a:extLst>
                  <a:ext uri="{0D108BD9-81ED-4DB2-BD59-A6C34878D82A}">
                    <a16:rowId xmlns:a16="http://schemas.microsoft.com/office/drawing/2014/main" val="310248370"/>
                  </a:ext>
                </a:extLst>
              </a:tr>
              <a:tr h="523702">
                <a:tc>
                  <a:txBody>
                    <a:bodyPr/>
                    <a:lstStyle/>
                    <a:p>
                      <a:endParaRPr lang="en-AU"/>
                    </a:p>
                  </a:txBody>
                  <a:tcPr/>
                </a:tc>
                <a:tc>
                  <a:txBody>
                    <a:bodyPr/>
                    <a:lstStyle/>
                    <a:p>
                      <a:endParaRPr lang="en-AU"/>
                    </a:p>
                  </a:txBody>
                  <a:tcPr/>
                </a:tc>
                <a:extLst>
                  <a:ext uri="{0D108BD9-81ED-4DB2-BD59-A6C34878D82A}">
                    <a16:rowId xmlns:a16="http://schemas.microsoft.com/office/drawing/2014/main" val="1590648553"/>
                  </a:ext>
                </a:extLst>
              </a:tr>
              <a:tr h="523702">
                <a:tc>
                  <a:txBody>
                    <a:bodyPr/>
                    <a:lstStyle/>
                    <a:p>
                      <a:endParaRPr lang="en-AU"/>
                    </a:p>
                  </a:txBody>
                  <a:tcPr/>
                </a:tc>
                <a:tc>
                  <a:txBody>
                    <a:bodyPr/>
                    <a:lstStyle/>
                    <a:p>
                      <a:endParaRPr lang="en-AU"/>
                    </a:p>
                  </a:txBody>
                  <a:tcPr/>
                </a:tc>
                <a:extLst>
                  <a:ext uri="{0D108BD9-81ED-4DB2-BD59-A6C34878D82A}">
                    <a16:rowId xmlns:a16="http://schemas.microsoft.com/office/drawing/2014/main" val="4237002634"/>
                  </a:ext>
                </a:extLst>
              </a:tr>
              <a:tr h="523702">
                <a:tc>
                  <a:txBody>
                    <a:bodyPr/>
                    <a:lstStyle/>
                    <a:p>
                      <a:endParaRPr lang="en-AU"/>
                    </a:p>
                  </a:txBody>
                  <a:tcPr/>
                </a:tc>
                <a:tc>
                  <a:txBody>
                    <a:bodyPr/>
                    <a:lstStyle/>
                    <a:p>
                      <a:endParaRPr lang="en-AU" dirty="0"/>
                    </a:p>
                  </a:txBody>
                  <a:tcPr/>
                </a:tc>
                <a:extLst>
                  <a:ext uri="{0D108BD9-81ED-4DB2-BD59-A6C34878D82A}">
                    <a16:rowId xmlns:a16="http://schemas.microsoft.com/office/drawing/2014/main" val="1945163535"/>
                  </a:ext>
                </a:extLst>
              </a:tr>
            </a:tbl>
          </a:graphicData>
        </a:graphic>
      </p:graphicFrame>
      <p:sp>
        <p:nvSpPr>
          <p:cNvPr id="6" name="TextBox 5">
            <a:extLst>
              <a:ext uri="{FF2B5EF4-FFF2-40B4-BE49-F238E27FC236}">
                <a16:creationId xmlns:a16="http://schemas.microsoft.com/office/drawing/2014/main" id="{631A4637-E047-4A2A-BF61-95A72F77BE5C}"/>
              </a:ext>
            </a:extLst>
          </p:cNvPr>
          <p:cNvSpPr txBox="1"/>
          <p:nvPr/>
        </p:nvSpPr>
        <p:spPr>
          <a:xfrm>
            <a:off x="2856665" y="1315827"/>
            <a:ext cx="6858002" cy="369332"/>
          </a:xfrm>
          <a:prstGeom prst="rect">
            <a:avLst/>
          </a:prstGeom>
          <a:noFill/>
        </p:spPr>
        <p:txBody>
          <a:bodyPr wrap="square" rtlCol="0">
            <a:spAutoFit/>
          </a:bodyPr>
          <a:lstStyle/>
          <a:p>
            <a:r>
              <a:rPr lang="en-AU" dirty="0">
                <a:latin typeface="+mj-lt"/>
              </a:rPr>
              <a:t>What are all the different ways we can understand this situation?</a:t>
            </a:r>
          </a:p>
        </p:txBody>
      </p:sp>
      <p:sp>
        <p:nvSpPr>
          <p:cNvPr id="7" name="TextBox 6">
            <a:extLst>
              <a:ext uri="{FF2B5EF4-FFF2-40B4-BE49-F238E27FC236}">
                <a16:creationId xmlns:a16="http://schemas.microsoft.com/office/drawing/2014/main" id="{3ADFBC5D-1CDE-411C-943C-7A4BCD4E5715}"/>
              </a:ext>
            </a:extLst>
          </p:cNvPr>
          <p:cNvSpPr txBox="1"/>
          <p:nvPr/>
        </p:nvSpPr>
        <p:spPr>
          <a:xfrm>
            <a:off x="2766267" y="6360718"/>
            <a:ext cx="6858003" cy="369332"/>
          </a:xfrm>
          <a:prstGeom prst="rect">
            <a:avLst/>
          </a:prstGeom>
          <a:noFill/>
        </p:spPr>
        <p:txBody>
          <a:bodyPr wrap="square" rtlCol="0">
            <a:spAutoFit/>
          </a:bodyPr>
          <a:lstStyle/>
          <a:p>
            <a:r>
              <a:rPr lang="en-AU" dirty="0"/>
              <a:t>Reference: https://hbr.org/2017/01/are-you-solving-the-right-problems</a:t>
            </a:r>
          </a:p>
        </p:txBody>
      </p:sp>
    </p:spTree>
    <p:extLst>
      <p:ext uri="{BB962C8B-B14F-4D97-AF65-F5344CB8AC3E}">
        <p14:creationId xmlns:p14="http://schemas.microsoft.com/office/powerpoint/2010/main" val="801649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D2B7F82-9148-4316-BEC5-2D3A528CCE13}"/>
              </a:ext>
            </a:extLst>
          </p:cNvPr>
          <p:cNvSpPr txBox="1">
            <a:spLocks/>
          </p:cNvSpPr>
          <p:nvPr/>
        </p:nvSpPr>
        <p:spPr>
          <a:xfrm>
            <a:off x="323455" y="247871"/>
            <a:ext cx="11698656" cy="132556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User Interviews, Questions, Observations</a:t>
            </a:r>
          </a:p>
        </p:txBody>
      </p:sp>
      <p:sp>
        <p:nvSpPr>
          <p:cNvPr id="3" name="Title 1">
            <a:extLst>
              <a:ext uri="{FF2B5EF4-FFF2-40B4-BE49-F238E27FC236}">
                <a16:creationId xmlns:a16="http://schemas.microsoft.com/office/drawing/2014/main" id="{4AAE6E82-010F-40FE-8E25-27693BFFE697}"/>
              </a:ext>
            </a:extLst>
          </p:cNvPr>
          <p:cNvSpPr txBox="1">
            <a:spLocks/>
          </p:cNvSpPr>
          <p:nvPr/>
        </p:nvSpPr>
        <p:spPr>
          <a:xfrm>
            <a:off x="538396" y="1648917"/>
            <a:ext cx="10515600" cy="5027927"/>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dirty="0"/>
          </a:p>
          <a:p>
            <a:r>
              <a:rPr lang="en-AU" dirty="0"/>
              <a:t>How will you achieve some of the following? </a:t>
            </a:r>
          </a:p>
          <a:p>
            <a:pPr marL="571500" indent="-571500">
              <a:buFont typeface="Arial" panose="020B0604020202020204" pitchFamily="34" charset="0"/>
              <a:buChar char="•"/>
            </a:pPr>
            <a:endParaRPr lang="en-AU" sz="2100" dirty="0"/>
          </a:p>
          <a:p>
            <a:pPr marL="285750" marR="0" indent="-285750">
              <a:spcBef>
                <a:spcPts val="0"/>
              </a:spcBef>
              <a:spcAft>
                <a:spcPts val="0"/>
              </a:spcAft>
              <a:buFont typeface="Arial" panose="020B0604020202020204" pitchFamily="34" charset="0"/>
              <a:buChar char="•"/>
            </a:pPr>
            <a:r>
              <a:rPr lang="en-AU" sz="2100" b="1" dirty="0">
                <a:solidFill>
                  <a:schemeClr val="accent6"/>
                </a:solidFill>
                <a:effectLst/>
              </a:rPr>
              <a:t>Observe</a:t>
            </a:r>
          </a:p>
          <a:p>
            <a:pPr marL="742950" lvl="1" indent="-285750">
              <a:buFont typeface="Arial" panose="020B0604020202020204" pitchFamily="34" charset="0"/>
              <a:buChar char="•"/>
            </a:pPr>
            <a:r>
              <a:rPr lang="en-AU" sz="2100" dirty="0">
                <a:solidFill>
                  <a:srgbClr val="373A3C"/>
                </a:solidFill>
                <a:effectLst/>
                <a:latin typeface="+mj-lt"/>
              </a:rPr>
              <a:t>View users and their behaviour:</a:t>
            </a:r>
          </a:p>
          <a:p>
            <a:pPr marL="742950" lvl="1" indent="-285750">
              <a:buFont typeface="Arial" panose="020B0604020202020204" pitchFamily="34" charset="0"/>
              <a:buChar char="•"/>
            </a:pPr>
            <a:r>
              <a:rPr lang="en-AU" sz="2100" dirty="0">
                <a:solidFill>
                  <a:srgbClr val="373A3C"/>
                </a:solidFill>
                <a:effectLst/>
                <a:latin typeface="+mj-lt"/>
              </a:rPr>
              <a:t>Observe how users interact with their environment:</a:t>
            </a:r>
          </a:p>
          <a:p>
            <a:pPr marL="742950" lvl="1" indent="-285750">
              <a:buFont typeface="Arial" panose="020B0604020202020204" pitchFamily="34" charset="0"/>
              <a:buChar char="•"/>
            </a:pPr>
            <a:r>
              <a:rPr lang="en-AU" sz="2100" dirty="0">
                <a:solidFill>
                  <a:srgbClr val="373A3C"/>
                </a:solidFill>
                <a:effectLst/>
                <a:latin typeface="+mj-lt"/>
              </a:rPr>
              <a:t>Capture quotes:</a:t>
            </a:r>
          </a:p>
          <a:p>
            <a:pPr marL="742950" lvl="1" indent="-285750">
              <a:buFont typeface="Arial" panose="020B0604020202020204" pitchFamily="34" charset="0"/>
              <a:buChar char="•"/>
            </a:pPr>
            <a:r>
              <a:rPr lang="en-AU" sz="2100" dirty="0">
                <a:solidFill>
                  <a:srgbClr val="373A3C"/>
                </a:solidFill>
                <a:effectLst/>
                <a:latin typeface="+mj-lt"/>
              </a:rPr>
              <a:t>Behaviour notes:</a:t>
            </a:r>
          </a:p>
          <a:p>
            <a:pPr marL="742950" lvl="1" indent="-285750">
              <a:buFont typeface="Arial" panose="020B0604020202020204" pitchFamily="34" charset="0"/>
              <a:buChar char="•"/>
            </a:pPr>
            <a:r>
              <a:rPr lang="en-AU" sz="2100" dirty="0">
                <a:solidFill>
                  <a:srgbClr val="373A3C"/>
                </a:solidFill>
                <a:effectLst/>
                <a:latin typeface="+mj-lt"/>
              </a:rPr>
              <a:t>Ethnography:</a:t>
            </a:r>
          </a:p>
          <a:p>
            <a:pPr marL="285750" marR="0" indent="-285750">
              <a:spcBef>
                <a:spcPts val="0"/>
              </a:spcBef>
              <a:spcAft>
                <a:spcPts val="0"/>
              </a:spcAft>
              <a:buFont typeface="Arial" panose="020B0604020202020204" pitchFamily="34" charset="0"/>
              <a:buChar char="•"/>
            </a:pPr>
            <a:endParaRPr lang="en-AU" sz="2100" dirty="0">
              <a:solidFill>
                <a:srgbClr val="373A3C"/>
              </a:solidFill>
              <a:effectLst/>
            </a:endParaRPr>
          </a:p>
          <a:p>
            <a:pPr marL="285750" marR="0" indent="-285750">
              <a:spcBef>
                <a:spcPts val="0"/>
              </a:spcBef>
              <a:spcAft>
                <a:spcPts val="0"/>
              </a:spcAft>
              <a:buFont typeface="Arial" panose="020B0604020202020204" pitchFamily="34" charset="0"/>
              <a:buChar char="•"/>
            </a:pPr>
            <a:r>
              <a:rPr lang="en-AU" sz="2100" b="1" dirty="0">
                <a:solidFill>
                  <a:schemeClr val="accent6"/>
                </a:solidFill>
                <a:effectLst/>
              </a:rPr>
              <a:t>Engage</a:t>
            </a:r>
          </a:p>
          <a:p>
            <a:pPr marL="742950" lvl="1" indent="-285750">
              <a:buFont typeface="Arial" panose="020B0604020202020204" pitchFamily="34" charset="0"/>
              <a:buChar char="•"/>
            </a:pPr>
            <a:r>
              <a:rPr lang="en-AU" sz="2100" dirty="0">
                <a:solidFill>
                  <a:srgbClr val="373A3C"/>
                </a:solidFill>
                <a:effectLst/>
                <a:latin typeface="+mj-lt"/>
              </a:rPr>
              <a:t>Interact directly:</a:t>
            </a:r>
          </a:p>
          <a:p>
            <a:pPr marL="742950" lvl="1" indent="-285750">
              <a:buFont typeface="Arial" panose="020B0604020202020204" pitchFamily="34" charset="0"/>
              <a:buChar char="•"/>
            </a:pPr>
            <a:r>
              <a:rPr lang="en-AU" sz="2100" dirty="0">
                <a:solidFill>
                  <a:srgbClr val="373A3C"/>
                </a:solidFill>
                <a:effectLst/>
                <a:latin typeface="+mj-lt"/>
              </a:rPr>
              <a:t>Survey users:</a:t>
            </a:r>
          </a:p>
          <a:p>
            <a:pPr marL="742950" lvl="1" indent="-285750">
              <a:buFont typeface="Arial" panose="020B0604020202020204" pitchFamily="34" charset="0"/>
              <a:buChar char="•"/>
            </a:pPr>
            <a:r>
              <a:rPr lang="en-AU" sz="2100" dirty="0">
                <a:solidFill>
                  <a:srgbClr val="373A3C"/>
                </a:solidFill>
                <a:effectLst/>
                <a:latin typeface="+mj-lt"/>
              </a:rPr>
              <a:t>Ask questions:</a:t>
            </a:r>
          </a:p>
          <a:p>
            <a:pPr marL="285750" marR="0" indent="-285750">
              <a:spcBef>
                <a:spcPts val="0"/>
              </a:spcBef>
              <a:spcAft>
                <a:spcPts val="0"/>
              </a:spcAft>
              <a:buFont typeface="Arial" panose="020B0604020202020204" pitchFamily="34" charset="0"/>
              <a:buChar char="•"/>
            </a:pPr>
            <a:endParaRPr lang="en-AU" sz="2100" dirty="0">
              <a:solidFill>
                <a:srgbClr val="373A3C"/>
              </a:solidFill>
              <a:effectLst/>
            </a:endParaRPr>
          </a:p>
          <a:p>
            <a:pPr marL="285750" marR="0" indent="-285750">
              <a:spcBef>
                <a:spcPts val="0"/>
              </a:spcBef>
              <a:spcAft>
                <a:spcPts val="0"/>
              </a:spcAft>
              <a:buFont typeface="Arial" panose="020B0604020202020204" pitchFamily="34" charset="0"/>
              <a:buChar char="•"/>
            </a:pPr>
            <a:r>
              <a:rPr lang="en-AU" sz="2100" b="1" dirty="0">
                <a:solidFill>
                  <a:schemeClr val="accent6"/>
                </a:solidFill>
                <a:effectLst/>
              </a:rPr>
              <a:t>Immerse</a:t>
            </a:r>
          </a:p>
          <a:p>
            <a:pPr marL="742950" lvl="1" indent="-285750">
              <a:buFont typeface="Arial" panose="020B0604020202020204" pitchFamily="34" charset="0"/>
              <a:buChar char="•"/>
            </a:pPr>
            <a:r>
              <a:rPr lang="en-AU" sz="2100" dirty="0">
                <a:solidFill>
                  <a:srgbClr val="373A3C"/>
                </a:solidFill>
                <a:effectLst/>
                <a:latin typeface="+mj-lt"/>
              </a:rPr>
              <a:t>Live the experience of those we are designing for:</a:t>
            </a:r>
          </a:p>
          <a:p>
            <a:pPr marL="742950" lvl="1" indent="-285750">
              <a:buFont typeface="Arial" panose="020B0604020202020204" pitchFamily="34" charset="0"/>
              <a:buChar char="•"/>
            </a:pPr>
            <a:r>
              <a:rPr lang="en-AU" sz="2100" dirty="0">
                <a:solidFill>
                  <a:srgbClr val="373A3C"/>
                </a:solidFill>
                <a:effectLst/>
                <a:latin typeface="+mj-lt"/>
              </a:rPr>
              <a:t>Uncover unconscious needs:</a:t>
            </a:r>
          </a:p>
          <a:p>
            <a:pPr marL="742950" lvl="1" indent="-285750">
              <a:buFont typeface="Arial" panose="020B0604020202020204" pitchFamily="34" charset="0"/>
              <a:buChar char="•"/>
            </a:pPr>
            <a:r>
              <a:rPr lang="en-AU" sz="2100" dirty="0">
                <a:solidFill>
                  <a:srgbClr val="373A3C"/>
                </a:solidFill>
                <a:effectLst/>
                <a:latin typeface="+mj-lt"/>
              </a:rPr>
              <a:t>Identify the right users to design for:</a:t>
            </a:r>
          </a:p>
          <a:p>
            <a:endParaRPr lang="en-AU" sz="2100" dirty="0"/>
          </a:p>
          <a:p>
            <a:r>
              <a:rPr lang="en-AU" sz="2100" dirty="0">
                <a:solidFill>
                  <a:schemeClr val="accent6"/>
                </a:solidFill>
              </a:rPr>
              <a:t>If you have specific questions you would like to ask mentors or industry experts please let me know. I will try to facilitate getting them answered. </a:t>
            </a:r>
          </a:p>
          <a:p>
            <a:endParaRPr lang="en-AU" dirty="0">
              <a:solidFill>
                <a:schemeClr val="accent6">
                  <a:lumMod val="75000"/>
                </a:schemeClr>
              </a:solidFill>
            </a:endParaRPr>
          </a:p>
        </p:txBody>
      </p:sp>
    </p:spTree>
    <p:extLst>
      <p:ext uri="{BB962C8B-B14F-4D97-AF65-F5344CB8AC3E}">
        <p14:creationId xmlns:p14="http://schemas.microsoft.com/office/powerpoint/2010/main" val="2691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The Five Whys</a:t>
            </a:r>
            <a:endParaRPr lang="en-AU" sz="7200" dirty="0">
              <a:solidFill>
                <a:schemeClr val="accent6">
                  <a:lumMod val="75000"/>
                </a:schemeClr>
              </a:solidFill>
              <a:latin typeface="Amasis MT Pro Black" panose="020B0604020202020204" pitchFamily="18" charset="0"/>
            </a:endParaRPr>
          </a:p>
        </p:txBody>
      </p:sp>
      <p:sp>
        <p:nvSpPr>
          <p:cNvPr id="6" name="Title 1">
            <a:extLst>
              <a:ext uri="{FF2B5EF4-FFF2-40B4-BE49-F238E27FC236}">
                <a16:creationId xmlns:a16="http://schemas.microsoft.com/office/drawing/2014/main" id="{5D376438-8E6B-4542-AA84-934F226E8B91}"/>
              </a:ext>
            </a:extLst>
          </p:cNvPr>
          <p:cNvSpPr txBox="1">
            <a:spLocks/>
          </p:cNvSpPr>
          <p:nvPr/>
        </p:nvSpPr>
        <p:spPr>
          <a:xfrm>
            <a:off x="410980" y="1514371"/>
            <a:ext cx="10515600" cy="400950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The problem we’re trying to solve is:</a:t>
            </a:r>
            <a:br>
              <a:rPr lang="en-AU" dirty="0"/>
            </a:br>
            <a:endParaRPr lang="en-AU" dirty="0">
              <a:solidFill>
                <a:schemeClr val="accent6">
                  <a:lumMod val="75000"/>
                </a:schemeClr>
              </a:solidFill>
            </a:endParaRPr>
          </a:p>
          <a:p>
            <a:endParaRPr lang="en-AU" dirty="0"/>
          </a:p>
          <a:p>
            <a:endParaRPr lang="en-AU" dirty="0">
              <a:solidFill>
                <a:schemeClr val="accent6">
                  <a:lumMod val="75000"/>
                </a:schemeClr>
              </a:solidFill>
            </a:endParaRPr>
          </a:p>
          <a:p>
            <a:endParaRPr lang="en-AU" dirty="0">
              <a:solidFill>
                <a:schemeClr val="accent6">
                  <a:lumMod val="75000"/>
                </a:schemeClr>
              </a:solidFill>
            </a:endParaRPr>
          </a:p>
        </p:txBody>
      </p:sp>
    </p:spTree>
    <p:extLst>
      <p:ext uri="{BB962C8B-B14F-4D97-AF65-F5344CB8AC3E}">
        <p14:creationId xmlns:p14="http://schemas.microsoft.com/office/powerpoint/2010/main" val="1052032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6E7D-EB9A-4462-87E4-BE5E747E3ABA}"/>
              </a:ext>
            </a:extLst>
          </p:cNvPr>
          <p:cNvSpPr>
            <a:spLocks noGrp="1"/>
          </p:cNvSpPr>
          <p:nvPr>
            <p:ph type="title"/>
          </p:nvPr>
        </p:nvSpPr>
        <p:spPr/>
        <p:txBody>
          <a:bodyPr/>
          <a:lstStyle/>
          <a:p>
            <a:r>
              <a:rPr lang="en-AU" dirty="0">
                <a:solidFill>
                  <a:schemeClr val="accent6">
                    <a:lumMod val="75000"/>
                  </a:schemeClr>
                </a:solidFill>
                <a:latin typeface="Amasis MT Pro Black" panose="02040A04050005020304" pitchFamily="18" charset="0"/>
              </a:rPr>
              <a:t>K – W – L Charts</a:t>
            </a:r>
            <a:br>
              <a:rPr lang="en-AU" dirty="0">
                <a:solidFill>
                  <a:schemeClr val="accent6">
                    <a:lumMod val="75000"/>
                  </a:schemeClr>
                </a:solidFill>
                <a:latin typeface="Amasis MT Pro Black" panose="02040A04050005020304" pitchFamily="18" charset="0"/>
              </a:rPr>
            </a:br>
            <a:r>
              <a:rPr lang="en-AU" dirty="0">
                <a:solidFill>
                  <a:schemeClr val="accent6">
                    <a:lumMod val="75000"/>
                  </a:schemeClr>
                </a:solidFill>
                <a:latin typeface="Amasis MT Pro Black" panose="02040A04050005020304" pitchFamily="18" charset="0"/>
              </a:rPr>
              <a:t>(Know, Want to Know, Learned)</a:t>
            </a:r>
          </a:p>
        </p:txBody>
      </p:sp>
      <p:graphicFrame>
        <p:nvGraphicFramePr>
          <p:cNvPr id="8" name="Table 8">
            <a:extLst>
              <a:ext uri="{FF2B5EF4-FFF2-40B4-BE49-F238E27FC236}">
                <a16:creationId xmlns:a16="http://schemas.microsoft.com/office/drawing/2014/main" id="{FD728F96-F71A-4B45-9DFE-922348ECEE5B}"/>
              </a:ext>
            </a:extLst>
          </p:cNvPr>
          <p:cNvGraphicFramePr>
            <a:graphicFrameLocks noGrp="1"/>
          </p:cNvGraphicFramePr>
          <p:nvPr>
            <p:extLst>
              <p:ext uri="{D42A27DB-BD31-4B8C-83A1-F6EECF244321}">
                <p14:modId xmlns:p14="http://schemas.microsoft.com/office/powerpoint/2010/main" val="2775280271"/>
              </p:ext>
            </p:extLst>
          </p:nvPr>
        </p:nvGraphicFramePr>
        <p:xfrm>
          <a:off x="697876" y="1945640"/>
          <a:ext cx="11001948" cy="4027944"/>
        </p:xfrm>
        <a:graphic>
          <a:graphicData uri="http://schemas.openxmlformats.org/drawingml/2006/table">
            <a:tbl>
              <a:tblPr firstRow="1" bandRow="1">
                <a:tableStyleId>{93296810-A885-4BE3-A3E7-6D5BEEA58F35}</a:tableStyleId>
              </a:tblPr>
              <a:tblGrid>
                <a:gridCol w="3667316">
                  <a:extLst>
                    <a:ext uri="{9D8B030D-6E8A-4147-A177-3AD203B41FA5}">
                      <a16:colId xmlns:a16="http://schemas.microsoft.com/office/drawing/2014/main" val="3855864309"/>
                    </a:ext>
                  </a:extLst>
                </a:gridCol>
                <a:gridCol w="3667316">
                  <a:extLst>
                    <a:ext uri="{9D8B030D-6E8A-4147-A177-3AD203B41FA5}">
                      <a16:colId xmlns:a16="http://schemas.microsoft.com/office/drawing/2014/main" val="4244843978"/>
                    </a:ext>
                  </a:extLst>
                </a:gridCol>
                <a:gridCol w="3667316">
                  <a:extLst>
                    <a:ext uri="{9D8B030D-6E8A-4147-A177-3AD203B41FA5}">
                      <a16:colId xmlns:a16="http://schemas.microsoft.com/office/drawing/2014/main" val="3541554269"/>
                    </a:ext>
                  </a:extLst>
                </a:gridCol>
              </a:tblGrid>
              <a:tr h="503493">
                <a:tc>
                  <a:txBody>
                    <a:bodyPr/>
                    <a:lstStyle/>
                    <a:p>
                      <a:r>
                        <a:rPr lang="en-AU" dirty="0"/>
                        <a:t>What I Know</a:t>
                      </a:r>
                    </a:p>
                  </a:txBody>
                  <a:tcPr/>
                </a:tc>
                <a:tc>
                  <a:txBody>
                    <a:bodyPr/>
                    <a:lstStyle/>
                    <a:p>
                      <a:r>
                        <a:rPr lang="en-AU" dirty="0"/>
                        <a:t>What I Want to Know</a:t>
                      </a:r>
                    </a:p>
                  </a:txBody>
                  <a:tcPr/>
                </a:tc>
                <a:tc>
                  <a:txBody>
                    <a:bodyPr/>
                    <a:lstStyle/>
                    <a:p>
                      <a:r>
                        <a:rPr lang="en-AU" dirty="0"/>
                        <a:t>What I Learned</a:t>
                      </a:r>
                    </a:p>
                  </a:txBody>
                  <a:tcPr/>
                </a:tc>
                <a:extLst>
                  <a:ext uri="{0D108BD9-81ED-4DB2-BD59-A6C34878D82A}">
                    <a16:rowId xmlns:a16="http://schemas.microsoft.com/office/drawing/2014/main" val="3050608174"/>
                  </a:ext>
                </a:extLst>
              </a:tr>
              <a:tr h="503493">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810204422"/>
                  </a:ext>
                </a:extLst>
              </a:tr>
              <a:tr h="503493">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82823224"/>
                  </a:ext>
                </a:extLst>
              </a:tr>
              <a:tr h="503493">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134605589"/>
                  </a:ext>
                </a:extLst>
              </a:tr>
              <a:tr h="503493">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129840776"/>
                  </a:ext>
                </a:extLst>
              </a:tr>
              <a:tr h="503493">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270883745"/>
                  </a:ext>
                </a:extLst>
              </a:tr>
              <a:tr h="503493">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243962764"/>
                  </a:ext>
                </a:extLst>
              </a:tr>
              <a:tr h="503493">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3858901983"/>
                  </a:ext>
                </a:extLst>
              </a:tr>
            </a:tbl>
          </a:graphicData>
        </a:graphic>
      </p:graphicFrame>
    </p:spTree>
    <p:extLst>
      <p:ext uri="{BB962C8B-B14F-4D97-AF65-F5344CB8AC3E}">
        <p14:creationId xmlns:p14="http://schemas.microsoft.com/office/powerpoint/2010/main" val="1579905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46DFA94-BB7D-41B0-B50C-53E9A42B47DC}"/>
              </a:ext>
            </a:extLst>
          </p:cNvPr>
          <p:cNvSpPr txBox="1">
            <a:spLocks noGrp="1"/>
          </p:cNvSpPr>
          <p:nvPr>
            <p:ph type="title"/>
          </p:nvPr>
        </p:nvSpPr>
        <p:spPr>
          <a:xfrm>
            <a:off x="838200" y="2103437"/>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9600" dirty="0">
                <a:solidFill>
                  <a:schemeClr val="accent6">
                    <a:lumMod val="75000"/>
                  </a:schemeClr>
                </a:solidFill>
                <a:latin typeface="Amasis MT Pro Black" panose="020B0604020202020204" pitchFamily="18" charset="0"/>
              </a:rPr>
              <a:t>Ideate</a:t>
            </a:r>
            <a:endParaRPr lang="en-AU" sz="166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18928544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801E-8A3A-40D8-87C3-CCF3E6C78185}"/>
              </a:ext>
            </a:extLst>
          </p:cNvPr>
          <p:cNvSpPr>
            <a:spLocks noGrp="1"/>
          </p:cNvSpPr>
          <p:nvPr>
            <p:ph type="title"/>
          </p:nvPr>
        </p:nvSpPr>
        <p:spPr>
          <a:xfrm>
            <a:off x="162593" y="83815"/>
            <a:ext cx="10515600" cy="1325563"/>
          </a:xfrm>
        </p:spPr>
        <p:txBody>
          <a:bodyPr/>
          <a:lstStyle/>
          <a:p>
            <a:r>
              <a:rPr lang="en-AU" dirty="0">
                <a:latin typeface="Arial Black" panose="020B0A04020102020204" pitchFamily="34" charset="0"/>
              </a:rPr>
              <a:t>Design Thinking Process</a:t>
            </a:r>
          </a:p>
        </p:txBody>
      </p:sp>
      <p:sp>
        <p:nvSpPr>
          <p:cNvPr id="4" name="Rectangle: Rounded Corners 3">
            <a:extLst>
              <a:ext uri="{FF2B5EF4-FFF2-40B4-BE49-F238E27FC236}">
                <a16:creationId xmlns:a16="http://schemas.microsoft.com/office/drawing/2014/main" id="{7C795591-AFB6-49A7-9579-03BE4E8E80E9}"/>
              </a:ext>
            </a:extLst>
          </p:cNvPr>
          <p:cNvSpPr/>
          <p:nvPr/>
        </p:nvSpPr>
        <p:spPr>
          <a:xfrm>
            <a:off x="911729" y="3185552"/>
            <a:ext cx="1461876" cy="119978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Empathise</a:t>
            </a:r>
          </a:p>
        </p:txBody>
      </p:sp>
      <p:sp>
        <p:nvSpPr>
          <p:cNvPr id="6" name="Rectangle: Rounded Corners 5">
            <a:extLst>
              <a:ext uri="{FF2B5EF4-FFF2-40B4-BE49-F238E27FC236}">
                <a16:creationId xmlns:a16="http://schemas.microsoft.com/office/drawing/2014/main" id="{279B0A7E-0D51-4EA1-AB71-0AA2723B628A}"/>
              </a:ext>
            </a:extLst>
          </p:cNvPr>
          <p:cNvSpPr/>
          <p:nvPr/>
        </p:nvSpPr>
        <p:spPr>
          <a:xfrm>
            <a:off x="10071019" y="3185552"/>
            <a:ext cx="1461876" cy="11997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Test</a:t>
            </a:r>
          </a:p>
        </p:txBody>
      </p:sp>
      <p:sp>
        <p:nvSpPr>
          <p:cNvPr id="7" name="Rectangle: Rounded Corners 6">
            <a:extLst>
              <a:ext uri="{FF2B5EF4-FFF2-40B4-BE49-F238E27FC236}">
                <a16:creationId xmlns:a16="http://schemas.microsoft.com/office/drawing/2014/main" id="{D0225551-D368-41E8-AC03-87B2367663AE}"/>
              </a:ext>
            </a:extLst>
          </p:cNvPr>
          <p:cNvSpPr/>
          <p:nvPr/>
        </p:nvSpPr>
        <p:spPr>
          <a:xfrm>
            <a:off x="7781198" y="3185552"/>
            <a:ext cx="1461876" cy="11997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Prototype</a:t>
            </a:r>
          </a:p>
        </p:txBody>
      </p:sp>
      <p:sp>
        <p:nvSpPr>
          <p:cNvPr id="8" name="Rectangle: Rounded Corners 7">
            <a:extLst>
              <a:ext uri="{FF2B5EF4-FFF2-40B4-BE49-F238E27FC236}">
                <a16:creationId xmlns:a16="http://schemas.microsoft.com/office/drawing/2014/main" id="{52ED095C-E1D0-4F4C-A278-BA9DC9B9F13C}"/>
              </a:ext>
            </a:extLst>
          </p:cNvPr>
          <p:cNvSpPr/>
          <p:nvPr/>
        </p:nvSpPr>
        <p:spPr>
          <a:xfrm>
            <a:off x="5491375" y="3185552"/>
            <a:ext cx="1461876" cy="119978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Ideate</a:t>
            </a:r>
          </a:p>
        </p:txBody>
      </p:sp>
      <p:sp>
        <p:nvSpPr>
          <p:cNvPr id="9" name="Rectangle: Rounded Corners 8">
            <a:extLst>
              <a:ext uri="{FF2B5EF4-FFF2-40B4-BE49-F238E27FC236}">
                <a16:creationId xmlns:a16="http://schemas.microsoft.com/office/drawing/2014/main" id="{10727A6E-1800-448C-9988-75628ECC1690}"/>
              </a:ext>
            </a:extLst>
          </p:cNvPr>
          <p:cNvSpPr/>
          <p:nvPr/>
        </p:nvSpPr>
        <p:spPr>
          <a:xfrm>
            <a:off x="3201552" y="3185552"/>
            <a:ext cx="1461876" cy="119978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Define</a:t>
            </a:r>
          </a:p>
        </p:txBody>
      </p:sp>
      <p:cxnSp>
        <p:nvCxnSpPr>
          <p:cNvPr id="11" name="Connector: Curved 10">
            <a:extLst>
              <a:ext uri="{FF2B5EF4-FFF2-40B4-BE49-F238E27FC236}">
                <a16:creationId xmlns:a16="http://schemas.microsoft.com/office/drawing/2014/main" id="{0EBC55CA-ABCF-4AF1-B025-6D8A615C623F}"/>
              </a:ext>
            </a:extLst>
          </p:cNvPr>
          <p:cNvCxnSpPr>
            <a:stCxn id="4" idx="0"/>
            <a:endCxn id="9" idx="0"/>
          </p:cNvCxnSpPr>
          <p:nvPr/>
        </p:nvCxnSpPr>
        <p:spPr>
          <a:xfrm rot="5400000" flipH="1" flipV="1">
            <a:off x="2787578" y="2040641"/>
            <a:ext cx="12700" cy="2289823"/>
          </a:xfrm>
          <a:prstGeom prst="curvedConnector3">
            <a:avLst>
              <a:gd name="adj1" fmla="val 8128669"/>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or: Curved 13">
            <a:extLst>
              <a:ext uri="{FF2B5EF4-FFF2-40B4-BE49-F238E27FC236}">
                <a16:creationId xmlns:a16="http://schemas.microsoft.com/office/drawing/2014/main" id="{64509EEE-7CE0-4842-B2D6-FE660213E7EE}"/>
              </a:ext>
            </a:extLst>
          </p:cNvPr>
          <p:cNvCxnSpPr>
            <a:stCxn id="6" idx="0"/>
            <a:endCxn id="4" idx="0"/>
          </p:cNvCxnSpPr>
          <p:nvPr/>
        </p:nvCxnSpPr>
        <p:spPr>
          <a:xfrm rot="16200000" flipV="1">
            <a:off x="6222312" y="-1394093"/>
            <a:ext cx="12700" cy="9159290"/>
          </a:xfrm>
          <a:prstGeom prst="curvedConnector3">
            <a:avLst>
              <a:gd name="adj1" fmla="val 15420386"/>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Connector: Curved 16">
            <a:extLst>
              <a:ext uri="{FF2B5EF4-FFF2-40B4-BE49-F238E27FC236}">
                <a16:creationId xmlns:a16="http://schemas.microsoft.com/office/drawing/2014/main" id="{C8B0BDB1-D668-4FD9-845B-A6E501A215CE}"/>
              </a:ext>
            </a:extLst>
          </p:cNvPr>
          <p:cNvCxnSpPr>
            <a:stCxn id="6" idx="0"/>
            <a:endCxn id="8" idx="0"/>
          </p:cNvCxnSpPr>
          <p:nvPr/>
        </p:nvCxnSpPr>
        <p:spPr>
          <a:xfrm rot="16200000" flipV="1">
            <a:off x="8512135" y="895730"/>
            <a:ext cx="12700" cy="4579644"/>
          </a:xfrm>
          <a:prstGeom prst="curvedConnector3">
            <a:avLst>
              <a:gd name="adj1" fmla="val 6982165"/>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Curved 19">
            <a:extLst>
              <a:ext uri="{FF2B5EF4-FFF2-40B4-BE49-F238E27FC236}">
                <a16:creationId xmlns:a16="http://schemas.microsoft.com/office/drawing/2014/main" id="{C1DFDFAD-888F-428B-B622-2CAE4DEC5A97}"/>
              </a:ext>
            </a:extLst>
          </p:cNvPr>
          <p:cNvCxnSpPr>
            <a:stCxn id="7" idx="2"/>
            <a:endCxn id="8" idx="2"/>
          </p:cNvCxnSpPr>
          <p:nvPr/>
        </p:nvCxnSpPr>
        <p:spPr>
          <a:xfrm rot="5400000">
            <a:off x="7367225" y="3240427"/>
            <a:ext cx="12700" cy="2289823"/>
          </a:xfrm>
          <a:prstGeom prst="curvedConnector3">
            <a:avLst>
              <a:gd name="adj1" fmla="val 1000892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Curved 22">
            <a:extLst>
              <a:ext uri="{FF2B5EF4-FFF2-40B4-BE49-F238E27FC236}">
                <a16:creationId xmlns:a16="http://schemas.microsoft.com/office/drawing/2014/main" id="{A1F6CDDD-6F9C-4F8A-8DE5-68F06D576E66}"/>
              </a:ext>
            </a:extLst>
          </p:cNvPr>
          <p:cNvCxnSpPr>
            <a:stCxn id="6" idx="2"/>
            <a:endCxn id="9" idx="2"/>
          </p:cNvCxnSpPr>
          <p:nvPr/>
        </p:nvCxnSpPr>
        <p:spPr>
          <a:xfrm rot="5400000">
            <a:off x="7367224" y="950605"/>
            <a:ext cx="12700" cy="6869467"/>
          </a:xfrm>
          <a:prstGeom prst="curvedConnector3">
            <a:avLst>
              <a:gd name="adj1" fmla="val 11980898"/>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TextBox 24">
            <a:extLst>
              <a:ext uri="{FF2B5EF4-FFF2-40B4-BE49-F238E27FC236}">
                <a16:creationId xmlns:a16="http://schemas.microsoft.com/office/drawing/2014/main" id="{12AF40B4-DDBA-44DA-8259-D9F38AF1998C}"/>
              </a:ext>
            </a:extLst>
          </p:cNvPr>
          <p:cNvSpPr txBox="1"/>
          <p:nvPr/>
        </p:nvSpPr>
        <p:spPr>
          <a:xfrm>
            <a:off x="4997166" y="1277250"/>
            <a:ext cx="2288913"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Learn about your users through testing.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What do they say, do and think?</a:t>
            </a:r>
          </a:p>
        </p:txBody>
      </p:sp>
      <p:sp>
        <p:nvSpPr>
          <p:cNvPr id="26" name="TextBox 25">
            <a:extLst>
              <a:ext uri="{FF2B5EF4-FFF2-40B4-BE49-F238E27FC236}">
                <a16:creationId xmlns:a16="http://schemas.microsoft.com/office/drawing/2014/main" id="{4896455E-35B7-4032-A8C4-0FCBC956A72D}"/>
              </a:ext>
            </a:extLst>
          </p:cNvPr>
          <p:cNvSpPr txBox="1"/>
          <p:nvPr/>
        </p:nvSpPr>
        <p:spPr>
          <a:xfrm>
            <a:off x="7613204" y="2397887"/>
            <a:ext cx="2124865"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Test to create new ideas for the project</a:t>
            </a:r>
          </a:p>
        </p:txBody>
      </p:sp>
      <p:sp>
        <p:nvSpPr>
          <p:cNvPr id="28" name="TextBox 27">
            <a:extLst>
              <a:ext uri="{FF2B5EF4-FFF2-40B4-BE49-F238E27FC236}">
                <a16:creationId xmlns:a16="http://schemas.microsoft.com/office/drawing/2014/main" id="{182ABE3C-BA17-445B-814E-85F7619C86C7}"/>
              </a:ext>
            </a:extLst>
          </p:cNvPr>
          <p:cNvSpPr txBox="1"/>
          <p:nvPr/>
        </p:nvSpPr>
        <p:spPr>
          <a:xfrm>
            <a:off x="1936696" y="2397887"/>
            <a:ext cx="1930575"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Calibri" panose="020F0502020204030204"/>
                <a:ea typeface="+mn-ea"/>
                <a:cs typeface="+mn-cs"/>
              </a:rPr>
              <a:t>Define the problem by empathising with the users</a:t>
            </a:r>
          </a:p>
        </p:txBody>
      </p:sp>
      <p:sp>
        <p:nvSpPr>
          <p:cNvPr id="29" name="TextBox 28">
            <a:extLst>
              <a:ext uri="{FF2B5EF4-FFF2-40B4-BE49-F238E27FC236}">
                <a16:creationId xmlns:a16="http://schemas.microsoft.com/office/drawing/2014/main" id="{4F405265-BB93-4469-831B-5682353B6A29}"/>
              </a:ext>
            </a:extLst>
          </p:cNvPr>
          <p:cNvSpPr txBox="1"/>
          <p:nvPr/>
        </p:nvSpPr>
        <p:spPr>
          <a:xfrm>
            <a:off x="5965437" y="5993009"/>
            <a:ext cx="3015486"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Redefine the problem based on the insights from your tests</a:t>
            </a:r>
          </a:p>
        </p:txBody>
      </p:sp>
      <p:sp>
        <p:nvSpPr>
          <p:cNvPr id="30" name="TextBox 29">
            <a:extLst>
              <a:ext uri="{FF2B5EF4-FFF2-40B4-BE49-F238E27FC236}">
                <a16:creationId xmlns:a16="http://schemas.microsoft.com/office/drawing/2014/main" id="{9DFE99A1-AFF0-45B8-92CD-D3BA7E602171}"/>
              </a:ext>
            </a:extLst>
          </p:cNvPr>
          <p:cNvSpPr txBox="1"/>
          <p:nvPr/>
        </p:nvSpPr>
        <p:spPr>
          <a:xfrm>
            <a:off x="6817791" y="4304326"/>
            <a:ext cx="1892837"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Learn from prototypes to develop new ideas</a:t>
            </a:r>
          </a:p>
        </p:txBody>
      </p:sp>
      <p:cxnSp>
        <p:nvCxnSpPr>
          <p:cNvPr id="33" name="Straight Arrow Connector 32">
            <a:extLst>
              <a:ext uri="{FF2B5EF4-FFF2-40B4-BE49-F238E27FC236}">
                <a16:creationId xmlns:a16="http://schemas.microsoft.com/office/drawing/2014/main" id="{68035FC7-A613-4FBF-9AEF-B32C8D206B02}"/>
              </a:ext>
            </a:extLst>
          </p:cNvPr>
          <p:cNvCxnSpPr>
            <a:stCxn id="4" idx="3"/>
            <a:endCxn id="9" idx="1"/>
          </p:cNvCxnSpPr>
          <p:nvPr/>
        </p:nvCxnSpPr>
        <p:spPr>
          <a:xfrm>
            <a:off x="2373605" y="3785445"/>
            <a:ext cx="827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2A3773-571B-401A-95BE-D978BE269754}"/>
              </a:ext>
            </a:extLst>
          </p:cNvPr>
          <p:cNvCxnSpPr>
            <a:stCxn id="9" idx="3"/>
            <a:endCxn id="8" idx="1"/>
          </p:cNvCxnSpPr>
          <p:nvPr/>
        </p:nvCxnSpPr>
        <p:spPr>
          <a:xfrm>
            <a:off x="4663428" y="3785445"/>
            <a:ext cx="827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D12BD2B-FBBA-4544-A802-1EBE761CE22E}"/>
              </a:ext>
            </a:extLst>
          </p:cNvPr>
          <p:cNvCxnSpPr>
            <a:stCxn id="8" idx="3"/>
            <a:endCxn id="7" idx="1"/>
          </p:cNvCxnSpPr>
          <p:nvPr/>
        </p:nvCxnSpPr>
        <p:spPr>
          <a:xfrm>
            <a:off x="6953251" y="3785445"/>
            <a:ext cx="827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0F686FB-1CB2-4D7F-A7EF-5787C289C0E9}"/>
              </a:ext>
            </a:extLst>
          </p:cNvPr>
          <p:cNvCxnSpPr>
            <a:stCxn id="7" idx="3"/>
            <a:endCxn id="6" idx="1"/>
          </p:cNvCxnSpPr>
          <p:nvPr/>
        </p:nvCxnSpPr>
        <p:spPr>
          <a:xfrm>
            <a:off x="9243074" y="3785445"/>
            <a:ext cx="827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5325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410980" y="1514371"/>
            <a:ext cx="10515600" cy="400950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The problem we’re trying to solve is:</a:t>
            </a:r>
            <a:br>
              <a:rPr lang="en-AU" dirty="0"/>
            </a:br>
            <a:endParaRPr lang="en-AU" dirty="0">
              <a:solidFill>
                <a:schemeClr val="accent6">
                  <a:lumMod val="75000"/>
                </a:schemeClr>
              </a:solidFill>
            </a:endParaRPr>
          </a:p>
          <a:p>
            <a:endParaRPr lang="en-AU" dirty="0"/>
          </a:p>
          <a:p>
            <a:endParaRPr lang="en-AU" dirty="0">
              <a:solidFill>
                <a:schemeClr val="accent6">
                  <a:lumMod val="75000"/>
                </a:schemeClr>
              </a:solidFill>
            </a:endParaRPr>
          </a:p>
          <a:p>
            <a:endParaRPr lang="en-AU" dirty="0">
              <a:solidFill>
                <a:schemeClr val="accent6">
                  <a:lumMod val="75000"/>
                </a:schemeClr>
              </a:solidFill>
            </a:endParaRP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How Might We:</a:t>
            </a:r>
            <a:endParaRPr lang="en-AU" sz="72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34761849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510396" y="1326051"/>
            <a:ext cx="10515600" cy="4009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The problem we’re trying to solve is:</a:t>
            </a:r>
            <a:br>
              <a:rPr lang="en-AU" dirty="0"/>
            </a:br>
            <a:endParaRPr lang="en-AU" dirty="0">
              <a:solidFill>
                <a:schemeClr val="accent6">
                  <a:lumMod val="75000"/>
                </a:schemeClr>
              </a:solidFill>
            </a:endParaRPr>
          </a:p>
          <a:p>
            <a:endParaRPr lang="en-AU" dirty="0"/>
          </a:p>
          <a:p>
            <a:endParaRPr lang="en-AU" dirty="0"/>
          </a:p>
          <a:p>
            <a:endParaRPr lang="en-AU" dirty="0">
              <a:solidFill>
                <a:schemeClr val="accent6">
                  <a:lumMod val="75000"/>
                </a:schemeClr>
              </a:solidFill>
            </a:endParaRPr>
          </a:p>
          <a:p>
            <a:endParaRPr lang="en-AU" dirty="0">
              <a:solidFill>
                <a:schemeClr val="accent6">
                  <a:lumMod val="75000"/>
                </a:schemeClr>
              </a:solidFill>
            </a:endParaRP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SCAMPER Map</a:t>
            </a:r>
            <a:endParaRPr lang="en-AU" sz="72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1095076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7699917" y="84075"/>
            <a:ext cx="4492083" cy="1541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Worth: 15%</a:t>
            </a:r>
          </a:p>
          <a:p>
            <a:r>
              <a:rPr lang="en-AU" dirty="0"/>
              <a:t>Due: 22 Oct 2021</a:t>
            </a: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White Paper Report</a:t>
            </a:r>
            <a:endParaRPr lang="en-AU" sz="7200" dirty="0">
              <a:solidFill>
                <a:schemeClr val="accent6">
                  <a:lumMod val="75000"/>
                </a:schemeClr>
              </a:solidFill>
              <a:latin typeface="Amasis MT Pro Black" panose="020B0604020202020204" pitchFamily="18" charset="0"/>
            </a:endParaRPr>
          </a:p>
        </p:txBody>
      </p:sp>
      <p:sp>
        <p:nvSpPr>
          <p:cNvPr id="6" name="Title 1">
            <a:extLst>
              <a:ext uri="{FF2B5EF4-FFF2-40B4-BE49-F238E27FC236}">
                <a16:creationId xmlns:a16="http://schemas.microsoft.com/office/drawing/2014/main" id="{794D17EA-ADFF-48D1-9771-B862043C40BB}"/>
              </a:ext>
            </a:extLst>
          </p:cNvPr>
          <p:cNvSpPr txBox="1">
            <a:spLocks/>
          </p:cNvSpPr>
          <p:nvPr/>
        </p:nvSpPr>
        <p:spPr>
          <a:xfrm>
            <a:off x="293475" y="1497388"/>
            <a:ext cx="10515600" cy="4633117"/>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mn-lt"/>
              </a:rPr>
              <a:t>Groups will be required to submit a copy of a white paper report.</a:t>
            </a:r>
          </a:p>
          <a:p>
            <a:endParaRPr lang="en-GB" sz="2800" dirty="0">
              <a:latin typeface="+mn-lt"/>
            </a:endParaRPr>
          </a:p>
          <a:p>
            <a:r>
              <a:rPr lang="en-GB" sz="2800" dirty="0">
                <a:latin typeface="+mn-lt"/>
              </a:rPr>
              <a:t>This is different from reports or articles you usually write. A white paper is an authoritative report, usually created to educate the reader. They delve deep into the subject of study, by offering a </a:t>
            </a:r>
            <a:r>
              <a:rPr lang="en-GB" sz="2800" b="1" dirty="0">
                <a:latin typeface="+mn-lt"/>
              </a:rPr>
              <a:t>broad analysis</a:t>
            </a:r>
            <a:r>
              <a:rPr lang="en-GB" sz="2800" dirty="0">
                <a:latin typeface="+mn-lt"/>
              </a:rPr>
              <a:t>. </a:t>
            </a:r>
          </a:p>
          <a:p>
            <a:endParaRPr lang="en-GB" sz="2800" dirty="0">
              <a:latin typeface="+mn-lt"/>
            </a:endParaRPr>
          </a:p>
          <a:p>
            <a:r>
              <a:rPr lang="en-GB" sz="2800" dirty="0">
                <a:latin typeface="+mn-lt"/>
              </a:rPr>
              <a:t>A good white paper will </a:t>
            </a:r>
            <a:r>
              <a:rPr lang="en-GB" sz="2800" b="1" dirty="0">
                <a:latin typeface="+mn-lt"/>
              </a:rPr>
              <a:t>outline its purpose </a:t>
            </a:r>
            <a:r>
              <a:rPr lang="en-GB" sz="2800" dirty="0">
                <a:latin typeface="+mn-lt"/>
              </a:rPr>
              <a:t>from the outset to </a:t>
            </a:r>
            <a:r>
              <a:rPr lang="en-GB" sz="2800" b="1" dirty="0">
                <a:latin typeface="+mn-lt"/>
              </a:rPr>
              <a:t>evaluate the issues</a:t>
            </a:r>
            <a:r>
              <a:rPr lang="en-GB" sz="2800" dirty="0">
                <a:latin typeface="+mn-lt"/>
              </a:rPr>
              <a:t> surrounding the </a:t>
            </a:r>
            <a:r>
              <a:rPr lang="en-GB" sz="2800" b="1" dirty="0">
                <a:latin typeface="+mn-lt"/>
              </a:rPr>
              <a:t>set topic </a:t>
            </a:r>
            <a:r>
              <a:rPr lang="en-GB" sz="2800" dirty="0">
                <a:latin typeface="+mn-lt"/>
              </a:rPr>
              <a:t>within a </a:t>
            </a:r>
            <a:r>
              <a:rPr lang="en-GB" sz="2800" b="1" dirty="0">
                <a:latin typeface="+mn-lt"/>
              </a:rPr>
              <a:t>given context</a:t>
            </a:r>
            <a:r>
              <a:rPr lang="en-GB" sz="2800" dirty="0">
                <a:latin typeface="+mn-lt"/>
              </a:rPr>
              <a:t>, </a:t>
            </a:r>
            <a:r>
              <a:rPr lang="en-GB" sz="2800" b="1" dirty="0">
                <a:latin typeface="+mn-lt"/>
              </a:rPr>
              <a:t>highlight the challenge</a:t>
            </a:r>
            <a:r>
              <a:rPr lang="en-GB" sz="2800" dirty="0">
                <a:latin typeface="+mn-lt"/>
              </a:rPr>
              <a:t>, and </a:t>
            </a:r>
            <a:r>
              <a:rPr lang="en-GB" sz="2800" b="1" dirty="0">
                <a:latin typeface="+mn-lt"/>
              </a:rPr>
              <a:t>deliver a solution</a:t>
            </a:r>
            <a:r>
              <a:rPr lang="en-GB" sz="2800" dirty="0">
                <a:latin typeface="+mn-lt"/>
              </a:rPr>
              <a:t>. </a:t>
            </a:r>
          </a:p>
          <a:p>
            <a:endParaRPr lang="en-GB" sz="2800" dirty="0">
              <a:latin typeface="+mn-lt"/>
            </a:endParaRPr>
          </a:p>
          <a:p>
            <a:r>
              <a:rPr lang="en-GB" sz="2800" dirty="0">
                <a:latin typeface="+mn-lt"/>
              </a:rPr>
              <a:t>A white paper report should contain </a:t>
            </a:r>
            <a:r>
              <a:rPr lang="en-GB" sz="2800" b="1" dirty="0">
                <a:latin typeface="+mn-lt"/>
              </a:rPr>
              <a:t>key takeaways </a:t>
            </a:r>
            <a:r>
              <a:rPr lang="en-GB" sz="2800" dirty="0">
                <a:latin typeface="+mn-lt"/>
              </a:rPr>
              <a:t>and its structure should be as clear as possible, with a title page, an easy-to-read table of contents, an </a:t>
            </a:r>
            <a:r>
              <a:rPr lang="en-GB" sz="2800" b="1" dirty="0">
                <a:latin typeface="+mn-lt"/>
              </a:rPr>
              <a:t>overview of the problem </a:t>
            </a:r>
            <a:r>
              <a:rPr lang="en-GB" sz="2800" dirty="0">
                <a:latin typeface="+mn-lt"/>
              </a:rPr>
              <a:t>that will be addressed, </a:t>
            </a:r>
            <a:r>
              <a:rPr lang="en-GB" sz="2800" b="1" dirty="0">
                <a:latin typeface="+mn-lt"/>
              </a:rPr>
              <a:t>solutions</a:t>
            </a:r>
            <a:r>
              <a:rPr lang="en-GB" sz="2800" dirty="0">
                <a:latin typeface="+mn-lt"/>
              </a:rPr>
              <a:t> to the problem and a </a:t>
            </a:r>
            <a:r>
              <a:rPr lang="en-GB" sz="2800" b="1" dirty="0">
                <a:latin typeface="+mn-lt"/>
              </a:rPr>
              <a:t>conclusion</a:t>
            </a:r>
            <a:r>
              <a:rPr lang="en-GB" sz="2800" dirty="0">
                <a:latin typeface="+mn-lt"/>
              </a:rPr>
              <a:t>. </a:t>
            </a:r>
          </a:p>
        </p:txBody>
      </p:sp>
    </p:spTree>
    <p:extLst>
      <p:ext uri="{BB962C8B-B14F-4D97-AF65-F5344CB8AC3E}">
        <p14:creationId xmlns:p14="http://schemas.microsoft.com/office/powerpoint/2010/main" val="32375339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410980" y="1514371"/>
            <a:ext cx="10515600" cy="4009505"/>
          </a:xfrm>
          <a:prstGeom prst="rect">
            <a:avLst/>
          </a:prstGeom>
        </p:spPr>
        <p:txBody>
          <a:bodyPr vert="horz" lIns="91440" tIns="45720" rIns="91440" bIns="45720" rtlCol="0" anchor="t">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Working backwards:</a:t>
            </a:r>
          </a:p>
          <a:p>
            <a:r>
              <a:rPr lang="en-AU" dirty="0"/>
              <a:t> </a:t>
            </a:r>
          </a:p>
          <a:p>
            <a:r>
              <a:rPr lang="en-AU" dirty="0"/>
              <a:t>1) Start by imaging the best alternative possible future which achieves the POV.</a:t>
            </a:r>
          </a:p>
          <a:p>
            <a:r>
              <a:rPr lang="en-AU" dirty="0"/>
              <a:t>2) Start with the outcome and then work towards where you are now.</a:t>
            </a:r>
          </a:p>
          <a:p>
            <a:r>
              <a:rPr lang="en-AU" dirty="0"/>
              <a:t>3) Imagine each steps that would need to occur in order to get there, from where you are now.</a:t>
            </a:r>
          </a:p>
          <a:p>
            <a:endParaRPr lang="en-AU" dirty="0"/>
          </a:p>
          <a:p>
            <a:endParaRPr lang="en-AU" dirty="0"/>
          </a:p>
          <a:p>
            <a:endParaRPr lang="en-AU" dirty="0"/>
          </a:p>
          <a:p>
            <a:br>
              <a:rPr lang="en-AU" dirty="0"/>
            </a:br>
            <a:endParaRPr lang="en-AU" dirty="0">
              <a:solidFill>
                <a:schemeClr val="accent6">
                  <a:lumMod val="75000"/>
                </a:schemeClr>
              </a:solidFill>
            </a:endParaRPr>
          </a:p>
          <a:p>
            <a:endParaRPr lang="en-AU" dirty="0"/>
          </a:p>
          <a:p>
            <a:endParaRPr lang="en-AU" dirty="0">
              <a:solidFill>
                <a:schemeClr val="accent6">
                  <a:lumMod val="75000"/>
                </a:schemeClr>
              </a:solidFill>
            </a:endParaRPr>
          </a:p>
          <a:p>
            <a:endParaRPr lang="en-AU" dirty="0">
              <a:solidFill>
                <a:schemeClr val="accent6">
                  <a:lumMod val="75000"/>
                </a:schemeClr>
              </a:solidFill>
            </a:endParaRP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Alternative Possible Futures:</a:t>
            </a:r>
            <a:endParaRPr lang="en-AU" sz="72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13829213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Business Model Canvas</a:t>
            </a:r>
            <a:endParaRPr lang="en-AU" sz="7200" dirty="0">
              <a:solidFill>
                <a:schemeClr val="accent6">
                  <a:lumMod val="75000"/>
                </a:schemeClr>
              </a:solidFill>
              <a:latin typeface="Amasis MT Pro Black" panose="020B0604020202020204" pitchFamily="18" charset="0"/>
            </a:endParaRPr>
          </a:p>
        </p:txBody>
      </p:sp>
      <p:pic>
        <p:nvPicPr>
          <p:cNvPr id="3" name="Picture 2">
            <a:extLst>
              <a:ext uri="{FF2B5EF4-FFF2-40B4-BE49-F238E27FC236}">
                <a16:creationId xmlns:a16="http://schemas.microsoft.com/office/drawing/2014/main" id="{3F97696F-AA70-4DB5-A5D7-674AE58AB8D1}"/>
              </a:ext>
            </a:extLst>
          </p:cNvPr>
          <p:cNvPicPr>
            <a:picLocks noChangeAspect="1"/>
          </p:cNvPicPr>
          <p:nvPr/>
        </p:nvPicPr>
        <p:blipFill>
          <a:blip r:embed="rId2"/>
          <a:stretch>
            <a:fillRect/>
          </a:stretch>
        </p:blipFill>
        <p:spPr>
          <a:xfrm>
            <a:off x="1170877" y="1306746"/>
            <a:ext cx="9112791" cy="5301070"/>
          </a:xfrm>
          <a:prstGeom prst="rect">
            <a:avLst/>
          </a:prstGeom>
        </p:spPr>
      </p:pic>
    </p:spTree>
    <p:extLst>
      <p:ext uri="{BB962C8B-B14F-4D97-AF65-F5344CB8AC3E}">
        <p14:creationId xmlns:p14="http://schemas.microsoft.com/office/powerpoint/2010/main" val="1904603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46DFA94-BB7D-41B0-B50C-53E9A42B47DC}"/>
              </a:ext>
            </a:extLst>
          </p:cNvPr>
          <p:cNvSpPr txBox="1">
            <a:spLocks noGrp="1"/>
          </p:cNvSpPr>
          <p:nvPr>
            <p:ph type="title"/>
          </p:nvPr>
        </p:nvSpPr>
        <p:spPr>
          <a:xfrm>
            <a:off x="838200" y="2103437"/>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9600" dirty="0">
                <a:solidFill>
                  <a:schemeClr val="accent6">
                    <a:lumMod val="75000"/>
                  </a:schemeClr>
                </a:solidFill>
                <a:latin typeface="Amasis MT Pro Black" panose="020B0604020202020204" pitchFamily="18" charset="0"/>
              </a:rPr>
              <a:t>Prototype</a:t>
            </a:r>
            <a:endParaRPr lang="en-AU" sz="166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26667111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801E-8A3A-40D8-87C3-CCF3E6C78185}"/>
              </a:ext>
            </a:extLst>
          </p:cNvPr>
          <p:cNvSpPr>
            <a:spLocks noGrp="1"/>
          </p:cNvSpPr>
          <p:nvPr>
            <p:ph type="title"/>
          </p:nvPr>
        </p:nvSpPr>
        <p:spPr>
          <a:xfrm>
            <a:off x="162593" y="83815"/>
            <a:ext cx="10515600" cy="1325563"/>
          </a:xfrm>
        </p:spPr>
        <p:txBody>
          <a:bodyPr/>
          <a:lstStyle/>
          <a:p>
            <a:r>
              <a:rPr lang="en-AU" dirty="0">
                <a:latin typeface="Arial Black" panose="020B0A04020102020204" pitchFamily="34" charset="0"/>
              </a:rPr>
              <a:t>Design Thinking Process</a:t>
            </a:r>
          </a:p>
        </p:txBody>
      </p:sp>
      <p:sp>
        <p:nvSpPr>
          <p:cNvPr id="4" name="Rectangle: Rounded Corners 3">
            <a:extLst>
              <a:ext uri="{FF2B5EF4-FFF2-40B4-BE49-F238E27FC236}">
                <a16:creationId xmlns:a16="http://schemas.microsoft.com/office/drawing/2014/main" id="{7C795591-AFB6-49A7-9579-03BE4E8E80E9}"/>
              </a:ext>
            </a:extLst>
          </p:cNvPr>
          <p:cNvSpPr/>
          <p:nvPr/>
        </p:nvSpPr>
        <p:spPr>
          <a:xfrm>
            <a:off x="911729" y="3185552"/>
            <a:ext cx="1461876" cy="119978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Empathise</a:t>
            </a:r>
          </a:p>
        </p:txBody>
      </p:sp>
      <p:sp>
        <p:nvSpPr>
          <p:cNvPr id="6" name="Rectangle: Rounded Corners 5">
            <a:extLst>
              <a:ext uri="{FF2B5EF4-FFF2-40B4-BE49-F238E27FC236}">
                <a16:creationId xmlns:a16="http://schemas.microsoft.com/office/drawing/2014/main" id="{279B0A7E-0D51-4EA1-AB71-0AA2723B628A}"/>
              </a:ext>
            </a:extLst>
          </p:cNvPr>
          <p:cNvSpPr/>
          <p:nvPr/>
        </p:nvSpPr>
        <p:spPr>
          <a:xfrm>
            <a:off x="10071019" y="3185552"/>
            <a:ext cx="1461876" cy="11997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Test</a:t>
            </a:r>
          </a:p>
        </p:txBody>
      </p:sp>
      <p:sp>
        <p:nvSpPr>
          <p:cNvPr id="7" name="Rectangle: Rounded Corners 6">
            <a:extLst>
              <a:ext uri="{FF2B5EF4-FFF2-40B4-BE49-F238E27FC236}">
                <a16:creationId xmlns:a16="http://schemas.microsoft.com/office/drawing/2014/main" id="{D0225551-D368-41E8-AC03-87B2367663AE}"/>
              </a:ext>
            </a:extLst>
          </p:cNvPr>
          <p:cNvSpPr/>
          <p:nvPr/>
        </p:nvSpPr>
        <p:spPr>
          <a:xfrm>
            <a:off x="7781198" y="3185552"/>
            <a:ext cx="1461876" cy="119978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Prototype</a:t>
            </a:r>
          </a:p>
        </p:txBody>
      </p:sp>
      <p:sp>
        <p:nvSpPr>
          <p:cNvPr id="8" name="Rectangle: Rounded Corners 7">
            <a:extLst>
              <a:ext uri="{FF2B5EF4-FFF2-40B4-BE49-F238E27FC236}">
                <a16:creationId xmlns:a16="http://schemas.microsoft.com/office/drawing/2014/main" id="{52ED095C-E1D0-4F4C-A278-BA9DC9B9F13C}"/>
              </a:ext>
            </a:extLst>
          </p:cNvPr>
          <p:cNvSpPr/>
          <p:nvPr/>
        </p:nvSpPr>
        <p:spPr>
          <a:xfrm>
            <a:off x="5491375" y="3185552"/>
            <a:ext cx="1461876" cy="11997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Ideate</a:t>
            </a:r>
          </a:p>
        </p:txBody>
      </p:sp>
      <p:sp>
        <p:nvSpPr>
          <p:cNvPr id="9" name="Rectangle: Rounded Corners 8">
            <a:extLst>
              <a:ext uri="{FF2B5EF4-FFF2-40B4-BE49-F238E27FC236}">
                <a16:creationId xmlns:a16="http://schemas.microsoft.com/office/drawing/2014/main" id="{10727A6E-1800-448C-9988-75628ECC1690}"/>
              </a:ext>
            </a:extLst>
          </p:cNvPr>
          <p:cNvSpPr/>
          <p:nvPr/>
        </p:nvSpPr>
        <p:spPr>
          <a:xfrm>
            <a:off x="3201552" y="3185552"/>
            <a:ext cx="1461876" cy="119978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Define</a:t>
            </a:r>
          </a:p>
        </p:txBody>
      </p:sp>
      <p:cxnSp>
        <p:nvCxnSpPr>
          <p:cNvPr id="11" name="Connector: Curved 10">
            <a:extLst>
              <a:ext uri="{FF2B5EF4-FFF2-40B4-BE49-F238E27FC236}">
                <a16:creationId xmlns:a16="http://schemas.microsoft.com/office/drawing/2014/main" id="{0EBC55CA-ABCF-4AF1-B025-6D8A615C623F}"/>
              </a:ext>
            </a:extLst>
          </p:cNvPr>
          <p:cNvCxnSpPr>
            <a:stCxn id="4" idx="0"/>
            <a:endCxn id="9" idx="0"/>
          </p:cNvCxnSpPr>
          <p:nvPr/>
        </p:nvCxnSpPr>
        <p:spPr>
          <a:xfrm rot="5400000" flipH="1" flipV="1">
            <a:off x="2787578" y="2040641"/>
            <a:ext cx="12700" cy="2289823"/>
          </a:xfrm>
          <a:prstGeom prst="curvedConnector3">
            <a:avLst>
              <a:gd name="adj1" fmla="val 8128669"/>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or: Curved 13">
            <a:extLst>
              <a:ext uri="{FF2B5EF4-FFF2-40B4-BE49-F238E27FC236}">
                <a16:creationId xmlns:a16="http://schemas.microsoft.com/office/drawing/2014/main" id="{64509EEE-7CE0-4842-B2D6-FE660213E7EE}"/>
              </a:ext>
            </a:extLst>
          </p:cNvPr>
          <p:cNvCxnSpPr>
            <a:stCxn id="6" idx="0"/>
            <a:endCxn id="4" idx="0"/>
          </p:cNvCxnSpPr>
          <p:nvPr/>
        </p:nvCxnSpPr>
        <p:spPr>
          <a:xfrm rot="16200000" flipV="1">
            <a:off x="6222312" y="-1394093"/>
            <a:ext cx="12700" cy="9159290"/>
          </a:xfrm>
          <a:prstGeom prst="curvedConnector3">
            <a:avLst>
              <a:gd name="adj1" fmla="val 15420386"/>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Connector: Curved 16">
            <a:extLst>
              <a:ext uri="{FF2B5EF4-FFF2-40B4-BE49-F238E27FC236}">
                <a16:creationId xmlns:a16="http://schemas.microsoft.com/office/drawing/2014/main" id="{C8B0BDB1-D668-4FD9-845B-A6E501A215CE}"/>
              </a:ext>
            </a:extLst>
          </p:cNvPr>
          <p:cNvCxnSpPr>
            <a:stCxn id="6" idx="0"/>
            <a:endCxn id="8" idx="0"/>
          </p:cNvCxnSpPr>
          <p:nvPr/>
        </p:nvCxnSpPr>
        <p:spPr>
          <a:xfrm rot="16200000" flipV="1">
            <a:off x="8512135" y="895730"/>
            <a:ext cx="12700" cy="4579644"/>
          </a:xfrm>
          <a:prstGeom prst="curvedConnector3">
            <a:avLst>
              <a:gd name="adj1" fmla="val 6982165"/>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Curved 19">
            <a:extLst>
              <a:ext uri="{FF2B5EF4-FFF2-40B4-BE49-F238E27FC236}">
                <a16:creationId xmlns:a16="http://schemas.microsoft.com/office/drawing/2014/main" id="{C1DFDFAD-888F-428B-B622-2CAE4DEC5A97}"/>
              </a:ext>
            </a:extLst>
          </p:cNvPr>
          <p:cNvCxnSpPr>
            <a:stCxn id="7" idx="2"/>
            <a:endCxn id="8" idx="2"/>
          </p:cNvCxnSpPr>
          <p:nvPr/>
        </p:nvCxnSpPr>
        <p:spPr>
          <a:xfrm rot="5400000">
            <a:off x="7367225" y="3240427"/>
            <a:ext cx="12700" cy="2289823"/>
          </a:xfrm>
          <a:prstGeom prst="curvedConnector3">
            <a:avLst>
              <a:gd name="adj1" fmla="val 1000892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Curved 22">
            <a:extLst>
              <a:ext uri="{FF2B5EF4-FFF2-40B4-BE49-F238E27FC236}">
                <a16:creationId xmlns:a16="http://schemas.microsoft.com/office/drawing/2014/main" id="{A1F6CDDD-6F9C-4F8A-8DE5-68F06D576E66}"/>
              </a:ext>
            </a:extLst>
          </p:cNvPr>
          <p:cNvCxnSpPr>
            <a:stCxn id="6" idx="2"/>
            <a:endCxn id="9" idx="2"/>
          </p:cNvCxnSpPr>
          <p:nvPr/>
        </p:nvCxnSpPr>
        <p:spPr>
          <a:xfrm rot="5400000">
            <a:off x="7367224" y="950605"/>
            <a:ext cx="12700" cy="6869467"/>
          </a:xfrm>
          <a:prstGeom prst="curvedConnector3">
            <a:avLst>
              <a:gd name="adj1" fmla="val 11980898"/>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TextBox 24">
            <a:extLst>
              <a:ext uri="{FF2B5EF4-FFF2-40B4-BE49-F238E27FC236}">
                <a16:creationId xmlns:a16="http://schemas.microsoft.com/office/drawing/2014/main" id="{12AF40B4-DDBA-44DA-8259-D9F38AF1998C}"/>
              </a:ext>
            </a:extLst>
          </p:cNvPr>
          <p:cNvSpPr txBox="1"/>
          <p:nvPr/>
        </p:nvSpPr>
        <p:spPr>
          <a:xfrm>
            <a:off x="4997166" y="1277250"/>
            <a:ext cx="2288913"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Learn about your users through testing.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What do they say, do and think?</a:t>
            </a:r>
          </a:p>
        </p:txBody>
      </p:sp>
      <p:sp>
        <p:nvSpPr>
          <p:cNvPr id="26" name="TextBox 25">
            <a:extLst>
              <a:ext uri="{FF2B5EF4-FFF2-40B4-BE49-F238E27FC236}">
                <a16:creationId xmlns:a16="http://schemas.microsoft.com/office/drawing/2014/main" id="{4896455E-35B7-4032-A8C4-0FCBC956A72D}"/>
              </a:ext>
            </a:extLst>
          </p:cNvPr>
          <p:cNvSpPr txBox="1"/>
          <p:nvPr/>
        </p:nvSpPr>
        <p:spPr>
          <a:xfrm>
            <a:off x="7613204" y="2397887"/>
            <a:ext cx="2124865"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Test to create new ideas for the project</a:t>
            </a:r>
          </a:p>
        </p:txBody>
      </p:sp>
      <p:sp>
        <p:nvSpPr>
          <p:cNvPr id="28" name="TextBox 27">
            <a:extLst>
              <a:ext uri="{FF2B5EF4-FFF2-40B4-BE49-F238E27FC236}">
                <a16:creationId xmlns:a16="http://schemas.microsoft.com/office/drawing/2014/main" id="{182ABE3C-BA17-445B-814E-85F7619C86C7}"/>
              </a:ext>
            </a:extLst>
          </p:cNvPr>
          <p:cNvSpPr txBox="1"/>
          <p:nvPr/>
        </p:nvSpPr>
        <p:spPr>
          <a:xfrm>
            <a:off x="1936696" y="2397887"/>
            <a:ext cx="1930575"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Calibri" panose="020F0502020204030204"/>
                <a:ea typeface="+mn-ea"/>
                <a:cs typeface="+mn-cs"/>
              </a:rPr>
              <a:t>Define the problem by empathising with the users</a:t>
            </a:r>
          </a:p>
        </p:txBody>
      </p:sp>
      <p:sp>
        <p:nvSpPr>
          <p:cNvPr id="29" name="TextBox 28">
            <a:extLst>
              <a:ext uri="{FF2B5EF4-FFF2-40B4-BE49-F238E27FC236}">
                <a16:creationId xmlns:a16="http://schemas.microsoft.com/office/drawing/2014/main" id="{4F405265-BB93-4469-831B-5682353B6A29}"/>
              </a:ext>
            </a:extLst>
          </p:cNvPr>
          <p:cNvSpPr txBox="1"/>
          <p:nvPr/>
        </p:nvSpPr>
        <p:spPr>
          <a:xfrm>
            <a:off x="5965437" y="5993009"/>
            <a:ext cx="3015486"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Redefine the problem based on the insights from your tests</a:t>
            </a:r>
          </a:p>
        </p:txBody>
      </p:sp>
      <p:sp>
        <p:nvSpPr>
          <p:cNvPr id="30" name="TextBox 29">
            <a:extLst>
              <a:ext uri="{FF2B5EF4-FFF2-40B4-BE49-F238E27FC236}">
                <a16:creationId xmlns:a16="http://schemas.microsoft.com/office/drawing/2014/main" id="{9DFE99A1-AFF0-45B8-92CD-D3BA7E602171}"/>
              </a:ext>
            </a:extLst>
          </p:cNvPr>
          <p:cNvSpPr txBox="1"/>
          <p:nvPr/>
        </p:nvSpPr>
        <p:spPr>
          <a:xfrm>
            <a:off x="6817791" y="4304326"/>
            <a:ext cx="1892837"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Learn from prototypes to develop new ideas</a:t>
            </a:r>
          </a:p>
        </p:txBody>
      </p:sp>
      <p:cxnSp>
        <p:nvCxnSpPr>
          <p:cNvPr id="33" name="Straight Arrow Connector 32">
            <a:extLst>
              <a:ext uri="{FF2B5EF4-FFF2-40B4-BE49-F238E27FC236}">
                <a16:creationId xmlns:a16="http://schemas.microsoft.com/office/drawing/2014/main" id="{68035FC7-A613-4FBF-9AEF-B32C8D206B02}"/>
              </a:ext>
            </a:extLst>
          </p:cNvPr>
          <p:cNvCxnSpPr>
            <a:stCxn id="4" idx="3"/>
            <a:endCxn id="9" idx="1"/>
          </p:cNvCxnSpPr>
          <p:nvPr/>
        </p:nvCxnSpPr>
        <p:spPr>
          <a:xfrm>
            <a:off x="2373605" y="3785445"/>
            <a:ext cx="827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2A3773-571B-401A-95BE-D978BE269754}"/>
              </a:ext>
            </a:extLst>
          </p:cNvPr>
          <p:cNvCxnSpPr>
            <a:stCxn id="9" idx="3"/>
            <a:endCxn id="8" idx="1"/>
          </p:cNvCxnSpPr>
          <p:nvPr/>
        </p:nvCxnSpPr>
        <p:spPr>
          <a:xfrm>
            <a:off x="4663428" y="3785445"/>
            <a:ext cx="827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D12BD2B-FBBA-4544-A802-1EBE761CE22E}"/>
              </a:ext>
            </a:extLst>
          </p:cNvPr>
          <p:cNvCxnSpPr>
            <a:stCxn id="8" idx="3"/>
            <a:endCxn id="7" idx="1"/>
          </p:cNvCxnSpPr>
          <p:nvPr/>
        </p:nvCxnSpPr>
        <p:spPr>
          <a:xfrm>
            <a:off x="6953251" y="3785445"/>
            <a:ext cx="827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0F686FB-1CB2-4D7F-A7EF-5787C289C0E9}"/>
              </a:ext>
            </a:extLst>
          </p:cNvPr>
          <p:cNvCxnSpPr>
            <a:stCxn id="7" idx="3"/>
            <a:endCxn id="6" idx="1"/>
          </p:cNvCxnSpPr>
          <p:nvPr/>
        </p:nvCxnSpPr>
        <p:spPr>
          <a:xfrm>
            <a:off x="9243074" y="3785445"/>
            <a:ext cx="827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7917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510396" y="1326051"/>
            <a:ext cx="10515600" cy="400950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Sketches</a:t>
            </a:r>
          </a:p>
          <a:p>
            <a:r>
              <a:rPr lang="en-AU" dirty="0"/>
              <a:t>Paper Interfaces</a:t>
            </a:r>
          </a:p>
          <a:p>
            <a:r>
              <a:rPr lang="en-AU" dirty="0"/>
              <a:t>Storyboards</a:t>
            </a:r>
          </a:p>
          <a:p>
            <a:r>
              <a:rPr lang="en-AU" dirty="0"/>
              <a:t>Legos</a:t>
            </a:r>
            <a:br>
              <a:rPr lang="en-AU" dirty="0"/>
            </a:br>
            <a:r>
              <a:rPr lang="en-AU" dirty="0"/>
              <a:t>Role Plays</a:t>
            </a:r>
          </a:p>
          <a:p>
            <a:r>
              <a:rPr lang="en-AU" dirty="0">
                <a:solidFill>
                  <a:schemeClr val="accent6"/>
                </a:solidFill>
              </a:rPr>
              <a:t>MVP Websites</a:t>
            </a:r>
          </a:p>
          <a:p>
            <a:r>
              <a:rPr lang="en-AU" dirty="0">
                <a:solidFill>
                  <a:schemeClr val="accent6"/>
                </a:solidFill>
              </a:rPr>
              <a:t>Physical Models</a:t>
            </a:r>
          </a:p>
          <a:p>
            <a:r>
              <a:rPr lang="en-AU" dirty="0">
                <a:solidFill>
                  <a:schemeClr val="accent6"/>
                </a:solidFill>
              </a:rPr>
              <a:t>Code Bases</a:t>
            </a: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Prototypes</a:t>
            </a:r>
            <a:endParaRPr lang="en-AU" sz="72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24124492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510396" y="1326051"/>
            <a:ext cx="10515600" cy="4009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1800" dirty="0"/>
              <a:t>Miro </a:t>
            </a:r>
            <a:r>
              <a:rPr lang="en-AU" sz="1800" dirty="0">
                <a:hlinkClick r:id="rId2"/>
              </a:rPr>
              <a:t>https://miro.com/app/</a:t>
            </a:r>
            <a:r>
              <a:rPr lang="en-AU" sz="1800" dirty="0"/>
              <a:t> </a:t>
            </a:r>
          </a:p>
          <a:p>
            <a:r>
              <a:rPr lang="en-AU" sz="1800" dirty="0"/>
              <a:t>MURAL </a:t>
            </a:r>
            <a:r>
              <a:rPr lang="en-AU" sz="1800" dirty="0">
                <a:hlinkClick r:id="rId3"/>
              </a:rPr>
              <a:t>https://www.mural.co/pricing</a:t>
            </a:r>
            <a:r>
              <a:rPr lang="en-AU" sz="1800" dirty="0"/>
              <a:t> </a:t>
            </a:r>
          </a:p>
          <a:p>
            <a:r>
              <a:rPr lang="en-AU" sz="1800" dirty="0"/>
              <a:t>Google Docs and Design Sprints </a:t>
            </a:r>
            <a:r>
              <a:rPr lang="en-AU" sz="1800" dirty="0">
                <a:hlinkClick r:id="rId4"/>
              </a:rPr>
              <a:t>https://designsprintkit.withgoogle.com/</a:t>
            </a:r>
            <a:r>
              <a:rPr lang="en-AU" sz="1800" dirty="0"/>
              <a:t> </a:t>
            </a:r>
          </a:p>
          <a:p>
            <a:r>
              <a:rPr lang="en-AU" sz="1800" dirty="0"/>
              <a:t>Shape by IDEO on GitHub </a:t>
            </a:r>
            <a:r>
              <a:rPr lang="en-AU" sz="1800" dirty="0">
                <a:hlinkClick r:id="rId5"/>
              </a:rPr>
              <a:t>https://github.com/ideo/shape</a:t>
            </a:r>
            <a:r>
              <a:rPr lang="en-AU" sz="1800" dirty="0"/>
              <a:t> </a:t>
            </a:r>
          </a:p>
          <a:p>
            <a:r>
              <a:rPr lang="en-AU" sz="1800" dirty="0"/>
              <a:t>IDEO Design Kit </a:t>
            </a:r>
            <a:r>
              <a:rPr lang="en-AU" sz="1800" dirty="0">
                <a:hlinkClick r:id="rId6"/>
              </a:rPr>
              <a:t>https://www.designkit.org/</a:t>
            </a:r>
            <a:endParaRPr lang="en-AU" sz="1800" dirty="0"/>
          </a:p>
          <a:p>
            <a:r>
              <a:rPr lang="en-AU" sz="1800" dirty="0"/>
              <a:t>Interaction Design Foundation </a:t>
            </a:r>
            <a:r>
              <a:rPr lang="en-AU" sz="1800" dirty="0">
                <a:hlinkClick r:id="rId7"/>
              </a:rPr>
              <a:t>https://www.interaction-design.org/literature</a:t>
            </a:r>
            <a:endParaRPr lang="en-AU" sz="1800" dirty="0"/>
          </a:p>
          <a:p>
            <a:r>
              <a:rPr lang="en-AU" sz="1800" dirty="0" err="1"/>
              <a:t>LucidSpark</a:t>
            </a:r>
            <a:r>
              <a:rPr lang="en-AU" sz="1800" dirty="0"/>
              <a:t> </a:t>
            </a:r>
            <a:r>
              <a:rPr lang="en-AU" sz="1800" dirty="0">
                <a:hlinkClick r:id="rId8"/>
              </a:rPr>
              <a:t>https://lucidspark.com</a:t>
            </a:r>
            <a:r>
              <a:rPr lang="en-AU" sz="1800" dirty="0"/>
              <a:t>    </a:t>
            </a:r>
          </a:p>
          <a:p>
            <a:r>
              <a:rPr lang="en-AU" sz="1800" dirty="0"/>
              <a:t>PPT Slides</a:t>
            </a:r>
          </a:p>
          <a:p>
            <a:r>
              <a:rPr lang="en-AU" sz="1800" dirty="0"/>
              <a:t>Pen and Paper Drawings</a:t>
            </a:r>
          </a:p>
          <a:p>
            <a:endParaRPr lang="en-AU" sz="1800" dirty="0">
              <a:solidFill>
                <a:schemeClr val="accent6"/>
              </a:solidFill>
            </a:endParaRP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Some Possibly Helpful Tools</a:t>
            </a:r>
            <a:endParaRPr lang="en-AU" sz="72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2856379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83441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684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46DFA94-BB7D-41B0-B50C-53E9A42B47DC}"/>
              </a:ext>
            </a:extLst>
          </p:cNvPr>
          <p:cNvSpPr txBox="1">
            <a:spLocks noGrp="1"/>
          </p:cNvSpPr>
          <p:nvPr>
            <p:ph type="title"/>
          </p:nvPr>
        </p:nvSpPr>
        <p:spPr>
          <a:xfrm>
            <a:off x="838200" y="2103437"/>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9600" dirty="0">
                <a:solidFill>
                  <a:schemeClr val="accent6">
                    <a:lumMod val="75000"/>
                  </a:schemeClr>
                </a:solidFill>
                <a:latin typeface="Amasis MT Pro Black" panose="020B0604020202020204" pitchFamily="18" charset="0"/>
              </a:rPr>
              <a:t>Test</a:t>
            </a:r>
            <a:endParaRPr lang="en-AU" sz="166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18586881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801E-8A3A-40D8-87C3-CCF3E6C78185}"/>
              </a:ext>
            </a:extLst>
          </p:cNvPr>
          <p:cNvSpPr>
            <a:spLocks noGrp="1"/>
          </p:cNvSpPr>
          <p:nvPr>
            <p:ph type="title"/>
          </p:nvPr>
        </p:nvSpPr>
        <p:spPr>
          <a:xfrm>
            <a:off x="162593" y="83815"/>
            <a:ext cx="10515600" cy="1325563"/>
          </a:xfrm>
        </p:spPr>
        <p:txBody>
          <a:bodyPr/>
          <a:lstStyle/>
          <a:p>
            <a:r>
              <a:rPr lang="en-AU" dirty="0">
                <a:latin typeface="Arial Black" panose="020B0A04020102020204" pitchFamily="34" charset="0"/>
              </a:rPr>
              <a:t>Design Thinking Process</a:t>
            </a:r>
          </a:p>
        </p:txBody>
      </p:sp>
      <p:sp>
        <p:nvSpPr>
          <p:cNvPr id="4" name="Rectangle: Rounded Corners 3">
            <a:extLst>
              <a:ext uri="{FF2B5EF4-FFF2-40B4-BE49-F238E27FC236}">
                <a16:creationId xmlns:a16="http://schemas.microsoft.com/office/drawing/2014/main" id="{7C795591-AFB6-49A7-9579-03BE4E8E80E9}"/>
              </a:ext>
            </a:extLst>
          </p:cNvPr>
          <p:cNvSpPr/>
          <p:nvPr/>
        </p:nvSpPr>
        <p:spPr>
          <a:xfrm>
            <a:off x="911729" y="3185552"/>
            <a:ext cx="1461876" cy="119978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Empathise</a:t>
            </a:r>
          </a:p>
        </p:txBody>
      </p:sp>
      <p:sp>
        <p:nvSpPr>
          <p:cNvPr id="6" name="Rectangle: Rounded Corners 5">
            <a:extLst>
              <a:ext uri="{FF2B5EF4-FFF2-40B4-BE49-F238E27FC236}">
                <a16:creationId xmlns:a16="http://schemas.microsoft.com/office/drawing/2014/main" id="{279B0A7E-0D51-4EA1-AB71-0AA2723B628A}"/>
              </a:ext>
            </a:extLst>
          </p:cNvPr>
          <p:cNvSpPr/>
          <p:nvPr/>
        </p:nvSpPr>
        <p:spPr>
          <a:xfrm>
            <a:off x="10071019" y="3185552"/>
            <a:ext cx="1461876" cy="119978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Test</a:t>
            </a:r>
          </a:p>
        </p:txBody>
      </p:sp>
      <p:sp>
        <p:nvSpPr>
          <p:cNvPr id="7" name="Rectangle: Rounded Corners 6">
            <a:extLst>
              <a:ext uri="{FF2B5EF4-FFF2-40B4-BE49-F238E27FC236}">
                <a16:creationId xmlns:a16="http://schemas.microsoft.com/office/drawing/2014/main" id="{D0225551-D368-41E8-AC03-87B2367663AE}"/>
              </a:ext>
            </a:extLst>
          </p:cNvPr>
          <p:cNvSpPr/>
          <p:nvPr/>
        </p:nvSpPr>
        <p:spPr>
          <a:xfrm>
            <a:off x="7781198" y="3185552"/>
            <a:ext cx="1461876" cy="11997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Prototype</a:t>
            </a:r>
          </a:p>
        </p:txBody>
      </p:sp>
      <p:sp>
        <p:nvSpPr>
          <p:cNvPr id="8" name="Rectangle: Rounded Corners 7">
            <a:extLst>
              <a:ext uri="{FF2B5EF4-FFF2-40B4-BE49-F238E27FC236}">
                <a16:creationId xmlns:a16="http://schemas.microsoft.com/office/drawing/2014/main" id="{52ED095C-E1D0-4F4C-A278-BA9DC9B9F13C}"/>
              </a:ext>
            </a:extLst>
          </p:cNvPr>
          <p:cNvSpPr/>
          <p:nvPr/>
        </p:nvSpPr>
        <p:spPr>
          <a:xfrm>
            <a:off x="5491375" y="3185552"/>
            <a:ext cx="1461876" cy="11997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Ideate</a:t>
            </a:r>
          </a:p>
        </p:txBody>
      </p:sp>
      <p:sp>
        <p:nvSpPr>
          <p:cNvPr id="9" name="Rectangle: Rounded Corners 8">
            <a:extLst>
              <a:ext uri="{FF2B5EF4-FFF2-40B4-BE49-F238E27FC236}">
                <a16:creationId xmlns:a16="http://schemas.microsoft.com/office/drawing/2014/main" id="{10727A6E-1800-448C-9988-75628ECC1690}"/>
              </a:ext>
            </a:extLst>
          </p:cNvPr>
          <p:cNvSpPr/>
          <p:nvPr/>
        </p:nvSpPr>
        <p:spPr>
          <a:xfrm>
            <a:off x="3201552" y="3185552"/>
            <a:ext cx="1461876" cy="119978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Define</a:t>
            </a:r>
          </a:p>
        </p:txBody>
      </p:sp>
      <p:cxnSp>
        <p:nvCxnSpPr>
          <p:cNvPr id="11" name="Connector: Curved 10">
            <a:extLst>
              <a:ext uri="{FF2B5EF4-FFF2-40B4-BE49-F238E27FC236}">
                <a16:creationId xmlns:a16="http://schemas.microsoft.com/office/drawing/2014/main" id="{0EBC55CA-ABCF-4AF1-B025-6D8A615C623F}"/>
              </a:ext>
            </a:extLst>
          </p:cNvPr>
          <p:cNvCxnSpPr>
            <a:stCxn id="4" idx="0"/>
            <a:endCxn id="9" idx="0"/>
          </p:cNvCxnSpPr>
          <p:nvPr/>
        </p:nvCxnSpPr>
        <p:spPr>
          <a:xfrm rot="5400000" flipH="1" flipV="1">
            <a:off x="2787578" y="2040641"/>
            <a:ext cx="12700" cy="2289823"/>
          </a:xfrm>
          <a:prstGeom prst="curvedConnector3">
            <a:avLst>
              <a:gd name="adj1" fmla="val 8128669"/>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or: Curved 13">
            <a:extLst>
              <a:ext uri="{FF2B5EF4-FFF2-40B4-BE49-F238E27FC236}">
                <a16:creationId xmlns:a16="http://schemas.microsoft.com/office/drawing/2014/main" id="{64509EEE-7CE0-4842-B2D6-FE660213E7EE}"/>
              </a:ext>
            </a:extLst>
          </p:cNvPr>
          <p:cNvCxnSpPr>
            <a:stCxn id="6" idx="0"/>
            <a:endCxn id="4" idx="0"/>
          </p:cNvCxnSpPr>
          <p:nvPr/>
        </p:nvCxnSpPr>
        <p:spPr>
          <a:xfrm rot="16200000" flipV="1">
            <a:off x="6222312" y="-1394093"/>
            <a:ext cx="12700" cy="9159290"/>
          </a:xfrm>
          <a:prstGeom prst="curvedConnector3">
            <a:avLst>
              <a:gd name="adj1" fmla="val 15420386"/>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Connector: Curved 16">
            <a:extLst>
              <a:ext uri="{FF2B5EF4-FFF2-40B4-BE49-F238E27FC236}">
                <a16:creationId xmlns:a16="http://schemas.microsoft.com/office/drawing/2014/main" id="{C8B0BDB1-D668-4FD9-845B-A6E501A215CE}"/>
              </a:ext>
            </a:extLst>
          </p:cNvPr>
          <p:cNvCxnSpPr>
            <a:stCxn id="6" idx="0"/>
            <a:endCxn id="8" idx="0"/>
          </p:cNvCxnSpPr>
          <p:nvPr/>
        </p:nvCxnSpPr>
        <p:spPr>
          <a:xfrm rot="16200000" flipV="1">
            <a:off x="8512135" y="895730"/>
            <a:ext cx="12700" cy="4579644"/>
          </a:xfrm>
          <a:prstGeom prst="curvedConnector3">
            <a:avLst>
              <a:gd name="adj1" fmla="val 6982165"/>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Curved 19">
            <a:extLst>
              <a:ext uri="{FF2B5EF4-FFF2-40B4-BE49-F238E27FC236}">
                <a16:creationId xmlns:a16="http://schemas.microsoft.com/office/drawing/2014/main" id="{C1DFDFAD-888F-428B-B622-2CAE4DEC5A97}"/>
              </a:ext>
            </a:extLst>
          </p:cNvPr>
          <p:cNvCxnSpPr>
            <a:stCxn id="7" idx="2"/>
            <a:endCxn id="8" idx="2"/>
          </p:cNvCxnSpPr>
          <p:nvPr/>
        </p:nvCxnSpPr>
        <p:spPr>
          <a:xfrm rot="5400000">
            <a:off x="7367225" y="3240427"/>
            <a:ext cx="12700" cy="2289823"/>
          </a:xfrm>
          <a:prstGeom prst="curvedConnector3">
            <a:avLst>
              <a:gd name="adj1" fmla="val 1000892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Curved 22">
            <a:extLst>
              <a:ext uri="{FF2B5EF4-FFF2-40B4-BE49-F238E27FC236}">
                <a16:creationId xmlns:a16="http://schemas.microsoft.com/office/drawing/2014/main" id="{A1F6CDDD-6F9C-4F8A-8DE5-68F06D576E66}"/>
              </a:ext>
            </a:extLst>
          </p:cNvPr>
          <p:cNvCxnSpPr>
            <a:stCxn id="6" idx="2"/>
            <a:endCxn id="9" idx="2"/>
          </p:cNvCxnSpPr>
          <p:nvPr/>
        </p:nvCxnSpPr>
        <p:spPr>
          <a:xfrm rot="5400000">
            <a:off x="7367224" y="950605"/>
            <a:ext cx="12700" cy="6869467"/>
          </a:xfrm>
          <a:prstGeom prst="curvedConnector3">
            <a:avLst>
              <a:gd name="adj1" fmla="val 11980898"/>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TextBox 24">
            <a:extLst>
              <a:ext uri="{FF2B5EF4-FFF2-40B4-BE49-F238E27FC236}">
                <a16:creationId xmlns:a16="http://schemas.microsoft.com/office/drawing/2014/main" id="{12AF40B4-DDBA-44DA-8259-D9F38AF1998C}"/>
              </a:ext>
            </a:extLst>
          </p:cNvPr>
          <p:cNvSpPr txBox="1"/>
          <p:nvPr/>
        </p:nvSpPr>
        <p:spPr>
          <a:xfrm>
            <a:off x="4997166" y="1277250"/>
            <a:ext cx="2288913"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Learn about your users through testing.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What do they say, do and think?</a:t>
            </a:r>
          </a:p>
        </p:txBody>
      </p:sp>
      <p:sp>
        <p:nvSpPr>
          <p:cNvPr id="26" name="TextBox 25">
            <a:extLst>
              <a:ext uri="{FF2B5EF4-FFF2-40B4-BE49-F238E27FC236}">
                <a16:creationId xmlns:a16="http://schemas.microsoft.com/office/drawing/2014/main" id="{4896455E-35B7-4032-A8C4-0FCBC956A72D}"/>
              </a:ext>
            </a:extLst>
          </p:cNvPr>
          <p:cNvSpPr txBox="1"/>
          <p:nvPr/>
        </p:nvSpPr>
        <p:spPr>
          <a:xfrm>
            <a:off x="7613204" y="2397887"/>
            <a:ext cx="2124865"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Test to create new ideas for the project</a:t>
            </a:r>
          </a:p>
        </p:txBody>
      </p:sp>
      <p:sp>
        <p:nvSpPr>
          <p:cNvPr id="28" name="TextBox 27">
            <a:extLst>
              <a:ext uri="{FF2B5EF4-FFF2-40B4-BE49-F238E27FC236}">
                <a16:creationId xmlns:a16="http://schemas.microsoft.com/office/drawing/2014/main" id="{182ABE3C-BA17-445B-814E-85F7619C86C7}"/>
              </a:ext>
            </a:extLst>
          </p:cNvPr>
          <p:cNvSpPr txBox="1"/>
          <p:nvPr/>
        </p:nvSpPr>
        <p:spPr>
          <a:xfrm>
            <a:off x="1936696" y="2397887"/>
            <a:ext cx="1930575"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Calibri" panose="020F0502020204030204"/>
                <a:ea typeface="+mn-ea"/>
                <a:cs typeface="+mn-cs"/>
              </a:rPr>
              <a:t>Define the problem by empathising with the users</a:t>
            </a:r>
          </a:p>
        </p:txBody>
      </p:sp>
      <p:sp>
        <p:nvSpPr>
          <p:cNvPr id="29" name="TextBox 28">
            <a:extLst>
              <a:ext uri="{FF2B5EF4-FFF2-40B4-BE49-F238E27FC236}">
                <a16:creationId xmlns:a16="http://schemas.microsoft.com/office/drawing/2014/main" id="{4F405265-BB93-4469-831B-5682353B6A29}"/>
              </a:ext>
            </a:extLst>
          </p:cNvPr>
          <p:cNvSpPr txBox="1"/>
          <p:nvPr/>
        </p:nvSpPr>
        <p:spPr>
          <a:xfrm>
            <a:off x="5965437" y="5993009"/>
            <a:ext cx="3015486"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Redefine the problem based on the insights from your tests</a:t>
            </a:r>
          </a:p>
        </p:txBody>
      </p:sp>
      <p:sp>
        <p:nvSpPr>
          <p:cNvPr id="30" name="TextBox 29">
            <a:extLst>
              <a:ext uri="{FF2B5EF4-FFF2-40B4-BE49-F238E27FC236}">
                <a16:creationId xmlns:a16="http://schemas.microsoft.com/office/drawing/2014/main" id="{9DFE99A1-AFF0-45B8-92CD-D3BA7E602171}"/>
              </a:ext>
            </a:extLst>
          </p:cNvPr>
          <p:cNvSpPr txBox="1"/>
          <p:nvPr/>
        </p:nvSpPr>
        <p:spPr>
          <a:xfrm>
            <a:off x="6817791" y="4304326"/>
            <a:ext cx="1892837"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Learn from prototypes to develop new ideas</a:t>
            </a:r>
          </a:p>
        </p:txBody>
      </p:sp>
      <p:cxnSp>
        <p:nvCxnSpPr>
          <p:cNvPr id="33" name="Straight Arrow Connector 32">
            <a:extLst>
              <a:ext uri="{FF2B5EF4-FFF2-40B4-BE49-F238E27FC236}">
                <a16:creationId xmlns:a16="http://schemas.microsoft.com/office/drawing/2014/main" id="{68035FC7-A613-4FBF-9AEF-B32C8D206B02}"/>
              </a:ext>
            </a:extLst>
          </p:cNvPr>
          <p:cNvCxnSpPr>
            <a:stCxn id="4" idx="3"/>
            <a:endCxn id="9" idx="1"/>
          </p:cNvCxnSpPr>
          <p:nvPr/>
        </p:nvCxnSpPr>
        <p:spPr>
          <a:xfrm>
            <a:off x="2373605" y="3785445"/>
            <a:ext cx="827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2A3773-571B-401A-95BE-D978BE269754}"/>
              </a:ext>
            </a:extLst>
          </p:cNvPr>
          <p:cNvCxnSpPr>
            <a:stCxn id="9" idx="3"/>
            <a:endCxn id="8" idx="1"/>
          </p:cNvCxnSpPr>
          <p:nvPr/>
        </p:nvCxnSpPr>
        <p:spPr>
          <a:xfrm>
            <a:off x="4663428" y="3785445"/>
            <a:ext cx="827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D12BD2B-FBBA-4544-A802-1EBE761CE22E}"/>
              </a:ext>
            </a:extLst>
          </p:cNvPr>
          <p:cNvCxnSpPr>
            <a:stCxn id="8" idx="3"/>
            <a:endCxn id="7" idx="1"/>
          </p:cNvCxnSpPr>
          <p:nvPr/>
        </p:nvCxnSpPr>
        <p:spPr>
          <a:xfrm>
            <a:off x="6953251" y="3785445"/>
            <a:ext cx="827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0F686FB-1CB2-4D7F-A7EF-5787C289C0E9}"/>
              </a:ext>
            </a:extLst>
          </p:cNvPr>
          <p:cNvCxnSpPr>
            <a:stCxn id="7" idx="3"/>
            <a:endCxn id="6" idx="1"/>
          </p:cNvCxnSpPr>
          <p:nvPr/>
        </p:nvCxnSpPr>
        <p:spPr>
          <a:xfrm>
            <a:off x="9243074" y="3785445"/>
            <a:ext cx="827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957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7699917" y="84075"/>
            <a:ext cx="4492083" cy="1541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Worth: 15%</a:t>
            </a:r>
          </a:p>
          <a:p>
            <a:r>
              <a:rPr lang="en-AU" dirty="0"/>
              <a:t>Due: 22 Oct 2021</a:t>
            </a: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White Paper Report</a:t>
            </a:r>
            <a:endParaRPr lang="en-AU" sz="7200" dirty="0">
              <a:solidFill>
                <a:schemeClr val="accent6">
                  <a:lumMod val="75000"/>
                </a:schemeClr>
              </a:solidFill>
              <a:latin typeface="Amasis MT Pro Black" panose="020B0604020202020204" pitchFamily="18" charset="0"/>
            </a:endParaRPr>
          </a:p>
        </p:txBody>
      </p:sp>
      <p:pic>
        <p:nvPicPr>
          <p:cNvPr id="3" name="Picture 2">
            <a:extLst>
              <a:ext uri="{FF2B5EF4-FFF2-40B4-BE49-F238E27FC236}">
                <a16:creationId xmlns:a16="http://schemas.microsoft.com/office/drawing/2014/main" id="{48553316-D9B4-4234-A97B-559F6D53E8D2}"/>
              </a:ext>
            </a:extLst>
          </p:cNvPr>
          <p:cNvPicPr>
            <a:picLocks noChangeAspect="1"/>
          </p:cNvPicPr>
          <p:nvPr/>
        </p:nvPicPr>
        <p:blipFill>
          <a:blip r:embed="rId2"/>
          <a:stretch>
            <a:fillRect/>
          </a:stretch>
        </p:blipFill>
        <p:spPr>
          <a:xfrm>
            <a:off x="1414348" y="2139351"/>
            <a:ext cx="8709340" cy="3530393"/>
          </a:xfrm>
          <a:prstGeom prst="rect">
            <a:avLst/>
          </a:prstGeom>
        </p:spPr>
      </p:pic>
    </p:spTree>
    <p:extLst>
      <p:ext uri="{BB962C8B-B14F-4D97-AF65-F5344CB8AC3E}">
        <p14:creationId xmlns:p14="http://schemas.microsoft.com/office/powerpoint/2010/main" val="39237742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37563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95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3285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F4410-71D7-465A-9EE2-5EB66D598E18}"/>
              </a:ext>
            </a:extLst>
          </p:cNvPr>
          <p:cNvSpPr>
            <a:spLocks noGrp="1"/>
          </p:cNvSpPr>
          <p:nvPr>
            <p:ph type="title"/>
          </p:nvPr>
        </p:nvSpPr>
        <p:spPr/>
        <p:txBody>
          <a:bodyPr/>
          <a:lstStyle/>
          <a:p>
            <a:endParaRPr lang="en-AU"/>
          </a:p>
        </p:txBody>
      </p:sp>
      <p:sp>
        <p:nvSpPr>
          <p:cNvPr id="5" name="Content Placeholder 4">
            <a:extLst>
              <a:ext uri="{FF2B5EF4-FFF2-40B4-BE49-F238E27FC236}">
                <a16:creationId xmlns:a16="http://schemas.microsoft.com/office/drawing/2014/main" id="{F49ADA1C-DDB3-4BAD-84E4-5D34236653A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9985108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838200" y="1866640"/>
            <a:ext cx="10515600" cy="4009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The problem we’re trying to solve is:</a:t>
            </a:r>
            <a:br>
              <a:rPr lang="en-AU" dirty="0"/>
            </a:br>
            <a:endParaRPr lang="en-AU" dirty="0">
              <a:solidFill>
                <a:schemeClr val="accent6">
                  <a:lumMod val="75000"/>
                </a:schemeClr>
              </a:solidFill>
            </a:endParaRPr>
          </a:p>
          <a:p>
            <a:endParaRPr lang="en-AU" dirty="0"/>
          </a:p>
          <a:p>
            <a:endParaRPr lang="en-AU" dirty="0"/>
          </a:p>
          <a:p>
            <a:endParaRPr lang="en-AU" dirty="0">
              <a:solidFill>
                <a:schemeClr val="accent6">
                  <a:lumMod val="75000"/>
                </a:schemeClr>
              </a:solidFill>
            </a:endParaRPr>
          </a:p>
          <a:p>
            <a:endParaRPr lang="en-AU" dirty="0">
              <a:solidFill>
                <a:schemeClr val="accent6">
                  <a:lumMod val="75000"/>
                </a:schemeClr>
              </a:solidFill>
            </a:endParaRP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Tool Map</a:t>
            </a:r>
            <a:endParaRPr lang="en-AU" sz="72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3111316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838200" y="1866640"/>
            <a:ext cx="10515600" cy="400950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INSTRUCTIONS 1. Draw two axes: Importance to the user (low to high) and Feasibility for us (difficult to easy). 2. Evaluate each item quickly and on your own—roughly plot them on the grid where they make most sense. 3. Once many items are on the grid, begin to discuss with your teammates and reposition them in relation to each other—do certain ideas seem more important or less feasible than others? 4. Avoid spending too much time discussing items that fall into the “unwise” zone unless you believe they have been mis-categorized.</a:t>
            </a:r>
            <a:endParaRPr lang="en-AU" dirty="0"/>
          </a:p>
          <a:p>
            <a:endParaRPr lang="en-AU" dirty="0"/>
          </a:p>
          <a:p>
            <a:endParaRPr lang="en-AU" dirty="0">
              <a:solidFill>
                <a:schemeClr val="accent6">
                  <a:lumMod val="75000"/>
                </a:schemeClr>
              </a:solidFill>
            </a:endParaRPr>
          </a:p>
          <a:p>
            <a:endParaRPr lang="en-AU" dirty="0">
              <a:solidFill>
                <a:schemeClr val="accent6">
                  <a:lumMod val="75000"/>
                </a:schemeClr>
              </a:solidFill>
            </a:endParaRP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Prioritization Grid</a:t>
            </a:r>
            <a:endParaRPr lang="en-AU" sz="7200" dirty="0">
              <a:solidFill>
                <a:schemeClr val="accent6">
                  <a:lumMod val="75000"/>
                </a:schemeClr>
              </a:solidFill>
              <a:latin typeface="Amasis MT Pro Black" panose="020B0604020202020204" pitchFamily="18" charset="0"/>
            </a:endParaRPr>
          </a:p>
        </p:txBody>
      </p:sp>
      <p:sp>
        <p:nvSpPr>
          <p:cNvPr id="6" name="TextBox 5">
            <a:extLst>
              <a:ext uri="{FF2B5EF4-FFF2-40B4-BE49-F238E27FC236}">
                <a16:creationId xmlns:a16="http://schemas.microsoft.com/office/drawing/2014/main" id="{6632D7E8-974C-4204-85C1-5A19FCAB6B7E}"/>
              </a:ext>
            </a:extLst>
          </p:cNvPr>
          <p:cNvSpPr txBox="1"/>
          <p:nvPr/>
        </p:nvSpPr>
        <p:spPr>
          <a:xfrm>
            <a:off x="-274724" y="6568157"/>
            <a:ext cx="5080899" cy="261610"/>
          </a:xfrm>
          <a:prstGeom prst="rect">
            <a:avLst/>
          </a:prstGeom>
          <a:noFill/>
        </p:spPr>
        <p:txBody>
          <a:bodyPr wrap="square" rtlCol="0">
            <a:spAutoFit/>
          </a:bodyPr>
          <a:lstStyle/>
          <a:p>
            <a:pPr algn="r"/>
            <a:r>
              <a:rPr lang="en-AU" sz="1100" dirty="0"/>
              <a:t>https://www.ibm.com/cloud/architecture/files/design-thinking-field-guide.pdf</a:t>
            </a:r>
          </a:p>
        </p:txBody>
      </p:sp>
    </p:spTree>
    <p:extLst>
      <p:ext uri="{BB962C8B-B14F-4D97-AF65-F5344CB8AC3E}">
        <p14:creationId xmlns:p14="http://schemas.microsoft.com/office/powerpoint/2010/main" val="37613920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838200" y="1866640"/>
            <a:ext cx="10515600" cy="4009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The problem we’re trying to solve is:</a:t>
            </a:r>
            <a:br>
              <a:rPr lang="en-AU" dirty="0"/>
            </a:br>
            <a:endParaRPr lang="en-AU" dirty="0">
              <a:solidFill>
                <a:schemeClr val="accent6">
                  <a:lumMod val="75000"/>
                </a:schemeClr>
              </a:solidFill>
            </a:endParaRPr>
          </a:p>
          <a:p>
            <a:endParaRPr lang="en-AU" dirty="0"/>
          </a:p>
          <a:p>
            <a:endParaRPr lang="en-AU" dirty="0"/>
          </a:p>
          <a:p>
            <a:endParaRPr lang="en-AU" dirty="0">
              <a:solidFill>
                <a:schemeClr val="accent6">
                  <a:lumMod val="75000"/>
                </a:schemeClr>
              </a:solidFill>
            </a:endParaRPr>
          </a:p>
          <a:p>
            <a:endParaRPr lang="en-AU" dirty="0">
              <a:solidFill>
                <a:schemeClr val="accent6">
                  <a:lumMod val="75000"/>
                </a:schemeClr>
              </a:solidFill>
            </a:endParaRP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Tool Map</a:t>
            </a:r>
            <a:endParaRPr lang="en-AU" sz="72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19060296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C7A3-DC92-4923-A850-43BD9FB6012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A89E6135-A022-411F-AA4F-960E786D1575}"/>
              </a:ext>
            </a:extLst>
          </p:cNvPr>
          <p:cNvSpPr>
            <a:spLocks noGrp="1"/>
          </p:cNvSpPr>
          <p:nvPr>
            <p:ph idx="1"/>
          </p:nvPr>
        </p:nvSpPr>
        <p:spPr/>
        <p:txBody>
          <a:bodyPr/>
          <a:lstStyle/>
          <a:p>
            <a:r>
              <a:rPr lang="en-GB" dirty="0"/>
              <a:t>Design a vase </a:t>
            </a:r>
          </a:p>
          <a:p>
            <a:r>
              <a:rPr lang="en-GB" dirty="0"/>
              <a:t>versus</a:t>
            </a:r>
          </a:p>
          <a:p>
            <a:r>
              <a:rPr lang="en-GB" dirty="0"/>
              <a:t>Design a better way for people to enjoy flowers</a:t>
            </a:r>
            <a:endParaRPr lang="en-AU" dirty="0"/>
          </a:p>
        </p:txBody>
      </p:sp>
    </p:spTree>
    <p:extLst>
      <p:ext uri="{BB962C8B-B14F-4D97-AF65-F5344CB8AC3E}">
        <p14:creationId xmlns:p14="http://schemas.microsoft.com/office/powerpoint/2010/main" val="35778930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B75C-1088-4228-98B7-06681BBF1DC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4DB39A7-F1DC-4093-A0E5-ACEF5C93D5A1}"/>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6796874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E88B513B-88AC-4030-AFBF-2B0ADE03C728}"/>
              </a:ext>
            </a:extLst>
          </p:cNvPr>
          <p:cNvSpPr txBox="1">
            <a:spLocks/>
          </p:cNvSpPr>
          <p:nvPr/>
        </p:nvSpPr>
        <p:spPr>
          <a:xfrm>
            <a:off x="2308485" y="2434020"/>
            <a:ext cx="9518754" cy="39517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sz="3200" dirty="0">
                <a:latin typeface="Amasis MT Pro Black" panose="020B0604020202020204" pitchFamily="18" charset="0"/>
              </a:rPr>
              <a:t>Activity 5:</a:t>
            </a:r>
          </a:p>
          <a:p>
            <a:pPr algn="r"/>
            <a:endParaRPr lang="en-AU" sz="3200" dirty="0">
              <a:latin typeface="Amasis MT Pro Black" panose="020B0604020202020204" pitchFamily="18" charset="0"/>
            </a:endParaRPr>
          </a:p>
          <a:p>
            <a:pPr algn="r"/>
            <a:r>
              <a:rPr lang="en-AU" sz="5800" dirty="0">
                <a:solidFill>
                  <a:schemeClr val="accent6">
                    <a:lumMod val="75000"/>
                  </a:schemeClr>
                </a:solidFill>
                <a:latin typeface="Amasis MT Pro Black" panose="020B0604020202020204" pitchFamily="18" charset="0"/>
              </a:rPr>
              <a:t>Empathy Mapping</a:t>
            </a:r>
            <a:endParaRPr lang="en-AU" sz="64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118139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7699917" y="84075"/>
            <a:ext cx="4492083" cy="1541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Worth: 15%</a:t>
            </a:r>
          </a:p>
          <a:p>
            <a:r>
              <a:rPr lang="en-AU" dirty="0"/>
              <a:t>Due: 22 Oct 2021</a:t>
            </a: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White Paper Report</a:t>
            </a:r>
            <a:endParaRPr lang="en-AU" sz="7200" dirty="0">
              <a:solidFill>
                <a:schemeClr val="accent6">
                  <a:lumMod val="75000"/>
                </a:schemeClr>
              </a:solidFill>
              <a:latin typeface="Amasis MT Pro Black" panose="020B0604020202020204" pitchFamily="18" charset="0"/>
            </a:endParaRPr>
          </a:p>
        </p:txBody>
      </p:sp>
      <p:sp>
        <p:nvSpPr>
          <p:cNvPr id="6" name="Title 1">
            <a:extLst>
              <a:ext uri="{FF2B5EF4-FFF2-40B4-BE49-F238E27FC236}">
                <a16:creationId xmlns:a16="http://schemas.microsoft.com/office/drawing/2014/main" id="{794D17EA-ADFF-48D1-9771-B862043C40BB}"/>
              </a:ext>
            </a:extLst>
          </p:cNvPr>
          <p:cNvSpPr txBox="1">
            <a:spLocks/>
          </p:cNvSpPr>
          <p:nvPr/>
        </p:nvSpPr>
        <p:spPr>
          <a:xfrm>
            <a:off x="293475" y="1497388"/>
            <a:ext cx="10515600" cy="515070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latin typeface="+mn-lt"/>
              </a:rPr>
              <a:t>Challenge Assessment </a:t>
            </a:r>
          </a:p>
          <a:p>
            <a:pPr marL="571500" indent="-571500">
              <a:buFontTx/>
              <a:buChar char="-"/>
            </a:pPr>
            <a:r>
              <a:rPr lang="en-GB" sz="2800" dirty="0">
                <a:latin typeface="+mn-lt"/>
              </a:rPr>
              <a:t>What are the key words in the project challenge? </a:t>
            </a:r>
          </a:p>
          <a:p>
            <a:pPr marL="571500" indent="-571500">
              <a:buFontTx/>
              <a:buChar char="-"/>
            </a:pPr>
            <a:r>
              <a:rPr lang="en-GB" sz="2800" dirty="0">
                <a:latin typeface="+mn-lt"/>
              </a:rPr>
              <a:t>Evaluate the most recent articles and news in the field related to these key words, themes, topics or concepts. </a:t>
            </a:r>
          </a:p>
          <a:p>
            <a:pPr marL="571500" indent="-571500">
              <a:buFontTx/>
              <a:buChar char="-"/>
            </a:pPr>
            <a:r>
              <a:rPr lang="en-GB" sz="2800" dirty="0">
                <a:latin typeface="+mn-lt"/>
              </a:rPr>
              <a:t>What are the recent innovations that relate to your project challenge? They could be technological, behavioural, or cultural. What is the edge needed for your research or solution?</a:t>
            </a:r>
          </a:p>
          <a:p>
            <a:pPr marL="571500" indent="-571500">
              <a:buFontTx/>
              <a:buChar char="-"/>
            </a:pPr>
            <a:r>
              <a:rPr lang="en-GB" sz="2800" dirty="0">
                <a:latin typeface="+mn-lt"/>
              </a:rPr>
              <a:t>Take a look at other solutions relating to your project challenge. Which ones worked? Which ones didn’t? Are there any that feel similar to what you propose to investigate as part of the research design? Any solutions that have inspired you to possibly use or adapt?</a:t>
            </a:r>
          </a:p>
        </p:txBody>
      </p:sp>
    </p:spTree>
    <p:extLst>
      <p:ext uri="{BB962C8B-B14F-4D97-AF65-F5344CB8AC3E}">
        <p14:creationId xmlns:p14="http://schemas.microsoft.com/office/powerpoint/2010/main" val="36405459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E88B513B-88AC-4030-AFBF-2B0ADE03C728}"/>
              </a:ext>
            </a:extLst>
          </p:cNvPr>
          <p:cNvSpPr txBox="1">
            <a:spLocks/>
          </p:cNvSpPr>
          <p:nvPr/>
        </p:nvSpPr>
        <p:spPr>
          <a:xfrm>
            <a:off x="2308485" y="2434020"/>
            <a:ext cx="9518754" cy="39517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sz="3200" dirty="0">
                <a:latin typeface="Amasis MT Pro Black" panose="020B0604020202020204" pitchFamily="18" charset="0"/>
              </a:rPr>
              <a:t>Activity 6:</a:t>
            </a:r>
          </a:p>
          <a:p>
            <a:pPr algn="r"/>
            <a:endParaRPr lang="en-AU" sz="3200" dirty="0">
              <a:latin typeface="Amasis MT Pro Black" panose="020B0604020202020204" pitchFamily="18" charset="0"/>
            </a:endParaRPr>
          </a:p>
          <a:p>
            <a:pPr algn="r"/>
            <a:r>
              <a:rPr lang="en-AU" sz="5800" dirty="0">
                <a:solidFill>
                  <a:schemeClr val="accent6">
                    <a:lumMod val="75000"/>
                  </a:schemeClr>
                </a:solidFill>
                <a:latin typeface="Amasis MT Pro Black" panose="020B0604020202020204" pitchFamily="18" charset="0"/>
              </a:rPr>
              <a:t>As Is Scenario Mapping</a:t>
            </a:r>
            <a:endParaRPr lang="en-AU" sz="64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4406839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F29BE668-7E39-424D-8846-82C2EE2009F0}"/>
              </a:ext>
            </a:extLst>
          </p:cNvPr>
          <p:cNvSpPr/>
          <p:nvPr/>
        </p:nvSpPr>
        <p:spPr>
          <a:xfrm>
            <a:off x="1159016" y="4472988"/>
            <a:ext cx="10699063" cy="2237952"/>
          </a:xfrm>
          <a:prstGeom prst="rightArrow">
            <a:avLst/>
          </a:prstGeom>
          <a:gradFill>
            <a:gsLst>
              <a:gs pos="0">
                <a:srgbClr val="AB0DAF"/>
              </a:gs>
              <a:gs pos="100000">
                <a:schemeClr val="accent1">
                  <a:lumMod val="75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bg2"/>
                </a:solidFill>
              </a:rPr>
              <a:t>Feeling</a:t>
            </a:r>
          </a:p>
        </p:txBody>
      </p:sp>
      <p:sp>
        <p:nvSpPr>
          <p:cNvPr id="5" name="Arrow: Right 4">
            <a:extLst>
              <a:ext uri="{FF2B5EF4-FFF2-40B4-BE49-F238E27FC236}">
                <a16:creationId xmlns:a16="http://schemas.microsoft.com/office/drawing/2014/main" id="{E6BA7A4A-50A3-4130-84EF-E31DE4B5B375}"/>
              </a:ext>
            </a:extLst>
          </p:cNvPr>
          <p:cNvSpPr/>
          <p:nvPr/>
        </p:nvSpPr>
        <p:spPr>
          <a:xfrm>
            <a:off x="1159015" y="3052367"/>
            <a:ext cx="10699063" cy="2237952"/>
          </a:xfrm>
          <a:prstGeom prst="rightArrow">
            <a:avLst/>
          </a:prstGeom>
          <a:gradFill flip="none" rotWithShape="1">
            <a:gsLst>
              <a:gs pos="0">
                <a:schemeClr val="accent6">
                  <a:lumMod val="75000"/>
                </a:schemeClr>
              </a:gs>
              <a:gs pos="100000">
                <a:schemeClr val="accent1">
                  <a:lumMod val="5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bg2"/>
                </a:solidFill>
              </a:rPr>
              <a:t>Thinking</a:t>
            </a:r>
          </a:p>
        </p:txBody>
      </p:sp>
      <p:sp>
        <p:nvSpPr>
          <p:cNvPr id="6" name="Arrow: Right 5">
            <a:extLst>
              <a:ext uri="{FF2B5EF4-FFF2-40B4-BE49-F238E27FC236}">
                <a16:creationId xmlns:a16="http://schemas.microsoft.com/office/drawing/2014/main" id="{81253D26-A650-481D-B9FE-4AE6C082AA8D}"/>
              </a:ext>
            </a:extLst>
          </p:cNvPr>
          <p:cNvSpPr/>
          <p:nvPr/>
        </p:nvSpPr>
        <p:spPr>
          <a:xfrm>
            <a:off x="1159014" y="1631746"/>
            <a:ext cx="10699063" cy="2237952"/>
          </a:xfrm>
          <a:prstGeom prst="rightArrow">
            <a:avLst/>
          </a:prstGeom>
          <a:gradFill flip="none" rotWithShape="1">
            <a:gsLst>
              <a:gs pos="100000">
                <a:schemeClr val="accent1">
                  <a:lumMod val="75000"/>
                </a:schemeClr>
              </a:gs>
              <a:gs pos="0">
                <a:srgbClr val="FFFF00"/>
              </a:gs>
            </a:gsLst>
            <a:lin ang="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bg2"/>
                </a:solidFill>
              </a:rPr>
              <a:t>Doing</a:t>
            </a:r>
          </a:p>
        </p:txBody>
      </p:sp>
      <p:sp>
        <p:nvSpPr>
          <p:cNvPr id="7" name="Arrow: Right 6">
            <a:extLst>
              <a:ext uri="{FF2B5EF4-FFF2-40B4-BE49-F238E27FC236}">
                <a16:creationId xmlns:a16="http://schemas.microsoft.com/office/drawing/2014/main" id="{711AA70D-68A6-4280-AC77-FB1B9CAF7316}"/>
              </a:ext>
            </a:extLst>
          </p:cNvPr>
          <p:cNvSpPr/>
          <p:nvPr/>
        </p:nvSpPr>
        <p:spPr>
          <a:xfrm>
            <a:off x="1159014" y="211125"/>
            <a:ext cx="10699063" cy="2237952"/>
          </a:xfrm>
          <a:prstGeom prst="rightArrow">
            <a:avLst/>
          </a:prstGeom>
          <a:gradFill flip="none" rotWithShape="1">
            <a:gsLst>
              <a:gs pos="0">
                <a:schemeClr val="tx2">
                  <a:lumMod val="10000"/>
                </a:schemeClr>
              </a:gs>
              <a:gs pos="100000">
                <a:schemeClr val="accent1">
                  <a:lumMod val="50000"/>
                </a:schemeClr>
              </a:gs>
              <a:gs pos="100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Phases</a:t>
            </a:r>
          </a:p>
        </p:txBody>
      </p:sp>
      <p:sp>
        <p:nvSpPr>
          <p:cNvPr id="8" name="TextBox 7">
            <a:extLst>
              <a:ext uri="{FF2B5EF4-FFF2-40B4-BE49-F238E27FC236}">
                <a16:creationId xmlns:a16="http://schemas.microsoft.com/office/drawing/2014/main" id="{F7A24E15-B5CF-4BD2-9766-9C033C443B7E}"/>
              </a:ext>
            </a:extLst>
          </p:cNvPr>
          <p:cNvSpPr txBox="1"/>
          <p:nvPr/>
        </p:nvSpPr>
        <p:spPr>
          <a:xfrm rot="16200000">
            <a:off x="-966182" y="5538969"/>
            <a:ext cx="2237952" cy="400110"/>
          </a:xfrm>
          <a:prstGeom prst="rect">
            <a:avLst/>
          </a:prstGeom>
          <a:noFill/>
        </p:spPr>
        <p:txBody>
          <a:bodyPr wrap="square" rtlCol="0">
            <a:spAutoFit/>
          </a:bodyPr>
          <a:lstStyle/>
          <a:p>
            <a:r>
              <a:rPr lang="en-AU" sz="2000" b="1" dirty="0">
                <a:solidFill>
                  <a:schemeClr val="bg2"/>
                </a:solidFill>
              </a:rPr>
              <a:t>As is Scenario Map</a:t>
            </a:r>
          </a:p>
        </p:txBody>
      </p:sp>
      <p:sp>
        <p:nvSpPr>
          <p:cNvPr id="9" name="TextBox 8">
            <a:extLst>
              <a:ext uri="{FF2B5EF4-FFF2-40B4-BE49-F238E27FC236}">
                <a16:creationId xmlns:a16="http://schemas.microsoft.com/office/drawing/2014/main" id="{371F6AFF-1AD3-4EB2-A61D-46F0A57AEDF2}"/>
              </a:ext>
            </a:extLst>
          </p:cNvPr>
          <p:cNvSpPr txBox="1"/>
          <p:nvPr/>
        </p:nvSpPr>
        <p:spPr>
          <a:xfrm rot="16200000">
            <a:off x="-2771914" y="3105837"/>
            <a:ext cx="6858002" cy="646331"/>
          </a:xfrm>
          <a:prstGeom prst="rect">
            <a:avLst/>
          </a:prstGeom>
          <a:noFill/>
        </p:spPr>
        <p:txBody>
          <a:bodyPr wrap="square" rtlCol="0">
            <a:spAutoFit/>
          </a:bodyPr>
          <a:lstStyle/>
          <a:p>
            <a:r>
              <a:rPr lang="en-AU" dirty="0">
                <a:solidFill>
                  <a:schemeClr val="bg2"/>
                </a:solidFill>
              </a:rPr>
              <a:t>What are our clients or users doing, thinking and feeling through out the experience?</a:t>
            </a:r>
          </a:p>
        </p:txBody>
      </p:sp>
      <p:sp>
        <p:nvSpPr>
          <p:cNvPr id="2" name="Speech Bubble: Rectangle 1">
            <a:extLst>
              <a:ext uri="{FF2B5EF4-FFF2-40B4-BE49-F238E27FC236}">
                <a16:creationId xmlns:a16="http://schemas.microsoft.com/office/drawing/2014/main" id="{1C25EDDF-13C1-4C84-AAEF-44377A62EC6F}"/>
              </a:ext>
            </a:extLst>
          </p:cNvPr>
          <p:cNvSpPr/>
          <p:nvPr/>
        </p:nvSpPr>
        <p:spPr>
          <a:xfrm>
            <a:off x="2076137" y="335125"/>
            <a:ext cx="1379095" cy="763866"/>
          </a:xfrm>
          <a:prstGeom prst="wedge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bg2"/>
                </a:solidFill>
              </a:rPr>
              <a:t>Phase</a:t>
            </a:r>
          </a:p>
        </p:txBody>
      </p:sp>
      <p:sp>
        <p:nvSpPr>
          <p:cNvPr id="10" name="Speech Bubble: Rectangle 9">
            <a:extLst>
              <a:ext uri="{FF2B5EF4-FFF2-40B4-BE49-F238E27FC236}">
                <a16:creationId xmlns:a16="http://schemas.microsoft.com/office/drawing/2014/main" id="{60B29654-82EE-40B1-B41B-66A9B6AD5E7E}"/>
              </a:ext>
            </a:extLst>
          </p:cNvPr>
          <p:cNvSpPr/>
          <p:nvPr/>
        </p:nvSpPr>
        <p:spPr>
          <a:xfrm>
            <a:off x="1973704" y="1960124"/>
            <a:ext cx="1379095" cy="763866"/>
          </a:xfrm>
          <a:prstGeom prst="wedgeRectCallou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FF00"/>
                </a:solidFill>
              </a:rPr>
              <a:t>Doing</a:t>
            </a:r>
          </a:p>
        </p:txBody>
      </p:sp>
      <p:sp>
        <p:nvSpPr>
          <p:cNvPr id="11" name="Speech Bubble: Rectangle 10">
            <a:extLst>
              <a:ext uri="{FF2B5EF4-FFF2-40B4-BE49-F238E27FC236}">
                <a16:creationId xmlns:a16="http://schemas.microsoft.com/office/drawing/2014/main" id="{97778C97-B069-46DD-A319-15F42867A2BD}"/>
              </a:ext>
            </a:extLst>
          </p:cNvPr>
          <p:cNvSpPr/>
          <p:nvPr/>
        </p:nvSpPr>
        <p:spPr>
          <a:xfrm>
            <a:off x="2066142" y="4908386"/>
            <a:ext cx="1379095" cy="763866"/>
          </a:xfrm>
          <a:prstGeom prst="wedgeRect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7030A0"/>
                </a:solidFill>
              </a:rPr>
              <a:t>Feeling</a:t>
            </a:r>
          </a:p>
        </p:txBody>
      </p:sp>
      <p:sp>
        <p:nvSpPr>
          <p:cNvPr id="12" name="Speech Bubble: Rectangle 11">
            <a:extLst>
              <a:ext uri="{FF2B5EF4-FFF2-40B4-BE49-F238E27FC236}">
                <a16:creationId xmlns:a16="http://schemas.microsoft.com/office/drawing/2014/main" id="{A40610B7-F7C0-45F9-9508-F0FCBADCD4B7}"/>
              </a:ext>
            </a:extLst>
          </p:cNvPr>
          <p:cNvSpPr/>
          <p:nvPr/>
        </p:nvSpPr>
        <p:spPr>
          <a:xfrm>
            <a:off x="2066141" y="3426215"/>
            <a:ext cx="1379095" cy="763866"/>
          </a:xfrm>
          <a:prstGeom prst="wedgeRect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6">
                    <a:lumMod val="50000"/>
                  </a:schemeClr>
                </a:solidFill>
              </a:rPr>
              <a:t>Thinking</a:t>
            </a:r>
          </a:p>
        </p:txBody>
      </p:sp>
      <p:sp>
        <p:nvSpPr>
          <p:cNvPr id="13" name="TextBox 12">
            <a:extLst>
              <a:ext uri="{FF2B5EF4-FFF2-40B4-BE49-F238E27FC236}">
                <a16:creationId xmlns:a16="http://schemas.microsoft.com/office/drawing/2014/main" id="{7A586170-4677-4D66-AF73-6F47104AC02B}"/>
              </a:ext>
            </a:extLst>
          </p:cNvPr>
          <p:cNvSpPr txBox="1"/>
          <p:nvPr/>
        </p:nvSpPr>
        <p:spPr>
          <a:xfrm>
            <a:off x="8525090" y="19626"/>
            <a:ext cx="2237952" cy="400110"/>
          </a:xfrm>
          <a:prstGeom prst="rect">
            <a:avLst/>
          </a:prstGeom>
          <a:noFill/>
        </p:spPr>
        <p:txBody>
          <a:bodyPr wrap="square" rtlCol="0">
            <a:spAutoFit/>
          </a:bodyPr>
          <a:lstStyle/>
          <a:p>
            <a:r>
              <a:rPr lang="en-AU" sz="2000" b="1" dirty="0">
                <a:solidFill>
                  <a:schemeClr val="bg2"/>
                </a:solidFill>
              </a:rPr>
              <a:t>As is Scenario Map</a:t>
            </a:r>
          </a:p>
        </p:txBody>
      </p:sp>
      <p:sp>
        <p:nvSpPr>
          <p:cNvPr id="14" name="TextBox 13">
            <a:extLst>
              <a:ext uri="{FF2B5EF4-FFF2-40B4-BE49-F238E27FC236}">
                <a16:creationId xmlns:a16="http://schemas.microsoft.com/office/drawing/2014/main" id="{47898514-958C-4870-B58F-F1D3EAE44D35}"/>
              </a:ext>
            </a:extLst>
          </p:cNvPr>
          <p:cNvSpPr txBox="1"/>
          <p:nvPr/>
        </p:nvSpPr>
        <p:spPr>
          <a:xfrm>
            <a:off x="1735112" y="6406155"/>
            <a:ext cx="8721776" cy="369332"/>
          </a:xfrm>
          <a:prstGeom prst="rect">
            <a:avLst/>
          </a:prstGeom>
          <a:noFill/>
        </p:spPr>
        <p:txBody>
          <a:bodyPr wrap="square" rtlCol="0">
            <a:spAutoFit/>
          </a:bodyPr>
          <a:lstStyle/>
          <a:p>
            <a:r>
              <a:rPr lang="en-AU" dirty="0">
                <a:solidFill>
                  <a:schemeClr val="bg2"/>
                </a:solidFill>
              </a:rPr>
              <a:t>https://www.ibm.com/design/thinking/page/toolkit/activity/as-is-scenario-map</a:t>
            </a:r>
          </a:p>
        </p:txBody>
      </p:sp>
    </p:spTree>
    <p:extLst>
      <p:ext uri="{BB962C8B-B14F-4D97-AF65-F5344CB8AC3E}">
        <p14:creationId xmlns:p14="http://schemas.microsoft.com/office/powerpoint/2010/main" val="37205788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E88B513B-88AC-4030-AFBF-2B0ADE03C728}"/>
              </a:ext>
            </a:extLst>
          </p:cNvPr>
          <p:cNvSpPr txBox="1">
            <a:spLocks/>
          </p:cNvSpPr>
          <p:nvPr/>
        </p:nvSpPr>
        <p:spPr>
          <a:xfrm>
            <a:off x="2308485" y="2434020"/>
            <a:ext cx="9518754" cy="39517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sz="3200" dirty="0">
                <a:latin typeface="Amasis MT Pro Black" panose="020B0604020202020204" pitchFamily="18" charset="0"/>
              </a:rPr>
              <a:t>Activity 7:</a:t>
            </a:r>
          </a:p>
          <a:p>
            <a:pPr algn="r"/>
            <a:endParaRPr lang="en-AU" sz="3200" dirty="0">
              <a:latin typeface="Amasis MT Pro Black" panose="020B0604020202020204" pitchFamily="18" charset="0"/>
            </a:endParaRPr>
          </a:p>
          <a:p>
            <a:pPr algn="r"/>
            <a:r>
              <a:rPr lang="en-AU" sz="5800" dirty="0">
                <a:solidFill>
                  <a:schemeClr val="accent6">
                    <a:lumMod val="75000"/>
                  </a:schemeClr>
                </a:solidFill>
                <a:latin typeface="Amasis MT Pro Black" panose="020B0604020202020204" pitchFamily="18" charset="0"/>
              </a:rPr>
              <a:t>Assumptions and Questions Mapping</a:t>
            </a:r>
            <a:endParaRPr lang="en-AU" sz="6400" dirty="0">
              <a:solidFill>
                <a:schemeClr val="accent6">
                  <a:lumMod val="75000"/>
                </a:schemeClr>
              </a:solidFill>
              <a:latin typeface="Amasis MT Pro Black" panose="020B0604020202020204" pitchFamily="18" charset="0"/>
            </a:endParaRPr>
          </a:p>
        </p:txBody>
      </p:sp>
    </p:spTree>
    <p:extLst>
      <p:ext uri="{BB962C8B-B14F-4D97-AF65-F5344CB8AC3E}">
        <p14:creationId xmlns:p14="http://schemas.microsoft.com/office/powerpoint/2010/main" val="28130225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0617FDC-8E62-447B-8B48-EBB2C8B62CF1}"/>
              </a:ext>
            </a:extLst>
          </p:cNvPr>
          <p:cNvSpPr/>
          <p:nvPr/>
        </p:nvSpPr>
        <p:spPr>
          <a:xfrm>
            <a:off x="1079292" y="194872"/>
            <a:ext cx="3642610" cy="63858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AD0B0089-B192-4D21-859B-62288851A06A}"/>
              </a:ext>
            </a:extLst>
          </p:cNvPr>
          <p:cNvSpPr/>
          <p:nvPr/>
        </p:nvSpPr>
        <p:spPr>
          <a:xfrm>
            <a:off x="4721902" y="194872"/>
            <a:ext cx="3642610" cy="63858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F7A24E15-B5CF-4BD2-9766-9C033C443B7E}"/>
              </a:ext>
            </a:extLst>
          </p:cNvPr>
          <p:cNvSpPr txBox="1"/>
          <p:nvPr/>
        </p:nvSpPr>
        <p:spPr>
          <a:xfrm rot="16200000">
            <a:off x="-2460333" y="4044818"/>
            <a:ext cx="5226255" cy="400110"/>
          </a:xfrm>
          <a:prstGeom prst="rect">
            <a:avLst/>
          </a:prstGeom>
          <a:noFill/>
        </p:spPr>
        <p:txBody>
          <a:bodyPr wrap="square" rtlCol="0">
            <a:spAutoFit/>
          </a:bodyPr>
          <a:lstStyle/>
          <a:p>
            <a:r>
              <a:rPr lang="en-AU" sz="2000" b="1" dirty="0">
                <a:solidFill>
                  <a:schemeClr val="bg2"/>
                </a:solidFill>
              </a:rPr>
              <a:t>Assumptions Questions and Actions Map</a:t>
            </a:r>
          </a:p>
        </p:txBody>
      </p:sp>
      <p:sp>
        <p:nvSpPr>
          <p:cNvPr id="9" name="TextBox 8">
            <a:extLst>
              <a:ext uri="{FF2B5EF4-FFF2-40B4-BE49-F238E27FC236}">
                <a16:creationId xmlns:a16="http://schemas.microsoft.com/office/drawing/2014/main" id="{371F6AFF-1AD3-4EB2-A61D-46F0A57AEDF2}"/>
              </a:ext>
            </a:extLst>
          </p:cNvPr>
          <p:cNvSpPr txBox="1"/>
          <p:nvPr/>
        </p:nvSpPr>
        <p:spPr>
          <a:xfrm rot="16200000">
            <a:off x="-2771914" y="3244336"/>
            <a:ext cx="6858002" cy="369332"/>
          </a:xfrm>
          <a:prstGeom prst="rect">
            <a:avLst/>
          </a:prstGeom>
          <a:noFill/>
        </p:spPr>
        <p:txBody>
          <a:bodyPr wrap="square" rtlCol="0">
            <a:spAutoFit/>
          </a:bodyPr>
          <a:lstStyle/>
          <a:p>
            <a:r>
              <a:rPr lang="en-AU" dirty="0">
                <a:solidFill>
                  <a:schemeClr val="bg2"/>
                </a:solidFill>
              </a:rPr>
              <a:t>Map out your assumptions, questions and rate them</a:t>
            </a:r>
          </a:p>
        </p:txBody>
      </p:sp>
      <p:sp>
        <p:nvSpPr>
          <p:cNvPr id="2" name="Speech Bubble: Rectangle 1">
            <a:extLst>
              <a:ext uri="{FF2B5EF4-FFF2-40B4-BE49-F238E27FC236}">
                <a16:creationId xmlns:a16="http://schemas.microsoft.com/office/drawing/2014/main" id="{1C25EDDF-13C1-4C84-AAEF-44377A62EC6F}"/>
              </a:ext>
            </a:extLst>
          </p:cNvPr>
          <p:cNvSpPr/>
          <p:nvPr/>
        </p:nvSpPr>
        <p:spPr>
          <a:xfrm>
            <a:off x="2092280" y="76476"/>
            <a:ext cx="1379095" cy="763866"/>
          </a:xfrm>
          <a:prstGeom prst="wedge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bg2"/>
                </a:solidFill>
              </a:rPr>
              <a:t>Assumptions</a:t>
            </a:r>
          </a:p>
        </p:txBody>
      </p:sp>
      <p:sp>
        <p:nvSpPr>
          <p:cNvPr id="10" name="Speech Bubble: Rectangle 9">
            <a:extLst>
              <a:ext uri="{FF2B5EF4-FFF2-40B4-BE49-F238E27FC236}">
                <a16:creationId xmlns:a16="http://schemas.microsoft.com/office/drawing/2014/main" id="{60B29654-82EE-40B1-B41B-66A9B6AD5E7E}"/>
              </a:ext>
            </a:extLst>
          </p:cNvPr>
          <p:cNvSpPr/>
          <p:nvPr/>
        </p:nvSpPr>
        <p:spPr>
          <a:xfrm>
            <a:off x="5734890" y="76476"/>
            <a:ext cx="1379095" cy="763866"/>
          </a:xfrm>
          <a:prstGeom prst="wedgeRectCallou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Questions</a:t>
            </a:r>
          </a:p>
        </p:txBody>
      </p:sp>
      <p:sp>
        <p:nvSpPr>
          <p:cNvPr id="13" name="TextBox 12">
            <a:extLst>
              <a:ext uri="{FF2B5EF4-FFF2-40B4-BE49-F238E27FC236}">
                <a16:creationId xmlns:a16="http://schemas.microsoft.com/office/drawing/2014/main" id="{7A586170-4677-4D66-AF73-6F47104AC02B}"/>
              </a:ext>
            </a:extLst>
          </p:cNvPr>
          <p:cNvSpPr txBox="1"/>
          <p:nvPr/>
        </p:nvSpPr>
        <p:spPr>
          <a:xfrm>
            <a:off x="8607536" y="194872"/>
            <a:ext cx="2237952" cy="5016758"/>
          </a:xfrm>
          <a:prstGeom prst="rect">
            <a:avLst/>
          </a:prstGeom>
          <a:noFill/>
        </p:spPr>
        <p:txBody>
          <a:bodyPr wrap="square" rtlCol="0">
            <a:spAutoFit/>
          </a:bodyPr>
          <a:lstStyle/>
          <a:p>
            <a:r>
              <a:rPr lang="en-AU" sz="2000" b="1" dirty="0">
                <a:solidFill>
                  <a:schemeClr val="bg2"/>
                </a:solidFill>
              </a:rPr>
              <a:t>Assumptions and Questions.</a:t>
            </a:r>
          </a:p>
          <a:p>
            <a:endParaRPr lang="en-AU" sz="2000" b="1" dirty="0">
              <a:solidFill>
                <a:schemeClr val="bg2"/>
              </a:solidFill>
            </a:endParaRPr>
          </a:p>
          <a:p>
            <a:endParaRPr lang="en-AU" sz="2000" b="1" dirty="0">
              <a:solidFill>
                <a:schemeClr val="bg2"/>
              </a:solidFill>
            </a:endParaRPr>
          </a:p>
          <a:p>
            <a:r>
              <a:rPr lang="en-AU" sz="2000" b="1" dirty="0">
                <a:solidFill>
                  <a:schemeClr val="bg2"/>
                </a:solidFill>
              </a:rPr>
              <a:t>What assumptions are you making about your project.</a:t>
            </a:r>
          </a:p>
          <a:p>
            <a:endParaRPr lang="en-AU" sz="2000" b="1" dirty="0">
              <a:solidFill>
                <a:schemeClr val="bg2"/>
              </a:solidFill>
            </a:endParaRPr>
          </a:p>
          <a:p>
            <a:r>
              <a:rPr lang="en-AU" sz="2000" b="1" dirty="0">
                <a:solidFill>
                  <a:schemeClr val="bg2"/>
                </a:solidFill>
              </a:rPr>
              <a:t>What questions do you have about your project?</a:t>
            </a:r>
          </a:p>
          <a:p>
            <a:endParaRPr lang="en-AU" sz="2000" b="1" dirty="0">
              <a:solidFill>
                <a:schemeClr val="bg2"/>
              </a:solidFill>
            </a:endParaRPr>
          </a:p>
          <a:p>
            <a:r>
              <a:rPr lang="en-AU" sz="2000" b="1" dirty="0">
                <a:solidFill>
                  <a:schemeClr val="bg2"/>
                </a:solidFill>
              </a:rPr>
              <a:t>Let everyone on your team add to the assumptions and questions</a:t>
            </a:r>
          </a:p>
        </p:txBody>
      </p:sp>
      <p:sp>
        <p:nvSpPr>
          <p:cNvPr id="16" name="Speech Bubble: Rectangle 15">
            <a:extLst>
              <a:ext uri="{FF2B5EF4-FFF2-40B4-BE49-F238E27FC236}">
                <a16:creationId xmlns:a16="http://schemas.microsoft.com/office/drawing/2014/main" id="{25C522F6-3B48-49CA-88AA-FA2437543332}"/>
              </a:ext>
            </a:extLst>
          </p:cNvPr>
          <p:cNvSpPr/>
          <p:nvPr/>
        </p:nvSpPr>
        <p:spPr>
          <a:xfrm>
            <a:off x="1763842" y="1530206"/>
            <a:ext cx="1379095" cy="763866"/>
          </a:xfrm>
          <a:prstGeom prst="wedge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bg2"/>
                </a:solidFill>
              </a:rPr>
              <a:t>A1</a:t>
            </a:r>
          </a:p>
        </p:txBody>
      </p:sp>
      <p:sp>
        <p:nvSpPr>
          <p:cNvPr id="17" name="Speech Bubble: Rectangle 16">
            <a:extLst>
              <a:ext uri="{FF2B5EF4-FFF2-40B4-BE49-F238E27FC236}">
                <a16:creationId xmlns:a16="http://schemas.microsoft.com/office/drawing/2014/main" id="{F8295A16-6580-4FC7-ACD7-77ABAA609ACC}"/>
              </a:ext>
            </a:extLst>
          </p:cNvPr>
          <p:cNvSpPr/>
          <p:nvPr/>
        </p:nvSpPr>
        <p:spPr>
          <a:xfrm>
            <a:off x="5406452" y="1530206"/>
            <a:ext cx="1379095" cy="763866"/>
          </a:xfrm>
          <a:prstGeom prst="wedgeRectCallou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Q1</a:t>
            </a:r>
          </a:p>
        </p:txBody>
      </p:sp>
    </p:spTree>
    <p:extLst>
      <p:ext uri="{BB962C8B-B14F-4D97-AF65-F5344CB8AC3E}">
        <p14:creationId xmlns:p14="http://schemas.microsoft.com/office/powerpoint/2010/main" val="23078581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7A24E15-B5CF-4BD2-9766-9C033C443B7E}"/>
              </a:ext>
            </a:extLst>
          </p:cNvPr>
          <p:cNvSpPr txBox="1"/>
          <p:nvPr/>
        </p:nvSpPr>
        <p:spPr>
          <a:xfrm rot="16200000">
            <a:off x="-2460333" y="4044818"/>
            <a:ext cx="5226255" cy="400110"/>
          </a:xfrm>
          <a:prstGeom prst="rect">
            <a:avLst/>
          </a:prstGeom>
          <a:noFill/>
        </p:spPr>
        <p:txBody>
          <a:bodyPr wrap="square" rtlCol="0">
            <a:spAutoFit/>
          </a:bodyPr>
          <a:lstStyle/>
          <a:p>
            <a:r>
              <a:rPr lang="en-AU" sz="2000" b="1" dirty="0">
                <a:solidFill>
                  <a:schemeClr val="bg2"/>
                </a:solidFill>
              </a:rPr>
              <a:t>Assumptions Questions and Actions Map</a:t>
            </a:r>
          </a:p>
        </p:txBody>
      </p:sp>
      <p:sp>
        <p:nvSpPr>
          <p:cNvPr id="9" name="TextBox 8">
            <a:extLst>
              <a:ext uri="{FF2B5EF4-FFF2-40B4-BE49-F238E27FC236}">
                <a16:creationId xmlns:a16="http://schemas.microsoft.com/office/drawing/2014/main" id="{371F6AFF-1AD3-4EB2-A61D-46F0A57AEDF2}"/>
              </a:ext>
            </a:extLst>
          </p:cNvPr>
          <p:cNvSpPr txBox="1"/>
          <p:nvPr/>
        </p:nvSpPr>
        <p:spPr>
          <a:xfrm rot="16200000">
            <a:off x="-2771914" y="3244336"/>
            <a:ext cx="6858002" cy="369332"/>
          </a:xfrm>
          <a:prstGeom prst="rect">
            <a:avLst/>
          </a:prstGeom>
          <a:noFill/>
        </p:spPr>
        <p:txBody>
          <a:bodyPr wrap="square" rtlCol="0">
            <a:spAutoFit/>
          </a:bodyPr>
          <a:lstStyle/>
          <a:p>
            <a:r>
              <a:rPr lang="en-AU" dirty="0">
                <a:solidFill>
                  <a:schemeClr val="bg2"/>
                </a:solidFill>
              </a:rPr>
              <a:t>Map out your assumptions, questions and rate them</a:t>
            </a:r>
          </a:p>
        </p:txBody>
      </p:sp>
      <p:sp>
        <p:nvSpPr>
          <p:cNvPr id="13" name="TextBox 12">
            <a:extLst>
              <a:ext uri="{FF2B5EF4-FFF2-40B4-BE49-F238E27FC236}">
                <a16:creationId xmlns:a16="http://schemas.microsoft.com/office/drawing/2014/main" id="{7A586170-4677-4D66-AF73-6F47104AC02B}"/>
              </a:ext>
            </a:extLst>
          </p:cNvPr>
          <p:cNvSpPr txBox="1"/>
          <p:nvPr/>
        </p:nvSpPr>
        <p:spPr>
          <a:xfrm>
            <a:off x="9837681" y="224853"/>
            <a:ext cx="2237952" cy="5016758"/>
          </a:xfrm>
          <a:prstGeom prst="rect">
            <a:avLst/>
          </a:prstGeom>
          <a:noFill/>
        </p:spPr>
        <p:txBody>
          <a:bodyPr wrap="square" rtlCol="0">
            <a:spAutoFit/>
          </a:bodyPr>
          <a:lstStyle/>
          <a:p>
            <a:r>
              <a:rPr lang="en-AU" sz="2000" b="1" dirty="0">
                <a:solidFill>
                  <a:schemeClr val="bg2"/>
                </a:solidFill>
              </a:rPr>
              <a:t>Assumptions and Questions.</a:t>
            </a:r>
          </a:p>
          <a:p>
            <a:endParaRPr lang="en-AU" sz="2000" b="1" dirty="0">
              <a:solidFill>
                <a:schemeClr val="bg2"/>
              </a:solidFill>
            </a:endParaRPr>
          </a:p>
          <a:p>
            <a:endParaRPr lang="en-AU" sz="2000" b="1" dirty="0">
              <a:solidFill>
                <a:schemeClr val="bg2"/>
              </a:solidFill>
            </a:endParaRPr>
          </a:p>
          <a:p>
            <a:r>
              <a:rPr lang="en-AU" sz="2000" b="1" dirty="0">
                <a:solidFill>
                  <a:schemeClr val="bg2"/>
                </a:solidFill>
              </a:rPr>
              <a:t>What assumptions are you making about your project.</a:t>
            </a:r>
          </a:p>
          <a:p>
            <a:endParaRPr lang="en-AU" sz="2000" b="1" dirty="0">
              <a:solidFill>
                <a:schemeClr val="bg2"/>
              </a:solidFill>
            </a:endParaRPr>
          </a:p>
          <a:p>
            <a:r>
              <a:rPr lang="en-AU" sz="2000" b="1" dirty="0">
                <a:solidFill>
                  <a:schemeClr val="bg2"/>
                </a:solidFill>
              </a:rPr>
              <a:t>What questions do you have about your project?</a:t>
            </a:r>
          </a:p>
          <a:p>
            <a:endParaRPr lang="en-AU" sz="2000" b="1" dirty="0">
              <a:solidFill>
                <a:schemeClr val="bg2"/>
              </a:solidFill>
            </a:endParaRPr>
          </a:p>
          <a:p>
            <a:r>
              <a:rPr lang="en-AU" sz="2000" b="1" dirty="0">
                <a:solidFill>
                  <a:schemeClr val="bg2"/>
                </a:solidFill>
              </a:rPr>
              <a:t>Let everyone on your team add to the assumptions and questions</a:t>
            </a:r>
          </a:p>
        </p:txBody>
      </p:sp>
      <p:sp>
        <p:nvSpPr>
          <p:cNvPr id="16" name="Speech Bubble: Rectangle 15">
            <a:extLst>
              <a:ext uri="{FF2B5EF4-FFF2-40B4-BE49-F238E27FC236}">
                <a16:creationId xmlns:a16="http://schemas.microsoft.com/office/drawing/2014/main" id="{25C522F6-3B48-49CA-88AA-FA2437543332}"/>
              </a:ext>
            </a:extLst>
          </p:cNvPr>
          <p:cNvSpPr/>
          <p:nvPr/>
        </p:nvSpPr>
        <p:spPr>
          <a:xfrm>
            <a:off x="2808013" y="1631745"/>
            <a:ext cx="1379095" cy="763866"/>
          </a:xfrm>
          <a:prstGeom prst="wedge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bg2"/>
                </a:solidFill>
              </a:rPr>
              <a:t>A1</a:t>
            </a:r>
          </a:p>
        </p:txBody>
      </p:sp>
      <p:sp>
        <p:nvSpPr>
          <p:cNvPr id="17" name="Speech Bubble: Rectangle 16">
            <a:extLst>
              <a:ext uri="{FF2B5EF4-FFF2-40B4-BE49-F238E27FC236}">
                <a16:creationId xmlns:a16="http://schemas.microsoft.com/office/drawing/2014/main" id="{F8295A16-6580-4FC7-ACD7-77ABAA609ACC}"/>
              </a:ext>
            </a:extLst>
          </p:cNvPr>
          <p:cNvSpPr/>
          <p:nvPr/>
        </p:nvSpPr>
        <p:spPr>
          <a:xfrm>
            <a:off x="7398992" y="3951117"/>
            <a:ext cx="1379095" cy="763866"/>
          </a:xfrm>
          <a:prstGeom prst="wedgeRectCallou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Q1</a:t>
            </a:r>
          </a:p>
        </p:txBody>
      </p:sp>
      <p:cxnSp>
        <p:nvCxnSpPr>
          <p:cNvPr id="4" name="Straight Arrow Connector 3">
            <a:extLst>
              <a:ext uri="{FF2B5EF4-FFF2-40B4-BE49-F238E27FC236}">
                <a16:creationId xmlns:a16="http://schemas.microsoft.com/office/drawing/2014/main" id="{96797FEA-F4DE-4DDC-AB28-A326C03FA5BB}"/>
              </a:ext>
            </a:extLst>
          </p:cNvPr>
          <p:cNvCxnSpPr>
            <a:cxnSpLocks/>
          </p:cNvCxnSpPr>
          <p:nvPr/>
        </p:nvCxnSpPr>
        <p:spPr>
          <a:xfrm>
            <a:off x="1763842" y="3252866"/>
            <a:ext cx="7942289" cy="0"/>
          </a:xfrm>
          <a:prstGeom prst="straightConnector1">
            <a:avLst/>
          </a:prstGeom>
          <a:ln>
            <a:headEnd type="oval"/>
            <a:tailEnd type="oval"/>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19B1850E-25E3-4E59-AA35-C6478851DF47}"/>
              </a:ext>
            </a:extLst>
          </p:cNvPr>
          <p:cNvCxnSpPr>
            <a:cxnSpLocks/>
            <a:endCxn id="19" idx="0"/>
          </p:cNvCxnSpPr>
          <p:nvPr/>
        </p:nvCxnSpPr>
        <p:spPr>
          <a:xfrm>
            <a:off x="5406452" y="457200"/>
            <a:ext cx="57463" cy="5914258"/>
          </a:xfrm>
          <a:prstGeom prst="straightConnector1">
            <a:avLst/>
          </a:prstGeom>
          <a:ln>
            <a:headEnd type="oval"/>
            <a:tailEnd type="oval"/>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EA916F74-CA88-4E0B-8C48-73ED20FE4D2E}"/>
              </a:ext>
            </a:extLst>
          </p:cNvPr>
          <p:cNvSpPr txBox="1"/>
          <p:nvPr/>
        </p:nvSpPr>
        <p:spPr>
          <a:xfrm>
            <a:off x="4883405" y="10206"/>
            <a:ext cx="1046093" cy="369332"/>
          </a:xfrm>
          <a:prstGeom prst="rect">
            <a:avLst/>
          </a:prstGeom>
          <a:noFill/>
        </p:spPr>
        <p:txBody>
          <a:bodyPr wrap="square" rtlCol="0">
            <a:spAutoFit/>
          </a:bodyPr>
          <a:lstStyle/>
          <a:p>
            <a:r>
              <a:rPr lang="en-AU" dirty="0">
                <a:solidFill>
                  <a:schemeClr val="bg2"/>
                </a:solidFill>
              </a:rPr>
              <a:t>High Risk</a:t>
            </a:r>
          </a:p>
        </p:txBody>
      </p:sp>
      <p:sp>
        <p:nvSpPr>
          <p:cNvPr id="19" name="TextBox 18">
            <a:extLst>
              <a:ext uri="{FF2B5EF4-FFF2-40B4-BE49-F238E27FC236}">
                <a16:creationId xmlns:a16="http://schemas.microsoft.com/office/drawing/2014/main" id="{E788B1E2-8B66-492F-93D1-DF0ED7DCF5CD}"/>
              </a:ext>
            </a:extLst>
          </p:cNvPr>
          <p:cNvSpPr txBox="1"/>
          <p:nvPr/>
        </p:nvSpPr>
        <p:spPr>
          <a:xfrm>
            <a:off x="4940868" y="6371458"/>
            <a:ext cx="1046093" cy="369332"/>
          </a:xfrm>
          <a:prstGeom prst="rect">
            <a:avLst/>
          </a:prstGeom>
          <a:noFill/>
        </p:spPr>
        <p:txBody>
          <a:bodyPr wrap="square" rtlCol="0">
            <a:spAutoFit/>
          </a:bodyPr>
          <a:lstStyle/>
          <a:p>
            <a:r>
              <a:rPr lang="en-AU" dirty="0">
                <a:solidFill>
                  <a:schemeClr val="bg2"/>
                </a:solidFill>
              </a:rPr>
              <a:t>Low Risk</a:t>
            </a:r>
          </a:p>
        </p:txBody>
      </p:sp>
      <p:sp>
        <p:nvSpPr>
          <p:cNvPr id="20" name="TextBox 19">
            <a:extLst>
              <a:ext uri="{FF2B5EF4-FFF2-40B4-BE49-F238E27FC236}">
                <a16:creationId xmlns:a16="http://schemas.microsoft.com/office/drawing/2014/main" id="{F2E4F1C4-D05F-4040-9C80-156F4DD34337}"/>
              </a:ext>
            </a:extLst>
          </p:cNvPr>
          <p:cNvSpPr txBox="1"/>
          <p:nvPr/>
        </p:nvSpPr>
        <p:spPr>
          <a:xfrm>
            <a:off x="1066059" y="2821288"/>
            <a:ext cx="1046093" cy="369332"/>
          </a:xfrm>
          <a:prstGeom prst="rect">
            <a:avLst/>
          </a:prstGeom>
          <a:noFill/>
        </p:spPr>
        <p:txBody>
          <a:bodyPr wrap="square" rtlCol="0">
            <a:spAutoFit/>
          </a:bodyPr>
          <a:lstStyle/>
          <a:p>
            <a:r>
              <a:rPr lang="en-AU" dirty="0">
                <a:solidFill>
                  <a:schemeClr val="bg2"/>
                </a:solidFill>
              </a:rPr>
              <a:t>Certain</a:t>
            </a:r>
          </a:p>
        </p:txBody>
      </p:sp>
      <p:sp>
        <p:nvSpPr>
          <p:cNvPr id="21" name="TextBox 20">
            <a:extLst>
              <a:ext uri="{FF2B5EF4-FFF2-40B4-BE49-F238E27FC236}">
                <a16:creationId xmlns:a16="http://schemas.microsoft.com/office/drawing/2014/main" id="{69A03416-C5E2-4541-A916-9ADDEB4AAD86}"/>
              </a:ext>
            </a:extLst>
          </p:cNvPr>
          <p:cNvSpPr txBox="1"/>
          <p:nvPr/>
        </p:nvSpPr>
        <p:spPr>
          <a:xfrm>
            <a:off x="8889167" y="2778629"/>
            <a:ext cx="1263873" cy="369332"/>
          </a:xfrm>
          <a:prstGeom prst="rect">
            <a:avLst/>
          </a:prstGeom>
          <a:noFill/>
        </p:spPr>
        <p:txBody>
          <a:bodyPr wrap="square" rtlCol="0">
            <a:spAutoFit/>
          </a:bodyPr>
          <a:lstStyle/>
          <a:p>
            <a:r>
              <a:rPr lang="en-AU" dirty="0">
                <a:solidFill>
                  <a:schemeClr val="bg2"/>
                </a:solidFill>
              </a:rPr>
              <a:t>Uncertain</a:t>
            </a:r>
          </a:p>
        </p:txBody>
      </p:sp>
    </p:spTree>
    <p:extLst>
      <p:ext uri="{BB962C8B-B14F-4D97-AF65-F5344CB8AC3E}">
        <p14:creationId xmlns:p14="http://schemas.microsoft.com/office/powerpoint/2010/main" val="13188952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0617FDC-8E62-447B-8B48-EBB2C8B62CF1}"/>
              </a:ext>
            </a:extLst>
          </p:cNvPr>
          <p:cNvSpPr/>
          <p:nvPr/>
        </p:nvSpPr>
        <p:spPr>
          <a:xfrm>
            <a:off x="1079292" y="194872"/>
            <a:ext cx="3642610" cy="63858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AD0B0089-B192-4D21-859B-62288851A06A}"/>
              </a:ext>
            </a:extLst>
          </p:cNvPr>
          <p:cNvSpPr/>
          <p:nvPr/>
        </p:nvSpPr>
        <p:spPr>
          <a:xfrm>
            <a:off x="4721902" y="194872"/>
            <a:ext cx="7470098" cy="63858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F7A24E15-B5CF-4BD2-9766-9C033C443B7E}"/>
              </a:ext>
            </a:extLst>
          </p:cNvPr>
          <p:cNvSpPr txBox="1"/>
          <p:nvPr/>
        </p:nvSpPr>
        <p:spPr>
          <a:xfrm rot="16200000">
            <a:off x="-2460333" y="4044818"/>
            <a:ext cx="5226255" cy="400110"/>
          </a:xfrm>
          <a:prstGeom prst="rect">
            <a:avLst/>
          </a:prstGeom>
          <a:noFill/>
        </p:spPr>
        <p:txBody>
          <a:bodyPr wrap="square" rtlCol="0">
            <a:spAutoFit/>
          </a:bodyPr>
          <a:lstStyle/>
          <a:p>
            <a:r>
              <a:rPr lang="en-AU" sz="2000" b="1" dirty="0">
                <a:solidFill>
                  <a:schemeClr val="bg2"/>
                </a:solidFill>
              </a:rPr>
              <a:t>Assumptions Questions and Actions Map</a:t>
            </a:r>
          </a:p>
        </p:txBody>
      </p:sp>
      <p:sp>
        <p:nvSpPr>
          <p:cNvPr id="9" name="TextBox 8">
            <a:extLst>
              <a:ext uri="{FF2B5EF4-FFF2-40B4-BE49-F238E27FC236}">
                <a16:creationId xmlns:a16="http://schemas.microsoft.com/office/drawing/2014/main" id="{371F6AFF-1AD3-4EB2-A61D-46F0A57AEDF2}"/>
              </a:ext>
            </a:extLst>
          </p:cNvPr>
          <p:cNvSpPr txBox="1"/>
          <p:nvPr/>
        </p:nvSpPr>
        <p:spPr>
          <a:xfrm rot="16200000">
            <a:off x="-2771914" y="3244336"/>
            <a:ext cx="6858002" cy="369332"/>
          </a:xfrm>
          <a:prstGeom prst="rect">
            <a:avLst/>
          </a:prstGeom>
          <a:noFill/>
        </p:spPr>
        <p:txBody>
          <a:bodyPr wrap="square" rtlCol="0">
            <a:spAutoFit/>
          </a:bodyPr>
          <a:lstStyle/>
          <a:p>
            <a:r>
              <a:rPr lang="en-AU" dirty="0">
                <a:solidFill>
                  <a:schemeClr val="bg2"/>
                </a:solidFill>
              </a:rPr>
              <a:t>Map out your assumptions, questions and rate them</a:t>
            </a:r>
          </a:p>
        </p:txBody>
      </p:sp>
      <p:sp>
        <p:nvSpPr>
          <p:cNvPr id="2" name="Speech Bubble: Rectangle 1">
            <a:extLst>
              <a:ext uri="{FF2B5EF4-FFF2-40B4-BE49-F238E27FC236}">
                <a16:creationId xmlns:a16="http://schemas.microsoft.com/office/drawing/2014/main" id="{1C25EDDF-13C1-4C84-AAEF-44377A62EC6F}"/>
              </a:ext>
            </a:extLst>
          </p:cNvPr>
          <p:cNvSpPr/>
          <p:nvPr/>
        </p:nvSpPr>
        <p:spPr>
          <a:xfrm>
            <a:off x="2092280" y="76476"/>
            <a:ext cx="1985045" cy="763866"/>
          </a:xfrm>
          <a:prstGeom prst="wedge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bg2"/>
                </a:solidFill>
              </a:rPr>
              <a:t>Assumptions and Questions</a:t>
            </a:r>
          </a:p>
        </p:txBody>
      </p:sp>
      <p:sp>
        <p:nvSpPr>
          <p:cNvPr id="10" name="Speech Bubble: Rectangle 9">
            <a:extLst>
              <a:ext uri="{FF2B5EF4-FFF2-40B4-BE49-F238E27FC236}">
                <a16:creationId xmlns:a16="http://schemas.microsoft.com/office/drawing/2014/main" id="{60B29654-82EE-40B1-B41B-66A9B6AD5E7E}"/>
              </a:ext>
            </a:extLst>
          </p:cNvPr>
          <p:cNvSpPr/>
          <p:nvPr/>
        </p:nvSpPr>
        <p:spPr>
          <a:xfrm>
            <a:off x="5734890" y="76476"/>
            <a:ext cx="3798854" cy="763866"/>
          </a:xfrm>
          <a:prstGeom prst="wedgeRectCallou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Means to Resolve your Assumptions and Questions</a:t>
            </a:r>
          </a:p>
        </p:txBody>
      </p:sp>
      <p:sp>
        <p:nvSpPr>
          <p:cNvPr id="13" name="TextBox 12">
            <a:extLst>
              <a:ext uri="{FF2B5EF4-FFF2-40B4-BE49-F238E27FC236}">
                <a16:creationId xmlns:a16="http://schemas.microsoft.com/office/drawing/2014/main" id="{7A586170-4677-4D66-AF73-6F47104AC02B}"/>
              </a:ext>
            </a:extLst>
          </p:cNvPr>
          <p:cNvSpPr txBox="1"/>
          <p:nvPr/>
        </p:nvSpPr>
        <p:spPr>
          <a:xfrm>
            <a:off x="9731798" y="1116767"/>
            <a:ext cx="2237952" cy="2862322"/>
          </a:xfrm>
          <a:prstGeom prst="rect">
            <a:avLst/>
          </a:prstGeom>
          <a:noFill/>
        </p:spPr>
        <p:txBody>
          <a:bodyPr wrap="square" rtlCol="0">
            <a:spAutoFit/>
          </a:bodyPr>
          <a:lstStyle/>
          <a:p>
            <a:r>
              <a:rPr lang="en-AU" sz="2000" b="1" dirty="0">
                <a:solidFill>
                  <a:schemeClr val="bg2"/>
                </a:solidFill>
              </a:rPr>
              <a:t>What options do you have to resolve your questions and assumptions?</a:t>
            </a:r>
          </a:p>
          <a:p>
            <a:endParaRPr lang="en-AU" sz="2000" b="1" dirty="0">
              <a:solidFill>
                <a:schemeClr val="bg2"/>
              </a:solidFill>
            </a:endParaRPr>
          </a:p>
          <a:p>
            <a:r>
              <a:rPr lang="en-AU" sz="2000" b="1" dirty="0">
                <a:solidFill>
                  <a:schemeClr val="bg2"/>
                </a:solidFill>
              </a:rPr>
              <a:t>This should help you build an action plan to resolve them.</a:t>
            </a:r>
          </a:p>
        </p:txBody>
      </p:sp>
      <p:sp>
        <p:nvSpPr>
          <p:cNvPr id="16" name="Speech Bubble: Rectangle 15">
            <a:extLst>
              <a:ext uri="{FF2B5EF4-FFF2-40B4-BE49-F238E27FC236}">
                <a16:creationId xmlns:a16="http://schemas.microsoft.com/office/drawing/2014/main" id="{25C522F6-3B48-49CA-88AA-FA2437543332}"/>
              </a:ext>
            </a:extLst>
          </p:cNvPr>
          <p:cNvSpPr/>
          <p:nvPr/>
        </p:nvSpPr>
        <p:spPr>
          <a:xfrm>
            <a:off x="1763842" y="1530206"/>
            <a:ext cx="1379095" cy="763866"/>
          </a:xfrm>
          <a:prstGeom prst="wedge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bg2"/>
                </a:solidFill>
              </a:rPr>
              <a:t>A1</a:t>
            </a:r>
          </a:p>
        </p:txBody>
      </p:sp>
      <p:sp>
        <p:nvSpPr>
          <p:cNvPr id="17" name="Speech Bubble: Rectangle 16">
            <a:extLst>
              <a:ext uri="{FF2B5EF4-FFF2-40B4-BE49-F238E27FC236}">
                <a16:creationId xmlns:a16="http://schemas.microsoft.com/office/drawing/2014/main" id="{F8295A16-6580-4FC7-ACD7-77ABAA609ACC}"/>
              </a:ext>
            </a:extLst>
          </p:cNvPr>
          <p:cNvSpPr/>
          <p:nvPr/>
        </p:nvSpPr>
        <p:spPr>
          <a:xfrm>
            <a:off x="5406452" y="1530206"/>
            <a:ext cx="1379095" cy="763866"/>
          </a:xfrm>
          <a:prstGeom prst="wedgeRectCallou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Surveys</a:t>
            </a:r>
          </a:p>
        </p:txBody>
      </p:sp>
      <p:sp>
        <p:nvSpPr>
          <p:cNvPr id="11" name="Speech Bubble: Rectangle 10">
            <a:extLst>
              <a:ext uri="{FF2B5EF4-FFF2-40B4-BE49-F238E27FC236}">
                <a16:creationId xmlns:a16="http://schemas.microsoft.com/office/drawing/2014/main" id="{38D76CEF-59A5-4042-98E6-FC8650469AE8}"/>
              </a:ext>
            </a:extLst>
          </p:cNvPr>
          <p:cNvSpPr/>
          <p:nvPr/>
        </p:nvSpPr>
        <p:spPr>
          <a:xfrm>
            <a:off x="5362746" y="2665134"/>
            <a:ext cx="1379095" cy="763866"/>
          </a:xfrm>
          <a:prstGeom prst="wedgeRectCallou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Card Sort Activity</a:t>
            </a:r>
          </a:p>
        </p:txBody>
      </p:sp>
      <p:sp>
        <p:nvSpPr>
          <p:cNvPr id="12" name="Speech Bubble: Rectangle 11">
            <a:extLst>
              <a:ext uri="{FF2B5EF4-FFF2-40B4-BE49-F238E27FC236}">
                <a16:creationId xmlns:a16="http://schemas.microsoft.com/office/drawing/2014/main" id="{1E8447E4-8171-4EC0-87BE-FBB0BD9E9066}"/>
              </a:ext>
            </a:extLst>
          </p:cNvPr>
          <p:cNvSpPr/>
          <p:nvPr/>
        </p:nvSpPr>
        <p:spPr>
          <a:xfrm>
            <a:off x="5362745" y="3800062"/>
            <a:ext cx="1379095" cy="763866"/>
          </a:xfrm>
          <a:prstGeom prst="wedgeRectCallou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User Interviews</a:t>
            </a:r>
          </a:p>
        </p:txBody>
      </p:sp>
    </p:spTree>
    <p:extLst>
      <p:ext uri="{BB962C8B-B14F-4D97-AF65-F5344CB8AC3E}">
        <p14:creationId xmlns:p14="http://schemas.microsoft.com/office/powerpoint/2010/main" val="7404842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52F6-4BA5-4228-9B05-A410BDCAA5E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735E551-093E-487B-A044-37A8DB313DAE}"/>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5637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9C75E1-1537-4BD3-875F-F4F00AF7FE16}"/>
              </a:ext>
            </a:extLst>
          </p:cNvPr>
          <p:cNvSpPr txBox="1">
            <a:spLocks/>
          </p:cNvSpPr>
          <p:nvPr/>
        </p:nvSpPr>
        <p:spPr>
          <a:xfrm>
            <a:off x="7699917" y="84075"/>
            <a:ext cx="4492083" cy="1541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Worth: 15%</a:t>
            </a:r>
          </a:p>
          <a:p>
            <a:r>
              <a:rPr lang="en-AU" dirty="0"/>
              <a:t>Due: 22 Oct 2021</a:t>
            </a:r>
          </a:p>
        </p:txBody>
      </p:sp>
      <p:sp>
        <p:nvSpPr>
          <p:cNvPr id="5" name="Title 7">
            <a:extLst>
              <a:ext uri="{FF2B5EF4-FFF2-40B4-BE49-F238E27FC236}">
                <a16:creationId xmlns:a16="http://schemas.microsoft.com/office/drawing/2014/main" id="{BEBD8839-5AA8-45AF-BD28-E18E696AD808}"/>
              </a:ext>
            </a:extLst>
          </p:cNvPr>
          <p:cNvSpPr txBox="1">
            <a:spLocks/>
          </p:cNvSpPr>
          <p:nvPr/>
        </p:nvSpPr>
        <p:spPr>
          <a:xfrm>
            <a:off x="293475" y="127950"/>
            <a:ext cx="116986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solidFill>
                  <a:schemeClr val="accent6">
                    <a:lumMod val="75000"/>
                  </a:schemeClr>
                </a:solidFill>
                <a:latin typeface="Amasis MT Pro Black" panose="020B0604020202020204" pitchFamily="18" charset="0"/>
              </a:rPr>
              <a:t>White Paper Report</a:t>
            </a:r>
            <a:endParaRPr lang="en-AU" sz="7200" dirty="0">
              <a:solidFill>
                <a:schemeClr val="accent6">
                  <a:lumMod val="75000"/>
                </a:schemeClr>
              </a:solidFill>
              <a:latin typeface="Amasis MT Pro Black" panose="020B0604020202020204" pitchFamily="18" charset="0"/>
            </a:endParaRPr>
          </a:p>
        </p:txBody>
      </p:sp>
      <p:sp>
        <p:nvSpPr>
          <p:cNvPr id="6" name="Title 1">
            <a:extLst>
              <a:ext uri="{FF2B5EF4-FFF2-40B4-BE49-F238E27FC236}">
                <a16:creationId xmlns:a16="http://schemas.microsoft.com/office/drawing/2014/main" id="{794D17EA-ADFF-48D1-9771-B862043C40BB}"/>
              </a:ext>
            </a:extLst>
          </p:cNvPr>
          <p:cNvSpPr txBox="1">
            <a:spLocks/>
          </p:cNvSpPr>
          <p:nvPr/>
        </p:nvSpPr>
        <p:spPr>
          <a:xfrm>
            <a:off x="293475" y="1497388"/>
            <a:ext cx="10515600" cy="515070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latin typeface="+mn-lt"/>
              </a:rPr>
              <a:t>Situation assessment </a:t>
            </a:r>
          </a:p>
          <a:p>
            <a:pPr marL="571500" indent="-571500">
              <a:buFontTx/>
              <a:buChar char="-"/>
            </a:pPr>
            <a:r>
              <a:rPr lang="en-GB" sz="2800" dirty="0">
                <a:latin typeface="+mn-lt"/>
              </a:rPr>
              <a:t>Include a description of the relevant environmental conditions affecting the client business, including relevant statistics, trends, competitors, etc (macro level) </a:t>
            </a:r>
          </a:p>
          <a:p>
            <a:pPr marL="571500" indent="-571500">
              <a:buFontTx/>
              <a:buChar char="-"/>
            </a:pPr>
            <a:r>
              <a:rPr lang="en-GB" sz="2800" dirty="0">
                <a:latin typeface="+mn-lt"/>
              </a:rPr>
              <a:t>Who is the client base? Outline the trends, relevant statistics and information relevant to the project. (micro level) </a:t>
            </a:r>
          </a:p>
          <a:p>
            <a:pPr marL="571500" indent="-571500">
              <a:buFontTx/>
              <a:buChar char="-"/>
            </a:pPr>
            <a:r>
              <a:rPr lang="en-GB" sz="2800" dirty="0">
                <a:latin typeface="+mn-lt"/>
              </a:rPr>
              <a:t>Assess how the business needs in relation to the project challenge are currently being met (strengths) or not met (weaknesses). What can be improved? - Analysis of the gap between the current situation and the stated objective(s). What opportunities does this create?</a:t>
            </a:r>
            <a:endParaRPr lang="en-AU" sz="2800" dirty="0">
              <a:latin typeface="+mn-lt"/>
            </a:endParaRPr>
          </a:p>
        </p:txBody>
      </p:sp>
    </p:spTree>
    <p:extLst>
      <p:ext uri="{BB962C8B-B14F-4D97-AF65-F5344CB8AC3E}">
        <p14:creationId xmlns:p14="http://schemas.microsoft.com/office/powerpoint/2010/main" val="1417278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1EBABBEB7E2341A633770371D23B59" ma:contentTypeVersion="12" ma:contentTypeDescription="Create a new document." ma:contentTypeScope="" ma:versionID="d4f903ae447ea872b78a2d28ea94e787">
  <xsd:schema xmlns:xsd="http://www.w3.org/2001/XMLSchema" xmlns:xs="http://www.w3.org/2001/XMLSchema" xmlns:p="http://schemas.microsoft.com/office/2006/metadata/properties" xmlns:ns3="51ee5d4d-c5fe-4e39-a6b7-3220126a79c7" xmlns:ns4="37625f83-4c6f-488d-9595-d3ccd1691a26" targetNamespace="http://schemas.microsoft.com/office/2006/metadata/properties" ma:root="true" ma:fieldsID="84e21b034634fb80edd2a5ce46981ab5" ns3:_="" ns4:_="">
    <xsd:import namespace="51ee5d4d-c5fe-4e39-a6b7-3220126a79c7"/>
    <xsd:import namespace="37625f83-4c6f-488d-9595-d3ccd1691a2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ee5d4d-c5fe-4e39-a6b7-3220126a79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625f83-4c6f-488d-9595-d3ccd1691a2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341CC8-0C5A-4B1B-BA71-B4B80BB33670}">
  <ds:schemaRefs>
    <ds:schemaRef ds:uri="http://purl.org/dc/dcmitype/"/>
    <ds:schemaRef ds:uri="51ee5d4d-c5fe-4e39-a6b7-3220126a79c7"/>
    <ds:schemaRef ds:uri="http://www.w3.org/XML/1998/namespace"/>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37625f83-4c6f-488d-9595-d3ccd1691a26"/>
    <ds:schemaRef ds:uri="http://purl.org/dc/terms/"/>
  </ds:schemaRefs>
</ds:datastoreItem>
</file>

<file path=customXml/itemProps2.xml><?xml version="1.0" encoding="utf-8"?>
<ds:datastoreItem xmlns:ds="http://schemas.openxmlformats.org/officeDocument/2006/customXml" ds:itemID="{2CCB61F6-047B-4AE7-8CAF-4F5CD2935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ee5d4d-c5fe-4e39-a6b7-3220126a79c7"/>
    <ds:schemaRef ds:uri="37625f83-4c6f-488d-9595-d3ccd1691a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1F5523-2665-45C8-9437-43CE6615B7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414</TotalTime>
  <Words>3900</Words>
  <Application>Microsoft Office PowerPoint</Application>
  <PresentationFormat>Widescreen</PresentationFormat>
  <Paragraphs>646</Paragraphs>
  <Slides>86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86</vt:i4>
      </vt:variant>
    </vt:vector>
  </HeadingPairs>
  <TitlesOfParts>
    <vt:vector size="95" baseType="lpstr">
      <vt:lpstr>Amasis MT Pro Black</vt:lpstr>
      <vt:lpstr>Arial</vt:lpstr>
      <vt:lpstr>Arial Black</vt:lpstr>
      <vt:lpstr>Calibri</vt:lpstr>
      <vt:lpstr>Calibri Light</vt:lpstr>
      <vt:lpstr>Public Sans</vt:lpstr>
      <vt:lpstr>Segoe UI Light</vt:lpstr>
      <vt:lpstr>Office Theme</vt:lpstr>
      <vt:lpstr>1_Office Theme</vt:lpstr>
      <vt:lpstr>PP2  Workshop Project Requirements</vt:lpstr>
      <vt:lpstr>PowerPoint Presentation</vt:lpstr>
      <vt:lpstr>Group Repository  and Team Charter</vt:lpstr>
      <vt:lpstr>PowerPoint Presentation</vt:lpstr>
      <vt:lpstr>White Paper Report</vt:lpstr>
      <vt:lpstr>PowerPoint Presentation</vt:lpstr>
      <vt:lpstr>PowerPoint Presentation</vt:lpstr>
      <vt:lpstr>PowerPoint Presentation</vt:lpstr>
      <vt:lpstr>PowerPoint Presentation</vt:lpstr>
      <vt:lpstr>Project Presentation</vt:lpstr>
      <vt:lpstr>PowerPoint Presentation</vt:lpstr>
      <vt:lpstr>Podcast</vt:lpstr>
      <vt:lpstr>PowerPoint Presentation</vt:lpstr>
      <vt:lpstr>Individual Reflective Piece</vt:lpstr>
      <vt:lpstr>PowerPoint Presentation</vt:lpstr>
      <vt:lpstr>Workshop Contribution</vt:lpstr>
      <vt:lpstr>PowerPoint Presentation</vt:lpstr>
      <vt:lpstr>Challenge Set: HoloLens</vt:lpstr>
      <vt:lpstr>PowerPoint Presentation</vt:lpstr>
      <vt:lpstr>PowerPoint Presentation</vt:lpstr>
      <vt:lpstr>PowerPoint Presentation</vt:lpstr>
      <vt:lpstr>PowerPoint Presentation</vt:lpstr>
      <vt:lpstr>PowerPoint Presentation</vt:lpstr>
      <vt:lpstr>PowerPoint Presentation</vt:lpstr>
      <vt:lpstr>Challenge Set: Global South</vt:lpstr>
      <vt:lpstr>PowerPoint Presentation</vt:lpstr>
      <vt:lpstr>PowerPoint Presentation</vt:lpstr>
      <vt:lpstr>PowerPoint Presentation</vt:lpstr>
      <vt:lpstr>PowerPoint Presentation</vt:lpstr>
      <vt:lpstr>PowerPoint Presentation</vt:lpstr>
      <vt:lpstr>PP2 Project Tools</vt:lpstr>
      <vt:lpstr>Creating Impact</vt:lpstr>
      <vt:lpstr>Point of View</vt:lpstr>
      <vt:lpstr>Problem Framing</vt:lpstr>
      <vt:lpstr>Background Research</vt:lpstr>
      <vt:lpstr>Ecosystem Mapping</vt:lpstr>
      <vt:lpstr>Stakeholder Analysis Matrix</vt:lpstr>
      <vt:lpstr>KML Chart</vt:lpstr>
      <vt:lpstr>Empathise</vt:lpstr>
      <vt:lpstr>Design Thinking Process</vt:lpstr>
      <vt:lpstr>Empathise Requirements: attitude, etc.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 – W – L Charts (Know, Want to Know, Learned)</vt:lpstr>
      <vt:lpstr>Ideate</vt:lpstr>
      <vt:lpstr>Design Thinking Process</vt:lpstr>
      <vt:lpstr>PowerPoint Presentation</vt:lpstr>
      <vt:lpstr>PowerPoint Presentation</vt:lpstr>
      <vt:lpstr>PowerPoint Presentation</vt:lpstr>
      <vt:lpstr>PowerPoint Presentation</vt:lpstr>
      <vt:lpstr>Prototype</vt:lpstr>
      <vt:lpstr>Design Thinking Process</vt:lpstr>
      <vt:lpstr>PowerPoint Presentation</vt:lpstr>
      <vt:lpstr>PowerPoint Presentation</vt:lpstr>
      <vt:lpstr>PowerPoint Presentation</vt:lpstr>
      <vt:lpstr>PowerPoint Presentation</vt:lpstr>
      <vt:lpstr>Test</vt:lpstr>
      <vt:lpstr>Design Thinking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Felicity Millman</dc:creator>
  <cp:lastModifiedBy>Felicity Millman</cp:lastModifiedBy>
  <cp:revision>2</cp:revision>
  <dcterms:created xsi:type="dcterms:W3CDTF">2021-09-01T13:50:49Z</dcterms:created>
  <dcterms:modified xsi:type="dcterms:W3CDTF">2021-09-02T09:06:03Z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0x010100A01EBABBEB7E2341A633770371D23B59</vt:lpwstr>
  </property>
</Properties>
</file>