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734" r:id="rId5"/>
    <p:sldId id="735" r:id="rId6"/>
    <p:sldId id="736" r:id="rId7"/>
    <p:sldId id="738" r:id="rId8"/>
    <p:sldId id="737" r:id="rId9"/>
    <p:sldId id="7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43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06F4-F978-4C8C-A6ED-76D5DAF42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DCE82-0801-48EA-B468-586E259D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FEB1A-D6DA-414F-B453-8FC3AB3D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CE27-F9CD-4252-8891-E2F337A0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A06A-6562-44F0-A1FB-FB66E2C8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56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DA3E-110B-4D0A-B1BA-BDD7366F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AE8F-33DE-4532-A543-FBE523F4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A5A6-C05F-4860-A85B-5EC130E1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743A-4708-40D4-9B52-74A462E5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23C7-3192-4F9A-B946-5CFE7D8E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15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36166-BBAC-4062-9FE7-A470D616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D6F5F-D865-4748-AB2C-D11231CE6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E2CA-0CAF-40BC-BB3F-7C0C7B83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51A67-6DA7-4A4F-8078-E9A021CC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B0E1-E089-407B-B821-E5D36EA7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06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92FC-274E-460B-AE77-9428718C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2FAD-5BEE-4FF1-B370-91CC820C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D2FD-3855-4B02-B529-F4162B66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F4C5-B9DB-4774-83D0-7B53E812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958D-502A-4730-9339-9C3D0C95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4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6833-5E28-487B-9303-B2540574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C69F-5E9B-499D-AA78-DFB1CA74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BBCB-AB8A-4B85-930A-3C63EFF0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8DB7-7939-492C-85D3-DB6B5C49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32BD-3A7C-4D0F-AEC9-3CCCF81A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7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A75-2216-4B90-9819-36C00C0B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F7C0-D2E0-444B-A4F9-22EDDD4D3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9F8B7-C89A-400F-B753-F73474F8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142F-A42D-47D4-B5EE-1A5B6FE3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3B408-0E1B-4A14-B0A7-DB389B52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7012-7DB9-470E-A526-B2AB759D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92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7017-196E-45BF-950C-5FB96CDD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B813-E22A-44EB-8CA3-B31F2FB9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23435-BFDF-4FEA-8EC6-C42E3666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98D60-4C24-4F33-A384-51966C169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1037C-A476-4AED-A65D-DAD8E1A2A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0370D-E1C0-4766-BAAE-A2643055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88AD2-0533-418F-A5D1-D436B15D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1952-9145-4B7C-A9A2-3115DA2E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6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4915-7BF2-41CD-A3E9-D841B3C5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47ABC-1F8B-49A7-9319-3FC4554F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DD54-4B83-43FA-A251-68C6C485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D870F-2280-4E85-98BB-BB83BB12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6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66176-7135-445B-81B7-3EC5EEF6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6FA8D-B03E-4C05-ACAC-9C88BC78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923F9-EC4A-4E6D-8ABC-14D4322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01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174F-06FD-4280-BE01-C0AE7730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93CD-7C36-470C-8CF3-3B7F457A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039C6-B906-4457-82B5-A8F28203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38482-523D-4FE1-8E6F-3D40DEC4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5686-23D4-43D3-9320-8A039BB2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AE37C-6A14-4069-948A-9134CFE5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79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4328-1D3D-4A9C-8B04-9BCA04C8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3768E-8853-43B0-93B9-E71C29AB7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91F0C-0DD2-4365-B905-B22F22FC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BA63-4D0B-4CFE-9778-7004099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89C62-9034-4224-BAE7-E28FD294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098BE-BD17-4EA1-8A66-CCD9142D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95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1FA7B-04AB-4CE2-BE35-1CB6EB9B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D9607-E398-4650-9EF9-D893E1D7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CDD2-1089-4D74-82B7-B6F74EA5B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A5E7-9D07-4AC2-9B8A-7EF422B3EF28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3C6E-3F1D-48FC-8A12-5DD9E21B9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964E-1F52-4237-8CF8-1196D6A30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80D9-C1AF-4BC1-88B8-9272540D71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79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C46DFA94-BB7D-41B0-B50C-53E9A42B47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9600" dirty="0">
                <a:solidFill>
                  <a:schemeClr val="accent6">
                    <a:lumMod val="75000"/>
                  </a:schemeClr>
                </a:solidFill>
                <a:latin typeface="Amasis MT Pro Black" panose="020B0604020202020204" pitchFamily="18" charset="0"/>
              </a:rPr>
              <a:t>Challenge Set: Technology for Good in the Global South</a:t>
            </a:r>
            <a:endParaRPr lang="en-AU" sz="16600" dirty="0">
              <a:solidFill>
                <a:schemeClr val="accent6">
                  <a:lumMod val="75000"/>
                </a:schemeClr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76E48-5E07-4655-BF36-BFA48273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29" y="663734"/>
            <a:ext cx="10624780" cy="55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0B24FA-5B14-4ED5-8582-1E212FDB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90" y="1579418"/>
            <a:ext cx="10569448" cy="34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8659C75B-13B8-4BDE-8A9B-A370D6808948}"/>
              </a:ext>
            </a:extLst>
          </p:cNvPr>
          <p:cNvSpPr txBox="1">
            <a:spLocks/>
          </p:cNvSpPr>
          <p:nvPr/>
        </p:nvSpPr>
        <p:spPr>
          <a:xfrm>
            <a:off x="246672" y="124203"/>
            <a:ext cx="11698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solidFill>
                  <a:schemeClr val="accent6">
                    <a:lumMod val="75000"/>
                  </a:schemeClr>
                </a:solidFill>
                <a:latin typeface="Amasis MT Pro Black" panose="020B0604020202020204" pitchFamily="18" charset="0"/>
              </a:rPr>
              <a:t>Global South Workshop Project Requirements</a:t>
            </a:r>
            <a:endParaRPr lang="en-AU" sz="6600" dirty="0">
              <a:solidFill>
                <a:schemeClr val="accent6">
                  <a:lumMod val="75000"/>
                </a:schemeClr>
              </a:solidFill>
              <a:latin typeface="Amasis MT Pro Black" panose="020B060402020202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7D7D4B-1434-413D-A063-0BD3CFAA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11260"/>
              </p:ext>
            </p:extLst>
          </p:nvPr>
        </p:nvGraphicFramePr>
        <p:xfrm>
          <a:off x="569626" y="1888761"/>
          <a:ext cx="11212643" cy="3540278"/>
        </p:xfrm>
        <a:graphic>
          <a:graphicData uri="http://schemas.openxmlformats.org/drawingml/2006/table">
            <a:tbl>
              <a:tblPr/>
              <a:tblGrid>
                <a:gridCol w="4944551">
                  <a:extLst>
                    <a:ext uri="{9D8B030D-6E8A-4147-A177-3AD203B41FA5}">
                      <a16:colId xmlns:a16="http://schemas.microsoft.com/office/drawing/2014/main" val="2848706674"/>
                    </a:ext>
                  </a:extLst>
                </a:gridCol>
                <a:gridCol w="636798">
                  <a:extLst>
                    <a:ext uri="{9D8B030D-6E8A-4147-A177-3AD203B41FA5}">
                      <a16:colId xmlns:a16="http://schemas.microsoft.com/office/drawing/2014/main" val="3955064599"/>
                    </a:ext>
                  </a:extLst>
                </a:gridCol>
                <a:gridCol w="2884321">
                  <a:extLst>
                    <a:ext uri="{9D8B030D-6E8A-4147-A177-3AD203B41FA5}">
                      <a16:colId xmlns:a16="http://schemas.microsoft.com/office/drawing/2014/main" val="3616335942"/>
                    </a:ext>
                  </a:extLst>
                </a:gridCol>
                <a:gridCol w="2746973">
                  <a:extLst>
                    <a:ext uri="{9D8B030D-6E8A-4147-A177-3AD203B41FA5}">
                      <a16:colId xmlns:a16="http://schemas.microsoft.com/office/drawing/2014/main" val="4168742185"/>
                    </a:ext>
                  </a:extLst>
                </a:gridCol>
              </a:tblGrid>
              <a:tr h="212693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has this been achieved?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/ where has this been documented?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60798"/>
                  </a:ext>
                </a:extLst>
              </a:tr>
              <a:tr h="212693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Have you?</a:t>
                      </a:r>
                    </a:p>
                  </a:txBody>
                  <a:tcPr marL="4392" marR="4392" marT="4392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49957"/>
                  </a:ext>
                </a:extLst>
              </a:tr>
              <a:tr h="41957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Identified the social, ethical and technical challenges for the people who want to use technology for social good / hackathons.</a:t>
                      </a:r>
                    </a:p>
                  </a:txBody>
                  <a:tcPr marL="4392" marR="4392" marT="4392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566876"/>
                  </a:ext>
                </a:extLst>
              </a:tr>
              <a:tr h="413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Identified how/why/when some technology for social good technology innitiatives undermine the indigenous knowledge and the ways of looking.</a:t>
                      </a:r>
                    </a:p>
                  </a:txBody>
                  <a:tcPr marL="4392" marR="4392" marT="4392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661623"/>
                  </a:ext>
                </a:extLst>
              </a:tr>
              <a:tr h="62065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Explored the ethical problems created by lack of access to infrastructure, lack of alternatives or limited solutions to any unexpected problems arising from these 'technology for social good projects'.</a:t>
                      </a:r>
                    </a:p>
                  </a:txBody>
                  <a:tcPr marL="4392" marR="4392" marT="4392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49431"/>
                  </a:ext>
                </a:extLst>
              </a:tr>
              <a:tr h="413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Identified stakeholders of the 'technology innovation for social good' project as well as their needs and values</a:t>
                      </a:r>
                    </a:p>
                  </a:txBody>
                  <a:tcPr marL="4392" marR="4392" marT="4392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061979"/>
                  </a:ext>
                </a:extLst>
              </a:tr>
              <a:tr h="62065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Identified a way to ensure the tech solutions in less developed countries are responsible, where there may not be infrastructure to provide alternatives or solutions to any unexpected problems.</a:t>
                      </a:r>
                    </a:p>
                  </a:txBody>
                  <a:tcPr marL="4392" marR="4392" marT="4392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119276"/>
                  </a:ext>
                </a:extLst>
              </a:tr>
              <a:tr h="62646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Identified how can we best develop solutions to these problems in a responsible and relevant way if we cannot ethically innovate for or with populations in the Global South</a:t>
                      </a:r>
                    </a:p>
                  </a:txBody>
                  <a:tcPr marL="4392" marR="4392" marT="4392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92" marR="4392" marT="4392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1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CC7530-DFCB-4055-A7A1-9B4DE4F8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08" y="437506"/>
            <a:ext cx="7516183" cy="59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8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8D9334FF-AC29-4F6F-A496-BC620B6FC3FB}"/>
              </a:ext>
            </a:extLst>
          </p:cNvPr>
          <p:cNvSpPr txBox="1">
            <a:spLocks/>
          </p:cNvSpPr>
          <p:nvPr/>
        </p:nvSpPr>
        <p:spPr>
          <a:xfrm>
            <a:off x="233515" y="-104397"/>
            <a:ext cx="11698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solidFill>
                  <a:schemeClr val="accent6">
                    <a:lumMod val="75000"/>
                  </a:schemeClr>
                </a:solidFill>
                <a:latin typeface="Amasis MT Pro Black" panose="020B0604020202020204" pitchFamily="18" charset="0"/>
              </a:rPr>
              <a:t>Quick Workshop Project Review</a:t>
            </a:r>
            <a:endParaRPr lang="en-AU" sz="6600" dirty="0">
              <a:solidFill>
                <a:schemeClr val="accent6">
                  <a:lumMod val="75000"/>
                </a:schemeClr>
              </a:solidFill>
              <a:latin typeface="Amasis MT Pro Black" panose="020B060402020202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1D27CC-5963-4B4B-9C84-3936D1C7D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35497"/>
              </p:ext>
            </p:extLst>
          </p:nvPr>
        </p:nvGraphicFramePr>
        <p:xfrm>
          <a:off x="876925" y="1221167"/>
          <a:ext cx="10770432" cy="4955795"/>
        </p:xfrm>
        <a:graphic>
          <a:graphicData uri="http://schemas.openxmlformats.org/drawingml/2006/table">
            <a:tbl>
              <a:tblPr/>
              <a:tblGrid>
                <a:gridCol w="3739903">
                  <a:extLst>
                    <a:ext uri="{9D8B030D-6E8A-4147-A177-3AD203B41FA5}">
                      <a16:colId xmlns:a16="http://schemas.microsoft.com/office/drawing/2014/main" val="4003802256"/>
                    </a:ext>
                  </a:extLst>
                </a:gridCol>
                <a:gridCol w="764980">
                  <a:extLst>
                    <a:ext uri="{9D8B030D-6E8A-4147-A177-3AD203B41FA5}">
                      <a16:colId xmlns:a16="http://schemas.microsoft.com/office/drawing/2014/main" val="492888266"/>
                    </a:ext>
                  </a:extLst>
                </a:gridCol>
                <a:gridCol w="1736383">
                  <a:extLst>
                    <a:ext uri="{9D8B030D-6E8A-4147-A177-3AD203B41FA5}">
                      <a16:colId xmlns:a16="http://schemas.microsoft.com/office/drawing/2014/main" val="2968538094"/>
                    </a:ext>
                  </a:extLst>
                </a:gridCol>
                <a:gridCol w="2792783">
                  <a:extLst>
                    <a:ext uri="{9D8B030D-6E8A-4147-A177-3AD203B41FA5}">
                      <a16:colId xmlns:a16="http://schemas.microsoft.com/office/drawing/2014/main" val="3286804314"/>
                    </a:ext>
                  </a:extLst>
                </a:gridCol>
                <a:gridCol w="1736383">
                  <a:extLst>
                    <a:ext uri="{9D8B030D-6E8A-4147-A177-3AD203B41FA5}">
                      <a16:colId xmlns:a16="http://schemas.microsoft.com/office/drawing/2014/main" val="3694026059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we completed this task? </a:t>
                      </a:r>
                    </a:p>
                  </a:txBody>
                  <a:tcPr marL="3161" marR="3161" marT="316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have we completed this requirement?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can we display we have completed this requirement? 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Which Workshop Assessment  is this relevant to?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958314"/>
                  </a:ext>
                </a:extLst>
              </a:tr>
              <a:tr h="551071"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Yes or No</a:t>
                      </a:r>
                    </a:p>
                  </a:txBody>
                  <a:tcPr marL="3161" marR="3161" marT="316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Activities Completed (Stakeholder Mapping, Empathy Map, Secondary Research Etc)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Paper, Podcast, Group Presentation, Individual Reflective Piece or Workshop Contribution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536427"/>
                  </a:ext>
                </a:extLst>
              </a:tr>
              <a:tr h="1406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Empathise 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07845"/>
                  </a:ext>
                </a:extLst>
              </a:tr>
              <a:tr h="41042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and analyse existing cases of platforms empowering vulnerable communities across the world by technology (platforms like Techfugees and WFP Innovation AccelA4:A8erator)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699038"/>
                  </a:ext>
                </a:extLst>
              </a:tr>
              <a:tr h="27361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Analyse the successful projects to understand which kind of innovations are mostly desirable by the funding agencies.  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30157"/>
                  </a:ext>
                </a:extLst>
              </a:tr>
              <a:tr h="41042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Understand the context, environment and requirements in which initiatives such as Techfugees or hackathons and open-innovation events operates.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90493"/>
                  </a:ext>
                </a:extLst>
              </a:tr>
              <a:tr h="41042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 a review to determine the main key social, ethical, and technical concerns around design and application of Tech-innovations in the developing countries.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045859"/>
                  </a:ext>
                </a:extLst>
              </a:tr>
              <a:tr h="68787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one initiative (e.g. hackathon, institution, etc.) and go through the abovementioned process for that particular initiative. For example, if your group find a specific hackathon in Kenya interesting, find and analyse all relevant information about that Hackathon. Ideate and prototype solutions/recommendations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280944"/>
                  </a:ext>
                </a:extLst>
              </a:tr>
              <a:tr h="1406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Ideate and prototype solutions/recommendations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38060"/>
                  </a:ext>
                </a:extLst>
              </a:tr>
              <a:tr h="27361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Recommendations for new or improved design and implementation of tech-accelerators in developing countries 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030501"/>
                  </a:ext>
                </a:extLst>
              </a:tr>
              <a:tr h="27361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 activities that ensure the tech innovations in less developed countries are responsible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784365"/>
                  </a:ext>
                </a:extLst>
              </a:tr>
              <a:tr h="27745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Propose a new design for the selected initiative drawing on the challenges and opportunities identified in the previous sections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499015"/>
                  </a:ext>
                </a:extLst>
              </a:tr>
              <a:tr h="1406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 recommendations/outcomes of the project need to: 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51967"/>
                  </a:ext>
                </a:extLst>
              </a:tr>
              <a:tr h="13680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Demonstrate your responsible thinking and practice. 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626165"/>
                  </a:ext>
                </a:extLst>
              </a:tr>
              <a:tr h="136807"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 with best practice.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976128"/>
                  </a:ext>
                </a:extLst>
              </a:tr>
              <a:tr h="27745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 within the ANU policy framework, security and privacy guidelines.</a:t>
                      </a:r>
                    </a:p>
                  </a:txBody>
                  <a:tcPr marL="3161" marR="3161" marT="3161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/ No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61" marR="3161" marT="316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9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97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EBABBEB7E2341A633770371D23B59" ma:contentTypeVersion="12" ma:contentTypeDescription="Create a new document." ma:contentTypeScope="" ma:versionID="d4f903ae447ea872b78a2d28ea94e787">
  <xsd:schema xmlns:xsd="http://www.w3.org/2001/XMLSchema" xmlns:xs="http://www.w3.org/2001/XMLSchema" xmlns:p="http://schemas.microsoft.com/office/2006/metadata/properties" xmlns:ns3="51ee5d4d-c5fe-4e39-a6b7-3220126a79c7" xmlns:ns4="37625f83-4c6f-488d-9595-d3ccd1691a26" targetNamespace="http://schemas.microsoft.com/office/2006/metadata/properties" ma:root="true" ma:fieldsID="84e21b034634fb80edd2a5ce46981ab5" ns3:_="" ns4:_="">
    <xsd:import namespace="51ee5d4d-c5fe-4e39-a6b7-3220126a79c7"/>
    <xsd:import namespace="37625f83-4c6f-488d-9595-d3ccd1691a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e5d4d-c5fe-4e39-a6b7-3220126a79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25f83-4c6f-488d-9595-d3ccd1691a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341CC8-0C5A-4B1B-BA71-B4B80BB33670}">
  <ds:schemaRefs>
    <ds:schemaRef ds:uri="http://purl.org/dc/dcmitype/"/>
    <ds:schemaRef ds:uri="51ee5d4d-c5fe-4e39-a6b7-3220126a79c7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7625f83-4c6f-488d-9595-d3ccd1691a2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CCB61F6-047B-4AE7-8CAF-4F5CD2935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e5d4d-c5fe-4e39-a6b7-3220126a79c7"/>
    <ds:schemaRef ds:uri="37625f83-4c6f-488d-9595-d3ccd1691a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1F5523-2665-45C8-9437-43CE6615B7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590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Office Theme</vt:lpstr>
      <vt:lpstr>Challenge Set: Technology for Good in the Global South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Felicity Millman</dc:creator>
  <cp:lastModifiedBy>Felicity Millman</cp:lastModifiedBy>
  <cp:revision>3</cp:revision>
  <dcterms:created xsi:type="dcterms:W3CDTF">2021-09-01T13:50:49Z</dcterms:created>
  <dcterms:modified xsi:type="dcterms:W3CDTF">2021-09-01T21:18:07Z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0x010100A01EBABBEB7E2341A633770371D23B59</vt:lpwstr>
  </property>
</Properties>
</file>