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2C3F5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91C62-177A-4FF2-8E6D-1E7C0F3E6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C23B1A-48DE-4CEE-9A7D-47213CE99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1D434-D80A-4A8F-951C-8D96CCC8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A40C-2127-429B-AAA6-94DC6B26A4D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4BE10-F3F8-423C-A0F3-36361017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60FD3-A395-45E7-AA9D-D47B2655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BDC5-E10B-424D-A02D-D6643C4A7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94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39049-1F8E-4A9C-AF3C-461DD972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EE7D89-BD5D-4229-BE75-4B84AC6A3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DA24A-AB10-49F5-BA02-D3D06BFF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A40C-2127-429B-AAA6-94DC6B26A4D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D52BC-5C5A-477E-B724-D3E5D013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1E143-BED2-46A6-BFB3-EEF57575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BDC5-E10B-424D-A02D-D6643C4A7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24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B03B35-47E8-4A94-8F0E-5EFD556E7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8EBC9F-0049-444C-8259-C5FA68C0E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57673-C6A6-462C-A319-FAC42601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A40C-2127-429B-AAA6-94DC6B26A4D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63118-3329-46F2-8D97-976FECDF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EED31-DCBF-424B-890D-987A64EA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BDC5-E10B-424D-A02D-D6643C4A7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7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71A88-9874-4648-98FA-528433D1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929F5-3E19-48EB-85E0-6A2C1ADA7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35846-2625-4C28-9725-FCB0FE79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A40C-2127-429B-AAA6-94DC6B26A4D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16817-05B0-4AF6-B0C3-13BD69C1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9A6A1-6A3E-490C-9A5B-77AA04B8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BDC5-E10B-424D-A02D-D6643C4A7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5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577DF-02C1-4D02-B434-247E1AB7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FD3B5-4A20-451A-BF90-B0B0F8F30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CDEE4-A03E-4DA0-BCA7-5828B588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A40C-2127-429B-AAA6-94DC6B26A4D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EC5B8-27B4-4B68-8D3B-861D54CE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39AB-DDD4-4914-BC64-A09207E0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BDC5-E10B-424D-A02D-D6643C4A7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85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2E5B7-3662-417C-AA13-91A14698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85EE2-B6A0-4503-84BC-93E71034D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4B6FC8-F6D3-4473-83D6-C86E553ED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4D938E-1697-44AD-A31B-FF9983F8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A40C-2127-429B-AAA6-94DC6B26A4D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4D7A8A-2B36-41CB-9188-AC5E965A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AB6A15-E5DA-4974-89F6-893C9BBB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BDC5-E10B-424D-A02D-D6643C4A7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70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D46C8-CF9F-46F0-AF81-478640EF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D99AC1-6485-42EE-9EF2-A427BA5F2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FA881-1F69-4EAD-9A50-1DE7E2B06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C8CCF1-5169-4EEE-B067-3604C4783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42AF1F-F6B5-47D0-8B4B-E77EC772F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A912A2-E3E7-463A-B6D9-A0570D6C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A40C-2127-429B-AAA6-94DC6B26A4D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E4F5AD-CA21-4498-8AD4-EB4BBE0E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CCA27A-DBBC-42D4-854B-CB983C46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BDC5-E10B-424D-A02D-D6643C4A7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88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D3243-879F-429C-9700-66F7F05D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3B8B66-4354-4189-8C6B-3B5AD173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A40C-2127-429B-AAA6-94DC6B26A4D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160CDC-7D09-4B86-9866-84CC5FB3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D1261F-DB0B-4109-845D-C16F52C5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BDC5-E10B-424D-A02D-D6643C4A7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41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06CB4B-9501-4DC6-A381-062BF1DD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A40C-2127-429B-AAA6-94DC6B26A4D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BB4082-78E2-460D-8DBF-19156256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E89334-6B5D-4740-A68C-185334D4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BDC5-E10B-424D-A02D-D6643C4A7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7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78207-2478-4261-9F15-7FE77244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DBA33-A01C-4F31-8222-64E3E6A8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87278E-CE4A-4259-90C9-08CEF8BA8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1B2C0-5CB9-4071-9BE8-18D70843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A40C-2127-429B-AAA6-94DC6B26A4D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1C399D-85AE-402B-9F6F-90B09BBE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C4CEB0-5BB3-44CA-8CED-FB73635F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BDC5-E10B-424D-A02D-D6643C4A7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4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2BEC1-CFC8-4C0E-82E7-CBBF208B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3B97C2-7C84-4CB4-8835-C0DDE5E90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4DBC71-4FCE-40C9-B009-A40100A02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0790E3-0DEA-415B-A2EE-B3882182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A40C-2127-429B-AAA6-94DC6B26A4D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D562A-7C12-42F2-A76A-03C5FB29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CFBDB0-0006-40D0-AC15-1D8B17B6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BDC5-E10B-424D-A02D-D6643C4A7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8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F33D87-F7EF-4F3D-B88B-45E4FBA7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0AC303-A8E1-4CDF-8F33-F53A77E1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F6ECD-23F1-430F-A2B6-5958D90C2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3A40C-2127-429B-AAA6-94DC6B26A4D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7E288-8AD5-4E40-8836-8966E170A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5A766-08D9-4DBF-8F9E-3E35894DF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5BDC5-E10B-424D-A02D-D6643C4A7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1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r.msu.edu/fsp/news/Paper_2.1._FAO_Cephas_Taruvinga.pdf" TargetMode="External"/><Relationship Id="rId2" Type="http://schemas.openxmlformats.org/officeDocument/2006/relationships/hyperlink" Target="http://www.agri.cn/V20/ZX/sjny/201811/t20181113_6283410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AF2D7A8-6005-464B-B7FA-7D8C2F5C65BB}"/>
              </a:ext>
            </a:extLst>
          </p:cNvPr>
          <p:cNvSpPr/>
          <p:nvPr/>
        </p:nvSpPr>
        <p:spPr>
          <a:xfrm>
            <a:off x="0" y="-59072"/>
            <a:ext cx="12192000" cy="691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37553F-C6AC-41D3-99DF-FAF21CE2C89A}"/>
              </a:ext>
            </a:extLst>
          </p:cNvPr>
          <p:cNvSpPr txBox="1">
            <a:spLocks/>
          </p:cNvSpPr>
          <p:nvPr/>
        </p:nvSpPr>
        <p:spPr>
          <a:xfrm>
            <a:off x="1519519" y="426148"/>
            <a:ext cx="9144000" cy="62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O</a:t>
            </a:r>
            <a:r>
              <a:rPr lang="id-ID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verview</a:t>
            </a:r>
            <a:endParaRPr lang="en-GB" sz="4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003030101060003" pitchFamily="34" charset="0"/>
              <a:ea typeface="Fira Sans Heavy Italic" panose="00000A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E53259DD-EFD1-4D69-97AE-5CCCAFF0C650}"/>
              </a:ext>
            </a:extLst>
          </p:cNvPr>
          <p:cNvSpPr txBox="1"/>
          <p:nvPr/>
        </p:nvSpPr>
        <p:spPr>
          <a:xfrm>
            <a:off x="2306903" y="1820331"/>
            <a:ext cx="413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  <a:ea typeface="Fira Sans SemiBold Italic" panose="00000700000000000000" pitchFamily="50" charset="0"/>
              </a:rPr>
              <a:t>Region: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  <a:ea typeface="Fira Sans SemiBold Italic" panose="00000700000000000000" pitchFamily="50" charset="0"/>
              </a:rPr>
              <a:t>Singida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  <a:ea typeface="Fira Sans SemiBold Italic" panose="00000700000000000000" pitchFamily="50" charset="0"/>
              </a:rPr>
              <a:t>, Tanzania</a:t>
            </a:r>
          </a:p>
        </p:txBody>
      </p:sp>
      <p:sp>
        <p:nvSpPr>
          <p:cNvPr id="18" name="Shape 940">
            <a:extLst>
              <a:ext uri="{FF2B5EF4-FFF2-40B4-BE49-F238E27FC236}">
                <a16:creationId xmlns:a16="http://schemas.microsoft.com/office/drawing/2014/main" id="{BC2AB30F-D1B1-4179-9029-3E994BAE0E9A}"/>
              </a:ext>
            </a:extLst>
          </p:cNvPr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id="{8DC2E0B8-249D-4A36-BB0E-38CC11A8A03F}"/>
              </a:ext>
            </a:extLst>
          </p:cNvPr>
          <p:cNvSpPr txBox="1"/>
          <p:nvPr/>
        </p:nvSpPr>
        <p:spPr>
          <a:xfrm>
            <a:off x="11524565" y="56816"/>
            <a:ext cx="65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FD04218-9C94-4369-B68B-742D7E727998}" type="slidenum">
              <a:rPr lang="id-ID" sz="1400" b="1" smtClean="0"/>
              <a:t>1</a:t>
            </a:fld>
            <a:endParaRPr lang="en-AU" sz="1400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643ADA8-F009-4E92-8E17-2D21372783BF}"/>
              </a:ext>
            </a:extLst>
          </p:cNvPr>
          <p:cNvSpPr/>
          <p:nvPr/>
        </p:nvSpPr>
        <p:spPr>
          <a:xfrm rot="234086">
            <a:off x="7151711" y="2254816"/>
            <a:ext cx="4558408" cy="4378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3" name="图形 52">
            <a:extLst>
              <a:ext uri="{FF2B5EF4-FFF2-40B4-BE49-F238E27FC236}">
                <a16:creationId xmlns:a16="http://schemas.microsoft.com/office/drawing/2014/main" id="{7CFEC723-37F1-4CE2-AB4B-69C68BE60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4914" y="2295189"/>
            <a:ext cx="4515374" cy="4297946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2FA7D970-BE25-4AE8-9581-2951583FA1AE}"/>
              </a:ext>
            </a:extLst>
          </p:cNvPr>
          <p:cNvSpPr txBox="1"/>
          <p:nvPr/>
        </p:nvSpPr>
        <p:spPr>
          <a:xfrm>
            <a:off x="96634" y="6553011"/>
            <a:ext cx="6122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 from: https://en.wikipedia.org/wiki/Singida_Region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5" name="Group 62">
            <a:extLst>
              <a:ext uri="{FF2B5EF4-FFF2-40B4-BE49-F238E27FC236}">
                <a16:creationId xmlns:a16="http://schemas.microsoft.com/office/drawing/2014/main" id="{35927379-0BA2-498A-97F4-4A0141737AA5}"/>
              </a:ext>
            </a:extLst>
          </p:cNvPr>
          <p:cNvGrpSpPr/>
          <p:nvPr/>
        </p:nvGrpSpPr>
        <p:grpSpPr>
          <a:xfrm>
            <a:off x="1381488" y="1820331"/>
            <a:ext cx="741349" cy="746002"/>
            <a:chOff x="6328431" y="2104864"/>
            <a:chExt cx="741349" cy="746002"/>
          </a:xfrm>
        </p:grpSpPr>
        <p:sp>
          <p:nvSpPr>
            <p:cNvPr id="56" name="Oval 63">
              <a:extLst>
                <a:ext uri="{FF2B5EF4-FFF2-40B4-BE49-F238E27FC236}">
                  <a16:creationId xmlns:a16="http://schemas.microsoft.com/office/drawing/2014/main" id="{19E75C46-39B0-40F9-A214-CC4595AB29EC}"/>
                </a:ext>
              </a:extLst>
            </p:cNvPr>
            <p:cNvSpPr/>
            <p:nvPr/>
          </p:nvSpPr>
          <p:spPr>
            <a:xfrm>
              <a:off x="6328431" y="2104864"/>
              <a:ext cx="741349" cy="7460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 dirty="0">
                <a:solidFill>
                  <a:schemeClr val="bg1"/>
                </a:solidFill>
              </a:endParaRPr>
            </a:p>
          </p:txBody>
        </p:sp>
        <p:sp>
          <p:nvSpPr>
            <p:cNvPr id="57" name="Freeform 64">
              <a:extLst>
                <a:ext uri="{FF2B5EF4-FFF2-40B4-BE49-F238E27FC236}">
                  <a16:creationId xmlns:a16="http://schemas.microsoft.com/office/drawing/2014/main" id="{C6A7A930-5845-4873-A931-A22AA7930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1158" y="2264413"/>
              <a:ext cx="422541" cy="419612"/>
            </a:xfrm>
            <a:custGeom>
              <a:avLst/>
              <a:gdLst>
                <a:gd name="T0" fmla="*/ 0 w 120"/>
                <a:gd name="T1" fmla="*/ 60 h 120"/>
                <a:gd name="T2" fmla="*/ 120 w 120"/>
                <a:gd name="T3" fmla="*/ 60 h 120"/>
                <a:gd name="T4" fmla="*/ 83 w 120"/>
                <a:gd name="T5" fmla="*/ 24 h 120"/>
                <a:gd name="T6" fmla="*/ 86 w 120"/>
                <a:gd name="T7" fmla="*/ 14 h 120"/>
                <a:gd name="T8" fmla="*/ 86 w 120"/>
                <a:gd name="T9" fmla="*/ 28 h 120"/>
                <a:gd name="T10" fmla="*/ 47 w 120"/>
                <a:gd name="T11" fmla="*/ 77 h 120"/>
                <a:gd name="T12" fmla="*/ 41 w 120"/>
                <a:gd name="T13" fmla="*/ 88 h 120"/>
                <a:gd name="T14" fmla="*/ 38 w 120"/>
                <a:gd name="T15" fmla="*/ 95 h 120"/>
                <a:gd name="T16" fmla="*/ 37 w 120"/>
                <a:gd name="T17" fmla="*/ 110 h 120"/>
                <a:gd name="T18" fmla="*/ 31 w 120"/>
                <a:gd name="T19" fmla="*/ 99 h 120"/>
                <a:gd name="T20" fmla="*/ 26 w 120"/>
                <a:gd name="T21" fmla="*/ 89 h 120"/>
                <a:gd name="T22" fmla="*/ 17 w 120"/>
                <a:gd name="T23" fmla="*/ 82 h 120"/>
                <a:gd name="T24" fmla="*/ 16 w 120"/>
                <a:gd name="T25" fmla="*/ 68 h 120"/>
                <a:gd name="T26" fmla="*/ 15 w 120"/>
                <a:gd name="T27" fmla="*/ 60 h 120"/>
                <a:gd name="T28" fmla="*/ 10 w 120"/>
                <a:gd name="T29" fmla="*/ 54 h 120"/>
                <a:gd name="T30" fmla="*/ 10 w 120"/>
                <a:gd name="T31" fmla="*/ 45 h 120"/>
                <a:gd name="T32" fmla="*/ 38 w 120"/>
                <a:gd name="T33" fmla="*/ 20 h 120"/>
                <a:gd name="T34" fmla="*/ 31 w 120"/>
                <a:gd name="T35" fmla="*/ 20 h 120"/>
                <a:gd name="T36" fmla="*/ 28 w 120"/>
                <a:gd name="T37" fmla="*/ 26 h 120"/>
                <a:gd name="T38" fmla="*/ 32 w 120"/>
                <a:gd name="T39" fmla="*/ 28 h 120"/>
                <a:gd name="T40" fmla="*/ 31 w 120"/>
                <a:gd name="T41" fmla="*/ 24 h 120"/>
                <a:gd name="T42" fmla="*/ 47 w 120"/>
                <a:gd name="T43" fmla="*/ 30 h 120"/>
                <a:gd name="T44" fmla="*/ 41 w 120"/>
                <a:gd name="T45" fmla="*/ 34 h 120"/>
                <a:gd name="T46" fmla="*/ 37 w 120"/>
                <a:gd name="T47" fmla="*/ 36 h 120"/>
                <a:gd name="T48" fmla="*/ 38 w 120"/>
                <a:gd name="T49" fmla="*/ 43 h 120"/>
                <a:gd name="T50" fmla="*/ 33 w 120"/>
                <a:gd name="T51" fmla="*/ 49 h 120"/>
                <a:gd name="T52" fmla="*/ 29 w 120"/>
                <a:gd name="T53" fmla="*/ 51 h 120"/>
                <a:gd name="T54" fmla="*/ 21 w 120"/>
                <a:gd name="T55" fmla="*/ 49 h 120"/>
                <a:gd name="T56" fmla="*/ 15 w 120"/>
                <a:gd name="T57" fmla="*/ 54 h 120"/>
                <a:gd name="T58" fmla="*/ 16 w 120"/>
                <a:gd name="T59" fmla="*/ 58 h 120"/>
                <a:gd name="T60" fmla="*/ 27 w 120"/>
                <a:gd name="T61" fmla="*/ 62 h 120"/>
                <a:gd name="T62" fmla="*/ 41 w 120"/>
                <a:gd name="T63" fmla="*/ 66 h 120"/>
                <a:gd name="T64" fmla="*/ 47 w 120"/>
                <a:gd name="T65" fmla="*/ 77 h 120"/>
                <a:gd name="T66" fmla="*/ 55 w 120"/>
                <a:gd name="T67" fmla="*/ 21 h 120"/>
                <a:gd name="T68" fmla="*/ 44 w 120"/>
                <a:gd name="T69" fmla="*/ 15 h 120"/>
                <a:gd name="T70" fmla="*/ 63 w 120"/>
                <a:gd name="T71" fmla="*/ 10 h 120"/>
                <a:gd name="T72" fmla="*/ 107 w 120"/>
                <a:gd name="T73" fmla="*/ 62 h 120"/>
                <a:gd name="T74" fmla="*/ 92 w 120"/>
                <a:gd name="T75" fmla="*/ 102 h 120"/>
                <a:gd name="T76" fmla="*/ 91 w 120"/>
                <a:gd name="T77" fmla="*/ 92 h 120"/>
                <a:gd name="T78" fmla="*/ 84 w 120"/>
                <a:gd name="T79" fmla="*/ 81 h 120"/>
                <a:gd name="T80" fmla="*/ 66 w 120"/>
                <a:gd name="T81" fmla="*/ 67 h 120"/>
                <a:gd name="T82" fmla="*/ 97 w 120"/>
                <a:gd name="T83" fmla="*/ 56 h 120"/>
                <a:gd name="T84" fmla="*/ 105 w 120"/>
                <a:gd name="T85" fmla="*/ 49 h 120"/>
                <a:gd name="T86" fmla="*/ 93 w 120"/>
                <a:gd name="T87" fmla="*/ 39 h 120"/>
                <a:gd name="T88" fmla="*/ 91 w 120"/>
                <a:gd name="T89" fmla="*/ 52 h 120"/>
                <a:gd name="T90" fmla="*/ 79 w 120"/>
                <a:gd name="T91" fmla="*/ 49 h 120"/>
                <a:gd name="T92" fmla="*/ 73 w 120"/>
                <a:gd name="T93" fmla="*/ 44 h 120"/>
                <a:gd name="T94" fmla="*/ 76 w 120"/>
                <a:gd name="T95" fmla="*/ 35 h 120"/>
                <a:gd name="T96" fmla="*/ 90 w 120"/>
                <a:gd name="T97" fmla="*/ 36 h 120"/>
                <a:gd name="T98" fmla="*/ 100 w 120"/>
                <a:gd name="T99" fmla="*/ 36 h 120"/>
                <a:gd name="T100" fmla="*/ 105 w 120"/>
                <a:gd name="T101" fmla="*/ 32 h 120"/>
                <a:gd name="T102" fmla="*/ 110 w 120"/>
                <a:gd name="T103" fmla="*/ 57 h 120"/>
                <a:gd name="T104" fmla="*/ 107 w 120"/>
                <a:gd name="T105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0" h="120"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93" y="120"/>
                    <a:pt x="120" y="93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  <a:moveTo>
                    <a:pt x="83" y="24"/>
                  </a:move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5" y="17"/>
                    <a:pt x="86" y="14"/>
                  </a:cubicBezTo>
                  <a:cubicBezTo>
                    <a:pt x="87" y="14"/>
                    <a:pt x="91" y="16"/>
                    <a:pt x="94" y="20"/>
                  </a:cubicBezTo>
                  <a:cubicBezTo>
                    <a:pt x="92" y="29"/>
                    <a:pt x="86" y="28"/>
                    <a:pt x="86" y="28"/>
                  </a:cubicBezTo>
                  <a:cubicBezTo>
                    <a:pt x="86" y="28"/>
                    <a:pt x="82" y="28"/>
                    <a:pt x="83" y="24"/>
                  </a:cubicBezTo>
                  <a:close/>
                  <a:moveTo>
                    <a:pt x="47" y="77"/>
                  </a:moveTo>
                  <a:cubicBezTo>
                    <a:pt x="46" y="78"/>
                    <a:pt x="45" y="81"/>
                    <a:pt x="44" y="84"/>
                  </a:cubicBezTo>
                  <a:cubicBezTo>
                    <a:pt x="43" y="86"/>
                    <a:pt x="42" y="87"/>
                    <a:pt x="41" y="88"/>
                  </a:cubicBezTo>
                  <a:cubicBezTo>
                    <a:pt x="39" y="89"/>
                    <a:pt x="39" y="91"/>
                    <a:pt x="39" y="91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5"/>
                    <a:pt x="39" y="99"/>
                    <a:pt x="40" y="100"/>
                  </a:cubicBezTo>
                  <a:cubicBezTo>
                    <a:pt x="40" y="102"/>
                    <a:pt x="37" y="110"/>
                    <a:pt x="37" y="110"/>
                  </a:cubicBezTo>
                  <a:cubicBezTo>
                    <a:pt x="34" y="109"/>
                    <a:pt x="33" y="106"/>
                    <a:pt x="32" y="104"/>
                  </a:cubicBezTo>
                  <a:cubicBezTo>
                    <a:pt x="32" y="102"/>
                    <a:pt x="30" y="101"/>
                    <a:pt x="31" y="99"/>
                  </a:cubicBezTo>
                  <a:cubicBezTo>
                    <a:pt x="31" y="96"/>
                    <a:pt x="29" y="95"/>
                    <a:pt x="28" y="94"/>
                  </a:cubicBezTo>
                  <a:cubicBezTo>
                    <a:pt x="27" y="92"/>
                    <a:pt x="26" y="90"/>
                    <a:pt x="26" y="89"/>
                  </a:cubicBezTo>
                  <a:cubicBezTo>
                    <a:pt x="26" y="88"/>
                    <a:pt x="23" y="86"/>
                    <a:pt x="23" y="86"/>
                  </a:cubicBezTo>
                  <a:cubicBezTo>
                    <a:pt x="23" y="86"/>
                    <a:pt x="18" y="83"/>
                    <a:pt x="17" y="82"/>
                  </a:cubicBezTo>
                  <a:cubicBezTo>
                    <a:pt x="16" y="81"/>
                    <a:pt x="15" y="77"/>
                    <a:pt x="15" y="75"/>
                  </a:cubicBezTo>
                  <a:cubicBezTo>
                    <a:pt x="15" y="73"/>
                    <a:pt x="16" y="68"/>
                    <a:pt x="16" y="68"/>
                  </a:cubicBezTo>
                  <a:cubicBezTo>
                    <a:pt x="16" y="68"/>
                    <a:pt x="18" y="66"/>
                    <a:pt x="17" y="65"/>
                  </a:cubicBezTo>
                  <a:cubicBezTo>
                    <a:pt x="15" y="64"/>
                    <a:pt x="15" y="60"/>
                    <a:pt x="15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1" y="55"/>
                    <a:pt x="10" y="54"/>
                  </a:cubicBezTo>
                  <a:cubicBezTo>
                    <a:pt x="10" y="52"/>
                    <a:pt x="10" y="51"/>
                    <a:pt x="11" y="50"/>
                  </a:cubicBezTo>
                  <a:cubicBezTo>
                    <a:pt x="11" y="49"/>
                    <a:pt x="10" y="46"/>
                    <a:pt x="10" y="45"/>
                  </a:cubicBezTo>
                  <a:cubicBezTo>
                    <a:pt x="20" y="20"/>
                    <a:pt x="37" y="15"/>
                    <a:pt x="37" y="15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5" y="21"/>
                    <a:pt x="34" y="21"/>
                  </a:cubicBezTo>
                  <a:cubicBezTo>
                    <a:pt x="32" y="20"/>
                    <a:pt x="31" y="20"/>
                    <a:pt x="31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8" y="25"/>
                    <a:pt x="28" y="26"/>
                  </a:cubicBezTo>
                  <a:cubicBezTo>
                    <a:pt x="28" y="27"/>
                    <a:pt x="29" y="29"/>
                    <a:pt x="29" y="29"/>
                  </a:cubicBezTo>
                  <a:cubicBezTo>
                    <a:pt x="29" y="29"/>
                    <a:pt x="32" y="29"/>
                    <a:pt x="32" y="28"/>
                  </a:cubicBezTo>
                  <a:cubicBezTo>
                    <a:pt x="32" y="27"/>
                    <a:pt x="32" y="26"/>
                    <a:pt x="32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4" y="23"/>
                    <a:pt x="40" y="24"/>
                  </a:cubicBezTo>
                  <a:cubicBezTo>
                    <a:pt x="47" y="24"/>
                    <a:pt x="44" y="29"/>
                    <a:pt x="47" y="30"/>
                  </a:cubicBezTo>
                  <a:cubicBezTo>
                    <a:pt x="50" y="31"/>
                    <a:pt x="45" y="35"/>
                    <a:pt x="44" y="37"/>
                  </a:cubicBezTo>
                  <a:cubicBezTo>
                    <a:pt x="43" y="39"/>
                    <a:pt x="41" y="34"/>
                    <a:pt x="41" y="34"/>
                  </a:cubicBezTo>
                  <a:cubicBezTo>
                    <a:pt x="41" y="34"/>
                    <a:pt x="43" y="32"/>
                    <a:pt x="40" y="32"/>
                  </a:cubicBezTo>
                  <a:cubicBezTo>
                    <a:pt x="37" y="31"/>
                    <a:pt x="35" y="36"/>
                    <a:pt x="37" y="36"/>
                  </a:cubicBezTo>
                  <a:cubicBezTo>
                    <a:pt x="38" y="36"/>
                    <a:pt x="40" y="38"/>
                    <a:pt x="39" y="39"/>
                  </a:cubicBezTo>
                  <a:cubicBezTo>
                    <a:pt x="39" y="40"/>
                    <a:pt x="39" y="40"/>
                    <a:pt x="38" y="43"/>
                  </a:cubicBezTo>
                  <a:cubicBezTo>
                    <a:pt x="36" y="46"/>
                    <a:pt x="34" y="48"/>
                    <a:pt x="34" y="48"/>
                  </a:cubicBezTo>
                  <a:cubicBezTo>
                    <a:pt x="34" y="48"/>
                    <a:pt x="32" y="47"/>
                    <a:pt x="33" y="49"/>
                  </a:cubicBezTo>
                  <a:cubicBezTo>
                    <a:pt x="34" y="51"/>
                    <a:pt x="33" y="54"/>
                    <a:pt x="33" y="55"/>
                  </a:cubicBezTo>
                  <a:cubicBezTo>
                    <a:pt x="33" y="57"/>
                    <a:pt x="29" y="54"/>
                    <a:pt x="29" y="51"/>
                  </a:cubicBezTo>
                  <a:cubicBezTo>
                    <a:pt x="28" y="48"/>
                    <a:pt x="25" y="51"/>
                    <a:pt x="24" y="51"/>
                  </a:cubicBezTo>
                  <a:cubicBezTo>
                    <a:pt x="23" y="51"/>
                    <a:pt x="21" y="50"/>
                    <a:pt x="21" y="49"/>
                  </a:cubicBezTo>
                  <a:cubicBezTo>
                    <a:pt x="20" y="48"/>
                    <a:pt x="15" y="52"/>
                    <a:pt x="14" y="52"/>
                  </a:cubicBezTo>
                  <a:cubicBezTo>
                    <a:pt x="13" y="53"/>
                    <a:pt x="13" y="55"/>
                    <a:pt x="15" y="54"/>
                  </a:cubicBezTo>
                  <a:cubicBezTo>
                    <a:pt x="17" y="53"/>
                    <a:pt x="19" y="54"/>
                    <a:pt x="19" y="56"/>
                  </a:cubicBezTo>
                  <a:cubicBezTo>
                    <a:pt x="18" y="58"/>
                    <a:pt x="16" y="57"/>
                    <a:pt x="16" y="58"/>
                  </a:cubicBezTo>
                  <a:cubicBezTo>
                    <a:pt x="17" y="60"/>
                    <a:pt x="19" y="61"/>
                    <a:pt x="19" y="63"/>
                  </a:cubicBezTo>
                  <a:cubicBezTo>
                    <a:pt x="20" y="65"/>
                    <a:pt x="25" y="63"/>
                    <a:pt x="27" y="62"/>
                  </a:cubicBezTo>
                  <a:cubicBezTo>
                    <a:pt x="28" y="62"/>
                    <a:pt x="33" y="61"/>
                    <a:pt x="33" y="63"/>
                  </a:cubicBezTo>
                  <a:cubicBezTo>
                    <a:pt x="34" y="65"/>
                    <a:pt x="39" y="66"/>
                    <a:pt x="41" y="66"/>
                  </a:cubicBezTo>
                  <a:cubicBezTo>
                    <a:pt x="43" y="67"/>
                    <a:pt x="46" y="67"/>
                    <a:pt x="49" y="69"/>
                  </a:cubicBezTo>
                  <a:cubicBezTo>
                    <a:pt x="51" y="72"/>
                    <a:pt x="47" y="76"/>
                    <a:pt x="47" y="77"/>
                  </a:cubicBezTo>
                  <a:close/>
                  <a:moveTo>
                    <a:pt x="59" y="14"/>
                  </a:moveTo>
                  <a:cubicBezTo>
                    <a:pt x="58" y="17"/>
                    <a:pt x="54" y="20"/>
                    <a:pt x="55" y="21"/>
                  </a:cubicBezTo>
                  <a:cubicBezTo>
                    <a:pt x="55" y="22"/>
                    <a:pt x="55" y="27"/>
                    <a:pt x="51" y="23"/>
                  </a:cubicBezTo>
                  <a:cubicBezTo>
                    <a:pt x="47" y="19"/>
                    <a:pt x="43" y="18"/>
                    <a:pt x="44" y="15"/>
                  </a:cubicBezTo>
                  <a:cubicBezTo>
                    <a:pt x="44" y="14"/>
                    <a:pt x="48" y="14"/>
                    <a:pt x="48" y="13"/>
                  </a:cubicBezTo>
                  <a:cubicBezTo>
                    <a:pt x="53" y="7"/>
                    <a:pt x="62" y="8"/>
                    <a:pt x="63" y="10"/>
                  </a:cubicBezTo>
                  <a:cubicBezTo>
                    <a:pt x="61" y="12"/>
                    <a:pt x="59" y="11"/>
                    <a:pt x="59" y="14"/>
                  </a:cubicBezTo>
                  <a:close/>
                  <a:moveTo>
                    <a:pt x="107" y="62"/>
                  </a:moveTo>
                  <a:cubicBezTo>
                    <a:pt x="107" y="62"/>
                    <a:pt x="109" y="65"/>
                    <a:pt x="112" y="65"/>
                  </a:cubicBezTo>
                  <a:cubicBezTo>
                    <a:pt x="110" y="87"/>
                    <a:pt x="92" y="102"/>
                    <a:pt x="92" y="102"/>
                  </a:cubicBezTo>
                  <a:cubicBezTo>
                    <a:pt x="89" y="99"/>
                    <a:pt x="90" y="96"/>
                    <a:pt x="90" y="96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91" y="85"/>
                    <a:pt x="91" y="77"/>
                    <a:pt x="84" y="81"/>
                  </a:cubicBezTo>
                  <a:cubicBezTo>
                    <a:pt x="77" y="83"/>
                    <a:pt x="80" y="83"/>
                    <a:pt x="72" y="83"/>
                  </a:cubicBezTo>
                  <a:cubicBezTo>
                    <a:pt x="64" y="84"/>
                    <a:pt x="66" y="67"/>
                    <a:pt x="66" y="67"/>
                  </a:cubicBezTo>
                  <a:cubicBezTo>
                    <a:pt x="66" y="43"/>
                    <a:pt x="84" y="61"/>
                    <a:pt x="84" y="61"/>
                  </a:cubicBezTo>
                  <a:cubicBezTo>
                    <a:pt x="95" y="69"/>
                    <a:pt x="97" y="56"/>
                    <a:pt x="97" y="56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1" y="43"/>
                    <a:pt x="94" y="48"/>
                  </a:cubicBezTo>
                  <a:cubicBezTo>
                    <a:pt x="94" y="48"/>
                    <a:pt x="93" y="53"/>
                    <a:pt x="91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2" y="47"/>
                    <a:pt x="79" y="49"/>
                  </a:cubicBezTo>
                  <a:cubicBezTo>
                    <a:pt x="75" y="52"/>
                    <a:pt x="69" y="49"/>
                    <a:pt x="69" y="49"/>
                  </a:cubicBezTo>
                  <a:cubicBezTo>
                    <a:pt x="69" y="49"/>
                    <a:pt x="69" y="46"/>
                    <a:pt x="73" y="44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2"/>
                    <a:pt x="75" y="38"/>
                    <a:pt x="76" y="35"/>
                  </a:cubicBezTo>
                  <a:cubicBezTo>
                    <a:pt x="77" y="32"/>
                    <a:pt x="78" y="35"/>
                    <a:pt x="81" y="33"/>
                  </a:cubicBezTo>
                  <a:cubicBezTo>
                    <a:pt x="84" y="31"/>
                    <a:pt x="86" y="37"/>
                    <a:pt x="90" y="36"/>
                  </a:cubicBezTo>
                  <a:cubicBezTo>
                    <a:pt x="94" y="36"/>
                    <a:pt x="92" y="35"/>
                    <a:pt x="95" y="33"/>
                  </a:cubicBezTo>
                  <a:cubicBezTo>
                    <a:pt x="98" y="32"/>
                    <a:pt x="100" y="36"/>
                    <a:pt x="100" y="3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5" y="30"/>
                    <a:pt x="105" y="32"/>
                  </a:cubicBezTo>
                  <a:cubicBezTo>
                    <a:pt x="109" y="38"/>
                    <a:pt x="114" y="55"/>
                    <a:pt x="112" y="58"/>
                  </a:cubicBezTo>
                  <a:cubicBezTo>
                    <a:pt x="111" y="57"/>
                    <a:pt x="110" y="57"/>
                    <a:pt x="110" y="57"/>
                  </a:cubicBezTo>
                  <a:cubicBezTo>
                    <a:pt x="103" y="57"/>
                    <a:pt x="103" y="57"/>
                    <a:pt x="103" y="57"/>
                  </a:cubicBezTo>
                  <a:lnTo>
                    <a:pt x="107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8" name="TextBox 27">
            <a:extLst>
              <a:ext uri="{FF2B5EF4-FFF2-40B4-BE49-F238E27FC236}">
                <a16:creationId xmlns:a16="http://schemas.microsoft.com/office/drawing/2014/main" id="{E11D7A59-DF4A-489E-8118-C80A733653D8}"/>
              </a:ext>
            </a:extLst>
          </p:cNvPr>
          <p:cNvSpPr txBox="1"/>
          <p:nvPr/>
        </p:nvSpPr>
        <p:spPr>
          <a:xfrm>
            <a:off x="2331224" y="3116912"/>
            <a:ext cx="6218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  <a:ea typeface="Fira Sans SemiBold Italic" panose="00000700000000000000" pitchFamily="50" charset="0"/>
              </a:rPr>
              <a:t>Main Problem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  <a:ea typeface="Fira Sans SemiBold Italic" panose="00000700000000000000" pitchFamily="50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serious post-harvest 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  <a:ea typeface="Fira Sans SemiBold Italic" panose="00000700000000000000" pitchFamily="50" charset="0"/>
              </a:rPr>
              <a:t>Low added value</a:t>
            </a:r>
          </a:p>
        </p:txBody>
      </p:sp>
      <p:sp>
        <p:nvSpPr>
          <p:cNvPr id="60" name="Oval 219">
            <a:extLst>
              <a:ext uri="{FF2B5EF4-FFF2-40B4-BE49-F238E27FC236}">
                <a16:creationId xmlns:a16="http://schemas.microsoft.com/office/drawing/2014/main" id="{5E4EBAD5-1B6E-435C-B781-B95A9463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467" y="3107388"/>
            <a:ext cx="745370" cy="746002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BF56B71F-88CE-4DA2-927C-8944274A7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016" y="3236253"/>
            <a:ext cx="507125" cy="507125"/>
          </a:xfrm>
          <a:prstGeom prst="rect">
            <a:avLst/>
          </a:prstGeom>
        </p:spPr>
      </p:pic>
      <p:sp>
        <p:nvSpPr>
          <p:cNvPr id="68" name="Oval 219">
            <a:extLst>
              <a:ext uri="{FF2B5EF4-FFF2-40B4-BE49-F238E27FC236}">
                <a16:creationId xmlns:a16="http://schemas.microsoft.com/office/drawing/2014/main" id="{900B8759-9D3B-480C-A24A-D91D43935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187" y="4562811"/>
            <a:ext cx="745370" cy="746002"/>
          </a:xfrm>
          <a:prstGeom prst="ellipse">
            <a:avLst/>
          </a:prstGeom>
          <a:solidFill>
            <a:srgbClr val="2C3F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EA185639-A35A-4CB8-B346-60414AD3A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730" y="4702545"/>
            <a:ext cx="459990" cy="476418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758592C4-F53D-4AC0-90DB-38B3E9F0F655}"/>
              </a:ext>
            </a:extLst>
          </p:cNvPr>
          <p:cNvSpPr txBox="1"/>
          <p:nvPr/>
        </p:nvSpPr>
        <p:spPr>
          <a:xfrm>
            <a:off x="2331224" y="4562811"/>
            <a:ext cx="5786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Solution</a:t>
            </a:r>
            <a:r>
              <a:rPr lang="en-US" altLang="zh-C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Storage facilities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Sorghum processing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6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B14857C3-6AC5-44B7-BE14-334366E39240}"/>
              </a:ext>
            </a:extLst>
          </p:cNvPr>
          <p:cNvGrpSpPr/>
          <p:nvPr/>
        </p:nvGrpSpPr>
        <p:grpSpPr>
          <a:xfrm>
            <a:off x="6234491" y="2539212"/>
            <a:ext cx="5569860" cy="2707954"/>
            <a:chOff x="6243918" y="1945319"/>
            <a:chExt cx="5569860" cy="2707954"/>
          </a:xfrm>
        </p:grpSpPr>
        <p:sp>
          <p:nvSpPr>
            <p:cNvPr id="6" name="Rounded Rectangle 24">
              <a:extLst>
                <a:ext uri="{FF2B5EF4-FFF2-40B4-BE49-F238E27FC236}">
                  <a16:creationId xmlns:a16="http://schemas.microsoft.com/office/drawing/2014/main" id="{6DEA7B14-CEF0-4523-8189-F2F62BF56D67}"/>
                </a:ext>
              </a:extLst>
            </p:cNvPr>
            <p:cNvSpPr/>
            <p:nvPr/>
          </p:nvSpPr>
          <p:spPr>
            <a:xfrm>
              <a:off x="6243918" y="2955794"/>
              <a:ext cx="5559327" cy="6400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25">
              <a:extLst>
                <a:ext uri="{FF2B5EF4-FFF2-40B4-BE49-F238E27FC236}">
                  <a16:creationId xmlns:a16="http://schemas.microsoft.com/office/drawing/2014/main" id="{AA914AFC-C4C8-4C56-9C8E-D835DBC72634}"/>
                </a:ext>
              </a:extLst>
            </p:cNvPr>
            <p:cNvSpPr/>
            <p:nvPr/>
          </p:nvSpPr>
          <p:spPr>
            <a:xfrm>
              <a:off x="6254450" y="4013193"/>
              <a:ext cx="5559327" cy="6400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22">
              <a:extLst>
                <a:ext uri="{FF2B5EF4-FFF2-40B4-BE49-F238E27FC236}">
                  <a16:creationId xmlns:a16="http://schemas.microsoft.com/office/drawing/2014/main" id="{57BF8A9D-5CB5-47DF-AA3F-D838B2C9C3D9}"/>
                </a:ext>
              </a:extLst>
            </p:cNvPr>
            <p:cNvSpPr/>
            <p:nvPr/>
          </p:nvSpPr>
          <p:spPr>
            <a:xfrm>
              <a:off x="6254451" y="1945319"/>
              <a:ext cx="5559327" cy="6400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1775E584-96A5-4477-AACD-C131A088053A}"/>
              </a:ext>
            </a:extLst>
          </p:cNvPr>
          <p:cNvSpPr/>
          <p:nvPr/>
        </p:nvSpPr>
        <p:spPr>
          <a:xfrm>
            <a:off x="6245024" y="2539212"/>
            <a:ext cx="1335347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000" spc="-200" dirty="0">
                <a:solidFill>
                  <a:schemeClr val="bg1"/>
                </a:solidFill>
                <a:latin typeface="Raleway" panose="020B0003030101060003" pitchFamily="34" charset="0"/>
                <a:ea typeface="Open Sans Light" pitchFamily="34" charset="0"/>
                <a:cs typeface="Open Sans Light" pitchFamily="34" charset="0"/>
              </a:rPr>
              <a:t> 15%-</a:t>
            </a:r>
            <a:r>
              <a:rPr lang="en-US" sz="2000" spc="-200" dirty="0">
                <a:solidFill>
                  <a:schemeClr val="bg1"/>
                </a:solidFill>
                <a:latin typeface="Raleway" panose="020B0003030101060003" pitchFamily="34" charset="0"/>
                <a:ea typeface="Open Sans Light" pitchFamily="34" charset="0"/>
                <a:cs typeface="Open Sans Light" pitchFamily="34" charset="0"/>
              </a:rPr>
              <a:t>2</a:t>
            </a:r>
            <a:r>
              <a:rPr lang="en-CA" sz="2000" spc="-200" dirty="0">
                <a:solidFill>
                  <a:schemeClr val="bg1"/>
                </a:solidFill>
                <a:latin typeface="Raleway" panose="020B0003030101060003" pitchFamily="34" charset="0"/>
                <a:ea typeface="Open Sans Light" pitchFamily="34" charset="0"/>
                <a:cs typeface="Open Sans Light" pitchFamily="34" charset="0"/>
              </a:rPr>
              <a:t>0% </a:t>
            </a:r>
            <a:endParaRPr lang="en-US" sz="2000" dirty="0"/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61FB497F-6EB8-4A1C-B6BC-A995333059D6}"/>
              </a:ext>
            </a:extLst>
          </p:cNvPr>
          <p:cNvSpPr/>
          <p:nvPr/>
        </p:nvSpPr>
        <p:spPr>
          <a:xfrm>
            <a:off x="6245024" y="3549687"/>
            <a:ext cx="3009736" cy="6400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pc="-200" dirty="0">
                <a:solidFill>
                  <a:schemeClr val="bg1"/>
                </a:solidFill>
                <a:latin typeface="Raleway" panose="020B0003030101060003" pitchFamily="34" charset="0"/>
                <a:ea typeface="Open Sans Light" pitchFamily="34" charset="0"/>
                <a:cs typeface="Open Sans Light" pitchFamily="34" charset="0"/>
              </a:rPr>
              <a:t>16%              </a:t>
            </a:r>
            <a:endParaRPr lang="en-US" sz="2000" dirty="0"/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54E899AF-6375-4CD9-83D9-91767BD2D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938" y="1879970"/>
            <a:ext cx="280172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60" tIns="30480" rIns="60960" bIns="30480">
            <a:spAutoFit/>
          </a:bodyPr>
          <a:lstStyle/>
          <a:p>
            <a:pPr defTabSz="1450940"/>
            <a:r>
              <a:rPr lang="en-US" sz="3200" spc="-2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Open Sans Light" pitchFamily="34" charset="0"/>
                <a:cs typeface="Open Sans Light" pitchFamily="34" charset="0"/>
              </a:rPr>
              <a:t>S</a:t>
            </a:r>
            <a:r>
              <a:rPr lang="id-ID" sz="3200" spc="-2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Open Sans Light" pitchFamily="34" charset="0"/>
                <a:cs typeface="Open Sans Light" pitchFamily="34" charset="0"/>
              </a:rPr>
              <a:t>torage facilities</a:t>
            </a:r>
            <a:endParaRPr lang="en-CA" sz="3200" spc="-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12309E57-680A-49ED-8E2F-496337387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938" y="2518367"/>
            <a:ext cx="3494382" cy="96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 anchor="ctr">
            <a:spAutoFit/>
          </a:bodyPr>
          <a:lstStyle/>
          <a:p>
            <a:pPr marL="285750" indent="-285750" defTabSz="1450940">
              <a:buFont typeface="Arial" panose="020B0604020202020204" pitchFamily="34" charset="0"/>
              <a:buChar char="•"/>
            </a:pP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Open Sans" pitchFamily="34" charset="0"/>
                <a:cs typeface="Open Sans" pitchFamily="34" charset="0"/>
              </a:rPr>
              <a:t>Serious post-harvest losses</a:t>
            </a:r>
          </a:p>
          <a:p>
            <a:pPr marL="285750" indent="-285750" defTabSz="1450940">
              <a:buFont typeface="Arial" panose="020B0604020202020204" pitchFamily="34" charset="0"/>
              <a:buChar char="•"/>
            </a:pP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Open Sans" pitchFamily="34" charset="0"/>
                <a:cs typeface="Open Sans" pitchFamily="34" charset="0"/>
              </a:rPr>
              <a:t>Household level storage</a:t>
            </a:r>
          </a:p>
          <a:p>
            <a:pPr marL="285750" indent="-285750" defTabSz="1450940">
              <a:buFont typeface="Arial" panose="020B0604020202020204" pitchFamily="34" charset="0"/>
              <a:buChar char="•"/>
            </a:pP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Open Sans" pitchFamily="34" charset="0"/>
                <a:cs typeface="Open Sans" pitchFamily="34" charset="0"/>
              </a:rPr>
              <a:t>Community warehousing</a:t>
            </a:r>
          </a:p>
          <a:p>
            <a:pPr marL="285750" indent="-285750" defTabSz="1450940">
              <a:buFont typeface="Arial" panose="020B0604020202020204" pitchFamily="34" charset="0"/>
              <a:buChar char="•"/>
            </a:pP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Open Sans" pitchFamily="34" charset="0"/>
                <a:cs typeface="Open Sans" pitchFamily="34" charset="0"/>
              </a:rPr>
              <a:t>Storage pests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E71D800-70E3-4C84-893E-0E327EC36D3A}"/>
              </a:ext>
            </a:extLst>
          </p:cNvPr>
          <p:cNvSpPr txBox="1">
            <a:spLocks/>
          </p:cNvSpPr>
          <p:nvPr/>
        </p:nvSpPr>
        <p:spPr>
          <a:xfrm>
            <a:off x="1671919" y="578548"/>
            <a:ext cx="9144000" cy="62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Problem Statement</a:t>
            </a:r>
            <a:endParaRPr lang="en-GB" sz="4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003030101060003" pitchFamily="34" charset="0"/>
              <a:ea typeface="Fira Sans Heavy Italic" panose="00000A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158" name="TextBox 163">
            <a:extLst>
              <a:ext uri="{FF2B5EF4-FFF2-40B4-BE49-F238E27FC236}">
                <a16:creationId xmlns:a16="http://schemas.microsoft.com/office/drawing/2014/main" id="{B9324EA2-1490-4844-A8FF-448A357ACC09}"/>
              </a:ext>
            </a:extLst>
          </p:cNvPr>
          <p:cNvSpPr txBox="1"/>
          <p:nvPr/>
        </p:nvSpPr>
        <p:spPr>
          <a:xfrm>
            <a:off x="11524565" y="56816"/>
            <a:ext cx="65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72FC7C-0684-4413-A584-7706F4310E49}" type="slidenum">
              <a:rPr lang="id-ID" sz="1400" b="1" smtClean="0"/>
              <a:t>2</a:t>
            </a:fld>
            <a:endParaRPr lang="en-AU" sz="1400" b="1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2BFA8A8-332B-48EA-BC32-3A08A4E51980}"/>
              </a:ext>
            </a:extLst>
          </p:cNvPr>
          <p:cNvSpPr txBox="1"/>
          <p:nvPr/>
        </p:nvSpPr>
        <p:spPr>
          <a:xfrm>
            <a:off x="7580371" y="2674586"/>
            <a:ext cx="37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itchFamily="2" charset="0"/>
              </a:rPr>
              <a:t>l</a:t>
            </a:r>
            <a:r>
              <a:rPr lang="en-US" altLang="zh-CN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aleway" pitchFamily="2" charset="0"/>
              </a:rPr>
              <a:t>ost caused by storage facilities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Raleway" pitchFamily="2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C2531EC-4517-496F-B0FB-56C1033807C6}"/>
              </a:ext>
            </a:extLst>
          </p:cNvPr>
          <p:cNvSpPr txBox="1"/>
          <p:nvPr/>
        </p:nvSpPr>
        <p:spPr>
          <a:xfrm>
            <a:off x="7242757" y="3663683"/>
            <a:ext cx="4066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famers think pest </a:t>
            </a:r>
            <a:r>
              <a:rPr lang="en-US" altLang="zh-CN" sz="2000" dirty="0"/>
              <a:t>is the main factor</a:t>
            </a:r>
            <a:endParaRPr lang="zh-CN" altLang="en-US" sz="2000" dirty="0"/>
          </a:p>
        </p:txBody>
      </p:sp>
      <p:sp>
        <p:nvSpPr>
          <p:cNvPr id="164" name="Rounded Rectangle 5">
            <a:extLst>
              <a:ext uri="{FF2B5EF4-FFF2-40B4-BE49-F238E27FC236}">
                <a16:creationId xmlns:a16="http://schemas.microsoft.com/office/drawing/2014/main" id="{AAEE8359-DB95-44AD-A90D-FB97615EAB36}"/>
              </a:ext>
            </a:extLst>
          </p:cNvPr>
          <p:cNvSpPr/>
          <p:nvPr/>
        </p:nvSpPr>
        <p:spPr>
          <a:xfrm>
            <a:off x="6245023" y="4616513"/>
            <a:ext cx="4635336" cy="64008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000" spc="-200" dirty="0">
                <a:solidFill>
                  <a:schemeClr val="bg1"/>
                </a:solidFill>
                <a:latin typeface="Raleway" panose="020B0003030101060003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id-ID" sz="2000" spc="-200" dirty="0">
                <a:solidFill>
                  <a:schemeClr val="bg1"/>
                </a:solidFill>
                <a:latin typeface="Raleway" panose="020B0003030101060003" pitchFamily="34" charset="0"/>
                <a:ea typeface="Open Sans Light" pitchFamily="34" charset="0"/>
                <a:cs typeface="Open Sans Light" pitchFamily="34" charset="0"/>
              </a:rPr>
              <a:t>8</a:t>
            </a:r>
            <a:r>
              <a:rPr lang="en-CA" sz="2000" spc="-200" dirty="0">
                <a:solidFill>
                  <a:schemeClr val="bg1"/>
                </a:solidFill>
                <a:latin typeface="Raleway" panose="020B0003030101060003" pitchFamily="34" charset="0"/>
                <a:ea typeface="Open Sans Light" pitchFamily="34" charset="0"/>
                <a:cs typeface="Open Sans Light" pitchFamily="34" charset="0"/>
              </a:rPr>
              <a:t>0%                                      </a:t>
            </a:r>
            <a:r>
              <a:rPr lang="id-ID" sz="2000" spc="-200" dirty="0">
                <a:solidFill>
                  <a:schemeClr val="bg1"/>
                </a:solidFill>
                <a:latin typeface="Raleway" panose="020B0003030101060003" pitchFamily="34" charset="0"/>
                <a:ea typeface="Open Sans Light" pitchFamily="34" charset="0"/>
                <a:cs typeface="Open Sans Light" pitchFamily="34" charset="0"/>
              </a:rPr>
              <a:t>smallholder</a:t>
            </a:r>
            <a:r>
              <a:rPr lang="en-US" sz="2000" spc="-200" dirty="0">
                <a:solidFill>
                  <a:schemeClr val="bg1"/>
                </a:solidFill>
                <a:latin typeface="Raleway" panose="020B0003030101060003" pitchFamily="34" charset="0"/>
                <a:ea typeface="Open Sans Light" pitchFamily="34" charset="0"/>
                <a:cs typeface="Open Sans Light" pitchFamily="34" charset="0"/>
              </a:rPr>
              <a:t>s</a:t>
            </a:r>
            <a:endParaRPr lang="en-US" sz="2000" dirty="0"/>
          </a:p>
        </p:txBody>
      </p:sp>
      <p:sp>
        <p:nvSpPr>
          <p:cNvPr id="165" name="Text Box 7">
            <a:extLst>
              <a:ext uri="{FF2B5EF4-FFF2-40B4-BE49-F238E27FC236}">
                <a16:creationId xmlns:a16="http://schemas.microsoft.com/office/drawing/2014/main" id="{9AA06BF5-4096-44C7-99F2-1D901C8B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938" y="4099275"/>
            <a:ext cx="303095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60" tIns="30480" rIns="60960" bIns="30480">
            <a:spAutoFit/>
          </a:bodyPr>
          <a:lstStyle/>
          <a:p>
            <a:pPr defTabSz="1450940"/>
            <a:r>
              <a:rPr lang="id-ID" sz="3200" spc="-2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Open Sans Light" pitchFamily="34" charset="0"/>
                <a:cs typeface="Open Sans Light" pitchFamily="34" charset="0"/>
              </a:rPr>
              <a:t>Low added value</a:t>
            </a:r>
            <a:endParaRPr lang="en-CA" sz="3200" spc="-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66" name="Text Box 7">
            <a:extLst>
              <a:ext uri="{FF2B5EF4-FFF2-40B4-BE49-F238E27FC236}">
                <a16:creationId xmlns:a16="http://schemas.microsoft.com/office/drawing/2014/main" id="{27552C29-E80A-49E0-AECA-6C35F6563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572" y="4863594"/>
            <a:ext cx="3494382" cy="96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 anchor="ctr">
            <a:spAutoFit/>
          </a:bodyPr>
          <a:lstStyle/>
          <a:p>
            <a:pPr marL="285750" indent="-285750" defTabSz="1450940">
              <a:buFont typeface="Arial" panose="020B0604020202020204" pitchFamily="34" charset="0"/>
              <a:buChar char="•"/>
            </a:pP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Open Sans" pitchFamily="34" charset="0"/>
                <a:cs typeface="Open Sans" pitchFamily="34" charset="0"/>
              </a:rPr>
              <a:t>Smallholder is the mainstay</a:t>
            </a:r>
          </a:p>
          <a:p>
            <a:pPr marL="285750" indent="-285750" defTabSz="1450940">
              <a:buFont typeface="Arial" panose="020B0604020202020204" pitchFamily="34" charset="0"/>
              <a:buChar char="•"/>
            </a:pP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Open Sans" pitchFamily="34" charset="0"/>
                <a:cs typeface="Open Sans" pitchFamily="34" charset="0"/>
              </a:rPr>
              <a:t>Sorghum is widely grown</a:t>
            </a:r>
          </a:p>
          <a:p>
            <a:pPr marL="285750" indent="-285750" defTabSz="1450940">
              <a:buFont typeface="Arial" panose="020B0604020202020204" pitchFamily="34" charset="0"/>
              <a:buChar char="•"/>
            </a:pP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Open Sans" pitchFamily="34" charset="0"/>
                <a:cs typeface="Open Sans" pitchFamily="34" charset="0"/>
              </a:rPr>
              <a:t>Extensive business model</a:t>
            </a:r>
          </a:p>
          <a:p>
            <a:pPr marL="285750" indent="-285750" defTabSz="1450940">
              <a:buFont typeface="Arial" panose="020B0604020202020204" pitchFamily="34" charset="0"/>
              <a:buChar char="•"/>
            </a:pP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Open Sans" pitchFamily="34" charset="0"/>
                <a:cs typeface="Open Sans" pitchFamily="34" charset="0"/>
              </a:rPr>
              <a:t>Low grade processing</a:t>
            </a:r>
          </a:p>
        </p:txBody>
      </p:sp>
    </p:spTree>
    <p:extLst>
      <p:ext uri="{BB962C8B-B14F-4D97-AF65-F5344CB8AC3E}">
        <p14:creationId xmlns:p14="http://schemas.microsoft.com/office/powerpoint/2010/main" val="175353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">
            <a:extLst>
              <a:ext uri="{FF2B5EF4-FFF2-40B4-BE49-F238E27FC236}">
                <a16:creationId xmlns:a16="http://schemas.microsoft.com/office/drawing/2014/main" id="{D6C1DED8-D49B-4BFF-8384-D8C2EC039741}"/>
              </a:ext>
            </a:extLst>
          </p:cNvPr>
          <p:cNvSpPr/>
          <p:nvPr/>
        </p:nvSpPr>
        <p:spPr>
          <a:xfrm>
            <a:off x="0" y="1611984"/>
            <a:ext cx="12192000" cy="52652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7" name="Group 42">
            <a:extLst>
              <a:ext uri="{FF2B5EF4-FFF2-40B4-BE49-F238E27FC236}">
                <a16:creationId xmlns:a16="http://schemas.microsoft.com/office/drawing/2014/main" id="{64EA04AE-3BB1-40E4-B204-BAD7DDF34540}"/>
              </a:ext>
            </a:extLst>
          </p:cNvPr>
          <p:cNvGrpSpPr/>
          <p:nvPr/>
        </p:nvGrpSpPr>
        <p:grpSpPr>
          <a:xfrm>
            <a:off x="3825961" y="4658042"/>
            <a:ext cx="3009709" cy="582623"/>
            <a:chOff x="7614618" y="3607912"/>
            <a:chExt cx="2673986" cy="582623"/>
          </a:xfrm>
        </p:grpSpPr>
        <p:sp>
          <p:nvSpPr>
            <p:cNvPr id="8" name="Shape 833">
              <a:extLst>
                <a:ext uri="{FF2B5EF4-FFF2-40B4-BE49-F238E27FC236}">
                  <a16:creationId xmlns:a16="http://schemas.microsoft.com/office/drawing/2014/main" id="{CC5720E8-141B-49EE-B0CB-0D1A3B39071E}"/>
                </a:ext>
              </a:extLst>
            </p:cNvPr>
            <p:cNvSpPr/>
            <p:nvPr/>
          </p:nvSpPr>
          <p:spPr>
            <a:xfrm>
              <a:off x="7614618" y="3607912"/>
              <a:ext cx="2672383" cy="582623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dirty="0"/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2AC3F86-2880-4B67-B34C-48C4A53D464F}"/>
                </a:ext>
              </a:extLst>
            </p:cNvPr>
            <p:cNvSpPr/>
            <p:nvPr/>
          </p:nvSpPr>
          <p:spPr>
            <a:xfrm>
              <a:off x="7616220" y="3665716"/>
              <a:ext cx="26723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2400" b="1" dirty="0">
                  <a:solidFill>
                    <a:schemeClr val="bg1"/>
                  </a:solidFill>
                  <a:latin typeface="Raleway" panose="020B0003030101060003" pitchFamily="34" charset="0"/>
                  <a:ea typeface="Fira Sans SemiBold Italic" panose="00000700000000000000" pitchFamily="50" charset="0"/>
                </a:rPr>
                <a:t>Low added value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99980C4A-F917-405E-9D7E-40D8D98EA4B3}"/>
              </a:ext>
            </a:extLst>
          </p:cNvPr>
          <p:cNvSpPr txBox="1">
            <a:spLocks/>
          </p:cNvSpPr>
          <p:nvPr/>
        </p:nvSpPr>
        <p:spPr>
          <a:xfrm>
            <a:off x="1519519" y="426148"/>
            <a:ext cx="9144000" cy="62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Solution</a:t>
            </a:r>
            <a:endParaRPr lang="en-GB" sz="4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003030101060003" pitchFamily="34" charset="0"/>
              <a:ea typeface="Fira Sans Heavy Italic" panose="00000A00000000000000" pitchFamily="50" charset="0"/>
              <a:cs typeface="Clear Sans Light" panose="020B0303030202020304" pitchFamily="34" charset="0"/>
            </a:endParaRPr>
          </a:p>
        </p:txBody>
      </p:sp>
      <p:grpSp>
        <p:nvGrpSpPr>
          <p:cNvPr id="15" name="Group 5">
            <a:extLst>
              <a:ext uri="{FF2B5EF4-FFF2-40B4-BE49-F238E27FC236}">
                <a16:creationId xmlns:a16="http://schemas.microsoft.com/office/drawing/2014/main" id="{5DFB029D-70FD-4166-9A2D-9F2A30EBDB78}"/>
              </a:ext>
            </a:extLst>
          </p:cNvPr>
          <p:cNvGrpSpPr/>
          <p:nvPr/>
        </p:nvGrpSpPr>
        <p:grpSpPr>
          <a:xfrm>
            <a:off x="3825960" y="3079184"/>
            <a:ext cx="2986604" cy="582624"/>
            <a:chOff x="4602698" y="1797983"/>
            <a:chExt cx="2986604" cy="582624"/>
          </a:xfrm>
          <a:solidFill>
            <a:schemeClr val="accent6"/>
          </a:solidFill>
        </p:grpSpPr>
        <p:sp>
          <p:nvSpPr>
            <p:cNvPr id="16" name="Shape 848">
              <a:extLst>
                <a:ext uri="{FF2B5EF4-FFF2-40B4-BE49-F238E27FC236}">
                  <a16:creationId xmlns:a16="http://schemas.microsoft.com/office/drawing/2014/main" id="{F6548F97-1865-4B50-B881-9A8A6F1430CD}"/>
                </a:ext>
              </a:extLst>
            </p:cNvPr>
            <p:cNvSpPr/>
            <p:nvPr/>
          </p:nvSpPr>
          <p:spPr>
            <a:xfrm>
              <a:off x="4602698" y="1797983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AFB1C70A-195C-48EC-A450-0011B633C931}"/>
                </a:ext>
              </a:extLst>
            </p:cNvPr>
            <p:cNvSpPr/>
            <p:nvPr/>
          </p:nvSpPr>
          <p:spPr>
            <a:xfrm>
              <a:off x="4602698" y="1858462"/>
              <a:ext cx="2986604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id-ID" sz="2400" b="1" dirty="0">
                  <a:solidFill>
                    <a:schemeClr val="bg1"/>
                  </a:solidFill>
                  <a:latin typeface="Raleway" panose="020B0003030101060003" pitchFamily="34" charset="0"/>
                  <a:ea typeface="Fira Sans SemiBold Italic" panose="00000700000000000000" pitchFamily="50" charset="0"/>
                </a:rPr>
                <a:t>Storage facilities</a:t>
              </a:r>
            </a:p>
          </p:txBody>
        </p:sp>
      </p:grpSp>
      <p:sp>
        <p:nvSpPr>
          <p:cNvPr id="22" name="TextBox 18">
            <a:extLst>
              <a:ext uri="{FF2B5EF4-FFF2-40B4-BE49-F238E27FC236}">
                <a16:creationId xmlns:a16="http://schemas.microsoft.com/office/drawing/2014/main" id="{CA96585D-FC92-4E02-9DA4-73F4CAA5F53D}"/>
              </a:ext>
            </a:extLst>
          </p:cNvPr>
          <p:cNvSpPr txBox="1"/>
          <p:nvPr/>
        </p:nvSpPr>
        <p:spPr>
          <a:xfrm>
            <a:off x="7233204" y="3185300"/>
            <a:ext cx="416236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Establishing granaries</a:t>
            </a:r>
          </a:p>
        </p:txBody>
      </p:sp>
      <p:grpSp>
        <p:nvGrpSpPr>
          <p:cNvPr id="25" name="Group 22">
            <a:extLst>
              <a:ext uri="{FF2B5EF4-FFF2-40B4-BE49-F238E27FC236}">
                <a16:creationId xmlns:a16="http://schemas.microsoft.com/office/drawing/2014/main" id="{140212A4-B82E-4F15-846D-D621AEB9467F}"/>
              </a:ext>
            </a:extLst>
          </p:cNvPr>
          <p:cNvGrpSpPr/>
          <p:nvPr/>
        </p:nvGrpSpPr>
        <p:grpSpPr>
          <a:xfrm>
            <a:off x="1246558" y="3226136"/>
            <a:ext cx="1552024" cy="2019880"/>
            <a:chOff x="4375152" y="1801285"/>
            <a:chExt cx="3651249" cy="4751916"/>
          </a:xfrm>
        </p:grpSpPr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63638258-1C69-41DD-A998-93C50F91653C}"/>
                </a:ext>
              </a:extLst>
            </p:cNvPr>
            <p:cNvGrpSpPr/>
            <p:nvPr/>
          </p:nvGrpSpPr>
          <p:grpSpPr>
            <a:xfrm>
              <a:off x="4375152" y="1801285"/>
              <a:ext cx="3651249" cy="4751916"/>
              <a:chOff x="3281363" y="1350963"/>
              <a:chExt cx="2738437" cy="3563937"/>
            </a:xfrm>
          </p:grpSpPr>
          <p:sp>
            <p:nvSpPr>
              <p:cNvPr id="32" name="AutoShape 3">
                <a:extLst>
                  <a:ext uri="{FF2B5EF4-FFF2-40B4-BE49-F238E27FC236}">
                    <a16:creationId xmlns:a16="http://schemas.microsoft.com/office/drawing/2014/main" id="{610C223E-0546-4F51-B63D-EDA4F54EE4F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281363" y="1352550"/>
                <a:ext cx="2738437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02AD5C1A-B099-4B25-AE3D-3BDC5148A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725" y="3225800"/>
                <a:ext cx="1268412" cy="1689100"/>
              </a:xfrm>
              <a:custGeom>
                <a:avLst/>
                <a:gdLst>
                  <a:gd name="T0" fmla="*/ 0 w 799"/>
                  <a:gd name="T1" fmla="*/ 894 h 1064"/>
                  <a:gd name="T2" fmla="*/ 318 w 799"/>
                  <a:gd name="T3" fmla="*/ 0 h 1064"/>
                  <a:gd name="T4" fmla="*/ 799 w 799"/>
                  <a:gd name="T5" fmla="*/ 172 h 1064"/>
                  <a:gd name="T6" fmla="*/ 481 w 799"/>
                  <a:gd name="T7" fmla="*/ 1064 h 1064"/>
                  <a:gd name="T8" fmla="*/ 296 w 799"/>
                  <a:gd name="T9" fmla="*/ 823 h 1064"/>
                  <a:gd name="T10" fmla="*/ 0 w 799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9" h="1064">
                    <a:moveTo>
                      <a:pt x="0" y="894"/>
                    </a:moveTo>
                    <a:lnTo>
                      <a:pt x="318" y="0"/>
                    </a:lnTo>
                    <a:lnTo>
                      <a:pt x="799" y="172"/>
                    </a:lnTo>
                    <a:lnTo>
                      <a:pt x="481" y="1064"/>
                    </a:lnTo>
                    <a:lnTo>
                      <a:pt x="296" y="823"/>
                    </a:lnTo>
                    <a:lnTo>
                      <a:pt x="0" y="89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ACBD9045-E05B-4D40-8A00-BFB211DDB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3263" y="3225800"/>
                <a:ext cx="1266825" cy="1689100"/>
              </a:xfrm>
              <a:custGeom>
                <a:avLst/>
                <a:gdLst>
                  <a:gd name="T0" fmla="*/ 798 w 798"/>
                  <a:gd name="T1" fmla="*/ 894 h 1064"/>
                  <a:gd name="T2" fmla="*/ 481 w 798"/>
                  <a:gd name="T3" fmla="*/ 0 h 1064"/>
                  <a:gd name="T4" fmla="*/ 0 w 798"/>
                  <a:gd name="T5" fmla="*/ 172 h 1064"/>
                  <a:gd name="T6" fmla="*/ 317 w 798"/>
                  <a:gd name="T7" fmla="*/ 1064 h 1064"/>
                  <a:gd name="T8" fmla="*/ 502 w 798"/>
                  <a:gd name="T9" fmla="*/ 823 h 1064"/>
                  <a:gd name="T10" fmla="*/ 798 w 798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8" h="1064">
                    <a:moveTo>
                      <a:pt x="798" y="894"/>
                    </a:moveTo>
                    <a:lnTo>
                      <a:pt x="481" y="0"/>
                    </a:lnTo>
                    <a:lnTo>
                      <a:pt x="0" y="172"/>
                    </a:lnTo>
                    <a:lnTo>
                      <a:pt x="317" y="1064"/>
                    </a:lnTo>
                    <a:lnTo>
                      <a:pt x="502" y="823"/>
                    </a:lnTo>
                    <a:lnTo>
                      <a:pt x="798" y="89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2C81216D-9E1B-4008-8E2A-FDCC29A665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2950" y="1350963"/>
                <a:ext cx="2736850" cy="2730500"/>
              </a:xfrm>
              <a:custGeom>
                <a:avLst/>
                <a:gdLst>
                  <a:gd name="T0" fmla="*/ 172 w 1742"/>
                  <a:gd name="T1" fmla="*/ 864 h 1738"/>
                  <a:gd name="T2" fmla="*/ 868 w 1742"/>
                  <a:gd name="T3" fmla="*/ 168 h 1738"/>
                  <a:gd name="T4" fmla="*/ 869 w 1742"/>
                  <a:gd name="T5" fmla="*/ 168 h 1738"/>
                  <a:gd name="T6" fmla="*/ 1565 w 1742"/>
                  <a:gd name="T7" fmla="*/ 864 h 1738"/>
                  <a:gd name="T8" fmla="*/ 869 w 1742"/>
                  <a:gd name="T9" fmla="*/ 1561 h 1738"/>
                  <a:gd name="T10" fmla="*/ 868 w 1742"/>
                  <a:gd name="T11" fmla="*/ 1561 h 1738"/>
                  <a:gd name="T12" fmla="*/ 172 w 1742"/>
                  <a:gd name="T13" fmla="*/ 864 h 1738"/>
                  <a:gd name="T14" fmla="*/ 868 w 1742"/>
                  <a:gd name="T15" fmla="*/ 122 h 1738"/>
                  <a:gd name="T16" fmla="*/ 867 w 1742"/>
                  <a:gd name="T17" fmla="*/ 123 h 1738"/>
                  <a:gd name="T18" fmla="*/ 721 w 1742"/>
                  <a:gd name="T19" fmla="*/ 2 h 1738"/>
                  <a:gd name="T20" fmla="*/ 626 w 1742"/>
                  <a:gd name="T21" fmla="*/ 165 h 1738"/>
                  <a:gd name="T22" fmla="*/ 450 w 1742"/>
                  <a:gd name="T23" fmla="*/ 97 h 1738"/>
                  <a:gd name="T24" fmla="*/ 413 w 1742"/>
                  <a:gd name="T25" fmla="*/ 283 h 1738"/>
                  <a:gd name="T26" fmla="*/ 223 w 1742"/>
                  <a:gd name="T27" fmla="*/ 276 h 1738"/>
                  <a:gd name="T28" fmla="*/ 249 w 1742"/>
                  <a:gd name="T29" fmla="*/ 463 h 1738"/>
                  <a:gd name="T30" fmla="*/ 69 w 1742"/>
                  <a:gd name="T31" fmla="*/ 519 h 1738"/>
                  <a:gd name="T32" fmla="*/ 152 w 1742"/>
                  <a:gd name="T33" fmla="*/ 687 h 1738"/>
                  <a:gd name="T34" fmla="*/ 0 w 1742"/>
                  <a:gd name="T35" fmla="*/ 797 h 1738"/>
                  <a:gd name="T36" fmla="*/ 134 w 1742"/>
                  <a:gd name="T37" fmla="*/ 930 h 1738"/>
                  <a:gd name="T38" fmla="*/ 26 w 1742"/>
                  <a:gd name="T39" fmla="*/ 1085 h 1738"/>
                  <a:gd name="T40" fmla="*/ 196 w 1742"/>
                  <a:gd name="T41" fmla="*/ 1165 h 1738"/>
                  <a:gd name="T42" fmla="*/ 143 w 1742"/>
                  <a:gd name="T43" fmla="*/ 1348 h 1738"/>
                  <a:gd name="T44" fmla="*/ 331 w 1742"/>
                  <a:gd name="T45" fmla="*/ 1369 h 1738"/>
                  <a:gd name="T46" fmla="*/ 339 w 1742"/>
                  <a:gd name="T47" fmla="*/ 1557 h 1738"/>
                  <a:gd name="T48" fmla="*/ 524 w 1742"/>
                  <a:gd name="T49" fmla="*/ 1517 h 1738"/>
                  <a:gd name="T50" fmla="*/ 594 w 1742"/>
                  <a:gd name="T51" fmla="*/ 1693 h 1738"/>
                  <a:gd name="T52" fmla="*/ 755 w 1742"/>
                  <a:gd name="T53" fmla="*/ 1594 h 1738"/>
                  <a:gd name="T54" fmla="*/ 868 w 1742"/>
                  <a:gd name="T55" fmla="*/ 1726 h 1738"/>
                  <a:gd name="T56" fmla="*/ 878 w 1742"/>
                  <a:gd name="T57" fmla="*/ 1738 h 1738"/>
                  <a:gd name="T58" fmla="*/ 999 w 1742"/>
                  <a:gd name="T59" fmla="*/ 1593 h 1738"/>
                  <a:gd name="T60" fmla="*/ 1162 w 1742"/>
                  <a:gd name="T61" fmla="*/ 1688 h 1738"/>
                  <a:gd name="T62" fmla="*/ 1228 w 1742"/>
                  <a:gd name="T63" fmla="*/ 1512 h 1738"/>
                  <a:gd name="T64" fmla="*/ 1413 w 1742"/>
                  <a:gd name="T65" fmla="*/ 1550 h 1738"/>
                  <a:gd name="T66" fmla="*/ 1420 w 1742"/>
                  <a:gd name="T67" fmla="*/ 1361 h 1738"/>
                  <a:gd name="T68" fmla="*/ 1607 w 1742"/>
                  <a:gd name="T69" fmla="*/ 1337 h 1738"/>
                  <a:gd name="T70" fmla="*/ 1551 w 1742"/>
                  <a:gd name="T71" fmla="*/ 1156 h 1738"/>
                  <a:gd name="T72" fmla="*/ 1720 w 1742"/>
                  <a:gd name="T73" fmla="*/ 1073 h 1738"/>
                  <a:gd name="T74" fmla="*/ 1610 w 1742"/>
                  <a:gd name="T75" fmla="*/ 919 h 1738"/>
                  <a:gd name="T76" fmla="*/ 1742 w 1742"/>
                  <a:gd name="T77" fmla="*/ 786 h 1738"/>
                  <a:gd name="T78" fmla="*/ 1588 w 1742"/>
                  <a:gd name="T79" fmla="*/ 677 h 1738"/>
                  <a:gd name="T80" fmla="*/ 1669 w 1742"/>
                  <a:gd name="T81" fmla="*/ 507 h 1738"/>
                  <a:gd name="T82" fmla="*/ 1488 w 1742"/>
                  <a:gd name="T83" fmla="*/ 455 h 1738"/>
                  <a:gd name="T84" fmla="*/ 1511 w 1742"/>
                  <a:gd name="T85" fmla="*/ 266 h 1738"/>
                  <a:gd name="T86" fmla="*/ 1321 w 1742"/>
                  <a:gd name="T87" fmla="*/ 276 h 1738"/>
                  <a:gd name="T88" fmla="*/ 1282 w 1742"/>
                  <a:gd name="T89" fmla="*/ 91 h 1738"/>
                  <a:gd name="T90" fmla="*/ 1107 w 1742"/>
                  <a:gd name="T91" fmla="*/ 162 h 1738"/>
                  <a:gd name="T92" fmla="*/ 1009 w 1742"/>
                  <a:gd name="T93" fmla="*/ 0 h 1738"/>
                  <a:gd name="T94" fmla="*/ 868 w 1742"/>
                  <a:gd name="T95" fmla="*/ 122 h 1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2" h="1738">
                    <a:moveTo>
                      <a:pt x="172" y="864"/>
                    </a:moveTo>
                    <a:cubicBezTo>
                      <a:pt x="172" y="481"/>
                      <a:pt x="484" y="169"/>
                      <a:pt x="868" y="168"/>
                    </a:cubicBezTo>
                    <a:cubicBezTo>
                      <a:pt x="869" y="168"/>
                      <a:pt x="869" y="168"/>
                      <a:pt x="869" y="168"/>
                    </a:cubicBezTo>
                    <a:cubicBezTo>
                      <a:pt x="1254" y="168"/>
                      <a:pt x="1565" y="480"/>
                      <a:pt x="1565" y="864"/>
                    </a:cubicBezTo>
                    <a:cubicBezTo>
                      <a:pt x="1565" y="1248"/>
                      <a:pt x="1254" y="1561"/>
                      <a:pt x="869" y="1561"/>
                    </a:cubicBezTo>
                    <a:cubicBezTo>
                      <a:pt x="868" y="1561"/>
                      <a:pt x="868" y="1561"/>
                      <a:pt x="868" y="1561"/>
                    </a:cubicBezTo>
                    <a:cubicBezTo>
                      <a:pt x="484" y="1560"/>
                      <a:pt x="172" y="1248"/>
                      <a:pt x="172" y="864"/>
                    </a:cubicBezTo>
                    <a:close/>
                    <a:moveTo>
                      <a:pt x="868" y="122"/>
                    </a:moveTo>
                    <a:cubicBezTo>
                      <a:pt x="867" y="123"/>
                      <a:pt x="867" y="123"/>
                      <a:pt x="867" y="123"/>
                    </a:cubicBezTo>
                    <a:cubicBezTo>
                      <a:pt x="721" y="2"/>
                      <a:pt x="721" y="2"/>
                      <a:pt x="721" y="2"/>
                    </a:cubicBezTo>
                    <a:cubicBezTo>
                      <a:pt x="626" y="165"/>
                      <a:pt x="626" y="165"/>
                      <a:pt x="626" y="165"/>
                    </a:cubicBezTo>
                    <a:cubicBezTo>
                      <a:pt x="450" y="97"/>
                      <a:pt x="450" y="97"/>
                      <a:pt x="450" y="97"/>
                    </a:cubicBezTo>
                    <a:cubicBezTo>
                      <a:pt x="413" y="283"/>
                      <a:pt x="413" y="283"/>
                      <a:pt x="413" y="283"/>
                    </a:cubicBezTo>
                    <a:cubicBezTo>
                      <a:pt x="223" y="276"/>
                      <a:pt x="223" y="276"/>
                      <a:pt x="223" y="276"/>
                    </a:cubicBezTo>
                    <a:cubicBezTo>
                      <a:pt x="249" y="463"/>
                      <a:pt x="249" y="463"/>
                      <a:pt x="249" y="463"/>
                    </a:cubicBezTo>
                    <a:cubicBezTo>
                      <a:pt x="69" y="519"/>
                      <a:pt x="69" y="519"/>
                      <a:pt x="69" y="519"/>
                    </a:cubicBezTo>
                    <a:cubicBezTo>
                      <a:pt x="152" y="687"/>
                      <a:pt x="152" y="687"/>
                      <a:pt x="152" y="687"/>
                    </a:cubicBezTo>
                    <a:cubicBezTo>
                      <a:pt x="0" y="797"/>
                      <a:pt x="0" y="797"/>
                      <a:pt x="0" y="797"/>
                    </a:cubicBezTo>
                    <a:cubicBezTo>
                      <a:pt x="134" y="930"/>
                      <a:pt x="134" y="930"/>
                      <a:pt x="134" y="930"/>
                    </a:cubicBezTo>
                    <a:cubicBezTo>
                      <a:pt x="26" y="1085"/>
                      <a:pt x="26" y="1085"/>
                      <a:pt x="26" y="1085"/>
                    </a:cubicBezTo>
                    <a:cubicBezTo>
                      <a:pt x="196" y="1165"/>
                      <a:pt x="196" y="1165"/>
                      <a:pt x="196" y="1165"/>
                    </a:cubicBezTo>
                    <a:cubicBezTo>
                      <a:pt x="143" y="1348"/>
                      <a:pt x="143" y="1348"/>
                      <a:pt x="143" y="1348"/>
                    </a:cubicBezTo>
                    <a:cubicBezTo>
                      <a:pt x="331" y="1369"/>
                      <a:pt x="331" y="1369"/>
                      <a:pt x="331" y="1369"/>
                    </a:cubicBezTo>
                    <a:cubicBezTo>
                      <a:pt x="339" y="1557"/>
                      <a:pt x="339" y="1557"/>
                      <a:pt x="339" y="1557"/>
                    </a:cubicBezTo>
                    <a:cubicBezTo>
                      <a:pt x="524" y="1517"/>
                      <a:pt x="524" y="1517"/>
                      <a:pt x="524" y="1517"/>
                    </a:cubicBezTo>
                    <a:cubicBezTo>
                      <a:pt x="594" y="1693"/>
                      <a:pt x="594" y="1693"/>
                      <a:pt x="594" y="1693"/>
                    </a:cubicBezTo>
                    <a:cubicBezTo>
                      <a:pt x="755" y="1594"/>
                      <a:pt x="755" y="1594"/>
                      <a:pt x="755" y="1594"/>
                    </a:cubicBezTo>
                    <a:cubicBezTo>
                      <a:pt x="868" y="1726"/>
                      <a:pt x="868" y="1726"/>
                      <a:pt x="868" y="1726"/>
                    </a:cubicBezTo>
                    <a:cubicBezTo>
                      <a:pt x="878" y="1738"/>
                      <a:pt x="878" y="1738"/>
                      <a:pt x="878" y="1738"/>
                    </a:cubicBezTo>
                    <a:cubicBezTo>
                      <a:pt x="999" y="1593"/>
                      <a:pt x="999" y="1593"/>
                      <a:pt x="999" y="1593"/>
                    </a:cubicBezTo>
                    <a:cubicBezTo>
                      <a:pt x="1162" y="1688"/>
                      <a:pt x="1162" y="1688"/>
                      <a:pt x="1162" y="1688"/>
                    </a:cubicBezTo>
                    <a:cubicBezTo>
                      <a:pt x="1228" y="1512"/>
                      <a:pt x="1228" y="1512"/>
                      <a:pt x="1228" y="1512"/>
                    </a:cubicBezTo>
                    <a:cubicBezTo>
                      <a:pt x="1413" y="1550"/>
                      <a:pt x="1413" y="1550"/>
                      <a:pt x="1413" y="1550"/>
                    </a:cubicBezTo>
                    <a:cubicBezTo>
                      <a:pt x="1420" y="1361"/>
                      <a:pt x="1420" y="1361"/>
                      <a:pt x="1420" y="1361"/>
                    </a:cubicBezTo>
                    <a:cubicBezTo>
                      <a:pt x="1607" y="1337"/>
                      <a:pt x="1607" y="1337"/>
                      <a:pt x="1607" y="1337"/>
                    </a:cubicBezTo>
                    <a:cubicBezTo>
                      <a:pt x="1551" y="1156"/>
                      <a:pt x="1551" y="1156"/>
                      <a:pt x="1551" y="1156"/>
                    </a:cubicBezTo>
                    <a:cubicBezTo>
                      <a:pt x="1720" y="1073"/>
                      <a:pt x="1720" y="1073"/>
                      <a:pt x="1720" y="1073"/>
                    </a:cubicBezTo>
                    <a:cubicBezTo>
                      <a:pt x="1610" y="919"/>
                      <a:pt x="1610" y="919"/>
                      <a:pt x="1610" y="919"/>
                    </a:cubicBezTo>
                    <a:cubicBezTo>
                      <a:pt x="1742" y="786"/>
                      <a:pt x="1742" y="786"/>
                      <a:pt x="1742" y="786"/>
                    </a:cubicBezTo>
                    <a:cubicBezTo>
                      <a:pt x="1588" y="677"/>
                      <a:pt x="1588" y="677"/>
                      <a:pt x="1588" y="677"/>
                    </a:cubicBezTo>
                    <a:cubicBezTo>
                      <a:pt x="1669" y="507"/>
                      <a:pt x="1669" y="507"/>
                      <a:pt x="1669" y="507"/>
                    </a:cubicBezTo>
                    <a:cubicBezTo>
                      <a:pt x="1488" y="455"/>
                      <a:pt x="1488" y="455"/>
                      <a:pt x="1488" y="455"/>
                    </a:cubicBezTo>
                    <a:cubicBezTo>
                      <a:pt x="1511" y="266"/>
                      <a:pt x="1511" y="266"/>
                      <a:pt x="1511" y="266"/>
                    </a:cubicBezTo>
                    <a:cubicBezTo>
                      <a:pt x="1321" y="276"/>
                      <a:pt x="1321" y="276"/>
                      <a:pt x="1321" y="276"/>
                    </a:cubicBezTo>
                    <a:cubicBezTo>
                      <a:pt x="1282" y="91"/>
                      <a:pt x="1282" y="91"/>
                      <a:pt x="1282" y="91"/>
                    </a:cubicBezTo>
                    <a:cubicBezTo>
                      <a:pt x="1107" y="162"/>
                      <a:pt x="1107" y="162"/>
                      <a:pt x="1107" y="162"/>
                    </a:cubicBezTo>
                    <a:cubicBezTo>
                      <a:pt x="1009" y="0"/>
                      <a:pt x="1009" y="0"/>
                      <a:pt x="1009" y="0"/>
                    </a:cubicBezTo>
                    <a:cubicBezTo>
                      <a:pt x="868" y="122"/>
                      <a:pt x="868" y="122"/>
                      <a:pt x="868" y="12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7E7F2278-1094-4A53-94E0-54483F6827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52825" y="1614488"/>
                <a:ext cx="2189162" cy="2187575"/>
              </a:xfrm>
              <a:custGeom>
                <a:avLst/>
                <a:gdLst>
                  <a:gd name="T0" fmla="*/ 0 w 1393"/>
                  <a:gd name="T1" fmla="*/ 696 h 1393"/>
                  <a:gd name="T2" fmla="*/ 696 w 1393"/>
                  <a:gd name="T3" fmla="*/ 1393 h 1393"/>
                  <a:gd name="T4" fmla="*/ 697 w 1393"/>
                  <a:gd name="T5" fmla="*/ 1393 h 1393"/>
                  <a:gd name="T6" fmla="*/ 1393 w 1393"/>
                  <a:gd name="T7" fmla="*/ 696 h 1393"/>
                  <a:gd name="T8" fmla="*/ 697 w 1393"/>
                  <a:gd name="T9" fmla="*/ 0 h 1393"/>
                  <a:gd name="T10" fmla="*/ 696 w 1393"/>
                  <a:gd name="T11" fmla="*/ 0 h 1393"/>
                  <a:gd name="T12" fmla="*/ 0 w 1393"/>
                  <a:gd name="T13" fmla="*/ 696 h 1393"/>
                  <a:gd name="T14" fmla="*/ 696 w 1393"/>
                  <a:gd name="T15" fmla="*/ 1333 h 1393"/>
                  <a:gd name="T16" fmla="*/ 60 w 1393"/>
                  <a:gd name="T17" fmla="*/ 696 h 1393"/>
                  <a:gd name="T18" fmla="*/ 696 w 1393"/>
                  <a:gd name="T19" fmla="*/ 58 h 1393"/>
                  <a:gd name="T20" fmla="*/ 697 w 1393"/>
                  <a:gd name="T21" fmla="*/ 58 h 1393"/>
                  <a:gd name="T22" fmla="*/ 1335 w 1393"/>
                  <a:gd name="T23" fmla="*/ 696 h 1393"/>
                  <a:gd name="T24" fmla="*/ 697 w 1393"/>
                  <a:gd name="T25" fmla="*/ 1333 h 1393"/>
                  <a:gd name="T26" fmla="*/ 696 w 1393"/>
                  <a:gd name="T27" fmla="*/ 1333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3" h="1393">
                    <a:moveTo>
                      <a:pt x="0" y="696"/>
                    </a:moveTo>
                    <a:cubicBezTo>
                      <a:pt x="0" y="1080"/>
                      <a:pt x="312" y="1392"/>
                      <a:pt x="696" y="1393"/>
                    </a:cubicBezTo>
                    <a:cubicBezTo>
                      <a:pt x="697" y="1393"/>
                      <a:pt x="697" y="1393"/>
                      <a:pt x="697" y="1393"/>
                    </a:cubicBezTo>
                    <a:cubicBezTo>
                      <a:pt x="1082" y="1393"/>
                      <a:pt x="1393" y="1080"/>
                      <a:pt x="1393" y="696"/>
                    </a:cubicBezTo>
                    <a:cubicBezTo>
                      <a:pt x="1393" y="312"/>
                      <a:pt x="1082" y="0"/>
                      <a:pt x="697" y="0"/>
                    </a:cubicBezTo>
                    <a:cubicBezTo>
                      <a:pt x="696" y="0"/>
                      <a:pt x="696" y="0"/>
                      <a:pt x="696" y="0"/>
                    </a:cubicBezTo>
                    <a:cubicBezTo>
                      <a:pt x="312" y="1"/>
                      <a:pt x="0" y="313"/>
                      <a:pt x="0" y="696"/>
                    </a:cubicBezTo>
                    <a:close/>
                    <a:moveTo>
                      <a:pt x="696" y="1333"/>
                    </a:moveTo>
                    <a:cubicBezTo>
                      <a:pt x="344" y="1333"/>
                      <a:pt x="60" y="1048"/>
                      <a:pt x="60" y="696"/>
                    </a:cubicBezTo>
                    <a:cubicBezTo>
                      <a:pt x="60" y="345"/>
                      <a:pt x="344" y="59"/>
                      <a:pt x="696" y="58"/>
                    </a:cubicBezTo>
                    <a:cubicBezTo>
                      <a:pt x="697" y="58"/>
                      <a:pt x="697" y="58"/>
                      <a:pt x="697" y="58"/>
                    </a:cubicBezTo>
                    <a:cubicBezTo>
                      <a:pt x="1048" y="58"/>
                      <a:pt x="1335" y="345"/>
                      <a:pt x="1335" y="696"/>
                    </a:cubicBezTo>
                    <a:cubicBezTo>
                      <a:pt x="1335" y="1048"/>
                      <a:pt x="1048" y="1333"/>
                      <a:pt x="697" y="1333"/>
                    </a:cubicBezTo>
                    <a:cubicBezTo>
                      <a:pt x="696" y="1333"/>
                      <a:pt x="696" y="1333"/>
                      <a:pt x="696" y="133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D7724654-2365-46CF-B606-D5BACF416C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48075" y="1706563"/>
                <a:ext cx="2001837" cy="2001838"/>
              </a:xfrm>
              <a:custGeom>
                <a:avLst/>
                <a:gdLst>
                  <a:gd name="T0" fmla="*/ 28 w 1275"/>
                  <a:gd name="T1" fmla="*/ 638 h 1275"/>
                  <a:gd name="T2" fmla="*/ 636 w 1275"/>
                  <a:gd name="T3" fmla="*/ 30 h 1275"/>
                  <a:gd name="T4" fmla="*/ 637 w 1275"/>
                  <a:gd name="T5" fmla="*/ 30 h 1275"/>
                  <a:gd name="T6" fmla="*/ 1245 w 1275"/>
                  <a:gd name="T7" fmla="*/ 638 h 1275"/>
                  <a:gd name="T8" fmla="*/ 637 w 1275"/>
                  <a:gd name="T9" fmla="*/ 1247 h 1275"/>
                  <a:gd name="T10" fmla="*/ 636 w 1275"/>
                  <a:gd name="T11" fmla="*/ 1247 h 1275"/>
                  <a:gd name="T12" fmla="*/ 28 w 1275"/>
                  <a:gd name="T13" fmla="*/ 638 h 1275"/>
                  <a:gd name="T14" fmla="*/ 636 w 1275"/>
                  <a:gd name="T15" fmla="*/ 0 h 1275"/>
                  <a:gd name="T16" fmla="*/ 0 w 1275"/>
                  <a:gd name="T17" fmla="*/ 638 h 1275"/>
                  <a:gd name="T18" fmla="*/ 636 w 1275"/>
                  <a:gd name="T19" fmla="*/ 1275 h 1275"/>
                  <a:gd name="T20" fmla="*/ 637 w 1275"/>
                  <a:gd name="T21" fmla="*/ 1275 h 1275"/>
                  <a:gd name="T22" fmla="*/ 1275 w 1275"/>
                  <a:gd name="T23" fmla="*/ 638 h 1275"/>
                  <a:gd name="T24" fmla="*/ 637 w 1275"/>
                  <a:gd name="T25" fmla="*/ 0 h 1275"/>
                  <a:gd name="T26" fmla="*/ 636 w 1275"/>
                  <a:gd name="T27" fmla="*/ 0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5" h="1275">
                    <a:moveTo>
                      <a:pt x="28" y="638"/>
                    </a:moveTo>
                    <a:cubicBezTo>
                      <a:pt x="28" y="304"/>
                      <a:pt x="301" y="31"/>
                      <a:pt x="636" y="30"/>
                    </a:cubicBezTo>
                    <a:cubicBezTo>
                      <a:pt x="637" y="30"/>
                      <a:pt x="637" y="30"/>
                      <a:pt x="637" y="30"/>
                    </a:cubicBezTo>
                    <a:cubicBezTo>
                      <a:pt x="973" y="30"/>
                      <a:pt x="1245" y="302"/>
                      <a:pt x="1245" y="638"/>
                    </a:cubicBezTo>
                    <a:cubicBezTo>
                      <a:pt x="1245" y="974"/>
                      <a:pt x="973" y="1247"/>
                      <a:pt x="637" y="1247"/>
                    </a:cubicBezTo>
                    <a:cubicBezTo>
                      <a:pt x="636" y="1247"/>
                      <a:pt x="636" y="1247"/>
                      <a:pt x="636" y="1247"/>
                    </a:cubicBezTo>
                    <a:cubicBezTo>
                      <a:pt x="301" y="1245"/>
                      <a:pt x="28" y="973"/>
                      <a:pt x="28" y="638"/>
                    </a:cubicBezTo>
                    <a:close/>
                    <a:moveTo>
                      <a:pt x="636" y="0"/>
                    </a:moveTo>
                    <a:cubicBezTo>
                      <a:pt x="284" y="1"/>
                      <a:pt x="0" y="287"/>
                      <a:pt x="0" y="638"/>
                    </a:cubicBezTo>
                    <a:cubicBezTo>
                      <a:pt x="0" y="990"/>
                      <a:pt x="284" y="1275"/>
                      <a:pt x="636" y="1275"/>
                    </a:cubicBezTo>
                    <a:cubicBezTo>
                      <a:pt x="637" y="1275"/>
                      <a:pt x="637" y="1275"/>
                      <a:pt x="637" y="1275"/>
                    </a:cubicBezTo>
                    <a:cubicBezTo>
                      <a:pt x="988" y="1275"/>
                      <a:pt x="1275" y="990"/>
                      <a:pt x="1275" y="638"/>
                    </a:cubicBezTo>
                    <a:cubicBezTo>
                      <a:pt x="1275" y="287"/>
                      <a:pt x="988" y="0"/>
                      <a:pt x="637" y="0"/>
                    </a:cubicBezTo>
                    <a:cubicBezTo>
                      <a:pt x="636" y="0"/>
                      <a:pt x="636" y="0"/>
                      <a:pt x="6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54352379-8407-4AF8-B7F7-7F7B0DFD2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0938" y="1752600"/>
                <a:ext cx="955675" cy="1911350"/>
              </a:xfrm>
              <a:custGeom>
                <a:avLst/>
                <a:gdLst>
                  <a:gd name="T0" fmla="*/ 0 w 608"/>
                  <a:gd name="T1" fmla="*/ 608 h 1217"/>
                  <a:gd name="T2" fmla="*/ 608 w 608"/>
                  <a:gd name="T3" fmla="*/ 1217 h 1217"/>
                  <a:gd name="T4" fmla="*/ 608 w 608"/>
                  <a:gd name="T5" fmla="*/ 1202 h 1217"/>
                  <a:gd name="T6" fmla="*/ 16 w 608"/>
                  <a:gd name="T7" fmla="*/ 608 h 1217"/>
                  <a:gd name="T8" fmla="*/ 608 w 608"/>
                  <a:gd name="T9" fmla="*/ 14 h 1217"/>
                  <a:gd name="T10" fmla="*/ 608 w 608"/>
                  <a:gd name="T11" fmla="*/ 0 h 1217"/>
                  <a:gd name="T12" fmla="*/ 0 w 608"/>
                  <a:gd name="T13" fmla="*/ 608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8" h="1217">
                    <a:moveTo>
                      <a:pt x="0" y="608"/>
                    </a:moveTo>
                    <a:cubicBezTo>
                      <a:pt x="0" y="943"/>
                      <a:pt x="273" y="1215"/>
                      <a:pt x="608" y="1217"/>
                    </a:cubicBezTo>
                    <a:cubicBezTo>
                      <a:pt x="608" y="1202"/>
                      <a:pt x="608" y="1202"/>
                      <a:pt x="608" y="1202"/>
                    </a:cubicBezTo>
                    <a:cubicBezTo>
                      <a:pt x="281" y="1201"/>
                      <a:pt x="16" y="936"/>
                      <a:pt x="16" y="608"/>
                    </a:cubicBezTo>
                    <a:cubicBezTo>
                      <a:pt x="16" y="281"/>
                      <a:pt x="281" y="15"/>
                      <a:pt x="608" y="14"/>
                    </a:cubicBezTo>
                    <a:cubicBezTo>
                      <a:pt x="608" y="0"/>
                      <a:pt x="608" y="0"/>
                      <a:pt x="608" y="0"/>
                    </a:cubicBezTo>
                    <a:cubicBezTo>
                      <a:pt x="273" y="1"/>
                      <a:pt x="0" y="274"/>
                      <a:pt x="0" y="6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2E6DEA2B-4AD8-44C2-87A2-09D7B643A8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16338" y="1752600"/>
                <a:ext cx="1887537" cy="1911350"/>
              </a:xfrm>
              <a:custGeom>
                <a:avLst/>
                <a:gdLst>
                  <a:gd name="T0" fmla="*/ 14 w 1201"/>
                  <a:gd name="T1" fmla="*/ 608 h 1217"/>
                  <a:gd name="T2" fmla="*/ 592 w 1201"/>
                  <a:gd name="T3" fmla="*/ 29 h 1217"/>
                  <a:gd name="T4" fmla="*/ 593 w 1201"/>
                  <a:gd name="T5" fmla="*/ 29 h 1217"/>
                  <a:gd name="T6" fmla="*/ 1172 w 1201"/>
                  <a:gd name="T7" fmla="*/ 608 h 1217"/>
                  <a:gd name="T8" fmla="*/ 593 w 1201"/>
                  <a:gd name="T9" fmla="*/ 1187 h 1217"/>
                  <a:gd name="T10" fmla="*/ 592 w 1201"/>
                  <a:gd name="T11" fmla="*/ 1187 h 1217"/>
                  <a:gd name="T12" fmla="*/ 14 w 1201"/>
                  <a:gd name="T13" fmla="*/ 608 h 1217"/>
                  <a:gd name="T14" fmla="*/ 592 w 1201"/>
                  <a:gd name="T15" fmla="*/ 14 h 1217"/>
                  <a:gd name="T16" fmla="*/ 0 w 1201"/>
                  <a:gd name="T17" fmla="*/ 608 h 1217"/>
                  <a:gd name="T18" fmla="*/ 592 w 1201"/>
                  <a:gd name="T19" fmla="*/ 1202 h 1217"/>
                  <a:gd name="T20" fmla="*/ 592 w 1201"/>
                  <a:gd name="T21" fmla="*/ 1217 h 1217"/>
                  <a:gd name="T22" fmla="*/ 593 w 1201"/>
                  <a:gd name="T23" fmla="*/ 1217 h 1217"/>
                  <a:gd name="T24" fmla="*/ 1201 w 1201"/>
                  <a:gd name="T25" fmla="*/ 608 h 1217"/>
                  <a:gd name="T26" fmla="*/ 593 w 1201"/>
                  <a:gd name="T27" fmla="*/ 0 h 1217"/>
                  <a:gd name="T28" fmla="*/ 592 w 1201"/>
                  <a:gd name="T29" fmla="*/ 0 h 1217"/>
                  <a:gd name="T30" fmla="*/ 592 w 1201"/>
                  <a:gd name="T31" fmla="*/ 14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01" h="1217">
                    <a:moveTo>
                      <a:pt x="14" y="608"/>
                    </a:moveTo>
                    <a:cubicBezTo>
                      <a:pt x="14" y="289"/>
                      <a:pt x="273" y="29"/>
                      <a:pt x="592" y="29"/>
                    </a:cubicBezTo>
                    <a:cubicBezTo>
                      <a:pt x="593" y="29"/>
                      <a:pt x="593" y="29"/>
                      <a:pt x="593" y="29"/>
                    </a:cubicBezTo>
                    <a:cubicBezTo>
                      <a:pt x="913" y="29"/>
                      <a:pt x="1172" y="288"/>
                      <a:pt x="1172" y="608"/>
                    </a:cubicBezTo>
                    <a:cubicBezTo>
                      <a:pt x="1172" y="929"/>
                      <a:pt x="913" y="1187"/>
                      <a:pt x="593" y="1187"/>
                    </a:cubicBezTo>
                    <a:cubicBezTo>
                      <a:pt x="592" y="1187"/>
                      <a:pt x="592" y="1187"/>
                      <a:pt x="592" y="1187"/>
                    </a:cubicBezTo>
                    <a:cubicBezTo>
                      <a:pt x="273" y="1187"/>
                      <a:pt x="14" y="927"/>
                      <a:pt x="14" y="608"/>
                    </a:cubicBezTo>
                    <a:close/>
                    <a:moveTo>
                      <a:pt x="592" y="14"/>
                    </a:moveTo>
                    <a:cubicBezTo>
                      <a:pt x="265" y="15"/>
                      <a:pt x="0" y="281"/>
                      <a:pt x="0" y="608"/>
                    </a:cubicBezTo>
                    <a:cubicBezTo>
                      <a:pt x="0" y="936"/>
                      <a:pt x="265" y="1201"/>
                      <a:pt x="592" y="1202"/>
                    </a:cubicBezTo>
                    <a:cubicBezTo>
                      <a:pt x="592" y="1217"/>
                      <a:pt x="592" y="1217"/>
                      <a:pt x="592" y="1217"/>
                    </a:cubicBezTo>
                    <a:cubicBezTo>
                      <a:pt x="593" y="1217"/>
                      <a:pt x="593" y="1217"/>
                      <a:pt x="593" y="1217"/>
                    </a:cubicBezTo>
                    <a:cubicBezTo>
                      <a:pt x="929" y="1217"/>
                      <a:pt x="1201" y="944"/>
                      <a:pt x="1201" y="608"/>
                    </a:cubicBezTo>
                    <a:cubicBezTo>
                      <a:pt x="1201" y="272"/>
                      <a:pt x="929" y="0"/>
                      <a:pt x="593" y="0"/>
                    </a:cubicBezTo>
                    <a:cubicBezTo>
                      <a:pt x="592" y="0"/>
                      <a:pt x="592" y="0"/>
                      <a:pt x="592" y="0"/>
                    </a:cubicBezTo>
                    <a:cubicBezTo>
                      <a:pt x="592" y="14"/>
                      <a:pt x="592" y="14"/>
                      <a:pt x="59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5E9A6709-B09B-479F-8669-6CD075872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485" y="3611033"/>
              <a:ext cx="1214967" cy="1212851"/>
            </a:xfrm>
            <a:custGeom>
              <a:avLst/>
              <a:gdLst>
                <a:gd name="T0" fmla="*/ 580 w 580"/>
                <a:gd name="T1" fmla="*/ 0 h 579"/>
                <a:gd name="T2" fmla="*/ 1 w 580"/>
                <a:gd name="T3" fmla="*/ 579 h 579"/>
                <a:gd name="T4" fmla="*/ 0 w 580"/>
                <a:gd name="T5" fmla="*/ 579 h 579"/>
                <a:gd name="T6" fmla="*/ 0 w 580"/>
                <a:gd name="T7" fmla="*/ 0 h 579"/>
                <a:gd name="T8" fmla="*/ 58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0"/>
                  </a:moveTo>
                  <a:cubicBezTo>
                    <a:pt x="580" y="321"/>
                    <a:pt x="321" y="579"/>
                    <a:pt x="1" y="579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7CE1657D-DA01-47AD-A4FD-4B5F01CC7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0518" y="2398184"/>
              <a:ext cx="1214967" cy="1212851"/>
            </a:xfrm>
            <a:custGeom>
              <a:avLst/>
              <a:gdLst>
                <a:gd name="T0" fmla="*/ 0 w 580"/>
                <a:gd name="T1" fmla="*/ 579 h 579"/>
                <a:gd name="T2" fmla="*/ 578 w 580"/>
                <a:gd name="T3" fmla="*/ 0 h 579"/>
                <a:gd name="T4" fmla="*/ 580 w 580"/>
                <a:gd name="T5" fmla="*/ 0 h 579"/>
                <a:gd name="T6" fmla="*/ 580 w 580"/>
                <a:gd name="T7" fmla="*/ 579 h 579"/>
                <a:gd name="T8" fmla="*/ 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579"/>
                  </a:moveTo>
                  <a:cubicBezTo>
                    <a:pt x="0" y="259"/>
                    <a:pt x="258" y="0"/>
                    <a:pt x="578" y="0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80" y="579"/>
                    <a:pt x="580" y="579"/>
                    <a:pt x="580" y="579"/>
                  </a:cubicBezTo>
                  <a:lnTo>
                    <a:pt x="0" y="57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3286CD9B-4424-4BD6-8EFE-550854391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0518" y="3611033"/>
              <a:ext cx="1214967" cy="1212851"/>
            </a:xfrm>
            <a:custGeom>
              <a:avLst/>
              <a:gdLst>
                <a:gd name="T0" fmla="*/ 0 w 580"/>
                <a:gd name="T1" fmla="*/ 0 h 579"/>
                <a:gd name="T2" fmla="*/ 578 w 580"/>
                <a:gd name="T3" fmla="*/ 579 h 579"/>
                <a:gd name="T4" fmla="*/ 580 w 580"/>
                <a:gd name="T5" fmla="*/ 579 h 579"/>
                <a:gd name="T6" fmla="*/ 580 w 580"/>
                <a:gd name="T7" fmla="*/ 0 h 579"/>
                <a:gd name="T8" fmla="*/ 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0"/>
                  </a:moveTo>
                  <a:cubicBezTo>
                    <a:pt x="0" y="321"/>
                    <a:pt x="258" y="579"/>
                    <a:pt x="578" y="579"/>
                  </a:cubicBezTo>
                  <a:cubicBezTo>
                    <a:pt x="580" y="579"/>
                    <a:pt x="580" y="579"/>
                    <a:pt x="580" y="579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8E2A9A3C-03DB-4128-8427-8F65E8769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485" y="2398184"/>
              <a:ext cx="1214967" cy="1212851"/>
            </a:xfrm>
            <a:custGeom>
              <a:avLst/>
              <a:gdLst>
                <a:gd name="T0" fmla="*/ 580 w 580"/>
                <a:gd name="T1" fmla="*/ 579 h 579"/>
                <a:gd name="T2" fmla="*/ 1 w 580"/>
                <a:gd name="T3" fmla="*/ 0 h 579"/>
                <a:gd name="T4" fmla="*/ 0 w 580"/>
                <a:gd name="T5" fmla="*/ 0 h 579"/>
                <a:gd name="T6" fmla="*/ 0 w 580"/>
                <a:gd name="T7" fmla="*/ 579 h 579"/>
                <a:gd name="T8" fmla="*/ 58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579"/>
                  </a:moveTo>
                  <a:cubicBezTo>
                    <a:pt x="580" y="259"/>
                    <a:pt x="32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9"/>
                    <a:pt x="0" y="579"/>
                    <a:pt x="0" y="579"/>
                  </a:cubicBezTo>
                  <a:lnTo>
                    <a:pt x="580" y="5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Oval 16">
              <a:extLst>
                <a:ext uri="{FF2B5EF4-FFF2-40B4-BE49-F238E27FC236}">
                  <a16:creationId xmlns:a16="http://schemas.microsoft.com/office/drawing/2014/main" id="{2D7AA1BE-7C12-43DA-8B07-AEB638EED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4933" y="3024717"/>
              <a:ext cx="1191683" cy="1193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TextBox 41">
            <a:extLst>
              <a:ext uri="{FF2B5EF4-FFF2-40B4-BE49-F238E27FC236}">
                <a16:creationId xmlns:a16="http://schemas.microsoft.com/office/drawing/2014/main" id="{5987A197-DAA2-47D1-8028-6D2DD5C4B97F}"/>
              </a:ext>
            </a:extLst>
          </p:cNvPr>
          <p:cNvSpPr txBox="1"/>
          <p:nvPr/>
        </p:nvSpPr>
        <p:spPr>
          <a:xfrm>
            <a:off x="11524565" y="56816"/>
            <a:ext cx="65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83DD98-F1A8-46CB-805C-61BA0AA2FA01}" type="slidenum">
              <a:rPr lang="id-ID" sz="1400" b="1" smtClean="0"/>
              <a:t>3</a:t>
            </a:fld>
            <a:endParaRPr lang="en-AU" sz="1400" b="1" dirty="0"/>
          </a:p>
        </p:txBody>
      </p:sp>
      <p:sp>
        <p:nvSpPr>
          <p:cNvPr id="42" name="TextBox 18">
            <a:extLst>
              <a:ext uri="{FF2B5EF4-FFF2-40B4-BE49-F238E27FC236}">
                <a16:creationId xmlns:a16="http://schemas.microsoft.com/office/drawing/2014/main" id="{B85982EE-8F74-4022-8600-BA8A6B931DC5}"/>
              </a:ext>
            </a:extLst>
          </p:cNvPr>
          <p:cNvSpPr txBox="1"/>
          <p:nvPr/>
        </p:nvSpPr>
        <p:spPr>
          <a:xfrm>
            <a:off x="7233204" y="4774489"/>
            <a:ext cx="416236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Sorghum processing plants</a:t>
            </a:r>
          </a:p>
        </p:txBody>
      </p:sp>
    </p:spTree>
    <p:extLst>
      <p:ext uri="{BB962C8B-B14F-4D97-AF65-F5344CB8AC3E}">
        <p14:creationId xmlns:p14="http://schemas.microsoft.com/office/powerpoint/2010/main" val="394261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C7453-AA17-4BE9-B107-54913388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274A0-80C9-4E2A-91D8-38CD16EB6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8"/>
                </a:solidFill>
                <a:effectLst/>
                <a:latin typeface="ArialMT"/>
              </a:rPr>
              <a:t>Foreign Economic Cooperation Center of the Ministry of Agriculture of China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rialMT"/>
              </a:rPr>
              <a:t>2018,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Arial-ItalicMT"/>
              </a:rPr>
              <a:t>Conditions and</a:t>
            </a:r>
            <a:br>
              <a:rPr lang="en-US" altLang="zh-CN" sz="1800" b="0" i="1" dirty="0">
                <a:solidFill>
                  <a:srgbClr val="000000"/>
                </a:solidFill>
                <a:effectLst/>
                <a:latin typeface="Arial-ItalicMT"/>
              </a:rPr>
            </a:br>
            <a:r>
              <a:rPr lang="en-US" altLang="zh-CN" sz="1800" b="0" i="1" dirty="0">
                <a:solidFill>
                  <a:srgbClr val="000000"/>
                </a:solidFill>
                <a:effectLst/>
                <a:latin typeface="Arial-ItalicMT"/>
              </a:rPr>
              <a:t>Characteristics of Tanzania's Agricultural Development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rialMT"/>
              </a:rPr>
              <a:t>, viewed 20 October 2021,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altLang="zh-CN" sz="1800" b="0" i="0" dirty="0">
                <a:solidFill>
                  <a:srgbClr val="0000FF"/>
                </a:solidFill>
                <a:effectLst/>
                <a:latin typeface="ArialMT"/>
                <a:hlinkClick r:id="rId2"/>
              </a:rPr>
              <a:t>http://www.agri.cn/V20/ZX/sjny/201811/t20181113_6283410.htm</a:t>
            </a:r>
            <a:endParaRPr lang="en-US" altLang="zh-CN" sz="1800" b="0" i="0" dirty="0">
              <a:solidFill>
                <a:srgbClr val="0000FF"/>
              </a:solidFill>
              <a:effectLst/>
              <a:latin typeface="ArialMT"/>
            </a:endParaRPr>
          </a:p>
          <a:p>
            <a:endParaRPr lang="en-US" altLang="zh-CN" sz="1800" b="0" i="0" dirty="0">
              <a:solidFill>
                <a:srgbClr val="0000FF"/>
              </a:solidFill>
              <a:effectLst/>
              <a:latin typeface="ArialMT"/>
            </a:endParaRPr>
          </a:p>
          <a:p>
            <a:r>
              <a:rPr lang="en-US" altLang="zh-CN" sz="1800" b="0" i="0" dirty="0" err="1">
                <a:solidFill>
                  <a:srgbClr val="000008"/>
                </a:solidFill>
                <a:effectLst/>
                <a:latin typeface="ArialMT"/>
              </a:rPr>
              <a:t>Taruvinga</a:t>
            </a:r>
            <a:r>
              <a:rPr lang="en-US" altLang="zh-CN" sz="1800" b="0" i="0" dirty="0">
                <a:solidFill>
                  <a:srgbClr val="000008"/>
                </a:solidFill>
                <a:effectLst/>
                <a:latin typeface="ArialMT"/>
              </a:rPr>
              <a:t>, C 2018, </a:t>
            </a:r>
            <a:r>
              <a:rPr lang="en-US" altLang="zh-CN" sz="1800" b="0" i="1" dirty="0">
                <a:solidFill>
                  <a:srgbClr val="000008"/>
                </a:solidFill>
                <a:effectLst/>
                <a:latin typeface="Arial-ItalicMT"/>
              </a:rPr>
              <a:t>Tanzania Cereal Storage Scoping Mission</a:t>
            </a:r>
            <a:r>
              <a:rPr lang="en-US" altLang="zh-CN" sz="1800" b="0" i="0" dirty="0">
                <a:solidFill>
                  <a:srgbClr val="000008"/>
                </a:solidFill>
                <a:effectLst/>
                <a:latin typeface="ArialMT"/>
              </a:rPr>
              <a:t>, viewed 20 October 2021,</a:t>
            </a:r>
            <a:br>
              <a:rPr lang="en-US" altLang="zh-CN" sz="1800" b="0" i="0" dirty="0">
                <a:solidFill>
                  <a:srgbClr val="000008"/>
                </a:solidFill>
                <a:effectLst/>
                <a:latin typeface="ArialMT"/>
              </a:rPr>
            </a:br>
            <a:r>
              <a:rPr lang="en-US" altLang="zh-CN" sz="1800" b="0" i="0" dirty="0">
                <a:solidFill>
                  <a:srgbClr val="0000FF"/>
                </a:solidFill>
                <a:effectLst/>
                <a:latin typeface="ArialMT"/>
                <a:hlinkClick r:id="rId3"/>
              </a:rPr>
              <a:t>https://www.canr.msu.edu/fsp/news/Paper_2.1._FAO_Cephas_Taruvinga.pdf</a:t>
            </a:r>
            <a:endParaRPr lang="en-US" altLang="zh-CN" sz="1800" b="0" i="0" dirty="0">
              <a:solidFill>
                <a:srgbClr val="0000FF"/>
              </a:solidFill>
              <a:effectLst/>
              <a:latin typeface="ArialMT"/>
            </a:endParaRPr>
          </a:p>
          <a:p>
            <a:endParaRPr lang="en-US" altLang="zh-CN" sz="1800" b="0" i="0" dirty="0">
              <a:solidFill>
                <a:srgbClr val="0000FF"/>
              </a:solidFill>
              <a:effectLst/>
              <a:latin typeface="ArialMT"/>
            </a:endParaRPr>
          </a:p>
          <a:p>
            <a:r>
              <a:rPr lang="en-US" altLang="zh-CN" sz="1800" b="0" i="0" dirty="0" err="1">
                <a:solidFill>
                  <a:srgbClr val="000008"/>
                </a:solidFill>
                <a:effectLst/>
                <a:latin typeface="ArialMT"/>
              </a:rPr>
              <a:t>Abass</a:t>
            </a:r>
            <a:r>
              <a:rPr lang="en-US" altLang="zh-CN" sz="1800" b="0" i="0" dirty="0">
                <a:solidFill>
                  <a:srgbClr val="000008"/>
                </a:solidFill>
                <a:effectLst/>
                <a:latin typeface="ArialMT"/>
              </a:rPr>
              <a:t>, AB, </a:t>
            </a:r>
            <a:r>
              <a:rPr lang="en-US" altLang="zh-CN" sz="1800" b="0" i="0" dirty="0" err="1">
                <a:solidFill>
                  <a:srgbClr val="000008"/>
                </a:solidFill>
                <a:effectLst/>
                <a:latin typeface="ArialMT"/>
              </a:rPr>
              <a:t>Ndunguru</a:t>
            </a:r>
            <a:r>
              <a:rPr lang="en-US" altLang="zh-CN" sz="1800" b="0" i="0" dirty="0">
                <a:solidFill>
                  <a:srgbClr val="000008"/>
                </a:solidFill>
                <a:effectLst/>
                <a:latin typeface="ArialMT"/>
              </a:rPr>
              <a:t>, G, </a:t>
            </a:r>
            <a:r>
              <a:rPr lang="en-US" altLang="zh-CN" sz="1800" b="0" i="0" dirty="0" err="1">
                <a:solidFill>
                  <a:srgbClr val="000008"/>
                </a:solidFill>
                <a:effectLst/>
                <a:latin typeface="ArialMT"/>
              </a:rPr>
              <a:t>Mamiro</a:t>
            </a:r>
            <a:r>
              <a:rPr lang="en-US" altLang="zh-CN" sz="1800" b="0" i="0" dirty="0">
                <a:solidFill>
                  <a:srgbClr val="000008"/>
                </a:solidFill>
                <a:effectLst/>
                <a:latin typeface="ArialMT"/>
              </a:rPr>
              <a:t>, P, </a:t>
            </a:r>
            <a:r>
              <a:rPr lang="en-US" altLang="zh-CN" sz="1800" b="0" i="0" dirty="0" err="1">
                <a:solidFill>
                  <a:srgbClr val="000008"/>
                </a:solidFill>
                <a:effectLst/>
                <a:latin typeface="ArialMT"/>
              </a:rPr>
              <a:t>Alenkhe</a:t>
            </a:r>
            <a:r>
              <a:rPr lang="en-US" altLang="zh-CN" sz="1800" b="0" i="0" dirty="0">
                <a:solidFill>
                  <a:srgbClr val="000008"/>
                </a:solidFill>
                <a:effectLst/>
                <a:latin typeface="ArialMT"/>
              </a:rPr>
              <a:t>, B, </a:t>
            </a:r>
            <a:r>
              <a:rPr lang="en-US" altLang="zh-CN" sz="1800" b="0" i="0" dirty="0" err="1">
                <a:solidFill>
                  <a:srgbClr val="000008"/>
                </a:solidFill>
                <a:effectLst/>
                <a:latin typeface="ArialMT"/>
              </a:rPr>
              <a:t>Mlingi</a:t>
            </a:r>
            <a:r>
              <a:rPr lang="en-US" altLang="zh-CN" sz="1800" b="0" i="0" dirty="0">
                <a:solidFill>
                  <a:srgbClr val="000008"/>
                </a:solidFill>
                <a:effectLst/>
                <a:latin typeface="ArialMT"/>
              </a:rPr>
              <a:t>, N &amp; </a:t>
            </a:r>
            <a:r>
              <a:rPr lang="en-US" altLang="zh-CN" sz="1800" b="0" i="0" dirty="0" err="1">
                <a:solidFill>
                  <a:srgbClr val="000008"/>
                </a:solidFill>
                <a:effectLst/>
                <a:latin typeface="ArialMT"/>
              </a:rPr>
              <a:t>Bekunda</a:t>
            </a:r>
            <a:r>
              <a:rPr lang="en-US" altLang="zh-CN" sz="1800" b="0" i="0" dirty="0">
                <a:solidFill>
                  <a:srgbClr val="000008"/>
                </a:solidFill>
                <a:effectLst/>
                <a:latin typeface="ArialMT"/>
              </a:rPr>
              <a:t>, M, 2014, Post-harvest food losses in </a:t>
            </a:r>
            <a:r>
              <a:rPr lang="en-US" altLang="zh-CN" sz="1800" b="0" i="0" dirty="0" err="1">
                <a:solidFill>
                  <a:srgbClr val="000008"/>
                </a:solidFill>
                <a:effectLst/>
                <a:latin typeface="ArialMT"/>
              </a:rPr>
              <a:t>amaize</a:t>
            </a:r>
            <a:r>
              <a:rPr lang="en-US" altLang="zh-CN" sz="1800" b="0" i="0" dirty="0">
                <a:solidFill>
                  <a:srgbClr val="000008"/>
                </a:solidFill>
                <a:effectLst/>
                <a:latin typeface="ArialMT"/>
              </a:rPr>
              <a:t>-based farming system of semi-arid savannah area of Tanzania, </a:t>
            </a:r>
            <a:r>
              <a:rPr lang="en-US" altLang="zh-CN" sz="1800" b="0" i="1" dirty="0">
                <a:solidFill>
                  <a:srgbClr val="000008"/>
                </a:solidFill>
                <a:effectLst/>
                <a:latin typeface="Arial-ItalicMT"/>
              </a:rPr>
              <a:t>Journal of Stored Products Research</a:t>
            </a:r>
            <a:r>
              <a:rPr lang="en-US" altLang="zh-CN" sz="1800" b="0" i="0" dirty="0">
                <a:solidFill>
                  <a:srgbClr val="000008"/>
                </a:solidFill>
                <a:effectLst/>
                <a:latin typeface="ArialMT"/>
              </a:rPr>
              <a:t>, Vol. 57, pp. 49-57, viewed 20 October 2021, </a:t>
            </a:r>
            <a:r>
              <a:rPr lang="en-US" altLang="zh-CN" sz="1800" u="sng" dirty="0">
                <a:solidFill>
                  <a:srgbClr val="0563C1"/>
                </a:solidFill>
                <a:latin typeface="ArialMT"/>
              </a:rPr>
              <a:t>https://core.ac.uk/download/pdf/82311085.pdf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86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275</Words>
  <Application>Microsoft Office PowerPoint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Arial-ItalicMT</vt:lpstr>
      <vt:lpstr>ArialMT</vt:lpstr>
      <vt:lpstr>Helvetica Light</vt:lpstr>
      <vt:lpstr>等线</vt:lpstr>
      <vt:lpstr>等线 Light</vt:lpstr>
      <vt:lpstr>Arial</vt:lpstr>
      <vt:lpstr>Raleway</vt:lpstr>
      <vt:lpstr>Office 主题​​</vt:lpstr>
      <vt:lpstr>PowerPoint 演示文稿</vt:lpstr>
      <vt:lpstr>PowerPoint 演示文稿</vt:lpstr>
      <vt:lpstr>PowerPoint 演示文稿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claire shi</dc:creator>
  <cp:lastModifiedBy>claire shi</cp:lastModifiedBy>
  <cp:revision>13</cp:revision>
  <dcterms:created xsi:type="dcterms:W3CDTF">2021-10-27T04:27:23Z</dcterms:created>
  <dcterms:modified xsi:type="dcterms:W3CDTF">2021-10-27T07:17:58Z</dcterms:modified>
</cp:coreProperties>
</file>