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52c04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52c04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8c96aaf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8c96aaf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8c96aaf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8c96aaf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8c96aaf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8c96aaf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8c96aaf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8c96aaf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You Produce</a:t>
            </a:r>
            <a:endParaRPr/>
          </a:p>
          <a:p>
            <a:pPr indent="0" lvl="0" marL="0" rtl="0" algn="ctr">
              <a:spcBef>
                <a:spcPts val="0"/>
              </a:spcBef>
              <a:spcAft>
                <a:spcPts val="0"/>
              </a:spcAft>
              <a:buNone/>
            </a:pPr>
            <a:r>
              <a:rPr lang="zh-CN"/>
              <a:t>We Sale</a:t>
            </a:r>
            <a:endParaRPr/>
          </a:p>
        </p:txBody>
      </p:sp>
      <p:sp>
        <p:nvSpPr>
          <p:cNvPr id="55" name="Google Shape;55;p13"/>
          <p:cNvSpPr txBox="1"/>
          <p:nvPr>
            <p:ph idx="1" type="subTitle"/>
          </p:nvPr>
        </p:nvSpPr>
        <p:spPr>
          <a:xfrm>
            <a:off x="311700" y="31757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COMP8260 W4G3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3421"/>
              <a:buFont typeface="Arial"/>
              <a:buNone/>
            </a:pPr>
            <a:r>
              <a:rPr lang="zh-CN" sz="2533"/>
              <a:t>Problem statement</a:t>
            </a:r>
            <a:endParaRPr sz="2533"/>
          </a:p>
          <a:p>
            <a:pPr indent="0" lvl="0" marL="0" rtl="0" algn="l">
              <a:spcBef>
                <a:spcPts val="700"/>
              </a:spcBef>
              <a:spcAft>
                <a:spcPts val="0"/>
              </a:spcAft>
              <a:buNone/>
            </a:pPr>
            <a:r>
              <a:t/>
            </a:r>
            <a:endParaRPr/>
          </a:p>
        </p:txBody>
      </p:sp>
      <p:sp>
        <p:nvSpPr>
          <p:cNvPr id="61" name="Google Shape;61;p14"/>
          <p:cNvSpPr txBox="1"/>
          <p:nvPr>
            <p:ph idx="1" type="body"/>
          </p:nvPr>
        </p:nvSpPr>
        <p:spPr>
          <a:xfrm>
            <a:off x="311700" y="1152475"/>
            <a:ext cx="8520600" cy="16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700">
                <a:solidFill>
                  <a:schemeClr val="dk1"/>
                </a:solidFill>
              </a:rPr>
              <a:t>Smallholders in Jordan need more storage facility or effective logistics and marketing channels because serious food losses appears in the postharvest stage.</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2533"/>
              <a:t>Background</a:t>
            </a:r>
            <a:endParaRPr sz="2533"/>
          </a:p>
        </p:txBody>
      </p:sp>
      <p:sp>
        <p:nvSpPr>
          <p:cNvPr id="67" name="Google Shape;67;p15"/>
          <p:cNvSpPr txBox="1"/>
          <p:nvPr>
            <p:ph idx="1" type="body"/>
          </p:nvPr>
        </p:nvSpPr>
        <p:spPr>
          <a:xfrm>
            <a:off x="311700" y="1017725"/>
            <a:ext cx="8520600" cy="412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zh-CN"/>
              <a:t>Language：</a:t>
            </a:r>
            <a:r>
              <a:rPr lang="zh-CN"/>
              <a:t>the official language is Arabic, general English.</a:t>
            </a:r>
            <a:endParaRPr/>
          </a:p>
          <a:p>
            <a:pPr indent="-342900" lvl="0" marL="457200" rtl="0" algn="l">
              <a:spcBef>
                <a:spcPts val="0"/>
              </a:spcBef>
              <a:spcAft>
                <a:spcPts val="0"/>
              </a:spcAft>
              <a:buSzPts val="1800"/>
              <a:buChar char="●"/>
            </a:pPr>
            <a:r>
              <a:rPr b="1" lang="zh-CN"/>
              <a:t>Transport：</a:t>
            </a:r>
            <a:r>
              <a:rPr lang="zh-CN"/>
              <a:t>the road network connecting the country's urban and rural areas has been basically completed.</a:t>
            </a:r>
            <a:endParaRPr/>
          </a:p>
          <a:p>
            <a:pPr indent="-342900" lvl="0" marL="457200" rtl="0" algn="l">
              <a:spcBef>
                <a:spcPts val="0"/>
              </a:spcBef>
              <a:spcAft>
                <a:spcPts val="0"/>
              </a:spcAft>
              <a:buSzPts val="1800"/>
              <a:buChar char="●"/>
            </a:pPr>
            <a:r>
              <a:rPr b="1" lang="zh-CN"/>
              <a:t>Telecommunication and network：</a:t>
            </a:r>
            <a:r>
              <a:rPr lang="zh-CN"/>
              <a:t>mobile phone users: 85%, internet service users: 76.5% (data by 2019).</a:t>
            </a:r>
            <a:endParaRPr/>
          </a:p>
          <a:p>
            <a:pPr indent="-342900" lvl="0" marL="457200" rtl="0" algn="l">
              <a:spcBef>
                <a:spcPts val="0"/>
              </a:spcBef>
              <a:spcAft>
                <a:spcPts val="0"/>
              </a:spcAft>
              <a:buSzPts val="1800"/>
              <a:buChar char="●"/>
            </a:pPr>
            <a:r>
              <a:rPr b="1" lang="zh-CN"/>
              <a:t>Main agricultural products</a:t>
            </a:r>
            <a:r>
              <a:rPr lang="zh-CN"/>
              <a:t>: </a:t>
            </a:r>
            <a:r>
              <a:rPr lang="zh-CN">
                <a:solidFill>
                  <a:srgbClr val="202124"/>
                </a:solidFill>
                <a:highlight>
                  <a:srgbClr val="FFFFFF"/>
                </a:highlight>
              </a:rPr>
              <a:t>vegetables, fruits and animal husbandry are the main products. Vegetables are the main export products.</a:t>
            </a:r>
            <a:endParaRPr>
              <a:solidFill>
                <a:srgbClr val="202124"/>
              </a:solidFill>
              <a:highlight>
                <a:srgbClr val="FFFFFF"/>
              </a:highlight>
            </a:endParaRPr>
          </a:p>
          <a:p>
            <a:pPr indent="-342900" lvl="0" marL="457200" rtl="0" algn="l">
              <a:spcBef>
                <a:spcPts val="0"/>
              </a:spcBef>
              <a:spcAft>
                <a:spcPts val="0"/>
              </a:spcAft>
              <a:buClr>
                <a:srgbClr val="202124"/>
              </a:buClr>
              <a:buSzPts val="1800"/>
              <a:buChar char="●"/>
            </a:pPr>
            <a:r>
              <a:rPr b="1" lang="zh-CN"/>
              <a:t>Current status</a:t>
            </a:r>
            <a:r>
              <a:rPr lang="zh-CN">
                <a:solidFill>
                  <a:srgbClr val="202124"/>
                </a:solidFill>
                <a:highlight>
                  <a:srgbClr val="FFFFFF"/>
                </a:highlight>
              </a:rPr>
              <a:t>: the lack of basic transportation and storage facilities has caused serious waste of agricultural products, causing high postharvest loss. </a:t>
            </a:r>
            <a:endParaRPr>
              <a:solidFill>
                <a:srgbClr val="202124"/>
              </a:solidFill>
              <a:highlight>
                <a:srgbClr val="FFFFFF"/>
              </a:highlight>
            </a:endParaRPr>
          </a:p>
          <a:p>
            <a:pPr indent="-342900" lvl="0" marL="457200" rtl="0" algn="l">
              <a:spcBef>
                <a:spcPts val="0"/>
              </a:spcBef>
              <a:spcAft>
                <a:spcPts val="0"/>
              </a:spcAft>
              <a:buClr>
                <a:srgbClr val="202124"/>
              </a:buClr>
              <a:buSzPts val="1800"/>
              <a:buChar char="●"/>
            </a:pPr>
            <a:r>
              <a:rPr b="1" lang="zh-CN" u="sng"/>
              <a:t>Decapolis:</a:t>
            </a:r>
            <a:r>
              <a:rPr b="1" lang="zh-CN">
                <a:solidFill>
                  <a:srgbClr val="202124"/>
                </a:solidFill>
                <a:highlight>
                  <a:schemeClr val="lt1"/>
                </a:highlight>
              </a:rPr>
              <a:t> </a:t>
            </a:r>
            <a:r>
              <a:rPr lang="zh-CN">
                <a:solidFill>
                  <a:srgbClr val="202124"/>
                </a:solidFill>
                <a:highlight>
                  <a:schemeClr val="lt1"/>
                </a:highlight>
              </a:rPr>
              <a:t>trains smallholder farmers in agricultural best practice for optimal crop quality production and they can use the platform to register and prove their products' compliance with local and international food safety standards, but did not solve the waste problem after receiving the goods.</a:t>
            </a:r>
            <a:endParaRPr>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Solution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zh-CN"/>
              <a:t>Looking for investments from companies needing the product of those small-holders as </a:t>
            </a:r>
            <a:r>
              <a:rPr lang="zh-CN"/>
              <a:t>raw material. As resturn, we can establish long-term cooperation and provide cheap raw materials.</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lang="zh-CN"/>
              <a:t>The investments we got from cooperated companies will be used in developing local necessary infrastructure for living and working such as internet, road, and warehousing. </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rabicPeriod"/>
            </a:pPr>
            <a:r>
              <a:rPr lang="zh-CN"/>
              <a:t>When they got adquate fundamental infrastructures, further development will be focused on building more agile and comprehensive logistic and online selling platforms assure more smooth selling of their products.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Prototype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a:t>Online:</a:t>
            </a:r>
            <a:endParaRPr b="1"/>
          </a:p>
          <a:p>
            <a:pPr indent="-330200" lvl="0" marL="457200" rtl="0" algn="l">
              <a:spcBef>
                <a:spcPts val="1200"/>
              </a:spcBef>
              <a:spcAft>
                <a:spcPts val="0"/>
              </a:spcAft>
              <a:buClr>
                <a:schemeClr val="dk1"/>
              </a:buClr>
              <a:buSzPts val="1600"/>
              <a:buChar char="●"/>
            </a:pPr>
            <a:r>
              <a:rPr lang="zh-CN" sz="1600">
                <a:solidFill>
                  <a:schemeClr val="dk1"/>
                </a:solidFill>
              </a:rPr>
              <a:t>Create a website to help smallholder farmers sell agricultural products online to businesses in need. </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The platform can provide functions such as finding buyers, finding warehousing, finding transportation teams, tracking logistics and online transactions.</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We encourage users to get help online to improve efficiency and red</a:t>
            </a:r>
            <a:r>
              <a:rPr lang="zh-CN" sz="1600">
                <a:solidFill>
                  <a:schemeClr val="dk1"/>
                </a:solidFill>
              </a:rPr>
              <a:t>u</a:t>
            </a:r>
            <a:r>
              <a:rPr lang="zh-CN" sz="1600">
                <a:solidFill>
                  <a:schemeClr val="dk1"/>
                </a:solidFill>
              </a:rPr>
              <a:t>ce the need for offline staff.</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zh-CN"/>
              <a:t>Offline:</a:t>
            </a:r>
            <a:endParaRPr b="1"/>
          </a:p>
          <a:p>
            <a:pPr indent="-330200" lvl="0" marL="457200" rtl="0" algn="l">
              <a:spcBef>
                <a:spcPts val="1200"/>
              </a:spcBef>
              <a:spcAft>
                <a:spcPts val="0"/>
              </a:spcAft>
              <a:buClr>
                <a:schemeClr val="dk1"/>
              </a:buClr>
              <a:buSzPts val="1600"/>
              <a:buChar char="●"/>
            </a:pPr>
            <a:r>
              <a:rPr lang="zh-CN" sz="1600">
                <a:solidFill>
                  <a:schemeClr val="dk1"/>
                </a:solidFill>
              </a:rPr>
              <a:t>Establish service stations in towns to provide necessary face-to-face services for small farmers in need.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zh-CN"/>
              <a:t>Finally, we will establish a complete warehousing, logistic, and selling system for those smallholders. Smallholders can operate their business on the system through website or application.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zh-CN"/>
              <a:t>By the development  of local necessary infrastructure for living, local small-holders are expected to get higher quality of daily life.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zh-CN"/>
              <a:t>By the development  of local necessary infrastructure for living and working and the system, we are expected to have more sellling channels and more safe storage method to prevent products from wasting and increase income.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