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8" r:id="rId4"/>
    <p:sldId id="266" r:id="rId5"/>
    <p:sldId id="265" r:id="rId6"/>
    <p:sldId id="267" r:id="rId7"/>
    <p:sldId id="273" r:id="rId8"/>
    <p:sldId id="274" r:id="rId9"/>
    <p:sldId id="270" r:id="rId10"/>
    <p:sldId id="271" r:id="rId11"/>
    <p:sldId id="275" r:id="rId12"/>
    <p:sldId id="276" r:id="rId13"/>
    <p:sldId id="27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9306" initials="A" lastIdx="2" clrIdx="0">
    <p:extLst>
      <p:ext uri="{19B8F6BF-5375-455C-9EA6-DF929625EA0E}">
        <p15:presenceInfo xmlns:p15="http://schemas.microsoft.com/office/powerpoint/2012/main" userId="S::a9306@365office.group::2e047bb0-6d70-4c78-9b38-2601c6cfb9fa" providerId="AD"/>
      </p:ext>
    </p:extLst>
  </p:cmAuthor>
  <p:cmAuthor id="2" name="Ziyang Chen" initials="ZC" lastIdx="1" clrIdx="1">
    <p:extLst>
      <p:ext uri="{19B8F6BF-5375-455C-9EA6-DF929625EA0E}">
        <p15:presenceInfo xmlns:p15="http://schemas.microsoft.com/office/powerpoint/2012/main" userId="Ziyang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F67E7E"/>
    <a:srgbClr val="EBE9DC"/>
    <a:srgbClr val="E1D7ED"/>
    <a:srgbClr val="B8A0D6"/>
    <a:srgbClr val="4472C4"/>
    <a:srgbClr val="BE830E"/>
    <a:srgbClr val="203864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3" autoAdjust="0"/>
    <p:restoredTop sz="74433" autoAdjust="0"/>
  </p:normalViewPr>
  <p:slideViewPr>
    <p:cSldViewPr snapToGrid="0">
      <p:cViewPr varScale="1">
        <p:scale>
          <a:sx n="63" d="100"/>
          <a:sy n="63" d="100"/>
        </p:scale>
        <p:origin x="1651" y="67"/>
      </p:cViewPr>
      <p:guideLst>
        <p:guide orient="horz" pos="2132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9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2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8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7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08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5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7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0-01249-6_1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vision.ee.ethz.ch/cvl/DIV2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 flip="none" rotWithShape="1">
            <a:gsLst>
              <a:gs pos="46000">
                <a:srgbClr val="DFC187"/>
              </a:gs>
              <a:gs pos="0">
                <a:srgbClr val="BE830E"/>
              </a:gs>
              <a:gs pos="86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376538" y="5108327"/>
            <a:ext cx="1271471" cy="363349"/>
            <a:chOff x="6507038" y="462977"/>
            <a:chExt cx="2430800" cy="471379"/>
          </a:xfrm>
          <a:solidFill>
            <a:srgbClr val="BE830E"/>
          </a:solidFill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  <a:grpFill/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97975" y="2029345"/>
            <a:ext cx="10996049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tx2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F</a:t>
            </a:r>
            <a:r>
              <a:rPr lang="en-AU" altLang="zh-CN" sz="4400" dirty="0" err="1">
                <a:ln w="0"/>
                <a:solidFill>
                  <a:schemeClr val="tx2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ast</a:t>
            </a:r>
            <a:r>
              <a:rPr lang="en-AU" altLang="zh-CN" sz="4400" dirty="0">
                <a:ln w="0"/>
                <a:solidFill>
                  <a:schemeClr val="tx2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, Accurate, and Lightweight Super-Resolution with Cascading Residual Network</a:t>
            </a:r>
            <a:endParaRPr lang="zh-CN" altLang="en-US" sz="4400" dirty="0">
              <a:ln w="0"/>
              <a:solidFill>
                <a:schemeClr val="tx2"/>
              </a:solidFill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52785" y="4943830"/>
            <a:ext cx="8201012" cy="70788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Ziyang Chen (u6908560), Han Zhang (u7235649)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Australian National University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236990" y="4424605"/>
            <a:ext cx="1282079" cy="1720181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53291" y="6165007"/>
            <a:ext cx="146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01/11/2021</a:t>
            </a:r>
            <a:endParaRPr lang="zh-CN" alt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3A6CD46-7C1E-4A0A-930C-4718101947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41" y="5006130"/>
            <a:ext cx="1654575" cy="583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077C31-5D95-4F43-B212-56D60BA9B604}"/>
              </a:ext>
            </a:extLst>
          </p:cNvPr>
          <p:cNvSpPr txBox="1"/>
          <p:nvPr/>
        </p:nvSpPr>
        <p:spPr>
          <a:xfrm>
            <a:off x="573744" y="458074"/>
            <a:ext cx="957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Performance Comparison (Loss function)</a:t>
            </a:r>
            <a:endParaRPr lang="zh-CN" altLang="en-US" sz="3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1EBC6C-DE63-4DA3-94D8-B9AD27C31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11758"/>
              </p:ext>
            </p:extLst>
          </p:nvPr>
        </p:nvGraphicFramePr>
        <p:xfrm>
          <a:off x="2032000" y="1996440"/>
          <a:ext cx="8128000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609872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11180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6293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9195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554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dirty="0"/>
                        <a:t>Dataset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dirty="0"/>
                        <a:t>LR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dirty="0"/>
                        <a:t>L1 Loss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dirty="0"/>
                        <a:t>MSE Loss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SmoothL1 Loss</a:t>
                      </a:r>
                    </a:p>
                    <a:p>
                      <a:pPr algn="ctr"/>
                      <a:r>
                        <a:rPr lang="en-AU" dirty="0"/>
                        <a:t>(PSNR/SSIM)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7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Set5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25.86/0.7639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29.87/0.8713</a:t>
                      </a:r>
                      <a:endParaRPr lang="en-A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29.79/0.8696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29.75/0.8704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6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Set14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23.72/0.6584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26.32/0.7609</a:t>
                      </a:r>
                      <a:endParaRPr lang="en-A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26.32/0.7591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26.27/0.7593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0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Urban100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21.25/0.6248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24.24/0.7694</a:t>
                      </a:r>
                      <a:endParaRPr lang="en-A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24.24/0.7671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24.23/0.7681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9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24.24/0.6359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26.12/0.7308</a:t>
                      </a:r>
                      <a:endParaRPr lang="en-A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26.12/0.7296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26.10/0.7299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1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Unnatural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23.56/0.6788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24.34/0.7367</a:t>
                      </a:r>
                      <a:endParaRPr lang="en-A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24.34/0.7309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24.27/0.7331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08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3B1B47-8322-4F84-89DE-A85ACC52A35D}"/>
              </a:ext>
            </a:extLst>
          </p:cNvPr>
          <p:cNvSpPr txBox="1"/>
          <p:nvPr/>
        </p:nvSpPr>
        <p:spPr>
          <a:xfrm>
            <a:off x="5060461" y="1531814"/>
            <a:ext cx="20710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Based on CARN</a:t>
            </a:r>
          </a:p>
        </p:txBody>
      </p:sp>
    </p:spTree>
    <p:extLst>
      <p:ext uri="{BB962C8B-B14F-4D97-AF65-F5344CB8AC3E}">
        <p14:creationId xmlns:p14="http://schemas.microsoft.com/office/powerpoint/2010/main" val="2830413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0F88E-FC81-4F02-874D-0C09C2DAE6E2}"/>
              </a:ext>
            </a:extLst>
          </p:cNvPr>
          <p:cNvSpPr txBox="1"/>
          <p:nvPr/>
        </p:nvSpPr>
        <p:spPr>
          <a:xfrm>
            <a:off x="573744" y="458074"/>
            <a:ext cx="957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Performance Comparison (dataset)</a:t>
            </a:r>
            <a:endParaRPr lang="zh-CN" altLang="en-US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600AD9-11E5-465B-978E-AC5577C4A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0073"/>
              </p:ext>
            </p:extLst>
          </p:nvPr>
        </p:nvGraphicFramePr>
        <p:xfrm>
          <a:off x="3295796" y="1423050"/>
          <a:ext cx="5600408" cy="192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72">
                  <a:extLst>
                    <a:ext uri="{9D8B030D-6E8A-4147-A177-3AD203B41FA5}">
                      <a16:colId xmlns:a16="http://schemas.microsoft.com/office/drawing/2014/main" val="2724473999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2051902507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3847539961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340837877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3536634429"/>
                    </a:ext>
                  </a:extLst>
                </a:gridCol>
              </a:tblGrid>
              <a:tr h="5095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LR</a:t>
                      </a:r>
                    </a:p>
                    <a:p>
                      <a:pPr algn="ctr"/>
                      <a:r>
                        <a:rPr lang="en-AU" sz="1400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CARN</a:t>
                      </a:r>
                    </a:p>
                    <a:p>
                      <a:pPr algn="ctr"/>
                      <a:r>
                        <a:rPr lang="en-AU" sz="1400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CARN-M</a:t>
                      </a:r>
                    </a:p>
                    <a:p>
                      <a:pPr algn="ctr"/>
                      <a:r>
                        <a:rPr lang="en-AU" sz="1400" dirty="0"/>
                        <a:t>(PSNR/SSIM)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87440"/>
                  </a:ext>
                </a:extLst>
              </a:tr>
              <a:tr h="280922">
                <a:tc rowSpan="5">
                  <a:txBody>
                    <a:bodyPr/>
                    <a:lstStyle/>
                    <a:p>
                      <a:pPr algn="ctr">
                        <a:lnSpc>
                          <a:spcPct val="450000"/>
                        </a:lnSpc>
                      </a:pPr>
                      <a:r>
                        <a:rPr lang="en-AU" sz="12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B100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27.37/0.8110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30.02/0.8939</a:t>
                      </a:r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30.56/0.8985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9760359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Urban100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24.53/0.8061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30.28/0.9232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29.64/0.9163</a:t>
                      </a:r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85589345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30.44/0.8982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35.61/0.9494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35.32/0.9473</a:t>
                      </a:r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57054499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Set14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27.32/0.8264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31.23/0.9036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31.02/0.9009</a:t>
                      </a:r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30691624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Unnatural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25.50/0.7834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25.76/0.8063</a:t>
                      </a:r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25.82/0.8080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37883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2A8280-791A-4B3B-8059-EDBAA18B7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89609"/>
              </p:ext>
            </p:extLst>
          </p:nvPr>
        </p:nvGraphicFramePr>
        <p:xfrm>
          <a:off x="298597" y="3975422"/>
          <a:ext cx="5600408" cy="192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72">
                  <a:extLst>
                    <a:ext uri="{9D8B030D-6E8A-4147-A177-3AD203B41FA5}">
                      <a16:colId xmlns:a16="http://schemas.microsoft.com/office/drawing/2014/main" val="2724473999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2051902507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3847539961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340837877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3536634429"/>
                    </a:ext>
                  </a:extLst>
                </a:gridCol>
              </a:tblGrid>
              <a:tr h="5095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LR</a:t>
                      </a:r>
                    </a:p>
                    <a:p>
                      <a:pPr algn="ctr"/>
                      <a:r>
                        <a:rPr lang="en-AU" sz="1400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CARN</a:t>
                      </a:r>
                    </a:p>
                    <a:p>
                      <a:pPr algn="ctr"/>
                      <a:r>
                        <a:rPr lang="en-AU" sz="1400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CARN-M</a:t>
                      </a:r>
                    </a:p>
                    <a:p>
                      <a:pPr algn="ctr"/>
                      <a:r>
                        <a:rPr lang="en-AU" sz="1400" dirty="0"/>
                        <a:t>(PSNR/SSIM)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87440"/>
                  </a:ext>
                </a:extLst>
              </a:tr>
              <a:tr h="280922">
                <a:tc rowSpan="5">
                  <a:txBody>
                    <a:bodyPr/>
                    <a:lstStyle/>
                    <a:p>
                      <a:pPr algn="ctr">
                        <a:lnSpc>
                          <a:spcPct val="450000"/>
                        </a:lnSpc>
                      </a:pPr>
                      <a:r>
                        <a:rPr lang="en-AU" sz="12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B100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25.47/0.7170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27.73/0.8066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27.57/0.8033</a:t>
                      </a:r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9760359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Urban100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22.57/0.7114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26.50/0.8462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26.01/0.8354</a:t>
                      </a:r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85589345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27.80/0.8347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32.23/0.9125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31.95/0.9096</a:t>
                      </a:r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57054499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Set14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25.20/0.7395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28.14/0.8275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27.91/0.8233</a:t>
                      </a:r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30691624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Unnatural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24.43/0.7267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25.09/0.7764</a:t>
                      </a:r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25.20/0.7771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378837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C5851D-891A-46CD-BF24-44151D24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72279"/>
              </p:ext>
            </p:extLst>
          </p:nvPr>
        </p:nvGraphicFramePr>
        <p:xfrm>
          <a:off x="6292996" y="3975422"/>
          <a:ext cx="5600408" cy="192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72">
                  <a:extLst>
                    <a:ext uri="{9D8B030D-6E8A-4147-A177-3AD203B41FA5}">
                      <a16:colId xmlns:a16="http://schemas.microsoft.com/office/drawing/2014/main" val="2724473999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2051902507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3847539961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340837877"/>
                    </a:ext>
                  </a:extLst>
                </a:gridCol>
                <a:gridCol w="1223534">
                  <a:extLst>
                    <a:ext uri="{9D8B030D-6E8A-4147-A177-3AD203B41FA5}">
                      <a16:colId xmlns:a16="http://schemas.microsoft.com/office/drawing/2014/main" val="3536634429"/>
                    </a:ext>
                  </a:extLst>
                </a:gridCol>
              </a:tblGrid>
              <a:tr h="5095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LR</a:t>
                      </a:r>
                    </a:p>
                    <a:p>
                      <a:pPr algn="ctr"/>
                      <a:r>
                        <a:rPr lang="en-AU" sz="1400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CARN</a:t>
                      </a:r>
                    </a:p>
                    <a:p>
                      <a:pPr algn="ctr"/>
                      <a:r>
                        <a:rPr lang="en-AU" sz="1400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CARN-M</a:t>
                      </a:r>
                    </a:p>
                    <a:p>
                      <a:pPr algn="ctr"/>
                      <a:r>
                        <a:rPr lang="en-AU" sz="1400" dirty="0"/>
                        <a:t>(PSNR/SSIM)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87440"/>
                  </a:ext>
                </a:extLst>
              </a:tr>
              <a:tr h="280922">
                <a:tc rowSpan="5">
                  <a:txBody>
                    <a:bodyPr/>
                    <a:lstStyle/>
                    <a:p>
                      <a:pPr algn="ctr">
                        <a:lnSpc>
                          <a:spcPct val="450000"/>
                        </a:lnSpc>
                      </a:pPr>
                      <a:r>
                        <a:rPr lang="en-AU" sz="12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B100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24.24/0.6359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26.26/0.7336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24.63/0.6653</a:t>
                      </a:r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9760359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Urban100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21.25/0.6248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24.55/0.7793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23.44/0.7305</a:t>
                      </a:r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85589345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25.86/0.7639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30.12/0.8764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29.84/0.8709</a:t>
                      </a:r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57054499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Set14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23.72/0.6584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26.50/0.7645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26.27/0.7595</a:t>
                      </a:r>
                      <a:r>
                        <a:rPr lang="en-US" sz="1200" b="0" i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30691624"/>
                  </a:ext>
                </a:extLst>
              </a:tr>
              <a:tr h="280922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Unnatural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</a:rPr>
                        <a:t>23.56/0.6788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</a:rPr>
                        <a:t>24.47/0.7382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</a:rPr>
                        <a:t>23.92/0.7224</a:t>
                      </a:r>
                      <a:r>
                        <a:rPr lang="en-US" sz="1200" b="0" i="0" dirty="0">
                          <a:solidFill>
                            <a:srgbClr val="0070C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37883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BB83F0-21E4-4626-A696-4828CC330DB5}"/>
              </a:ext>
            </a:extLst>
          </p:cNvPr>
          <p:cNvSpPr txBox="1"/>
          <p:nvPr/>
        </p:nvSpPr>
        <p:spPr>
          <a:xfrm>
            <a:off x="926124" y="2061269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Red: highest</a:t>
            </a:r>
          </a:p>
          <a:p>
            <a:pPr algn="ctr"/>
            <a:r>
              <a:rPr lang="en-AU" sz="1800" dirty="0">
                <a:solidFill>
                  <a:schemeClr val="accent1"/>
                </a:solidFill>
              </a:rPr>
              <a:t>Blue: lowest</a:t>
            </a:r>
          </a:p>
        </p:txBody>
      </p:sp>
    </p:spTree>
    <p:extLst>
      <p:ext uri="{BB962C8B-B14F-4D97-AF65-F5344CB8AC3E}">
        <p14:creationId xmlns:p14="http://schemas.microsoft.com/office/powerpoint/2010/main" val="1319890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5FA75-DD23-4EBC-AD8C-3DD18A39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z="4400" b="1" dirty="0"/>
              <a:t>Performance Comparison (dataset)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D86173-8B05-43D6-928D-38DEC07D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444" y="2051868"/>
            <a:ext cx="7211109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C42745-8E64-4519-8850-490F5E8981D9}"/>
              </a:ext>
            </a:extLst>
          </p:cNvPr>
          <p:cNvSpPr txBox="1"/>
          <p:nvPr/>
        </p:nvSpPr>
        <p:spPr>
          <a:xfrm>
            <a:off x="3992249" y="1591733"/>
            <a:ext cx="42074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Performance on unnatural images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6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E4D61-E77A-4C6C-9FE7-AF15FBC280AC}"/>
              </a:ext>
            </a:extLst>
          </p:cNvPr>
          <p:cNvSpPr txBox="1"/>
          <p:nvPr/>
        </p:nvSpPr>
        <p:spPr>
          <a:xfrm>
            <a:off x="573744" y="458074"/>
            <a:ext cx="905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Conclusion</a:t>
            </a:r>
            <a:endParaRPr lang="zh-CN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09174-318D-49E9-9167-1D09A6A2D459}"/>
              </a:ext>
            </a:extLst>
          </p:cNvPr>
          <p:cNvSpPr txBox="1"/>
          <p:nvPr/>
        </p:nvSpPr>
        <p:spPr>
          <a:xfrm>
            <a:off x="573743" y="3429000"/>
            <a:ext cx="905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Future Work</a:t>
            </a:r>
            <a:endParaRPr lang="zh-CN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ED2F6-7E70-46F2-8D8B-0D5E8AE278D0}"/>
              </a:ext>
            </a:extLst>
          </p:cNvPr>
          <p:cNvSpPr txBox="1"/>
          <p:nvPr/>
        </p:nvSpPr>
        <p:spPr>
          <a:xfrm>
            <a:off x="1023034" y="1213339"/>
            <a:ext cx="972312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dirty="0"/>
              <a:t>Implement two models: CARN and CARN-M, to achieve super resolution task.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dirty="0"/>
              <a:t>L1 is the most suitable loss function than others.</a:t>
            </a:r>
          </a:p>
          <a:p>
            <a:pPr algn="just"/>
            <a:endParaRPr lang="en-A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dirty="0"/>
              <a:t>CARN has the better performance than CARN-M in the majority of the datasets.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4A33-D6AA-4999-A064-8A6A49F50DE5}"/>
              </a:ext>
            </a:extLst>
          </p:cNvPr>
          <p:cNvSpPr txBox="1"/>
          <p:nvPr/>
        </p:nvSpPr>
        <p:spPr>
          <a:xfrm>
            <a:off x="1023034" y="4220308"/>
            <a:ext cx="95269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add unnatural images and more types of natural images to the training set to enhance the versatility and performance of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apply this network to video SR tasks and consider the time correlation of multiple frames to enhance network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4323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426D32-F559-4193-A56C-B0A2857F1527}"/>
              </a:ext>
            </a:extLst>
          </p:cNvPr>
          <p:cNvSpPr txBox="1"/>
          <p:nvPr/>
        </p:nvSpPr>
        <p:spPr>
          <a:xfrm>
            <a:off x="573744" y="458074"/>
            <a:ext cx="432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References</a:t>
            </a:r>
            <a:endParaRPr lang="zh-CN" altLang="en-US" sz="3200" b="1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9DA5F4FD-588C-4969-95A5-D918B2BD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888267"/>
          </a:xfrm>
        </p:spPr>
        <p:txBody>
          <a:bodyPr>
            <a:normAutofit/>
          </a:bodyPr>
          <a:lstStyle/>
          <a:p>
            <a:pPr algn="just"/>
            <a:r>
              <a:rPr lang="en-AU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Ahn</a:t>
            </a:r>
            <a:r>
              <a:rPr lang="en-AU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Kang, B., &amp; Sohn, K.-A. (2018). Fast, accurate, and lightweight super-resolution with cascading residual network. </a:t>
            </a:r>
            <a:r>
              <a:rPr lang="en-AU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2018</a:t>
            </a:r>
            <a:r>
              <a:rPr lang="en-AU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256–272. </a:t>
            </a:r>
            <a:r>
              <a:rPr lang="en-AU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https://doi.org/10.1007/978-3-030-01249-6_16</a:t>
            </a:r>
            <a:r>
              <a:rPr lang="en-AU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effectLst/>
            </a:endParaRPr>
          </a:p>
          <a:p>
            <a:pPr algn="just"/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62A9C-32D7-48BB-85ED-01A2A8D40D07}"/>
              </a:ext>
            </a:extLst>
          </p:cNvPr>
          <p:cNvSpPr txBox="1"/>
          <p:nvPr/>
        </p:nvSpPr>
        <p:spPr>
          <a:xfrm>
            <a:off x="573744" y="3509982"/>
            <a:ext cx="432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Datasets</a:t>
            </a:r>
            <a:endParaRPr lang="zh-CN" altLang="en-US" sz="3200" b="1" dirty="0"/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19DCBE75-8A77-4DE3-B4BE-672A6C4210A3}"/>
              </a:ext>
            </a:extLst>
          </p:cNvPr>
          <p:cNvSpPr txBox="1">
            <a:spLocks/>
          </p:cNvSpPr>
          <p:nvPr/>
        </p:nvSpPr>
        <p:spPr>
          <a:xfrm>
            <a:off x="838200" y="4363671"/>
            <a:ext cx="10515600" cy="157374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US" altLang="zh-CN" dirty="0"/>
          </a:p>
        </p:txBody>
      </p:sp>
      <p:sp>
        <p:nvSpPr>
          <p:cNvPr id="17" name="内容占位符 6">
            <a:extLst>
              <a:ext uri="{FF2B5EF4-FFF2-40B4-BE49-F238E27FC236}">
                <a16:creationId xmlns:a16="http://schemas.microsoft.com/office/drawing/2014/main" id="{B645FDBB-156A-4D9E-A467-29BA9C96B555}"/>
              </a:ext>
            </a:extLst>
          </p:cNvPr>
          <p:cNvSpPr txBox="1">
            <a:spLocks/>
          </p:cNvSpPr>
          <p:nvPr/>
        </p:nvSpPr>
        <p:spPr>
          <a:xfrm>
            <a:off x="875412" y="4406656"/>
            <a:ext cx="10515600" cy="36695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DIV2K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https://data.vision.ee.ethz.ch/cvl/DIV2K/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AU" dirty="0"/>
          </a:p>
          <a:p>
            <a:pPr algn="just"/>
            <a:endParaRPr lang="en-AU" dirty="0"/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2968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E4D61-E77A-4C6C-9FE7-AF15FBC280AC}"/>
              </a:ext>
            </a:extLst>
          </p:cNvPr>
          <p:cNvSpPr txBox="1"/>
          <p:nvPr/>
        </p:nvSpPr>
        <p:spPr>
          <a:xfrm>
            <a:off x="573744" y="458074"/>
            <a:ext cx="432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Introduction</a:t>
            </a:r>
            <a:endParaRPr lang="zh-CN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F0030-5C31-4BAD-97CF-92141C5D0A57}"/>
              </a:ext>
            </a:extLst>
          </p:cNvPr>
          <p:cNvSpPr txBox="1"/>
          <p:nvPr/>
        </p:nvSpPr>
        <p:spPr>
          <a:xfrm>
            <a:off x="639650" y="1558343"/>
            <a:ext cx="10912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Super-Resolution: </a:t>
            </a:r>
            <a:r>
              <a:rPr lang="en-AU" sz="2000" dirty="0"/>
              <a:t>Reconstructing the High-Resolution (HR) image from a Low-Resolution (LR) image.</a:t>
            </a:r>
          </a:p>
        </p:txBody>
      </p:sp>
      <p:pic>
        <p:nvPicPr>
          <p:cNvPr id="16" name="Picture 15" descr="A picture containing dog, mammal, outdoor, white&#10;&#10;Description automatically generated">
            <a:extLst>
              <a:ext uri="{FF2B5EF4-FFF2-40B4-BE49-F238E27FC236}">
                <a16:creationId xmlns:a16="http://schemas.microsoft.com/office/drawing/2014/main" id="{ECCECE14-4645-42A9-8ABF-79276709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1" y="2781723"/>
            <a:ext cx="2772246" cy="1848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6BA31D-A445-44E4-AE5F-380EFC873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77" y="2781724"/>
            <a:ext cx="2772246" cy="1848163"/>
          </a:xfrm>
          <a:prstGeom prst="rect">
            <a:avLst/>
          </a:prstGeom>
        </p:spPr>
      </p:pic>
      <p:pic>
        <p:nvPicPr>
          <p:cNvPr id="24" name="Picture 23" descr="A red panda in the grass&#10;&#10;Description automatically generated with low confidence">
            <a:extLst>
              <a:ext uri="{FF2B5EF4-FFF2-40B4-BE49-F238E27FC236}">
                <a16:creationId xmlns:a16="http://schemas.microsoft.com/office/drawing/2014/main" id="{8FC84857-147C-47F1-A9C3-98DC3AB7F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83" y="2781725"/>
            <a:ext cx="2781890" cy="184816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81E7C99C-448F-4FBE-935D-8BBCE4AAEB5C}"/>
              </a:ext>
            </a:extLst>
          </p:cNvPr>
          <p:cNvSpPr/>
          <p:nvPr/>
        </p:nvSpPr>
        <p:spPr>
          <a:xfrm>
            <a:off x="3743159" y="3515134"/>
            <a:ext cx="688875" cy="381342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AF953A9-BCC4-4502-9A30-18CC1B4C59CC}"/>
              </a:ext>
            </a:extLst>
          </p:cNvPr>
          <p:cNvSpPr/>
          <p:nvPr/>
        </p:nvSpPr>
        <p:spPr>
          <a:xfrm>
            <a:off x="7632965" y="3515134"/>
            <a:ext cx="688875" cy="381342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2F5ED6-26C7-4845-9F3B-B201D0C3CB93}"/>
              </a:ext>
            </a:extLst>
          </p:cNvPr>
          <p:cNvSpPr txBox="1"/>
          <p:nvPr/>
        </p:nvSpPr>
        <p:spPr>
          <a:xfrm>
            <a:off x="5113266" y="5145382"/>
            <a:ext cx="19654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More pixels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More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Clearer</a:t>
            </a:r>
          </a:p>
        </p:txBody>
      </p:sp>
    </p:spTree>
    <p:extLst>
      <p:ext uri="{BB962C8B-B14F-4D97-AF65-F5344CB8AC3E}">
        <p14:creationId xmlns:p14="http://schemas.microsoft.com/office/powerpoint/2010/main" val="2868619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D1156E-B94F-4E2B-8B8E-46B83AA487B4}"/>
              </a:ext>
            </a:extLst>
          </p:cNvPr>
          <p:cNvSpPr txBox="1"/>
          <p:nvPr/>
        </p:nvSpPr>
        <p:spPr>
          <a:xfrm>
            <a:off x="573744" y="458074"/>
            <a:ext cx="432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Related Work</a:t>
            </a:r>
            <a:endParaRPr lang="zh-CN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5DC4F-292F-4EF4-9130-CC355FBE0935}"/>
              </a:ext>
            </a:extLst>
          </p:cNvPr>
          <p:cNvSpPr txBox="1"/>
          <p:nvPr/>
        </p:nvSpPr>
        <p:spPr>
          <a:xfrm>
            <a:off x="1263174" y="1713145"/>
            <a:ext cx="966565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SCRNN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Outperformed traditional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More operations in comparing in 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800" dirty="0"/>
          </a:p>
          <a:p>
            <a:r>
              <a:rPr lang="en-AU" sz="1800" b="1" dirty="0"/>
              <a:t>FSRCNN and ESPCN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Fewer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Performance depends on the number of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Poor management in multi-scale training</a:t>
            </a:r>
          </a:p>
          <a:p>
            <a:endParaRPr lang="en-AU" sz="1600" dirty="0"/>
          </a:p>
          <a:p>
            <a:r>
              <a:rPr lang="en-AU" sz="1800" b="1" dirty="0" err="1"/>
              <a:t>SqueezeNet</a:t>
            </a:r>
            <a:endParaRPr lang="en-A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err="1"/>
              <a:t>AlexNet</a:t>
            </a:r>
            <a:r>
              <a:rPr lang="en-AU" sz="1600" dirty="0"/>
              <a:t>-based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50</a:t>
            </a:r>
            <a:r>
              <a:rPr lang="en-US" altLang="zh-CN" sz="1600" dirty="0"/>
              <a:t>X fewer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efficient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019599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E4D61-E77A-4C6C-9FE7-AF15FBC280AC}"/>
              </a:ext>
            </a:extLst>
          </p:cNvPr>
          <p:cNvSpPr txBox="1"/>
          <p:nvPr/>
        </p:nvSpPr>
        <p:spPr>
          <a:xfrm>
            <a:off x="573743" y="458074"/>
            <a:ext cx="9926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Cascading Residual Network (CARN or</a:t>
            </a:r>
            <a:r>
              <a:rPr lang="zh-CN" altLang="en-US" sz="3200" b="1" dirty="0"/>
              <a:t> </a:t>
            </a:r>
            <a:r>
              <a:rPr lang="en-AU" altLang="zh-CN" sz="3200" b="1" dirty="0"/>
              <a:t>CARN-M) </a:t>
            </a:r>
            <a:endParaRPr lang="zh-CN" altLang="en-US" sz="32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3ED503-CB20-44FB-8AF4-975306A29B17}"/>
              </a:ext>
            </a:extLst>
          </p:cNvPr>
          <p:cNvSpPr/>
          <p:nvPr/>
        </p:nvSpPr>
        <p:spPr>
          <a:xfrm rot="16200000">
            <a:off x="367654" y="3180004"/>
            <a:ext cx="1924670" cy="320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800" dirty="0"/>
              <a:t>conv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7D7135-9BB8-4253-AE5D-DC6C2006ABB7}"/>
              </a:ext>
            </a:extLst>
          </p:cNvPr>
          <p:cNvSpPr/>
          <p:nvPr/>
        </p:nvSpPr>
        <p:spPr>
          <a:xfrm rot="16200000">
            <a:off x="8203857" y="2163102"/>
            <a:ext cx="2239108" cy="235422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D86BF7-FCB8-42AC-B449-7785A80B81FF}"/>
              </a:ext>
            </a:extLst>
          </p:cNvPr>
          <p:cNvSpPr/>
          <p:nvPr/>
        </p:nvSpPr>
        <p:spPr>
          <a:xfrm rot="16200000">
            <a:off x="8165533" y="2683714"/>
            <a:ext cx="679939" cy="28917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Conv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A98FD9-9769-4273-AC6E-FE091CA2BA59}"/>
              </a:ext>
            </a:extLst>
          </p:cNvPr>
          <p:cNvSpPr/>
          <p:nvPr/>
        </p:nvSpPr>
        <p:spPr>
          <a:xfrm rot="16200000">
            <a:off x="8624065" y="2586022"/>
            <a:ext cx="676030" cy="48064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050" dirty="0"/>
              <a:t>Shuffle X2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9DD79F-C391-4426-BCF0-72B87A78DD17}"/>
              </a:ext>
            </a:extLst>
          </p:cNvPr>
          <p:cNvSpPr/>
          <p:nvPr/>
        </p:nvSpPr>
        <p:spPr>
          <a:xfrm rot="16200000">
            <a:off x="1423757" y="2752201"/>
            <a:ext cx="1924668" cy="11760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93C834-EC03-4F0B-9B44-B6FF9841F833}"/>
              </a:ext>
            </a:extLst>
          </p:cNvPr>
          <p:cNvSpPr/>
          <p:nvPr/>
        </p:nvSpPr>
        <p:spPr>
          <a:xfrm rot="16200000">
            <a:off x="1936797" y="3180006"/>
            <a:ext cx="1621694" cy="320431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Residual Block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BDABFF-07CA-4197-A33A-DC752C6C6310}"/>
              </a:ext>
            </a:extLst>
          </p:cNvPr>
          <p:cNvSpPr/>
          <p:nvPr/>
        </p:nvSpPr>
        <p:spPr>
          <a:xfrm rot="16200000">
            <a:off x="1575244" y="3180006"/>
            <a:ext cx="1621694" cy="320431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Residual Block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5B1986-D0D8-4026-ABF0-197B6B43ACC6}"/>
              </a:ext>
            </a:extLst>
          </p:cNvPr>
          <p:cNvSpPr/>
          <p:nvPr/>
        </p:nvSpPr>
        <p:spPr>
          <a:xfrm rot="16200000">
            <a:off x="1213691" y="3180008"/>
            <a:ext cx="1621694" cy="320431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Residual Block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E00764-50F7-4734-BC54-C600C5F0EC59}"/>
              </a:ext>
            </a:extLst>
          </p:cNvPr>
          <p:cNvSpPr/>
          <p:nvPr/>
        </p:nvSpPr>
        <p:spPr>
          <a:xfrm rot="16200000">
            <a:off x="3541767" y="2752201"/>
            <a:ext cx="1924668" cy="11760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5F7929C-9B5E-4325-A894-9BF97937C590}"/>
              </a:ext>
            </a:extLst>
          </p:cNvPr>
          <p:cNvSpPr/>
          <p:nvPr/>
        </p:nvSpPr>
        <p:spPr>
          <a:xfrm rot="16200000">
            <a:off x="4054807" y="3180006"/>
            <a:ext cx="1621694" cy="320431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Residual Block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FB0B8C-6986-4F00-B457-BB4B5177211E}"/>
              </a:ext>
            </a:extLst>
          </p:cNvPr>
          <p:cNvSpPr/>
          <p:nvPr/>
        </p:nvSpPr>
        <p:spPr>
          <a:xfrm rot="16200000">
            <a:off x="3693254" y="3180006"/>
            <a:ext cx="1621694" cy="320431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Residual Block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7A7223-6AB9-4C46-B211-68083DA87ADA}"/>
              </a:ext>
            </a:extLst>
          </p:cNvPr>
          <p:cNvSpPr/>
          <p:nvPr/>
        </p:nvSpPr>
        <p:spPr>
          <a:xfrm rot="16200000">
            <a:off x="3331701" y="3180008"/>
            <a:ext cx="1621694" cy="320431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Residual Block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3E9195D-5556-4692-A8E5-0593DF02F4EE}"/>
              </a:ext>
            </a:extLst>
          </p:cNvPr>
          <p:cNvSpPr/>
          <p:nvPr/>
        </p:nvSpPr>
        <p:spPr>
          <a:xfrm rot="16200000">
            <a:off x="5659777" y="2752200"/>
            <a:ext cx="1924668" cy="11760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E56D9BD-9FF0-485E-831D-713D6825DE30}"/>
              </a:ext>
            </a:extLst>
          </p:cNvPr>
          <p:cNvSpPr/>
          <p:nvPr/>
        </p:nvSpPr>
        <p:spPr>
          <a:xfrm rot="16200000">
            <a:off x="6172817" y="3180005"/>
            <a:ext cx="1621694" cy="320431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Residual Block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1F0D188-7B52-4328-8113-29A1661A4C5E}"/>
              </a:ext>
            </a:extLst>
          </p:cNvPr>
          <p:cNvSpPr/>
          <p:nvPr/>
        </p:nvSpPr>
        <p:spPr>
          <a:xfrm rot="16200000">
            <a:off x="5811264" y="3180005"/>
            <a:ext cx="1621694" cy="320431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Residual Block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2B01A6-64A6-48CE-B04C-AE47A2E75870}"/>
              </a:ext>
            </a:extLst>
          </p:cNvPr>
          <p:cNvSpPr/>
          <p:nvPr/>
        </p:nvSpPr>
        <p:spPr>
          <a:xfrm rot="16200000">
            <a:off x="5449711" y="3180007"/>
            <a:ext cx="1621694" cy="320431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Residual Block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2326DD-64BB-4CDC-9B05-49F164D0D38C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1490205" y="3340220"/>
            <a:ext cx="3078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AD814C-6265-44E9-BBF9-4E56C4F88804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22352" y="3340213"/>
            <a:ext cx="247422" cy="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C67B78-4082-4174-B179-71D840EF1BB3}"/>
              </a:ext>
            </a:extLst>
          </p:cNvPr>
          <p:cNvCxnSpPr>
            <a:endCxn id="25" idx="0"/>
          </p:cNvCxnSpPr>
          <p:nvPr/>
        </p:nvCxnSpPr>
        <p:spPr>
          <a:xfrm>
            <a:off x="8650087" y="2826343"/>
            <a:ext cx="71671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FB4CAC-AA38-4858-AA2C-24E2F6F70303}"/>
              </a:ext>
            </a:extLst>
          </p:cNvPr>
          <p:cNvCxnSpPr>
            <a:cxnSpLocks/>
            <a:stCxn id="24" idx="0"/>
          </p:cNvCxnSpPr>
          <p:nvPr/>
        </p:nvCxnSpPr>
        <p:spPr>
          <a:xfrm flipH="1">
            <a:off x="8290843" y="2828299"/>
            <a:ext cx="70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6E0C4D-B33E-4AB2-88F3-24BB515953DD}"/>
              </a:ext>
            </a:extLst>
          </p:cNvPr>
          <p:cNvCxnSpPr>
            <a:stCxn id="25" idx="2"/>
          </p:cNvCxnSpPr>
          <p:nvPr/>
        </p:nvCxnSpPr>
        <p:spPr>
          <a:xfrm flipV="1">
            <a:off x="9202403" y="2826343"/>
            <a:ext cx="7110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A34645A-706E-4FCE-8AEA-950CF80B1946}"/>
              </a:ext>
            </a:extLst>
          </p:cNvPr>
          <p:cNvSpPr/>
          <p:nvPr/>
        </p:nvSpPr>
        <p:spPr>
          <a:xfrm rot="16200000">
            <a:off x="9247682" y="2679805"/>
            <a:ext cx="679939" cy="28917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Conv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D398628-E491-4408-9E32-94805D676079}"/>
              </a:ext>
            </a:extLst>
          </p:cNvPr>
          <p:cNvSpPr/>
          <p:nvPr/>
        </p:nvSpPr>
        <p:spPr>
          <a:xfrm rot="16200000">
            <a:off x="9706214" y="2582113"/>
            <a:ext cx="676030" cy="48064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050" dirty="0"/>
              <a:t>Shuffle X2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244D86-361F-4B7B-B23E-0D9417006DCC}"/>
              </a:ext>
            </a:extLst>
          </p:cNvPr>
          <p:cNvCxnSpPr>
            <a:endCxn id="97" idx="0"/>
          </p:cNvCxnSpPr>
          <p:nvPr/>
        </p:nvCxnSpPr>
        <p:spPr>
          <a:xfrm>
            <a:off x="9732236" y="2822434"/>
            <a:ext cx="71671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88B8361-56B7-495A-98FD-091737636297}"/>
              </a:ext>
            </a:extLst>
          </p:cNvPr>
          <p:cNvCxnSpPr>
            <a:cxnSpLocks/>
            <a:stCxn id="96" idx="0"/>
          </p:cNvCxnSpPr>
          <p:nvPr/>
        </p:nvCxnSpPr>
        <p:spPr>
          <a:xfrm flipH="1">
            <a:off x="9372992" y="2824390"/>
            <a:ext cx="70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F022C57-D270-423A-AF83-C46B54CEEA1D}"/>
              </a:ext>
            </a:extLst>
          </p:cNvPr>
          <p:cNvCxnSpPr>
            <a:stCxn id="97" idx="2"/>
          </p:cNvCxnSpPr>
          <p:nvPr/>
        </p:nvCxnSpPr>
        <p:spPr>
          <a:xfrm flipV="1">
            <a:off x="10284552" y="2822434"/>
            <a:ext cx="7110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456BADE-1D32-4DFB-A6B9-0DF82B75CFA4}"/>
              </a:ext>
            </a:extLst>
          </p:cNvPr>
          <p:cNvSpPr/>
          <p:nvPr/>
        </p:nvSpPr>
        <p:spPr>
          <a:xfrm rot="16200000">
            <a:off x="8168336" y="3697757"/>
            <a:ext cx="679939" cy="28917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Conv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510445E-8828-4DAF-BEC7-13ECA34D56A7}"/>
              </a:ext>
            </a:extLst>
          </p:cNvPr>
          <p:cNvSpPr/>
          <p:nvPr/>
        </p:nvSpPr>
        <p:spPr>
          <a:xfrm rot="16200000">
            <a:off x="8626868" y="3600065"/>
            <a:ext cx="676030" cy="48064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050" dirty="0"/>
              <a:t>Shuffle X2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A1A4142-F0CA-4786-8B55-937FC23511A3}"/>
              </a:ext>
            </a:extLst>
          </p:cNvPr>
          <p:cNvCxnSpPr>
            <a:endCxn id="102" idx="0"/>
          </p:cNvCxnSpPr>
          <p:nvPr/>
        </p:nvCxnSpPr>
        <p:spPr>
          <a:xfrm>
            <a:off x="8652890" y="3840386"/>
            <a:ext cx="71671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7AE83D-98AC-45B8-803F-9D8FE8CB7540}"/>
              </a:ext>
            </a:extLst>
          </p:cNvPr>
          <p:cNvCxnSpPr>
            <a:cxnSpLocks/>
            <a:stCxn id="101" idx="0"/>
          </p:cNvCxnSpPr>
          <p:nvPr/>
        </p:nvCxnSpPr>
        <p:spPr>
          <a:xfrm flipH="1">
            <a:off x="8293646" y="3842342"/>
            <a:ext cx="70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046A85E-09EF-48A9-AEB7-0E9402879905}"/>
              </a:ext>
            </a:extLst>
          </p:cNvPr>
          <p:cNvSpPr/>
          <p:nvPr/>
        </p:nvSpPr>
        <p:spPr>
          <a:xfrm rot="16200000">
            <a:off x="9247682" y="3697757"/>
            <a:ext cx="679939" cy="28917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Conv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8B8BCC3-EE23-4BF2-BE15-68F8D04C4B29}"/>
              </a:ext>
            </a:extLst>
          </p:cNvPr>
          <p:cNvSpPr/>
          <p:nvPr/>
        </p:nvSpPr>
        <p:spPr>
          <a:xfrm rot="16200000">
            <a:off x="9706214" y="3600065"/>
            <a:ext cx="676030" cy="48064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050" dirty="0"/>
              <a:t>Shuffle X2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42ED72A-828F-4EE8-A0ED-66C0CCAC07E3}"/>
              </a:ext>
            </a:extLst>
          </p:cNvPr>
          <p:cNvCxnSpPr>
            <a:endCxn id="107" idx="0"/>
          </p:cNvCxnSpPr>
          <p:nvPr/>
        </p:nvCxnSpPr>
        <p:spPr>
          <a:xfrm>
            <a:off x="9732236" y="3840386"/>
            <a:ext cx="71671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C74D13D-4B9C-43DC-9978-450F019DCE5D}"/>
              </a:ext>
            </a:extLst>
          </p:cNvPr>
          <p:cNvCxnSpPr>
            <a:stCxn id="107" idx="2"/>
          </p:cNvCxnSpPr>
          <p:nvPr/>
        </p:nvCxnSpPr>
        <p:spPr>
          <a:xfrm flipV="1">
            <a:off x="10284552" y="3840386"/>
            <a:ext cx="7110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C47DE52-18F3-4999-90DB-EE92FE6CD9DB}"/>
              </a:ext>
            </a:extLst>
          </p:cNvPr>
          <p:cNvCxnSpPr>
            <a:stCxn id="102" idx="2"/>
            <a:endCxn id="106" idx="0"/>
          </p:cNvCxnSpPr>
          <p:nvPr/>
        </p:nvCxnSpPr>
        <p:spPr>
          <a:xfrm>
            <a:off x="9205206" y="3840388"/>
            <a:ext cx="237860" cy="19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8856762-98D6-41AA-A7E5-E7F91AF692E8}"/>
              </a:ext>
            </a:extLst>
          </p:cNvPr>
          <p:cNvSpPr txBox="1"/>
          <p:nvPr/>
        </p:nvSpPr>
        <p:spPr>
          <a:xfrm>
            <a:off x="8297698" y="2247075"/>
            <a:ext cx="35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en-AU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F3241C-A087-416B-BDA0-A230D3FA8496}"/>
              </a:ext>
            </a:extLst>
          </p:cNvPr>
          <p:cNvSpPr txBox="1"/>
          <p:nvPr/>
        </p:nvSpPr>
        <p:spPr>
          <a:xfrm>
            <a:off x="9974496" y="2247075"/>
            <a:ext cx="35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X3</a:t>
            </a:r>
            <a:endParaRPr lang="en-AU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A7A10E-8D88-4222-9CE9-DFD4EB342482}"/>
              </a:ext>
            </a:extLst>
          </p:cNvPr>
          <p:cNvSpPr txBox="1"/>
          <p:nvPr/>
        </p:nvSpPr>
        <p:spPr>
          <a:xfrm>
            <a:off x="9974496" y="4188280"/>
            <a:ext cx="35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X4</a:t>
            </a:r>
            <a:endParaRPr lang="en-AU" sz="11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4F8C04B-F61D-408E-93C8-8C0A3A52F7D9}"/>
              </a:ext>
            </a:extLst>
          </p:cNvPr>
          <p:cNvSpPr/>
          <p:nvPr/>
        </p:nvSpPr>
        <p:spPr>
          <a:xfrm rot="16200000">
            <a:off x="10014102" y="3179996"/>
            <a:ext cx="1924670" cy="320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800" dirty="0"/>
              <a:t>conv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8E5010F-7BE7-4422-ACAF-70D1CFD453DB}"/>
              </a:ext>
            </a:extLst>
          </p:cNvPr>
          <p:cNvCxnSpPr>
            <a:stCxn id="18" idx="2"/>
            <a:endCxn id="116" idx="0"/>
          </p:cNvCxnSpPr>
          <p:nvPr/>
        </p:nvCxnSpPr>
        <p:spPr>
          <a:xfrm flipV="1">
            <a:off x="10500522" y="3340212"/>
            <a:ext cx="3157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B222E79-39CA-458F-A971-E1EF05ADC32F}"/>
              </a:ext>
            </a:extLst>
          </p:cNvPr>
          <p:cNvCxnSpPr>
            <a:stCxn id="116" idx="2"/>
          </p:cNvCxnSpPr>
          <p:nvPr/>
        </p:nvCxnSpPr>
        <p:spPr>
          <a:xfrm flipV="1">
            <a:off x="11136653" y="3340211"/>
            <a:ext cx="20695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73B0CE2-75CF-4727-9620-987EBCB6E5F1}"/>
              </a:ext>
            </a:extLst>
          </p:cNvPr>
          <p:cNvSpPr/>
          <p:nvPr/>
        </p:nvSpPr>
        <p:spPr>
          <a:xfrm rot="16200000">
            <a:off x="1575018" y="2818216"/>
            <a:ext cx="1621694" cy="1043989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Cascading  Block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6A38999-4BCD-44AA-A56F-0AAA6E185A3E}"/>
              </a:ext>
            </a:extLst>
          </p:cNvPr>
          <p:cNvSpPr/>
          <p:nvPr/>
        </p:nvSpPr>
        <p:spPr>
          <a:xfrm rot="16200000">
            <a:off x="3691947" y="2818216"/>
            <a:ext cx="1621694" cy="1043989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Cascading  Block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D33BAC0-CAA6-4150-BFFD-416FB8C39AD6}"/>
              </a:ext>
            </a:extLst>
          </p:cNvPr>
          <p:cNvSpPr/>
          <p:nvPr/>
        </p:nvSpPr>
        <p:spPr>
          <a:xfrm rot="16200000">
            <a:off x="5811040" y="2818215"/>
            <a:ext cx="1621694" cy="1043989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Cascading  Block</a:t>
            </a:r>
          </a:p>
        </p:txBody>
      </p:sp>
      <p:sp>
        <p:nvSpPr>
          <p:cNvPr id="124" name="Arrow: Curved Down 123">
            <a:extLst>
              <a:ext uri="{FF2B5EF4-FFF2-40B4-BE49-F238E27FC236}">
                <a16:creationId xmlns:a16="http://schemas.microsoft.com/office/drawing/2014/main" id="{A2CDA661-4AF1-435F-97DC-88A0F493CBD8}"/>
              </a:ext>
            </a:extLst>
          </p:cNvPr>
          <p:cNvSpPr/>
          <p:nvPr/>
        </p:nvSpPr>
        <p:spPr>
          <a:xfrm>
            <a:off x="1331771" y="2081227"/>
            <a:ext cx="2197100" cy="296649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5" name="Arrow: Curved Down 124">
            <a:extLst>
              <a:ext uri="{FF2B5EF4-FFF2-40B4-BE49-F238E27FC236}">
                <a16:creationId xmlns:a16="http://schemas.microsoft.com/office/drawing/2014/main" id="{A7DC9702-4369-4F62-A814-8D00F8D23638}"/>
              </a:ext>
            </a:extLst>
          </p:cNvPr>
          <p:cNvSpPr/>
          <p:nvPr/>
        </p:nvSpPr>
        <p:spPr>
          <a:xfrm>
            <a:off x="1329989" y="1971157"/>
            <a:ext cx="4336715" cy="406717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Arrow: Curved Down 125">
            <a:extLst>
              <a:ext uri="{FF2B5EF4-FFF2-40B4-BE49-F238E27FC236}">
                <a16:creationId xmlns:a16="http://schemas.microsoft.com/office/drawing/2014/main" id="{9E138069-F9C5-41CA-A3B9-A38C6967D900}"/>
              </a:ext>
            </a:extLst>
          </p:cNvPr>
          <p:cNvSpPr/>
          <p:nvPr/>
        </p:nvSpPr>
        <p:spPr>
          <a:xfrm>
            <a:off x="1329989" y="1925471"/>
            <a:ext cx="6466082" cy="448144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7" name="Arrow: Curved Up 126">
            <a:extLst>
              <a:ext uri="{FF2B5EF4-FFF2-40B4-BE49-F238E27FC236}">
                <a16:creationId xmlns:a16="http://schemas.microsoft.com/office/drawing/2014/main" id="{B57FEF43-82B7-4F56-BDDB-F37C3CEE0969}"/>
              </a:ext>
            </a:extLst>
          </p:cNvPr>
          <p:cNvSpPr/>
          <p:nvPr/>
        </p:nvSpPr>
        <p:spPr>
          <a:xfrm>
            <a:off x="2318324" y="4302535"/>
            <a:ext cx="3362087" cy="405518"/>
          </a:xfrm>
          <a:prstGeom prst="curvedUp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8" name="Arrow: Curved Up 127">
            <a:extLst>
              <a:ext uri="{FF2B5EF4-FFF2-40B4-BE49-F238E27FC236}">
                <a16:creationId xmlns:a16="http://schemas.microsoft.com/office/drawing/2014/main" id="{ECEF5F2C-6031-44A7-B72A-FB1383C8B76D}"/>
              </a:ext>
            </a:extLst>
          </p:cNvPr>
          <p:cNvSpPr/>
          <p:nvPr/>
        </p:nvSpPr>
        <p:spPr>
          <a:xfrm>
            <a:off x="2318324" y="4306815"/>
            <a:ext cx="5477747" cy="552701"/>
          </a:xfrm>
          <a:prstGeom prst="curvedUp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9" name="Arrow: Curved Up 128">
            <a:extLst>
              <a:ext uri="{FF2B5EF4-FFF2-40B4-BE49-F238E27FC236}">
                <a16:creationId xmlns:a16="http://schemas.microsoft.com/office/drawing/2014/main" id="{8B5E0BD9-32CB-4E33-9279-7D627300665E}"/>
              </a:ext>
            </a:extLst>
          </p:cNvPr>
          <p:cNvSpPr/>
          <p:nvPr/>
        </p:nvSpPr>
        <p:spPr>
          <a:xfrm>
            <a:off x="4502794" y="4306554"/>
            <a:ext cx="3293277" cy="405518"/>
          </a:xfrm>
          <a:prstGeom prst="curvedUp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5D075-22A8-400E-AEDE-141396D88262}"/>
              </a:ext>
            </a:extLst>
          </p:cNvPr>
          <p:cNvSpPr txBox="1"/>
          <p:nvPr/>
        </p:nvSpPr>
        <p:spPr>
          <a:xfrm>
            <a:off x="5247941" y="5366292"/>
            <a:ext cx="1696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Plain </a:t>
            </a:r>
            <a:r>
              <a:rPr lang="en-AU" sz="2000" dirty="0" err="1"/>
              <a:t>ResNet</a:t>
            </a:r>
            <a:endParaRPr lang="en-AU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F6250D-C075-455B-85BC-614EF35B7CF6}"/>
              </a:ext>
            </a:extLst>
          </p:cNvPr>
          <p:cNvSpPr txBox="1"/>
          <p:nvPr/>
        </p:nvSpPr>
        <p:spPr>
          <a:xfrm>
            <a:off x="4244809" y="5366292"/>
            <a:ext cx="3809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Cascading Residual Network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FDF1BF-E854-47B8-89C0-8393D1878B83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>
            <a:off x="2974111" y="3340221"/>
            <a:ext cx="941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AAC8E4-EBD6-44A2-ACF2-61C70E310471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flipV="1">
            <a:off x="5092121" y="3340220"/>
            <a:ext cx="94197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8204DD-F3CF-464B-B176-8E9DBB84AFBF}"/>
              </a:ext>
            </a:extLst>
          </p:cNvPr>
          <p:cNvCxnSpPr>
            <a:stCxn id="37" idx="2"/>
            <a:endCxn id="18" idx="0"/>
          </p:cNvCxnSpPr>
          <p:nvPr/>
        </p:nvCxnSpPr>
        <p:spPr>
          <a:xfrm flipV="1">
            <a:off x="7210131" y="3340213"/>
            <a:ext cx="936169" cy="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093E74E-6E49-4F63-8F35-01DFA95C94AA}"/>
              </a:ext>
            </a:extLst>
          </p:cNvPr>
          <p:cNvCxnSpPr/>
          <p:nvPr/>
        </p:nvCxnSpPr>
        <p:spPr>
          <a:xfrm>
            <a:off x="2974111" y="3340211"/>
            <a:ext cx="941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B482111-0682-4649-856E-4DAA1D8E1D6C}"/>
              </a:ext>
            </a:extLst>
          </p:cNvPr>
          <p:cNvCxnSpPr/>
          <p:nvPr/>
        </p:nvCxnSpPr>
        <p:spPr>
          <a:xfrm>
            <a:off x="5092121" y="3340211"/>
            <a:ext cx="941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B9E8B0-BA13-4F7F-AC8D-E8A5AF43447D}"/>
              </a:ext>
            </a:extLst>
          </p:cNvPr>
          <p:cNvCxnSpPr/>
          <p:nvPr/>
        </p:nvCxnSpPr>
        <p:spPr>
          <a:xfrm>
            <a:off x="7210131" y="3340211"/>
            <a:ext cx="941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26A68B-C4FA-42BD-9935-A71554907018}"/>
              </a:ext>
            </a:extLst>
          </p:cNvPr>
          <p:cNvSpPr/>
          <p:nvPr/>
        </p:nvSpPr>
        <p:spPr>
          <a:xfrm rot="16200000">
            <a:off x="2487693" y="3175713"/>
            <a:ext cx="1924668" cy="3204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1X1 conv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CF0329-47F2-43F9-856B-494939D9D936}"/>
              </a:ext>
            </a:extLst>
          </p:cNvPr>
          <p:cNvSpPr/>
          <p:nvPr/>
        </p:nvSpPr>
        <p:spPr>
          <a:xfrm rot="16200000">
            <a:off x="4607606" y="3175713"/>
            <a:ext cx="1924668" cy="3204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1X1 conv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131AF8-6B16-4A48-85A1-1B9EA8097C6E}"/>
              </a:ext>
            </a:extLst>
          </p:cNvPr>
          <p:cNvSpPr/>
          <p:nvPr/>
        </p:nvSpPr>
        <p:spPr>
          <a:xfrm rot="16200000">
            <a:off x="6715882" y="3179998"/>
            <a:ext cx="1924667" cy="3204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1X1 conv</a:t>
            </a:r>
          </a:p>
        </p:txBody>
      </p:sp>
    </p:spTree>
    <p:extLst>
      <p:ext uri="{BB962C8B-B14F-4D97-AF65-F5344CB8AC3E}">
        <p14:creationId xmlns:p14="http://schemas.microsoft.com/office/powerpoint/2010/main" val="1379314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2" grpId="0"/>
      <p:bldP spid="63" grpId="0"/>
      <p:bldP spid="13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EFBD29B7-783E-4264-B4CA-88FB5FC734FF}"/>
              </a:ext>
            </a:extLst>
          </p:cNvPr>
          <p:cNvSpPr/>
          <p:nvPr/>
        </p:nvSpPr>
        <p:spPr>
          <a:xfrm>
            <a:off x="5282485" y="2907005"/>
            <a:ext cx="1621694" cy="1043989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Cascading  Block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7A9DB251-CEB4-4A67-A9DE-96A374A3EB79}"/>
              </a:ext>
            </a:extLst>
          </p:cNvPr>
          <p:cNvSpPr/>
          <p:nvPr/>
        </p:nvSpPr>
        <p:spPr>
          <a:xfrm>
            <a:off x="5282485" y="1426335"/>
            <a:ext cx="1627030" cy="3734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Input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1A1B57C-6DC9-4CD6-8D3B-322F5DBCB9F3}"/>
              </a:ext>
            </a:extLst>
          </p:cNvPr>
          <p:cNvSpPr/>
          <p:nvPr/>
        </p:nvSpPr>
        <p:spPr>
          <a:xfrm>
            <a:off x="5282485" y="3687275"/>
            <a:ext cx="1627030" cy="3734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800" dirty="0"/>
              <a:t>1X1 Conv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A6A8DC0-437D-4C04-AA65-C2959C0501AB}"/>
              </a:ext>
            </a:extLst>
          </p:cNvPr>
          <p:cNvSpPr/>
          <p:nvPr/>
        </p:nvSpPr>
        <p:spPr>
          <a:xfrm>
            <a:off x="5282485" y="2056880"/>
            <a:ext cx="1627030" cy="3734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Residual (-E)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CD9C624-807D-4850-A5B5-0AA4BAA73CF5}"/>
              </a:ext>
            </a:extLst>
          </p:cNvPr>
          <p:cNvSpPr/>
          <p:nvPr/>
        </p:nvSpPr>
        <p:spPr>
          <a:xfrm>
            <a:off x="5282485" y="2540841"/>
            <a:ext cx="1627030" cy="3734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800" dirty="0"/>
              <a:t>1X1 Conv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39ACE26-39C4-4006-8319-54A39D20A917}"/>
              </a:ext>
            </a:extLst>
          </p:cNvPr>
          <p:cNvSpPr/>
          <p:nvPr/>
        </p:nvSpPr>
        <p:spPr>
          <a:xfrm>
            <a:off x="5282485" y="3207430"/>
            <a:ext cx="1627030" cy="3734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Residual (-E)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6F7B9B3-19D9-4D48-9F0F-C610E4754F83}"/>
              </a:ext>
            </a:extLst>
          </p:cNvPr>
          <p:cNvSpPr/>
          <p:nvPr/>
        </p:nvSpPr>
        <p:spPr>
          <a:xfrm>
            <a:off x="5282485" y="4348803"/>
            <a:ext cx="1627030" cy="3734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Residual (-E)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B4FFAF69-C1FF-4A60-8ED5-28E242E00DF5}"/>
              </a:ext>
            </a:extLst>
          </p:cNvPr>
          <p:cNvSpPr/>
          <p:nvPr/>
        </p:nvSpPr>
        <p:spPr>
          <a:xfrm>
            <a:off x="5282485" y="4823587"/>
            <a:ext cx="1627030" cy="3734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800" dirty="0"/>
              <a:t>1X1 Conv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185750D-04C1-4148-A0DD-DAACD84D0B00}"/>
              </a:ext>
            </a:extLst>
          </p:cNvPr>
          <p:cNvSpPr/>
          <p:nvPr/>
        </p:nvSpPr>
        <p:spPr>
          <a:xfrm>
            <a:off x="5282485" y="5482556"/>
            <a:ext cx="1627030" cy="3734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Output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F4F1054-E15A-4925-9415-807222DA9971}"/>
              </a:ext>
            </a:extLst>
          </p:cNvPr>
          <p:cNvCxnSpPr>
            <a:stCxn id="132" idx="0"/>
          </p:cNvCxnSpPr>
          <p:nvPr/>
        </p:nvCxnSpPr>
        <p:spPr>
          <a:xfrm flipV="1">
            <a:off x="6096000" y="1275008"/>
            <a:ext cx="0" cy="151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F695B01-E8CD-49FF-92ED-68500A21759D}"/>
              </a:ext>
            </a:extLst>
          </p:cNvPr>
          <p:cNvCxnSpPr>
            <a:stCxn id="134" idx="0"/>
            <a:endCxn id="132" idx="2"/>
          </p:cNvCxnSpPr>
          <p:nvPr/>
        </p:nvCxnSpPr>
        <p:spPr>
          <a:xfrm flipV="1">
            <a:off x="6096000" y="1799822"/>
            <a:ext cx="0" cy="257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BCA51B9-B907-402B-9CAA-DA0B15BC84E1}"/>
              </a:ext>
            </a:extLst>
          </p:cNvPr>
          <p:cNvCxnSpPr>
            <a:stCxn id="135" idx="0"/>
            <a:endCxn id="134" idx="2"/>
          </p:cNvCxnSpPr>
          <p:nvPr/>
        </p:nvCxnSpPr>
        <p:spPr>
          <a:xfrm flipV="1">
            <a:off x="6096000" y="2430367"/>
            <a:ext cx="0" cy="110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7EE6623-B5B3-4C48-95E9-43A785A48310}"/>
              </a:ext>
            </a:extLst>
          </p:cNvPr>
          <p:cNvCxnSpPr>
            <a:stCxn id="136" idx="0"/>
            <a:endCxn id="135" idx="2"/>
          </p:cNvCxnSpPr>
          <p:nvPr/>
        </p:nvCxnSpPr>
        <p:spPr>
          <a:xfrm flipV="1">
            <a:off x="6096000" y="2914328"/>
            <a:ext cx="0" cy="293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6DC4BC2-6195-4FEB-88EF-23562CE0342D}"/>
              </a:ext>
            </a:extLst>
          </p:cNvPr>
          <p:cNvCxnSpPr>
            <a:stCxn id="133" idx="0"/>
            <a:endCxn id="136" idx="2"/>
          </p:cNvCxnSpPr>
          <p:nvPr/>
        </p:nvCxnSpPr>
        <p:spPr>
          <a:xfrm flipV="1">
            <a:off x="6096000" y="3580917"/>
            <a:ext cx="0" cy="106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6B66D2C-7EB5-4799-8938-FDAD960C6962}"/>
              </a:ext>
            </a:extLst>
          </p:cNvPr>
          <p:cNvCxnSpPr>
            <a:stCxn id="137" idx="0"/>
            <a:endCxn id="133" idx="2"/>
          </p:cNvCxnSpPr>
          <p:nvPr/>
        </p:nvCxnSpPr>
        <p:spPr>
          <a:xfrm flipV="1">
            <a:off x="6096000" y="4060762"/>
            <a:ext cx="0" cy="288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1531F16-3590-49E8-AC65-130CE3C84CB7}"/>
              </a:ext>
            </a:extLst>
          </p:cNvPr>
          <p:cNvCxnSpPr>
            <a:stCxn id="138" idx="0"/>
            <a:endCxn id="137" idx="2"/>
          </p:cNvCxnSpPr>
          <p:nvPr/>
        </p:nvCxnSpPr>
        <p:spPr>
          <a:xfrm flipV="1">
            <a:off x="6096000" y="4722290"/>
            <a:ext cx="0" cy="101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F097ECF-8846-44AE-8499-58DD11A63116}"/>
              </a:ext>
            </a:extLst>
          </p:cNvPr>
          <p:cNvCxnSpPr>
            <a:stCxn id="139" idx="0"/>
            <a:endCxn id="138" idx="2"/>
          </p:cNvCxnSpPr>
          <p:nvPr/>
        </p:nvCxnSpPr>
        <p:spPr>
          <a:xfrm flipV="1">
            <a:off x="6096000" y="5197074"/>
            <a:ext cx="0" cy="285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51DFA72-C6E4-4AE1-8BFF-39E5DFDFDB20}"/>
              </a:ext>
            </a:extLst>
          </p:cNvPr>
          <p:cNvCxnSpPr>
            <a:stCxn id="139" idx="2"/>
          </p:cNvCxnSpPr>
          <p:nvPr/>
        </p:nvCxnSpPr>
        <p:spPr>
          <a:xfrm>
            <a:off x="6096000" y="5856043"/>
            <a:ext cx="0" cy="211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ED03855-F742-4332-930C-9C109B06DA2B}"/>
              </a:ext>
            </a:extLst>
          </p:cNvPr>
          <p:cNvSpPr txBox="1"/>
          <p:nvPr/>
        </p:nvSpPr>
        <p:spPr>
          <a:xfrm>
            <a:off x="4971499" y="6207565"/>
            <a:ext cx="2243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Cascading Block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D675E33-EF53-4F6A-8C44-2BDE2FDCE4BB}"/>
              </a:ext>
            </a:extLst>
          </p:cNvPr>
          <p:cNvSpPr/>
          <p:nvPr/>
        </p:nvSpPr>
        <p:spPr>
          <a:xfrm>
            <a:off x="1164150" y="1748106"/>
            <a:ext cx="1105616" cy="3008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Input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921B4F17-6712-475F-9237-771686E194C3}"/>
              </a:ext>
            </a:extLst>
          </p:cNvPr>
          <p:cNvSpPr/>
          <p:nvPr/>
        </p:nvSpPr>
        <p:spPr>
          <a:xfrm>
            <a:off x="2532919" y="2712160"/>
            <a:ext cx="1105616" cy="3008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 err="1"/>
              <a:t>ReLU</a:t>
            </a:r>
            <a:endParaRPr lang="en-AU" sz="1600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A3F7B280-CAF2-4173-9F52-F9B9A36C15B5}"/>
              </a:ext>
            </a:extLst>
          </p:cNvPr>
          <p:cNvSpPr/>
          <p:nvPr/>
        </p:nvSpPr>
        <p:spPr>
          <a:xfrm>
            <a:off x="2532919" y="2310760"/>
            <a:ext cx="1105616" cy="3008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Conv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C76F90C8-0208-4609-8EF2-FEEA2BF28D6E}"/>
              </a:ext>
            </a:extLst>
          </p:cNvPr>
          <p:cNvSpPr/>
          <p:nvPr/>
        </p:nvSpPr>
        <p:spPr>
          <a:xfrm>
            <a:off x="1164150" y="5339815"/>
            <a:ext cx="1105616" cy="3008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Output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F58DC970-ED7A-4BEA-9E22-DA16947A1261}"/>
              </a:ext>
            </a:extLst>
          </p:cNvPr>
          <p:cNvSpPr/>
          <p:nvPr/>
        </p:nvSpPr>
        <p:spPr>
          <a:xfrm>
            <a:off x="1164150" y="4938053"/>
            <a:ext cx="1105616" cy="3008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 err="1"/>
              <a:t>ReLU</a:t>
            </a:r>
            <a:endParaRPr lang="en-AU" sz="1600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1D39C64-4C56-4A74-8733-539A3FC6544F}"/>
              </a:ext>
            </a:extLst>
          </p:cNvPr>
          <p:cNvSpPr/>
          <p:nvPr/>
        </p:nvSpPr>
        <p:spPr>
          <a:xfrm>
            <a:off x="2540157" y="4198389"/>
            <a:ext cx="1105616" cy="3008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Conv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084D341-27E4-43A2-A75D-5B573D5DA09D}"/>
              </a:ext>
            </a:extLst>
          </p:cNvPr>
          <p:cNvSpPr/>
          <p:nvPr/>
        </p:nvSpPr>
        <p:spPr>
          <a:xfrm>
            <a:off x="8597883" y="1748106"/>
            <a:ext cx="1105616" cy="3008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Input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DEBD7C06-3BE7-4B98-BD5B-0AD95C725F14}"/>
              </a:ext>
            </a:extLst>
          </p:cNvPr>
          <p:cNvSpPr/>
          <p:nvPr/>
        </p:nvSpPr>
        <p:spPr>
          <a:xfrm>
            <a:off x="9966652" y="2712160"/>
            <a:ext cx="1105616" cy="3008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 err="1"/>
              <a:t>ReLU</a:t>
            </a:r>
            <a:endParaRPr lang="en-AU" sz="1600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CD833BBE-16F7-491B-A866-B5CE1070CEED}"/>
              </a:ext>
            </a:extLst>
          </p:cNvPr>
          <p:cNvSpPr/>
          <p:nvPr/>
        </p:nvSpPr>
        <p:spPr>
          <a:xfrm>
            <a:off x="9966652" y="2310760"/>
            <a:ext cx="1105616" cy="3008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Group Conv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740CD2BE-E2E7-4055-8C51-6A25ECA3B458}"/>
              </a:ext>
            </a:extLst>
          </p:cNvPr>
          <p:cNvSpPr/>
          <p:nvPr/>
        </p:nvSpPr>
        <p:spPr>
          <a:xfrm>
            <a:off x="8597883" y="5339815"/>
            <a:ext cx="1105616" cy="3008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Output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F0B5D597-2146-4EDD-AB3A-06EF70575025}"/>
              </a:ext>
            </a:extLst>
          </p:cNvPr>
          <p:cNvSpPr/>
          <p:nvPr/>
        </p:nvSpPr>
        <p:spPr>
          <a:xfrm>
            <a:off x="8597883" y="4938053"/>
            <a:ext cx="1105616" cy="3008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 err="1"/>
              <a:t>ReLU</a:t>
            </a:r>
            <a:endParaRPr lang="en-AU" sz="1600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BD971BF-B72B-4034-9957-1DE82846ED91}"/>
              </a:ext>
            </a:extLst>
          </p:cNvPr>
          <p:cNvSpPr/>
          <p:nvPr/>
        </p:nvSpPr>
        <p:spPr>
          <a:xfrm>
            <a:off x="9966652" y="4198389"/>
            <a:ext cx="1105616" cy="3008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1X1 Conv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B03CCCAF-032E-4C62-96B1-AEF909D9382F}"/>
              </a:ext>
            </a:extLst>
          </p:cNvPr>
          <p:cNvSpPr/>
          <p:nvPr/>
        </p:nvSpPr>
        <p:spPr>
          <a:xfrm>
            <a:off x="9966652" y="3655764"/>
            <a:ext cx="1105616" cy="3008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 err="1"/>
              <a:t>ReLU</a:t>
            </a:r>
            <a:endParaRPr lang="en-AU" sz="1600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8F68A6E8-9EF4-4D77-8E0A-161D73556EE2}"/>
              </a:ext>
            </a:extLst>
          </p:cNvPr>
          <p:cNvSpPr/>
          <p:nvPr/>
        </p:nvSpPr>
        <p:spPr>
          <a:xfrm>
            <a:off x="9966652" y="3254784"/>
            <a:ext cx="1105616" cy="3008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Group Conv</a:t>
            </a:r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983EB3A4-8052-4387-9CFE-F6977AB31FCA}"/>
              </a:ext>
            </a:extLst>
          </p:cNvPr>
          <p:cNvSpPr/>
          <p:nvPr/>
        </p:nvSpPr>
        <p:spPr>
          <a:xfrm>
            <a:off x="1583608" y="4502906"/>
            <a:ext cx="266700" cy="270032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3DD6D3F-9CFA-48D6-8B78-F0418162BA31}"/>
              </a:ext>
            </a:extLst>
          </p:cNvPr>
          <p:cNvCxnSpPr>
            <a:stCxn id="160" idx="2"/>
            <a:endCxn id="190" idx="0"/>
          </p:cNvCxnSpPr>
          <p:nvPr/>
        </p:nvCxnSpPr>
        <p:spPr>
          <a:xfrm>
            <a:off x="1716958" y="2048934"/>
            <a:ext cx="0" cy="2453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5416A94-6D7F-4DA7-B299-7A8C136BFC02}"/>
              </a:ext>
            </a:extLst>
          </p:cNvPr>
          <p:cNvCxnSpPr>
            <a:stCxn id="190" idx="4"/>
            <a:endCxn id="169" idx="0"/>
          </p:cNvCxnSpPr>
          <p:nvPr/>
        </p:nvCxnSpPr>
        <p:spPr>
          <a:xfrm>
            <a:off x="1716958" y="4772938"/>
            <a:ext cx="0" cy="165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21FFC87-A5BB-49D9-ABCA-8443DB3B427E}"/>
              </a:ext>
            </a:extLst>
          </p:cNvPr>
          <p:cNvCxnSpPr>
            <a:stCxn id="169" idx="2"/>
            <a:endCxn id="168" idx="0"/>
          </p:cNvCxnSpPr>
          <p:nvPr/>
        </p:nvCxnSpPr>
        <p:spPr>
          <a:xfrm>
            <a:off x="1716958" y="5238881"/>
            <a:ext cx="0" cy="100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35716FE-2100-4897-97A1-5E6D6ADC4373}"/>
              </a:ext>
            </a:extLst>
          </p:cNvPr>
          <p:cNvCxnSpPr>
            <a:stCxn id="160" idx="2"/>
            <a:endCxn id="167" idx="0"/>
          </p:cNvCxnSpPr>
          <p:nvPr/>
        </p:nvCxnSpPr>
        <p:spPr>
          <a:xfrm>
            <a:off x="1716958" y="2048934"/>
            <a:ext cx="1368769" cy="261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77F9700-E249-4DCB-BE28-79634330C6AF}"/>
              </a:ext>
            </a:extLst>
          </p:cNvPr>
          <p:cNvCxnSpPr>
            <a:stCxn id="167" idx="2"/>
            <a:endCxn id="166" idx="0"/>
          </p:cNvCxnSpPr>
          <p:nvPr/>
        </p:nvCxnSpPr>
        <p:spPr>
          <a:xfrm>
            <a:off x="3085727" y="2611588"/>
            <a:ext cx="0" cy="100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B78B3AA-3933-44C0-9D5C-B31A59E7AA6F}"/>
              </a:ext>
            </a:extLst>
          </p:cNvPr>
          <p:cNvCxnSpPr>
            <a:stCxn id="166" idx="2"/>
            <a:endCxn id="170" idx="0"/>
          </p:cNvCxnSpPr>
          <p:nvPr/>
        </p:nvCxnSpPr>
        <p:spPr>
          <a:xfrm>
            <a:off x="3085727" y="3012988"/>
            <a:ext cx="7238" cy="1185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69B251D-13A6-449F-A595-0A8354C0666D}"/>
              </a:ext>
            </a:extLst>
          </p:cNvPr>
          <p:cNvCxnSpPr>
            <a:stCxn id="170" idx="2"/>
            <a:endCxn id="190" idx="6"/>
          </p:cNvCxnSpPr>
          <p:nvPr/>
        </p:nvCxnSpPr>
        <p:spPr>
          <a:xfrm flipH="1">
            <a:off x="1850308" y="4499217"/>
            <a:ext cx="1242657" cy="138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lowchart: Connector 213">
            <a:extLst>
              <a:ext uri="{FF2B5EF4-FFF2-40B4-BE49-F238E27FC236}">
                <a16:creationId xmlns:a16="http://schemas.microsoft.com/office/drawing/2014/main" id="{C7FF1935-8DF2-4277-B648-341BB989B6F7}"/>
              </a:ext>
            </a:extLst>
          </p:cNvPr>
          <p:cNvSpPr/>
          <p:nvPr/>
        </p:nvSpPr>
        <p:spPr>
          <a:xfrm>
            <a:off x="9017341" y="4499217"/>
            <a:ext cx="266700" cy="270032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EFEBCA8-0356-4CDC-985A-DCFA2378B7DF}"/>
              </a:ext>
            </a:extLst>
          </p:cNvPr>
          <p:cNvCxnSpPr>
            <a:stCxn id="181" idx="2"/>
            <a:endCxn id="214" idx="0"/>
          </p:cNvCxnSpPr>
          <p:nvPr/>
        </p:nvCxnSpPr>
        <p:spPr>
          <a:xfrm>
            <a:off x="9150691" y="2048934"/>
            <a:ext cx="0" cy="245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F52C325-593D-4765-A177-1926049FCCF8}"/>
              </a:ext>
            </a:extLst>
          </p:cNvPr>
          <p:cNvCxnSpPr>
            <a:stCxn id="214" idx="4"/>
            <a:endCxn id="185" idx="0"/>
          </p:cNvCxnSpPr>
          <p:nvPr/>
        </p:nvCxnSpPr>
        <p:spPr>
          <a:xfrm>
            <a:off x="9150691" y="4769249"/>
            <a:ext cx="0" cy="168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6830B81-9BA0-4852-80B6-BBD025794F3C}"/>
              </a:ext>
            </a:extLst>
          </p:cNvPr>
          <p:cNvCxnSpPr>
            <a:stCxn id="185" idx="2"/>
            <a:endCxn id="184" idx="0"/>
          </p:cNvCxnSpPr>
          <p:nvPr/>
        </p:nvCxnSpPr>
        <p:spPr>
          <a:xfrm>
            <a:off x="9150691" y="5238881"/>
            <a:ext cx="0" cy="100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A10C92E-1E1E-4E76-BAFB-A48FC4D5DCB2}"/>
              </a:ext>
            </a:extLst>
          </p:cNvPr>
          <p:cNvCxnSpPr>
            <a:stCxn id="181" idx="2"/>
            <a:endCxn id="183" idx="0"/>
          </p:cNvCxnSpPr>
          <p:nvPr/>
        </p:nvCxnSpPr>
        <p:spPr>
          <a:xfrm>
            <a:off x="9150691" y="2048934"/>
            <a:ext cx="1368769" cy="261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E2881BC-69D7-46A6-9B94-15A6D83A0524}"/>
              </a:ext>
            </a:extLst>
          </p:cNvPr>
          <p:cNvCxnSpPr>
            <a:stCxn id="183" idx="2"/>
            <a:endCxn id="182" idx="0"/>
          </p:cNvCxnSpPr>
          <p:nvPr/>
        </p:nvCxnSpPr>
        <p:spPr>
          <a:xfrm>
            <a:off x="10519460" y="2611588"/>
            <a:ext cx="0" cy="100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A32E723-6790-41E6-859D-B7192ADC0B43}"/>
              </a:ext>
            </a:extLst>
          </p:cNvPr>
          <p:cNvCxnSpPr>
            <a:stCxn id="182" idx="2"/>
            <a:endCxn id="188" idx="0"/>
          </p:cNvCxnSpPr>
          <p:nvPr/>
        </p:nvCxnSpPr>
        <p:spPr>
          <a:xfrm>
            <a:off x="10519460" y="3012988"/>
            <a:ext cx="0" cy="241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C363581-A152-4A81-8E2E-803023727581}"/>
              </a:ext>
            </a:extLst>
          </p:cNvPr>
          <p:cNvCxnSpPr>
            <a:stCxn id="188" idx="2"/>
            <a:endCxn id="187" idx="0"/>
          </p:cNvCxnSpPr>
          <p:nvPr/>
        </p:nvCxnSpPr>
        <p:spPr>
          <a:xfrm>
            <a:off x="10519460" y="3555612"/>
            <a:ext cx="0" cy="100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71CE963-DE87-4996-9F24-C479930BC643}"/>
              </a:ext>
            </a:extLst>
          </p:cNvPr>
          <p:cNvCxnSpPr>
            <a:stCxn id="187" idx="2"/>
            <a:endCxn id="186" idx="0"/>
          </p:cNvCxnSpPr>
          <p:nvPr/>
        </p:nvCxnSpPr>
        <p:spPr>
          <a:xfrm>
            <a:off x="10519460" y="3956592"/>
            <a:ext cx="0" cy="241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25BA5CE-DE69-4EEC-97D2-F5D5D745B808}"/>
              </a:ext>
            </a:extLst>
          </p:cNvPr>
          <p:cNvCxnSpPr>
            <a:stCxn id="186" idx="2"/>
            <a:endCxn id="214" idx="6"/>
          </p:cNvCxnSpPr>
          <p:nvPr/>
        </p:nvCxnSpPr>
        <p:spPr>
          <a:xfrm flipH="1">
            <a:off x="9284041" y="4499217"/>
            <a:ext cx="1235419" cy="135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Plus Sign 232">
            <a:extLst>
              <a:ext uri="{FF2B5EF4-FFF2-40B4-BE49-F238E27FC236}">
                <a16:creationId xmlns:a16="http://schemas.microsoft.com/office/drawing/2014/main" id="{829745E6-2008-4113-BDA1-8F2D1B97B5DB}"/>
              </a:ext>
            </a:extLst>
          </p:cNvPr>
          <p:cNvSpPr/>
          <p:nvPr/>
        </p:nvSpPr>
        <p:spPr>
          <a:xfrm>
            <a:off x="1600541" y="4523141"/>
            <a:ext cx="232833" cy="221570"/>
          </a:xfrm>
          <a:prstGeom prst="mathPlus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/>
          </a:p>
        </p:txBody>
      </p:sp>
      <p:sp>
        <p:nvSpPr>
          <p:cNvPr id="234" name="Plus Sign 233">
            <a:extLst>
              <a:ext uri="{FF2B5EF4-FFF2-40B4-BE49-F238E27FC236}">
                <a16:creationId xmlns:a16="http://schemas.microsoft.com/office/drawing/2014/main" id="{B8E87ECE-8C03-4004-AE19-6F4C22B73330}"/>
              </a:ext>
            </a:extLst>
          </p:cNvPr>
          <p:cNvSpPr/>
          <p:nvPr/>
        </p:nvSpPr>
        <p:spPr>
          <a:xfrm>
            <a:off x="9034274" y="4521296"/>
            <a:ext cx="232833" cy="221570"/>
          </a:xfrm>
          <a:prstGeom prst="mathPlus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9E0FF-45B5-4562-8969-C6F393EF5E70}"/>
              </a:ext>
            </a:extLst>
          </p:cNvPr>
          <p:cNvSpPr txBox="1"/>
          <p:nvPr/>
        </p:nvSpPr>
        <p:spPr>
          <a:xfrm>
            <a:off x="1466125" y="5869011"/>
            <a:ext cx="18704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Residual Block</a:t>
            </a:r>
          </a:p>
          <a:p>
            <a:pPr algn="ctr"/>
            <a:r>
              <a:rPr lang="en-AU" dirty="0"/>
              <a:t>(CARN)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C33F71B-96EC-4736-A484-277F7883BDFC}"/>
              </a:ext>
            </a:extLst>
          </p:cNvPr>
          <p:cNvSpPr txBox="1"/>
          <p:nvPr/>
        </p:nvSpPr>
        <p:spPr>
          <a:xfrm>
            <a:off x="8862987" y="5874186"/>
            <a:ext cx="20775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Residual-E Block</a:t>
            </a:r>
          </a:p>
          <a:p>
            <a:pPr algn="ctr"/>
            <a:r>
              <a:rPr lang="en-AU" dirty="0"/>
              <a:t>(CARN-M)</a:t>
            </a: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29FC00D7-3F7A-4196-9F72-33FE7C4C3F5D}"/>
              </a:ext>
            </a:extLst>
          </p:cNvPr>
          <p:cNvSpPr/>
          <p:nvPr/>
        </p:nvSpPr>
        <p:spPr>
          <a:xfrm>
            <a:off x="6904180" y="1543401"/>
            <a:ext cx="473544" cy="1312507"/>
          </a:xfrm>
          <a:prstGeom prst="curvedLeftArrow">
            <a:avLst>
              <a:gd name="adj1" fmla="val 8822"/>
              <a:gd name="adj2" fmla="val 53578"/>
              <a:gd name="adj3" fmla="val 1208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9C6F4132-BFA8-48FA-B8C7-76ACBF779C91}"/>
              </a:ext>
            </a:extLst>
          </p:cNvPr>
          <p:cNvSpPr/>
          <p:nvPr/>
        </p:nvSpPr>
        <p:spPr>
          <a:xfrm>
            <a:off x="6904179" y="1543401"/>
            <a:ext cx="655778" cy="2512992"/>
          </a:xfrm>
          <a:prstGeom prst="curvedLeftArrow">
            <a:avLst>
              <a:gd name="adj1" fmla="val 8822"/>
              <a:gd name="adj2" fmla="val 53578"/>
              <a:gd name="adj3" fmla="val 1208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3780FE6B-015C-4735-AADF-F23C053B4819}"/>
              </a:ext>
            </a:extLst>
          </p:cNvPr>
          <p:cNvSpPr/>
          <p:nvPr/>
        </p:nvSpPr>
        <p:spPr>
          <a:xfrm>
            <a:off x="6906991" y="1543400"/>
            <a:ext cx="770078" cy="3695481"/>
          </a:xfrm>
          <a:prstGeom prst="curvedLeftArrow">
            <a:avLst>
              <a:gd name="adj1" fmla="val 8822"/>
              <a:gd name="adj2" fmla="val 53578"/>
              <a:gd name="adj3" fmla="val 1208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4C5A4646-D7D9-49F7-A45B-CD39286D4C16}"/>
              </a:ext>
            </a:extLst>
          </p:cNvPr>
          <p:cNvSpPr/>
          <p:nvPr/>
        </p:nvSpPr>
        <p:spPr>
          <a:xfrm>
            <a:off x="4971499" y="2239108"/>
            <a:ext cx="310986" cy="1717484"/>
          </a:xfrm>
          <a:prstGeom prst="curvedRight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4" name="Arrow: Curved Right 63">
            <a:extLst>
              <a:ext uri="{FF2B5EF4-FFF2-40B4-BE49-F238E27FC236}">
                <a16:creationId xmlns:a16="http://schemas.microsoft.com/office/drawing/2014/main" id="{09A57E9B-FE78-4165-B553-61C4A76AE069}"/>
              </a:ext>
            </a:extLst>
          </p:cNvPr>
          <p:cNvSpPr/>
          <p:nvPr/>
        </p:nvSpPr>
        <p:spPr>
          <a:xfrm>
            <a:off x="4776646" y="2231556"/>
            <a:ext cx="513077" cy="2899478"/>
          </a:xfrm>
          <a:prstGeom prst="curvedRight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5" name="Arrow: Curved Right 64">
            <a:extLst>
              <a:ext uri="{FF2B5EF4-FFF2-40B4-BE49-F238E27FC236}">
                <a16:creationId xmlns:a16="http://schemas.microsoft.com/office/drawing/2014/main" id="{A0767794-864A-414B-AA65-1ED6E7BE6B03}"/>
              </a:ext>
            </a:extLst>
          </p:cNvPr>
          <p:cNvSpPr/>
          <p:nvPr/>
        </p:nvSpPr>
        <p:spPr>
          <a:xfrm>
            <a:off x="4968687" y="3353766"/>
            <a:ext cx="310986" cy="1717484"/>
          </a:xfrm>
          <a:prstGeom prst="curvedRight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4FB39-46ED-41E8-8A30-C522EAB47026}"/>
              </a:ext>
            </a:extLst>
          </p:cNvPr>
          <p:cNvCxnSpPr>
            <a:cxnSpLocks/>
          </p:cNvCxnSpPr>
          <p:nvPr/>
        </p:nvCxnSpPr>
        <p:spPr>
          <a:xfrm flipH="1">
            <a:off x="3858335" y="2242228"/>
            <a:ext cx="994255" cy="61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4138E0-2959-4C1F-B71C-455B357DF434}"/>
              </a:ext>
            </a:extLst>
          </p:cNvPr>
          <p:cNvCxnSpPr>
            <a:cxnSpLocks/>
          </p:cNvCxnSpPr>
          <p:nvPr/>
        </p:nvCxnSpPr>
        <p:spPr>
          <a:xfrm flipV="1">
            <a:off x="7228299" y="2239108"/>
            <a:ext cx="1086590" cy="61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0EAA15D-5BBC-454D-9CAA-621124494052}"/>
              </a:ext>
            </a:extLst>
          </p:cNvPr>
          <p:cNvSpPr txBox="1"/>
          <p:nvPr/>
        </p:nvSpPr>
        <p:spPr>
          <a:xfrm>
            <a:off x="573743" y="458074"/>
            <a:ext cx="9926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Cascading Residual Network (CARN or</a:t>
            </a:r>
            <a:r>
              <a:rPr lang="zh-CN" altLang="en-US" sz="3200" b="1" dirty="0"/>
              <a:t> </a:t>
            </a:r>
            <a:r>
              <a:rPr lang="en-AU" altLang="zh-CN" sz="3200" b="1" dirty="0"/>
              <a:t>CARN-M)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33701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59" grpId="0"/>
      <p:bldP spid="160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90" grpId="0" animBg="1"/>
      <p:bldP spid="214" grpId="0" animBg="1"/>
      <p:bldP spid="233" grpId="0" animBg="1"/>
      <p:bldP spid="234" grpId="0" animBg="1"/>
      <p:bldP spid="236" grpId="0"/>
      <p:bldP spid="237" grpId="0"/>
      <p:bldP spid="2" grpId="0" animBg="1"/>
      <p:bldP spid="61" grpId="0" animBg="1"/>
      <p:bldP spid="62" grpId="0" animBg="1"/>
      <p:bldP spid="3" grpId="0" animBg="1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3ED503-CB20-44FB-8AF4-975306A29B17}"/>
              </a:ext>
            </a:extLst>
          </p:cNvPr>
          <p:cNvSpPr/>
          <p:nvPr/>
        </p:nvSpPr>
        <p:spPr>
          <a:xfrm rot="16200000">
            <a:off x="393054" y="2692324"/>
            <a:ext cx="1924670" cy="320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800" dirty="0"/>
              <a:t>conv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26A68B-C4FA-42BD-9935-A71554907018}"/>
              </a:ext>
            </a:extLst>
          </p:cNvPr>
          <p:cNvSpPr/>
          <p:nvPr/>
        </p:nvSpPr>
        <p:spPr>
          <a:xfrm rot="16200000">
            <a:off x="2508164" y="2692322"/>
            <a:ext cx="1924668" cy="3204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1X1 conv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7D7135-9BB8-4253-AE5D-DC6C2006ABB7}"/>
              </a:ext>
            </a:extLst>
          </p:cNvPr>
          <p:cNvSpPr/>
          <p:nvPr/>
        </p:nvSpPr>
        <p:spPr>
          <a:xfrm rot="16200000">
            <a:off x="8229257" y="1675422"/>
            <a:ext cx="2239108" cy="235422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D86BF7-FCB8-42AC-B449-7785A80B81FF}"/>
              </a:ext>
            </a:extLst>
          </p:cNvPr>
          <p:cNvSpPr/>
          <p:nvPr/>
        </p:nvSpPr>
        <p:spPr>
          <a:xfrm rot="16200000">
            <a:off x="8190933" y="2196034"/>
            <a:ext cx="679939" cy="28917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Conv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A98FD9-9769-4273-AC6E-FE091CA2BA59}"/>
              </a:ext>
            </a:extLst>
          </p:cNvPr>
          <p:cNvSpPr/>
          <p:nvPr/>
        </p:nvSpPr>
        <p:spPr>
          <a:xfrm rot="16200000">
            <a:off x="8649465" y="2098342"/>
            <a:ext cx="676030" cy="48064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050" dirty="0"/>
              <a:t>Shuffle X2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9DD79F-C391-4426-BCF0-72B87A78DD17}"/>
              </a:ext>
            </a:extLst>
          </p:cNvPr>
          <p:cNvSpPr/>
          <p:nvPr/>
        </p:nvSpPr>
        <p:spPr>
          <a:xfrm rot="16200000">
            <a:off x="1449157" y="2264521"/>
            <a:ext cx="1924668" cy="11760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E00764-50F7-4734-BC54-C600C5F0EC59}"/>
              </a:ext>
            </a:extLst>
          </p:cNvPr>
          <p:cNvSpPr/>
          <p:nvPr/>
        </p:nvSpPr>
        <p:spPr>
          <a:xfrm rot="16200000">
            <a:off x="3567167" y="2264521"/>
            <a:ext cx="1924668" cy="11760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3E9195D-5556-4692-A8E5-0593DF02F4EE}"/>
              </a:ext>
            </a:extLst>
          </p:cNvPr>
          <p:cNvSpPr/>
          <p:nvPr/>
        </p:nvSpPr>
        <p:spPr>
          <a:xfrm rot="16200000">
            <a:off x="5685177" y="2264520"/>
            <a:ext cx="1924668" cy="11760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CF0329-47F2-43F9-856B-494939D9D936}"/>
              </a:ext>
            </a:extLst>
          </p:cNvPr>
          <p:cNvSpPr/>
          <p:nvPr/>
        </p:nvSpPr>
        <p:spPr>
          <a:xfrm rot="16200000">
            <a:off x="4626173" y="2692320"/>
            <a:ext cx="1924668" cy="3204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1X1 conv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131AF8-6B16-4A48-85A1-1B9EA8097C6E}"/>
              </a:ext>
            </a:extLst>
          </p:cNvPr>
          <p:cNvSpPr/>
          <p:nvPr/>
        </p:nvSpPr>
        <p:spPr>
          <a:xfrm rot="16200000">
            <a:off x="6741282" y="2692318"/>
            <a:ext cx="1924667" cy="3204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600" dirty="0"/>
              <a:t>1X1 conv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2326DD-64BB-4CDC-9B05-49F164D0D38C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1515605" y="2852540"/>
            <a:ext cx="3078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7D6BB-5698-4E43-9EF8-8A6C752D9C06}"/>
              </a:ext>
            </a:extLst>
          </p:cNvPr>
          <p:cNvCxnSpPr>
            <a:stCxn id="28" idx="2"/>
            <a:endCxn id="13" idx="0"/>
          </p:cNvCxnSpPr>
          <p:nvPr/>
        </p:nvCxnSpPr>
        <p:spPr>
          <a:xfrm flipV="1">
            <a:off x="2999511" y="2852538"/>
            <a:ext cx="310772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BA367D-DE25-4C85-A410-2531676D5259}"/>
              </a:ext>
            </a:extLst>
          </p:cNvPr>
          <p:cNvCxnSpPr>
            <a:stCxn id="13" idx="2"/>
            <a:endCxn id="33" idx="0"/>
          </p:cNvCxnSpPr>
          <p:nvPr/>
        </p:nvCxnSpPr>
        <p:spPr>
          <a:xfrm>
            <a:off x="3630714" y="2852538"/>
            <a:ext cx="310768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E198F2-FC23-438A-954A-747C696BAF13}"/>
              </a:ext>
            </a:extLst>
          </p:cNvPr>
          <p:cNvCxnSpPr>
            <a:stCxn id="33" idx="2"/>
            <a:endCxn id="41" idx="0"/>
          </p:cNvCxnSpPr>
          <p:nvPr/>
        </p:nvCxnSpPr>
        <p:spPr>
          <a:xfrm flipV="1">
            <a:off x="5117521" y="2852536"/>
            <a:ext cx="310771" cy="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7F612D-60E3-4D84-A0AA-4E7E5E69B09B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5748723" y="2852536"/>
            <a:ext cx="310769" cy="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031084-09EF-4807-9F73-F273A75F8AA7}"/>
              </a:ext>
            </a:extLst>
          </p:cNvPr>
          <p:cNvCxnSpPr>
            <a:stCxn id="37" idx="2"/>
            <a:endCxn id="42" idx="0"/>
          </p:cNvCxnSpPr>
          <p:nvPr/>
        </p:nvCxnSpPr>
        <p:spPr>
          <a:xfrm flipV="1">
            <a:off x="7235531" y="2852533"/>
            <a:ext cx="307869" cy="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BF1385-304A-4F43-85C1-757F5BC28F21}"/>
              </a:ext>
            </a:extLst>
          </p:cNvPr>
          <p:cNvCxnSpPr>
            <a:stCxn id="42" idx="2"/>
            <a:endCxn id="18" idx="0"/>
          </p:cNvCxnSpPr>
          <p:nvPr/>
        </p:nvCxnSpPr>
        <p:spPr>
          <a:xfrm>
            <a:off x="7863831" y="2852533"/>
            <a:ext cx="3078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AD814C-6265-44E9-BBF9-4E56C4F88804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47752" y="2852533"/>
            <a:ext cx="247422" cy="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C67B78-4082-4174-B179-71D840EF1BB3}"/>
              </a:ext>
            </a:extLst>
          </p:cNvPr>
          <p:cNvCxnSpPr>
            <a:endCxn id="25" idx="0"/>
          </p:cNvCxnSpPr>
          <p:nvPr/>
        </p:nvCxnSpPr>
        <p:spPr>
          <a:xfrm>
            <a:off x="8675487" y="2338663"/>
            <a:ext cx="71671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FB4CAC-AA38-4858-AA2C-24E2F6F70303}"/>
              </a:ext>
            </a:extLst>
          </p:cNvPr>
          <p:cNvCxnSpPr>
            <a:cxnSpLocks/>
            <a:stCxn id="24" idx="0"/>
          </p:cNvCxnSpPr>
          <p:nvPr/>
        </p:nvCxnSpPr>
        <p:spPr>
          <a:xfrm flipH="1">
            <a:off x="8316243" y="2340619"/>
            <a:ext cx="70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6E0C4D-B33E-4AB2-88F3-24BB515953DD}"/>
              </a:ext>
            </a:extLst>
          </p:cNvPr>
          <p:cNvCxnSpPr>
            <a:stCxn id="25" idx="2"/>
          </p:cNvCxnSpPr>
          <p:nvPr/>
        </p:nvCxnSpPr>
        <p:spPr>
          <a:xfrm flipV="1">
            <a:off x="9227803" y="2338663"/>
            <a:ext cx="7110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A34645A-706E-4FCE-8AEA-950CF80B1946}"/>
              </a:ext>
            </a:extLst>
          </p:cNvPr>
          <p:cNvSpPr/>
          <p:nvPr/>
        </p:nvSpPr>
        <p:spPr>
          <a:xfrm rot="16200000">
            <a:off x="9273082" y="2192125"/>
            <a:ext cx="679939" cy="28917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Conv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D398628-E491-4408-9E32-94805D676079}"/>
              </a:ext>
            </a:extLst>
          </p:cNvPr>
          <p:cNvSpPr/>
          <p:nvPr/>
        </p:nvSpPr>
        <p:spPr>
          <a:xfrm rot="16200000">
            <a:off x="9731614" y="2094433"/>
            <a:ext cx="676030" cy="48064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050" dirty="0"/>
              <a:t>Shuffle X2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244D86-361F-4B7B-B23E-0D9417006DCC}"/>
              </a:ext>
            </a:extLst>
          </p:cNvPr>
          <p:cNvCxnSpPr>
            <a:endCxn id="97" idx="0"/>
          </p:cNvCxnSpPr>
          <p:nvPr/>
        </p:nvCxnSpPr>
        <p:spPr>
          <a:xfrm>
            <a:off x="9757636" y="2334754"/>
            <a:ext cx="71671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88B8361-56B7-495A-98FD-091737636297}"/>
              </a:ext>
            </a:extLst>
          </p:cNvPr>
          <p:cNvCxnSpPr>
            <a:cxnSpLocks/>
            <a:stCxn id="96" idx="0"/>
          </p:cNvCxnSpPr>
          <p:nvPr/>
        </p:nvCxnSpPr>
        <p:spPr>
          <a:xfrm flipH="1">
            <a:off x="9398392" y="2336710"/>
            <a:ext cx="70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F022C57-D270-423A-AF83-C46B54CEEA1D}"/>
              </a:ext>
            </a:extLst>
          </p:cNvPr>
          <p:cNvCxnSpPr>
            <a:stCxn id="97" idx="2"/>
          </p:cNvCxnSpPr>
          <p:nvPr/>
        </p:nvCxnSpPr>
        <p:spPr>
          <a:xfrm flipV="1">
            <a:off x="10309952" y="2334754"/>
            <a:ext cx="7110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456BADE-1D32-4DFB-A6B9-0DF82B75CFA4}"/>
              </a:ext>
            </a:extLst>
          </p:cNvPr>
          <p:cNvSpPr/>
          <p:nvPr/>
        </p:nvSpPr>
        <p:spPr>
          <a:xfrm rot="16200000">
            <a:off x="8193736" y="3210077"/>
            <a:ext cx="679939" cy="28917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Conv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510445E-8828-4DAF-BEC7-13ECA34D56A7}"/>
              </a:ext>
            </a:extLst>
          </p:cNvPr>
          <p:cNvSpPr/>
          <p:nvPr/>
        </p:nvSpPr>
        <p:spPr>
          <a:xfrm rot="16200000">
            <a:off x="8652268" y="3112385"/>
            <a:ext cx="676030" cy="48064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050" dirty="0"/>
              <a:t>Shuffle X2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A1A4142-F0CA-4786-8B55-937FC23511A3}"/>
              </a:ext>
            </a:extLst>
          </p:cNvPr>
          <p:cNvCxnSpPr>
            <a:endCxn id="102" idx="0"/>
          </p:cNvCxnSpPr>
          <p:nvPr/>
        </p:nvCxnSpPr>
        <p:spPr>
          <a:xfrm>
            <a:off x="8678290" y="3352706"/>
            <a:ext cx="71671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7AE83D-98AC-45B8-803F-9D8FE8CB7540}"/>
              </a:ext>
            </a:extLst>
          </p:cNvPr>
          <p:cNvCxnSpPr>
            <a:cxnSpLocks/>
            <a:stCxn id="101" idx="0"/>
          </p:cNvCxnSpPr>
          <p:nvPr/>
        </p:nvCxnSpPr>
        <p:spPr>
          <a:xfrm flipH="1">
            <a:off x="8319046" y="3354662"/>
            <a:ext cx="70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046A85E-09EF-48A9-AEB7-0E9402879905}"/>
              </a:ext>
            </a:extLst>
          </p:cNvPr>
          <p:cNvSpPr/>
          <p:nvPr/>
        </p:nvSpPr>
        <p:spPr>
          <a:xfrm rot="16200000">
            <a:off x="9273082" y="3210077"/>
            <a:ext cx="679939" cy="28917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100" dirty="0"/>
              <a:t>Conv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8B8BCC3-EE23-4BF2-BE15-68F8D04C4B29}"/>
              </a:ext>
            </a:extLst>
          </p:cNvPr>
          <p:cNvSpPr/>
          <p:nvPr/>
        </p:nvSpPr>
        <p:spPr>
          <a:xfrm rot="16200000">
            <a:off x="9731614" y="3112385"/>
            <a:ext cx="676030" cy="48064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050" dirty="0"/>
              <a:t>Shuffle X2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42ED72A-828F-4EE8-A0ED-66C0CCAC07E3}"/>
              </a:ext>
            </a:extLst>
          </p:cNvPr>
          <p:cNvCxnSpPr>
            <a:endCxn id="107" idx="0"/>
          </p:cNvCxnSpPr>
          <p:nvPr/>
        </p:nvCxnSpPr>
        <p:spPr>
          <a:xfrm>
            <a:off x="9757636" y="3352706"/>
            <a:ext cx="71671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C74D13D-4B9C-43DC-9978-450F019DCE5D}"/>
              </a:ext>
            </a:extLst>
          </p:cNvPr>
          <p:cNvCxnSpPr>
            <a:stCxn id="107" idx="2"/>
          </p:cNvCxnSpPr>
          <p:nvPr/>
        </p:nvCxnSpPr>
        <p:spPr>
          <a:xfrm flipV="1">
            <a:off x="10309952" y="3352706"/>
            <a:ext cx="7110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C47DE52-18F3-4999-90DB-EE92FE6CD9DB}"/>
              </a:ext>
            </a:extLst>
          </p:cNvPr>
          <p:cNvCxnSpPr>
            <a:stCxn id="102" idx="2"/>
            <a:endCxn id="106" idx="0"/>
          </p:cNvCxnSpPr>
          <p:nvPr/>
        </p:nvCxnSpPr>
        <p:spPr>
          <a:xfrm>
            <a:off x="9230606" y="3352708"/>
            <a:ext cx="237860" cy="19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8856762-98D6-41AA-A7E5-E7F91AF692E8}"/>
              </a:ext>
            </a:extLst>
          </p:cNvPr>
          <p:cNvSpPr txBox="1"/>
          <p:nvPr/>
        </p:nvSpPr>
        <p:spPr>
          <a:xfrm>
            <a:off x="8323098" y="1759395"/>
            <a:ext cx="35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en-AU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F3241C-A087-416B-BDA0-A230D3FA8496}"/>
              </a:ext>
            </a:extLst>
          </p:cNvPr>
          <p:cNvSpPr txBox="1"/>
          <p:nvPr/>
        </p:nvSpPr>
        <p:spPr>
          <a:xfrm>
            <a:off x="9999896" y="1759395"/>
            <a:ext cx="35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X3</a:t>
            </a:r>
            <a:endParaRPr lang="en-AU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A7A10E-8D88-4222-9CE9-DFD4EB342482}"/>
              </a:ext>
            </a:extLst>
          </p:cNvPr>
          <p:cNvSpPr txBox="1"/>
          <p:nvPr/>
        </p:nvSpPr>
        <p:spPr>
          <a:xfrm>
            <a:off x="9999896" y="3700600"/>
            <a:ext cx="35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X4</a:t>
            </a:r>
            <a:endParaRPr lang="en-AU" sz="11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4F8C04B-F61D-408E-93C8-8C0A3A52F7D9}"/>
              </a:ext>
            </a:extLst>
          </p:cNvPr>
          <p:cNvSpPr/>
          <p:nvPr/>
        </p:nvSpPr>
        <p:spPr>
          <a:xfrm rot="16200000">
            <a:off x="10039502" y="2692316"/>
            <a:ext cx="1924670" cy="320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800" dirty="0"/>
              <a:t>conv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8E5010F-7BE7-4422-ACAF-70D1CFD453DB}"/>
              </a:ext>
            </a:extLst>
          </p:cNvPr>
          <p:cNvCxnSpPr>
            <a:stCxn id="18" idx="2"/>
            <a:endCxn id="116" idx="0"/>
          </p:cNvCxnSpPr>
          <p:nvPr/>
        </p:nvCxnSpPr>
        <p:spPr>
          <a:xfrm flipV="1">
            <a:off x="10525922" y="2852532"/>
            <a:ext cx="3157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B222E79-39CA-458F-A971-E1EF05ADC32F}"/>
              </a:ext>
            </a:extLst>
          </p:cNvPr>
          <p:cNvCxnSpPr>
            <a:stCxn id="116" idx="2"/>
          </p:cNvCxnSpPr>
          <p:nvPr/>
        </p:nvCxnSpPr>
        <p:spPr>
          <a:xfrm flipV="1">
            <a:off x="11162053" y="2852531"/>
            <a:ext cx="20695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row: Curved Down 123">
            <a:extLst>
              <a:ext uri="{FF2B5EF4-FFF2-40B4-BE49-F238E27FC236}">
                <a16:creationId xmlns:a16="http://schemas.microsoft.com/office/drawing/2014/main" id="{A2CDA661-4AF1-435F-97DC-88A0F493CBD8}"/>
              </a:ext>
            </a:extLst>
          </p:cNvPr>
          <p:cNvSpPr/>
          <p:nvPr/>
        </p:nvSpPr>
        <p:spPr>
          <a:xfrm>
            <a:off x="1357171" y="1593547"/>
            <a:ext cx="2197100" cy="296649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5" name="Arrow: Curved Down 124">
            <a:extLst>
              <a:ext uri="{FF2B5EF4-FFF2-40B4-BE49-F238E27FC236}">
                <a16:creationId xmlns:a16="http://schemas.microsoft.com/office/drawing/2014/main" id="{A7DC9702-4369-4F62-A814-8D00F8D23638}"/>
              </a:ext>
            </a:extLst>
          </p:cNvPr>
          <p:cNvSpPr/>
          <p:nvPr/>
        </p:nvSpPr>
        <p:spPr>
          <a:xfrm>
            <a:off x="1355389" y="1483477"/>
            <a:ext cx="4336715" cy="406717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Arrow: Curved Down 125">
            <a:extLst>
              <a:ext uri="{FF2B5EF4-FFF2-40B4-BE49-F238E27FC236}">
                <a16:creationId xmlns:a16="http://schemas.microsoft.com/office/drawing/2014/main" id="{9E138069-F9C5-41CA-A3B9-A38C6967D900}"/>
              </a:ext>
            </a:extLst>
          </p:cNvPr>
          <p:cNvSpPr/>
          <p:nvPr/>
        </p:nvSpPr>
        <p:spPr>
          <a:xfrm>
            <a:off x="1355389" y="1437791"/>
            <a:ext cx="6466082" cy="448144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7" name="Arrow: Curved Up 126">
            <a:extLst>
              <a:ext uri="{FF2B5EF4-FFF2-40B4-BE49-F238E27FC236}">
                <a16:creationId xmlns:a16="http://schemas.microsoft.com/office/drawing/2014/main" id="{B57FEF43-82B7-4F56-BDDB-F37C3CEE0969}"/>
              </a:ext>
            </a:extLst>
          </p:cNvPr>
          <p:cNvSpPr/>
          <p:nvPr/>
        </p:nvSpPr>
        <p:spPr>
          <a:xfrm>
            <a:off x="2343724" y="3814855"/>
            <a:ext cx="3362087" cy="405518"/>
          </a:xfrm>
          <a:prstGeom prst="curvedUp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8" name="Arrow: Curved Up 127">
            <a:extLst>
              <a:ext uri="{FF2B5EF4-FFF2-40B4-BE49-F238E27FC236}">
                <a16:creationId xmlns:a16="http://schemas.microsoft.com/office/drawing/2014/main" id="{ECEF5F2C-6031-44A7-B72A-FB1383C8B76D}"/>
              </a:ext>
            </a:extLst>
          </p:cNvPr>
          <p:cNvSpPr/>
          <p:nvPr/>
        </p:nvSpPr>
        <p:spPr>
          <a:xfrm>
            <a:off x="2343724" y="3819135"/>
            <a:ext cx="5477747" cy="552701"/>
          </a:xfrm>
          <a:prstGeom prst="curvedUp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9" name="Arrow: Curved Up 128">
            <a:extLst>
              <a:ext uri="{FF2B5EF4-FFF2-40B4-BE49-F238E27FC236}">
                <a16:creationId xmlns:a16="http://schemas.microsoft.com/office/drawing/2014/main" id="{8B5E0BD9-32CB-4E33-9279-7D627300665E}"/>
              </a:ext>
            </a:extLst>
          </p:cNvPr>
          <p:cNvSpPr/>
          <p:nvPr/>
        </p:nvSpPr>
        <p:spPr>
          <a:xfrm>
            <a:off x="4528194" y="3818874"/>
            <a:ext cx="3293277" cy="405518"/>
          </a:xfrm>
          <a:prstGeom prst="curvedUp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F9E7F5A-3F24-4808-928C-1C8D22E35F87}"/>
              </a:ext>
            </a:extLst>
          </p:cNvPr>
          <p:cNvSpPr/>
          <p:nvPr/>
        </p:nvSpPr>
        <p:spPr>
          <a:xfrm rot="16200000">
            <a:off x="1600418" y="2330536"/>
            <a:ext cx="1621694" cy="1043989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Cascading  Block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7FA9461-7D9F-4DA4-BB3B-B272B708B78F}"/>
              </a:ext>
            </a:extLst>
          </p:cNvPr>
          <p:cNvSpPr/>
          <p:nvPr/>
        </p:nvSpPr>
        <p:spPr>
          <a:xfrm rot="16200000">
            <a:off x="3717347" y="2330536"/>
            <a:ext cx="1621694" cy="1043989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Cascading  Block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09556B-BFB7-4947-9B45-45D788469DE6}"/>
              </a:ext>
            </a:extLst>
          </p:cNvPr>
          <p:cNvSpPr/>
          <p:nvPr/>
        </p:nvSpPr>
        <p:spPr>
          <a:xfrm rot="16200000">
            <a:off x="5836440" y="2330535"/>
            <a:ext cx="1621694" cy="1043989"/>
          </a:xfrm>
          <a:prstGeom prst="roundRect">
            <a:avLst/>
          </a:prstGeom>
          <a:solidFill>
            <a:srgbClr val="F67E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AU" sz="1400" dirty="0"/>
              <a:t>Cascading 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E4D05-E01E-455B-A933-7A466885F2AD}"/>
              </a:ext>
            </a:extLst>
          </p:cNvPr>
          <p:cNvSpPr txBox="1"/>
          <p:nvPr/>
        </p:nvSpPr>
        <p:spPr>
          <a:xfrm>
            <a:off x="1036050" y="4903680"/>
            <a:ext cx="97157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Advantages: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Global and local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The model combines features from multiple layers, which can learn multiple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Quickly  propagate information from lower to higher layers.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C7DFC3-4CF2-45E5-A936-DF24D26994B9}"/>
              </a:ext>
            </a:extLst>
          </p:cNvPr>
          <p:cNvSpPr txBox="1"/>
          <p:nvPr/>
        </p:nvSpPr>
        <p:spPr>
          <a:xfrm>
            <a:off x="573743" y="458074"/>
            <a:ext cx="9926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Cascading Residual Network (CARN or</a:t>
            </a:r>
            <a:r>
              <a:rPr lang="zh-CN" altLang="en-US" sz="3200" b="1" dirty="0"/>
              <a:t> </a:t>
            </a:r>
            <a:r>
              <a:rPr lang="en-AU" altLang="zh-CN" sz="3200" b="1" dirty="0"/>
              <a:t>CARN-M)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08348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E4D61-E77A-4C6C-9FE7-AF15FBC280AC}"/>
              </a:ext>
            </a:extLst>
          </p:cNvPr>
          <p:cNvSpPr txBox="1"/>
          <p:nvPr/>
        </p:nvSpPr>
        <p:spPr>
          <a:xfrm>
            <a:off x="573744" y="458074"/>
            <a:ext cx="432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Performance (CARN)</a:t>
            </a:r>
            <a:endParaRPr lang="zh-CN" altLang="en-US" sz="3200" b="1" dirty="0"/>
          </a:p>
        </p:txBody>
      </p:sp>
      <p:pic>
        <p:nvPicPr>
          <p:cNvPr id="3" name="Picture 2" descr="Elephants with tusks in the grass&#10;&#10;Description automatically generated with low confidence">
            <a:extLst>
              <a:ext uri="{FF2B5EF4-FFF2-40B4-BE49-F238E27FC236}">
                <a16:creationId xmlns:a16="http://schemas.microsoft.com/office/drawing/2014/main" id="{16C5D534-1190-4D17-A2FB-CFF3ABEF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03" y="2514600"/>
            <a:ext cx="2743200" cy="1828800"/>
          </a:xfrm>
          <a:prstGeom prst="rect">
            <a:avLst/>
          </a:prstGeom>
        </p:spPr>
      </p:pic>
      <p:pic>
        <p:nvPicPr>
          <p:cNvPr id="6" name="Picture 5" descr="A picture containing grass, elephant, outdoor, sky&#10;&#10;Description automatically generated">
            <a:extLst>
              <a:ext uri="{FF2B5EF4-FFF2-40B4-BE49-F238E27FC236}">
                <a16:creationId xmlns:a16="http://schemas.microsoft.com/office/drawing/2014/main" id="{44863622-4D79-4ECB-A93A-858062730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10" y="458074"/>
            <a:ext cx="2743200" cy="1828800"/>
          </a:xfrm>
          <a:prstGeom prst="rect">
            <a:avLst/>
          </a:prstGeom>
        </p:spPr>
      </p:pic>
      <p:pic>
        <p:nvPicPr>
          <p:cNvPr id="8" name="Picture 7" descr="Elephants with tusks in a field&#10;&#10;Description automatically generated with low confidence">
            <a:extLst>
              <a:ext uri="{FF2B5EF4-FFF2-40B4-BE49-F238E27FC236}">
                <a16:creationId xmlns:a16="http://schemas.microsoft.com/office/drawing/2014/main" id="{D59BD511-DEEB-42FE-98B9-7FFF153A1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10" y="2508885"/>
            <a:ext cx="2743200" cy="1834515"/>
          </a:xfrm>
          <a:prstGeom prst="rect">
            <a:avLst/>
          </a:prstGeom>
        </p:spPr>
      </p:pic>
      <p:pic>
        <p:nvPicPr>
          <p:cNvPr id="10" name="Picture 9" descr="A picture containing grass, outdoor, elephant, sky&#10;&#10;Description automatically generated">
            <a:extLst>
              <a:ext uri="{FF2B5EF4-FFF2-40B4-BE49-F238E27FC236}">
                <a16:creationId xmlns:a16="http://schemas.microsoft.com/office/drawing/2014/main" id="{A92C2924-5934-43E2-89B3-43FB6BFF2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10" y="4571126"/>
            <a:ext cx="27432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C12675-FCB0-473A-BD7E-751F33F2C0E0}"/>
              </a:ext>
            </a:extLst>
          </p:cNvPr>
          <p:cNvSpPr txBox="1"/>
          <p:nvPr/>
        </p:nvSpPr>
        <p:spPr>
          <a:xfrm>
            <a:off x="5671471" y="2000622"/>
            <a:ext cx="1170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F0C6A-1396-4CA8-A498-0AC6BF11254B}"/>
              </a:ext>
            </a:extLst>
          </p:cNvPr>
          <p:cNvSpPr txBox="1"/>
          <p:nvPr/>
        </p:nvSpPr>
        <p:spPr>
          <a:xfrm>
            <a:off x="10999282" y="1267399"/>
            <a:ext cx="1170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SR (X2)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BFAB8-6241-4E63-B33F-10F8FB9694B5}"/>
              </a:ext>
            </a:extLst>
          </p:cNvPr>
          <p:cNvSpPr txBox="1"/>
          <p:nvPr/>
        </p:nvSpPr>
        <p:spPr>
          <a:xfrm>
            <a:off x="10999282" y="3236639"/>
            <a:ext cx="1170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SR (X3)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B8E6D-0AD3-49C8-B9DD-28CA8CE31079}"/>
              </a:ext>
            </a:extLst>
          </p:cNvPr>
          <p:cNvSpPr txBox="1"/>
          <p:nvPr/>
        </p:nvSpPr>
        <p:spPr>
          <a:xfrm>
            <a:off x="10999282" y="5293165"/>
            <a:ext cx="1170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SR (X4)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3747C-C535-4CBC-BC73-1C64820B7138}"/>
              </a:ext>
            </a:extLst>
          </p:cNvPr>
          <p:cNvSpPr txBox="1"/>
          <p:nvPr/>
        </p:nvSpPr>
        <p:spPr>
          <a:xfrm>
            <a:off x="688876" y="3423422"/>
            <a:ext cx="38749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Training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patch size =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Batch size =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L1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Adam optimizer</a:t>
            </a:r>
          </a:p>
          <a:p>
            <a:r>
              <a:rPr lang="en-AU" sz="1400" dirty="0"/>
              <a:t>      Learning rate = 0.0001(decay = 400000)</a:t>
            </a:r>
          </a:p>
          <a:p>
            <a:r>
              <a:rPr lang="en-AU" sz="1400" dirty="0"/>
              <a:t>      epsilon = 10e-8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Steps = 600000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1DDAE-DECE-4A29-945B-2D3A53213F4B}"/>
              </a:ext>
            </a:extLst>
          </p:cNvPr>
          <p:cNvSpPr txBox="1"/>
          <p:nvPr/>
        </p:nvSpPr>
        <p:spPr>
          <a:xfrm>
            <a:off x="688876" y="1878752"/>
            <a:ext cx="38134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Data </a:t>
            </a:r>
            <a:r>
              <a:rPr lang="en-AU" sz="1600" b="1" dirty="0" err="1"/>
              <a:t>preprocessing</a:t>
            </a:r>
            <a:r>
              <a:rPr lang="en-AU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RGB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Random horizontal flip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90 degrees rotation</a:t>
            </a:r>
          </a:p>
        </p:txBody>
      </p:sp>
    </p:spTree>
    <p:extLst>
      <p:ext uri="{BB962C8B-B14F-4D97-AF65-F5344CB8AC3E}">
        <p14:creationId xmlns:p14="http://schemas.microsoft.com/office/powerpoint/2010/main" val="181155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E4D61-E77A-4C6C-9FE7-AF15FBC280AC}"/>
              </a:ext>
            </a:extLst>
          </p:cNvPr>
          <p:cNvSpPr txBox="1"/>
          <p:nvPr/>
        </p:nvSpPr>
        <p:spPr>
          <a:xfrm>
            <a:off x="573744" y="458074"/>
            <a:ext cx="476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Performance (CARN-M)</a:t>
            </a:r>
            <a:endParaRPr lang="zh-CN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F0C6A-1396-4CA8-A498-0AC6BF11254B}"/>
              </a:ext>
            </a:extLst>
          </p:cNvPr>
          <p:cNvSpPr txBox="1"/>
          <p:nvPr/>
        </p:nvSpPr>
        <p:spPr>
          <a:xfrm>
            <a:off x="10999282" y="1267399"/>
            <a:ext cx="1170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SR (X2)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BFAB8-6241-4E63-B33F-10F8FB9694B5}"/>
              </a:ext>
            </a:extLst>
          </p:cNvPr>
          <p:cNvSpPr txBox="1"/>
          <p:nvPr/>
        </p:nvSpPr>
        <p:spPr>
          <a:xfrm>
            <a:off x="10999282" y="3236639"/>
            <a:ext cx="1170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SR (X3)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B8E6D-0AD3-49C8-B9DD-28CA8CE31079}"/>
              </a:ext>
            </a:extLst>
          </p:cNvPr>
          <p:cNvSpPr txBox="1"/>
          <p:nvPr/>
        </p:nvSpPr>
        <p:spPr>
          <a:xfrm>
            <a:off x="10999282" y="5293165"/>
            <a:ext cx="1170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SR (X4)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3747C-C535-4CBC-BC73-1C64820B7138}"/>
              </a:ext>
            </a:extLst>
          </p:cNvPr>
          <p:cNvSpPr txBox="1"/>
          <p:nvPr/>
        </p:nvSpPr>
        <p:spPr>
          <a:xfrm>
            <a:off x="688876" y="3423422"/>
            <a:ext cx="38749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Training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patch size =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Batch size =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Group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L1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Adam optimizer</a:t>
            </a:r>
          </a:p>
          <a:p>
            <a:r>
              <a:rPr lang="en-AU" sz="1400" dirty="0"/>
              <a:t>      Learning rate = 0.0001(decay = 400000)</a:t>
            </a:r>
          </a:p>
          <a:p>
            <a:r>
              <a:rPr lang="en-AU" sz="1400" dirty="0"/>
              <a:t>      epsilon = 10e-8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Steps = 600000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1DDAE-DECE-4A29-945B-2D3A53213F4B}"/>
              </a:ext>
            </a:extLst>
          </p:cNvPr>
          <p:cNvSpPr txBox="1"/>
          <p:nvPr/>
        </p:nvSpPr>
        <p:spPr>
          <a:xfrm>
            <a:off x="688876" y="1878752"/>
            <a:ext cx="38134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Data </a:t>
            </a:r>
            <a:r>
              <a:rPr lang="en-AU" sz="1600" b="1" dirty="0" err="1"/>
              <a:t>preprocessing</a:t>
            </a:r>
            <a:r>
              <a:rPr lang="en-AU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RGB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Random horizontal flip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90 degrees rotation</a:t>
            </a:r>
          </a:p>
        </p:txBody>
      </p:sp>
      <p:pic>
        <p:nvPicPr>
          <p:cNvPr id="18" name="Picture 17" descr="Elephants with tusks in the grass&#10;&#10;Description automatically generated with low confidence">
            <a:extLst>
              <a:ext uri="{FF2B5EF4-FFF2-40B4-BE49-F238E27FC236}">
                <a16:creationId xmlns:a16="http://schemas.microsoft.com/office/drawing/2014/main" id="{490BEC0B-6276-4CB9-9042-D61A28AA4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03" y="2514600"/>
            <a:ext cx="2743200" cy="1828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E8B878-8871-455F-BE45-25705CEEE9C5}"/>
              </a:ext>
            </a:extLst>
          </p:cNvPr>
          <p:cNvSpPr txBox="1"/>
          <p:nvPr/>
        </p:nvSpPr>
        <p:spPr>
          <a:xfrm>
            <a:off x="5671471" y="2000622"/>
            <a:ext cx="1170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HR</a:t>
            </a:r>
          </a:p>
        </p:txBody>
      </p:sp>
      <p:pic>
        <p:nvPicPr>
          <p:cNvPr id="7" name="Picture 6" descr="A picture containing grass, elephant, outdoor, sky&#10;&#10;Description automatically generated">
            <a:extLst>
              <a:ext uri="{FF2B5EF4-FFF2-40B4-BE49-F238E27FC236}">
                <a16:creationId xmlns:a16="http://schemas.microsoft.com/office/drawing/2014/main" id="{C4DED63A-B784-44B9-9A43-AAF11A609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10" y="458074"/>
            <a:ext cx="2743200" cy="1828800"/>
          </a:xfrm>
          <a:prstGeom prst="rect">
            <a:avLst/>
          </a:prstGeom>
        </p:spPr>
      </p:pic>
      <p:pic>
        <p:nvPicPr>
          <p:cNvPr id="20" name="Picture 19" descr="A couple of elephants stand near each other&#10;&#10;Description automatically generated with medium confidence">
            <a:extLst>
              <a:ext uri="{FF2B5EF4-FFF2-40B4-BE49-F238E27FC236}">
                <a16:creationId xmlns:a16="http://schemas.microsoft.com/office/drawing/2014/main" id="{91A491F9-89E2-40FC-9173-5F565098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10" y="2508885"/>
            <a:ext cx="2743200" cy="1834515"/>
          </a:xfrm>
          <a:prstGeom prst="rect">
            <a:avLst/>
          </a:prstGeom>
        </p:spPr>
      </p:pic>
      <p:pic>
        <p:nvPicPr>
          <p:cNvPr id="22" name="Picture 21" descr="A picture containing grass, outdoor, elephant, sky&#10;&#10;Description automatically generated">
            <a:extLst>
              <a:ext uri="{FF2B5EF4-FFF2-40B4-BE49-F238E27FC236}">
                <a16:creationId xmlns:a16="http://schemas.microsoft.com/office/drawing/2014/main" id="{620883C7-A503-47CA-9DF4-0EC272873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10" y="4571125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5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E4D61-E77A-4C6C-9FE7-AF15FBC280AC}"/>
              </a:ext>
            </a:extLst>
          </p:cNvPr>
          <p:cNvSpPr txBox="1"/>
          <p:nvPr/>
        </p:nvSpPr>
        <p:spPr>
          <a:xfrm>
            <a:off x="573744" y="458074"/>
            <a:ext cx="957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/>
              <a:t>Performance Comparison (CARN and CARN-M)</a:t>
            </a:r>
            <a:endParaRPr lang="zh-CN" altLang="en-US" sz="3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093A98D-6DA6-4412-A01C-D2FAEC480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57506"/>
              </p:ext>
            </p:extLst>
          </p:nvPr>
        </p:nvGraphicFramePr>
        <p:xfrm>
          <a:off x="2032000" y="2522220"/>
          <a:ext cx="8127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412961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70011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1509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CARN</a:t>
                      </a:r>
                    </a:p>
                    <a:p>
                      <a:pPr algn="ctr"/>
                      <a:r>
                        <a:rPr lang="en-AU" dirty="0"/>
                        <a:t>(PSNR/SSIM)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CARN-M</a:t>
                      </a:r>
                    </a:p>
                    <a:p>
                      <a:pPr algn="ctr"/>
                      <a:r>
                        <a:rPr lang="en-AU" dirty="0"/>
                        <a:t>(PSNR/SSIM)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5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(32.39/0.89)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(32.63/0.89)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(29.71/0.80)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(29.65/0.79)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(29.83/0.77)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(28.12/0.71)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736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638885-F705-45F0-9B72-F86C1128058C}"/>
              </a:ext>
            </a:extLst>
          </p:cNvPr>
          <p:cNvSpPr txBox="1"/>
          <p:nvPr/>
        </p:nvSpPr>
        <p:spPr>
          <a:xfrm>
            <a:off x="4112259" y="4957487"/>
            <a:ext cx="39674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PSNR: Peak Signal-to-Noise Ratio</a:t>
            </a:r>
          </a:p>
          <a:p>
            <a:r>
              <a:rPr lang="en-AU" dirty="0"/>
              <a:t>SSIM: Structural Similarity</a:t>
            </a:r>
          </a:p>
        </p:txBody>
      </p:sp>
    </p:spTree>
    <p:extLst>
      <p:ext uri="{BB962C8B-B14F-4D97-AF65-F5344CB8AC3E}">
        <p14:creationId xmlns:p14="http://schemas.microsoft.com/office/powerpoint/2010/main" val="2262702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lIns="91436" tIns="45718" rIns="91436" bIns="45718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819</Words>
  <Application>Microsoft Office PowerPoint</Application>
  <PresentationFormat>宽屏</PresentationFormat>
  <Paragraphs>319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DengXian</vt:lpstr>
      <vt:lpstr>Arial</vt:lpstr>
      <vt:lpstr>Baskerville Old Face</vt:lpstr>
      <vt:lpstr>Calibri</vt:lpstr>
      <vt:lpstr>Century Gothic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Performance Comparison (dataset)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Ziyang Chen</dc:creator>
  <cp:lastModifiedBy>Han Zhang</cp:lastModifiedBy>
  <cp:revision>79</cp:revision>
  <dcterms:created xsi:type="dcterms:W3CDTF">2020-10-21T10:45:52Z</dcterms:created>
  <dcterms:modified xsi:type="dcterms:W3CDTF">2021-11-03T10:54:05Z</dcterms:modified>
</cp:coreProperties>
</file>