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4"/>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6" r:id="rId14"/>
    <p:sldId id="270" r:id="rId15"/>
    <p:sldId id="271" r:id="rId16"/>
    <p:sldId id="277" r:id="rId17"/>
    <p:sldId id="274" r:id="rId18"/>
    <p:sldId id="275" r:id="rId19"/>
    <p:sldId id="278" r:id="rId20"/>
    <p:sldId id="272" r:id="rId21"/>
    <p:sldId id="273"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9C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4"/>
    <p:restoredTop sz="82469"/>
  </p:normalViewPr>
  <p:slideViewPr>
    <p:cSldViewPr snapToGrid="0" snapToObjects="1">
      <p:cViewPr varScale="1">
        <p:scale>
          <a:sx n="53" d="100"/>
          <a:sy n="53" d="100"/>
        </p:scale>
        <p:origin x="17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842B4-6F0F-EA4B-A806-0C9C3FE1CBD3}" type="datetimeFigureOut">
              <a:rPr lang="en-US" smtClean="0"/>
              <a:t>12/29/21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BDB14-D5F1-154D-9BA5-AAEE1EB6217C}" type="slidenum">
              <a:rPr lang="en-US" smtClean="0"/>
              <a:t>‹#›</a:t>
            </a:fld>
            <a:endParaRPr lang="en-US"/>
          </a:p>
        </p:txBody>
      </p:sp>
    </p:spTree>
    <p:extLst>
      <p:ext uri="{BB962C8B-B14F-4D97-AF65-F5344CB8AC3E}">
        <p14:creationId xmlns:p14="http://schemas.microsoft.com/office/powerpoint/2010/main" val="74443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CF2F9-83BE-2A4B-A25C-EB5B2B02A986}" type="slidenum">
              <a:rPr lang="en-US" smtClean="0"/>
              <a:t>2</a:t>
            </a:fld>
            <a:endParaRPr lang="en-US"/>
          </a:p>
        </p:txBody>
      </p:sp>
    </p:spTree>
    <p:extLst>
      <p:ext uri="{BB962C8B-B14F-4D97-AF65-F5344CB8AC3E}">
        <p14:creationId xmlns:p14="http://schemas.microsoft.com/office/powerpoint/2010/main" val="246854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7BDB14-D5F1-154D-9BA5-AAEE1EB6217C}" type="slidenum">
              <a:rPr lang="en-US" smtClean="0"/>
              <a:t>13</a:t>
            </a:fld>
            <a:endParaRPr lang="en-US"/>
          </a:p>
        </p:txBody>
      </p:sp>
    </p:spTree>
    <p:extLst>
      <p:ext uri="{BB962C8B-B14F-4D97-AF65-F5344CB8AC3E}">
        <p14:creationId xmlns:p14="http://schemas.microsoft.com/office/powerpoint/2010/main" val="70174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7BDB14-D5F1-154D-9BA5-AAEE1EB6217C}" type="slidenum">
              <a:rPr lang="en-US" smtClean="0"/>
              <a:t>16</a:t>
            </a:fld>
            <a:endParaRPr lang="en-US"/>
          </a:p>
        </p:txBody>
      </p:sp>
    </p:spTree>
    <p:extLst>
      <p:ext uri="{BB962C8B-B14F-4D97-AF65-F5344CB8AC3E}">
        <p14:creationId xmlns:p14="http://schemas.microsoft.com/office/powerpoint/2010/main" val="332807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7BDB14-D5F1-154D-9BA5-AAEE1EB6217C}" type="slidenum">
              <a:rPr lang="en-US" smtClean="0"/>
              <a:t>19</a:t>
            </a:fld>
            <a:endParaRPr lang="en-US"/>
          </a:p>
        </p:txBody>
      </p:sp>
    </p:spTree>
    <p:extLst>
      <p:ext uri="{BB962C8B-B14F-4D97-AF65-F5344CB8AC3E}">
        <p14:creationId xmlns:p14="http://schemas.microsoft.com/office/powerpoint/2010/main" val="364223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B1000ED-CCA7-5941-AABC-697336BC0024}" type="datetimeFigureOut">
              <a:rPr lang="en-US" smtClean="0"/>
              <a:t>12/29/21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EDC3A-23D0-9644-B1A6-0EFA54BA3104}" type="slidenum">
              <a:rPr lang="en-US" smtClean="0"/>
              <a:t>‹#›</a:t>
            </a:fld>
            <a:endParaRPr lang="en-US"/>
          </a:p>
        </p:txBody>
      </p:sp>
    </p:spTree>
    <p:extLst>
      <p:ext uri="{BB962C8B-B14F-4D97-AF65-F5344CB8AC3E}">
        <p14:creationId xmlns:p14="http://schemas.microsoft.com/office/powerpoint/2010/main" val="62926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B1000ED-CCA7-5941-AABC-697336BC0024}" type="datetimeFigureOut">
              <a:rPr lang="en-US" smtClean="0"/>
              <a:t>12/29/21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EDC3A-23D0-9644-B1A6-0EFA54BA3104}" type="slidenum">
              <a:rPr lang="en-US" smtClean="0"/>
              <a:t>‹#›</a:t>
            </a:fld>
            <a:endParaRPr lang="en-US"/>
          </a:p>
        </p:txBody>
      </p:sp>
    </p:spTree>
    <p:extLst>
      <p:ext uri="{BB962C8B-B14F-4D97-AF65-F5344CB8AC3E}">
        <p14:creationId xmlns:p14="http://schemas.microsoft.com/office/powerpoint/2010/main" val="1605966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B1000ED-CCA7-5941-AABC-697336BC0024}" type="datetimeFigureOut">
              <a:rPr lang="en-US" smtClean="0"/>
              <a:t>12/29/21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EDC3A-23D0-9644-B1A6-0EFA54BA3104}" type="slidenum">
              <a:rPr lang="en-US" smtClean="0"/>
              <a:t>‹#›</a:t>
            </a:fld>
            <a:endParaRPr lang="en-US"/>
          </a:p>
        </p:txBody>
      </p:sp>
    </p:spTree>
    <p:extLst>
      <p:ext uri="{BB962C8B-B14F-4D97-AF65-F5344CB8AC3E}">
        <p14:creationId xmlns:p14="http://schemas.microsoft.com/office/powerpoint/2010/main" val="1238632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B1000ED-CCA7-5941-AABC-697336BC0024}" type="datetimeFigureOut">
              <a:rPr lang="en-US" smtClean="0"/>
              <a:t>12/29/21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EDC3A-23D0-9644-B1A6-0EFA54BA3104}" type="slidenum">
              <a:rPr lang="en-US" smtClean="0"/>
              <a:t>‹#›</a:t>
            </a:fld>
            <a:endParaRPr lang="en-US"/>
          </a:p>
        </p:txBody>
      </p:sp>
    </p:spTree>
    <p:extLst>
      <p:ext uri="{BB962C8B-B14F-4D97-AF65-F5344CB8AC3E}">
        <p14:creationId xmlns:p14="http://schemas.microsoft.com/office/powerpoint/2010/main" val="2025504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B1000ED-CCA7-5941-AABC-697336BC0024}" type="datetimeFigureOut">
              <a:rPr lang="en-US" smtClean="0"/>
              <a:t>12/29/21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6EDC3A-23D0-9644-B1A6-0EFA54BA3104}" type="slidenum">
              <a:rPr lang="en-US" smtClean="0"/>
              <a:t>‹#›</a:t>
            </a:fld>
            <a:endParaRPr lang="en-US"/>
          </a:p>
        </p:txBody>
      </p:sp>
    </p:spTree>
    <p:extLst>
      <p:ext uri="{BB962C8B-B14F-4D97-AF65-F5344CB8AC3E}">
        <p14:creationId xmlns:p14="http://schemas.microsoft.com/office/powerpoint/2010/main" val="240985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B1000ED-CCA7-5941-AABC-697336BC0024}" type="datetimeFigureOut">
              <a:rPr lang="en-US" smtClean="0"/>
              <a:t>12/29/21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EDC3A-23D0-9644-B1A6-0EFA54BA3104}" type="slidenum">
              <a:rPr lang="en-US" smtClean="0"/>
              <a:t>‹#›</a:t>
            </a:fld>
            <a:endParaRPr lang="en-US"/>
          </a:p>
        </p:txBody>
      </p:sp>
    </p:spTree>
    <p:extLst>
      <p:ext uri="{BB962C8B-B14F-4D97-AF65-F5344CB8AC3E}">
        <p14:creationId xmlns:p14="http://schemas.microsoft.com/office/powerpoint/2010/main" val="345740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B1000ED-CCA7-5941-AABC-697336BC0024}" type="datetimeFigureOut">
              <a:rPr lang="en-US" smtClean="0"/>
              <a:t>12/29/21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6EDC3A-23D0-9644-B1A6-0EFA54BA3104}" type="slidenum">
              <a:rPr lang="en-US" smtClean="0"/>
              <a:t>‹#›</a:t>
            </a:fld>
            <a:endParaRPr lang="en-US"/>
          </a:p>
        </p:txBody>
      </p:sp>
    </p:spTree>
    <p:extLst>
      <p:ext uri="{BB962C8B-B14F-4D97-AF65-F5344CB8AC3E}">
        <p14:creationId xmlns:p14="http://schemas.microsoft.com/office/powerpoint/2010/main" val="338429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B1000ED-CCA7-5941-AABC-697336BC0024}" type="datetimeFigureOut">
              <a:rPr lang="en-US" smtClean="0"/>
              <a:t>12/29/21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6EDC3A-23D0-9644-B1A6-0EFA54BA3104}" type="slidenum">
              <a:rPr lang="en-US" smtClean="0"/>
              <a:t>‹#›</a:t>
            </a:fld>
            <a:endParaRPr lang="en-US"/>
          </a:p>
        </p:txBody>
      </p:sp>
    </p:spTree>
    <p:extLst>
      <p:ext uri="{BB962C8B-B14F-4D97-AF65-F5344CB8AC3E}">
        <p14:creationId xmlns:p14="http://schemas.microsoft.com/office/powerpoint/2010/main" val="110179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000ED-CCA7-5941-AABC-697336BC0024}" type="datetimeFigureOut">
              <a:rPr lang="en-US" smtClean="0"/>
              <a:t>12/29/21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6EDC3A-23D0-9644-B1A6-0EFA54BA3104}" type="slidenum">
              <a:rPr lang="en-US" smtClean="0"/>
              <a:t>‹#›</a:t>
            </a:fld>
            <a:endParaRPr lang="en-US"/>
          </a:p>
        </p:txBody>
      </p:sp>
    </p:spTree>
    <p:extLst>
      <p:ext uri="{BB962C8B-B14F-4D97-AF65-F5344CB8AC3E}">
        <p14:creationId xmlns:p14="http://schemas.microsoft.com/office/powerpoint/2010/main" val="213969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B1000ED-CCA7-5941-AABC-697336BC0024}" type="datetimeFigureOut">
              <a:rPr lang="en-US" smtClean="0"/>
              <a:t>12/29/21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EDC3A-23D0-9644-B1A6-0EFA54BA3104}" type="slidenum">
              <a:rPr lang="en-US" smtClean="0"/>
              <a:t>‹#›</a:t>
            </a:fld>
            <a:endParaRPr lang="en-US"/>
          </a:p>
        </p:txBody>
      </p:sp>
    </p:spTree>
    <p:extLst>
      <p:ext uri="{BB962C8B-B14F-4D97-AF65-F5344CB8AC3E}">
        <p14:creationId xmlns:p14="http://schemas.microsoft.com/office/powerpoint/2010/main" val="2424031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B1000ED-CCA7-5941-AABC-697336BC0024}" type="datetimeFigureOut">
              <a:rPr lang="en-US" smtClean="0"/>
              <a:t>12/29/21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6EDC3A-23D0-9644-B1A6-0EFA54BA3104}" type="slidenum">
              <a:rPr lang="en-US" smtClean="0"/>
              <a:t>‹#›</a:t>
            </a:fld>
            <a:endParaRPr lang="en-US"/>
          </a:p>
        </p:txBody>
      </p:sp>
    </p:spTree>
    <p:extLst>
      <p:ext uri="{BB962C8B-B14F-4D97-AF65-F5344CB8AC3E}">
        <p14:creationId xmlns:p14="http://schemas.microsoft.com/office/powerpoint/2010/main" val="210518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000ED-CCA7-5941-AABC-697336BC0024}" type="datetimeFigureOut">
              <a:rPr lang="en-US" smtClean="0"/>
              <a:t>12/29/21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EDC3A-23D0-9644-B1A6-0EFA54BA3104}" type="slidenum">
              <a:rPr lang="en-US" smtClean="0"/>
              <a:t>‹#›</a:t>
            </a:fld>
            <a:endParaRPr lang="en-US"/>
          </a:p>
        </p:txBody>
      </p:sp>
    </p:spTree>
    <p:extLst>
      <p:ext uri="{BB962C8B-B14F-4D97-AF65-F5344CB8AC3E}">
        <p14:creationId xmlns:p14="http://schemas.microsoft.com/office/powerpoint/2010/main" val="319100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gov.sg/dataset/gender-composition-of-hdb-resident-population-by-ethnic-group-and-flat-typ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ata.gov.sg/dataset/labour-force-participation-rate-for-hdb-population-by-ethnic-group-and-flat-typ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074B4EE-74A9-4043-B243-DF9EE23C5AF7}"/>
              </a:ext>
            </a:extLst>
          </p:cNvPr>
          <p:cNvSpPr>
            <a:spLocks noGrp="1"/>
          </p:cNvSpPr>
          <p:nvPr>
            <p:ph type="subTitle" idx="1"/>
          </p:nvPr>
        </p:nvSpPr>
        <p:spPr>
          <a:xfrm>
            <a:off x="4439633" y="4518923"/>
            <a:ext cx="3312734" cy="1141851"/>
          </a:xfrm>
          <a:noFill/>
        </p:spPr>
        <p:txBody>
          <a:bodyPr>
            <a:normAutofit/>
          </a:bodyPr>
          <a:lstStyle/>
          <a:p>
            <a:r>
              <a:rPr lang="en-US" sz="1900" dirty="0">
                <a:solidFill>
                  <a:srgbClr val="080808"/>
                </a:solidFill>
              </a:rPr>
              <a:t>By: Zheng Yimin</a:t>
            </a:r>
          </a:p>
          <a:p>
            <a:r>
              <a:rPr lang="en-US" sz="1900" dirty="0">
                <a:solidFill>
                  <a:srgbClr val="080808"/>
                </a:solidFill>
              </a:rPr>
              <a:t>NSDAI/01</a:t>
            </a:r>
          </a:p>
          <a:p>
            <a:r>
              <a:rPr lang="en-SG" sz="1900" b="1" dirty="0">
                <a:solidFill>
                  <a:srgbClr val="080808"/>
                </a:solidFill>
              </a:rPr>
              <a:t>p7053148</a:t>
            </a:r>
            <a:endParaRPr lang="en-US" sz="1900" dirty="0">
              <a:solidFill>
                <a:srgbClr val="080808"/>
              </a:solidFill>
            </a:endParaRPr>
          </a:p>
        </p:txBody>
      </p:sp>
      <p:sp>
        <p:nvSpPr>
          <p:cNvPr id="2" name="Title 1">
            <a:extLst>
              <a:ext uri="{FF2B5EF4-FFF2-40B4-BE49-F238E27FC236}">
                <a16:creationId xmlns:a16="http://schemas.microsoft.com/office/drawing/2014/main" id="{A8EDD07A-9FBC-C147-8FB2-4932FB5D99CB}"/>
              </a:ext>
            </a:extLst>
          </p:cNvPr>
          <p:cNvSpPr>
            <a:spLocks noGrp="1"/>
          </p:cNvSpPr>
          <p:nvPr>
            <p:ph type="ctrTitle"/>
          </p:nvPr>
        </p:nvSpPr>
        <p:spPr>
          <a:xfrm>
            <a:off x="3204642" y="2353641"/>
            <a:ext cx="5782716" cy="2150719"/>
          </a:xfrm>
          <a:noFill/>
        </p:spPr>
        <p:txBody>
          <a:bodyPr anchor="ctr">
            <a:normAutofit/>
          </a:bodyPr>
          <a:lstStyle/>
          <a:p>
            <a:r>
              <a:rPr lang="en-US" sz="3600" b="1">
                <a:solidFill>
                  <a:srgbClr val="080808"/>
                </a:solidFill>
              </a:rPr>
              <a:t>Insights to prices &amp; demographics of resale flats in Singapore</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162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4" name="Rectangle 13">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D4E65E80-D68D-FC4E-B5AC-8BA586D704E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Graph 1.3 – Scatterplot of resale prices of 5 room flats in central area - Insights</a:t>
            </a:r>
          </a:p>
        </p:txBody>
      </p:sp>
      <p:pic>
        <p:nvPicPr>
          <p:cNvPr id="5" name="Picture 4" descr="Chart, scatter chart&#10;&#10;Description automatically generated">
            <a:extLst>
              <a:ext uri="{FF2B5EF4-FFF2-40B4-BE49-F238E27FC236}">
                <a16:creationId xmlns:a16="http://schemas.microsoft.com/office/drawing/2014/main" id="{371A0964-1D50-1E4F-846C-772AACD85EF7}"/>
              </a:ext>
            </a:extLst>
          </p:cNvPr>
          <p:cNvPicPr>
            <a:picLocks noChangeAspect="1"/>
          </p:cNvPicPr>
          <p:nvPr/>
        </p:nvPicPr>
        <p:blipFill rotWithShape="1">
          <a:blip r:embed="rId2"/>
          <a:srcRect t="719" r="12894"/>
          <a:stretch/>
        </p:blipFill>
        <p:spPr>
          <a:xfrm>
            <a:off x="1227227" y="1782981"/>
            <a:ext cx="5085694" cy="4361892"/>
          </a:xfrm>
          <a:prstGeom prst="rect">
            <a:avLst/>
          </a:prstGeom>
        </p:spPr>
      </p:pic>
      <p:sp>
        <p:nvSpPr>
          <p:cNvPr id="6" name="TextBox 5">
            <a:extLst>
              <a:ext uri="{FF2B5EF4-FFF2-40B4-BE49-F238E27FC236}">
                <a16:creationId xmlns:a16="http://schemas.microsoft.com/office/drawing/2014/main" id="{2D5234A0-A5B9-CF4B-ADA8-3DC41A4F2C91}"/>
              </a:ext>
            </a:extLst>
          </p:cNvPr>
          <p:cNvSpPr txBox="1"/>
          <p:nvPr/>
        </p:nvSpPr>
        <p:spPr>
          <a:xfrm>
            <a:off x="6567438" y="2103119"/>
            <a:ext cx="4740643" cy="4073843"/>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2000" dirty="0"/>
              <a:t>Prices in general ranged between SGD 700,000 to SGD 1,200,000. Most of the average prices were between SGD 900,000 to SGD 1,100,000. One can expect to pay this range of price to purchase a 5-room flat in central area.</a:t>
            </a:r>
          </a:p>
          <a:p>
            <a:pPr marL="285750" indent="-228600" defTabSz="914400">
              <a:lnSpc>
                <a:spcPct val="90000"/>
              </a:lnSpc>
              <a:spcAft>
                <a:spcPts val="600"/>
              </a:spcAft>
              <a:buFont typeface="Arial" panose="020B0604020202020204" pitchFamily="34" charset="0"/>
              <a:buChar char="•"/>
            </a:pPr>
            <a:r>
              <a:rPr lang="en-US" sz="2000" dirty="0"/>
              <a:t>Generally, there was a slight positive increase in prices of 5 room flats in central areas over the period. </a:t>
            </a:r>
          </a:p>
          <a:p>
            <a:pPr marL="285750" indent="-228600" defTabSz="914400">
              <a:lnSpc>
                <a:spcPct val="90000"/>
              </a:lnSpc>
              <a:spcAft>
                <a:spcPts val="600"/>
              </a:spcAft>
              <a:buFont typeface="Arial" panose="020B0604020202020204" pitchFamily="34" charset="0"/>
              <a:buChar char="•"/>
            </a:pPr>
            <a:endParaRPr lang="en-US" sz="2000" dirty="0"/>
          </a:p>
        </p:txBody>
      </p:sp>
      <p:grpSp>
        <p:nvGrpSpPr>
          <p:cNvPr id="17" name="Group 16">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8" name="Isosceles Triangle 17">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2505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D4E65E80-D68D-FC4E-B5AC-8BA586D704E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300" kern="1200">
                <a:solidFill>
                  <a:schemeClr val="tx1"/>
                </a:solidFill>
                <a:latin typeface="+mj-lt"/>
                <a:ea typeface="+mj-ea"/>
                <a:cs typeface="+mj-cs"/>
              </a:rPr>
              <a:t>Graph 1.4 – Line plot of  Average prices of 4 room flats in Ang Mo Kio/Bishan/Toa Payoh/Kallang/Whampoa - Process</a:t>
            </a:r>
          </a:p>
        </p:txBody>
      </p:sp>
      <p:pic>
        <p:nvPicPr>
          <p:cNvPr id="8" name="Picture 7" descr="Graphical user interface, chart, histogram&#10;&#10;Description automatically generated">
            <a:extLst>
              <a:ext uri="{FF2B5EF4-FFF2-40B4-BE49-F238E27FC236}">
                <a16:creationId xmlns:a16="http://schemas.microsoft.com/office/drawing/2014/main" id="{B6A3A69F-08F5-C847-BD3E-9AA990286360}"/>
              </a:ext>
            </a:extLst>
          </p:cNvPr>
          <p:cNvPicPr>
            <a:picLocks noChangeAspect="1"/>
          </p:cNvPicPr>
          <p:nvPr/>
        </p:nvPicPr>
        <p:blipFill>
          <a:blip r:embed="rId2"/>
          <a:stretch>
            <a:fillRect/>
          </a:stretch>
        </p:blipFill>
        <p:spPr>
          <a:xfrm>
            <a:off x="643467" y="1782981"/>
            <a:ext cx="6253214" cy="4220918"/>
          </a:xfrm>
          <a:prstGeom prst="rect">
            <a:avLst/>
          </a:prstGeom>
        </p:spPr>
      </p:pic>
      <p:sp>
        <p:nvSpPr>
          <p:cNvPr id="6" name="TextBox 5">
            <a:extLst>
              <a:ext uri="{FF2B5EF4-FFF2-40B4-BE49-F238E27FC236}">
                <a16:creationId xmlns:a16="http://schemas.microsoft.com/office/drawing/2014/main" id="{2D5234A0-A5B9-CF4B-ADA8-3DC41A4F2C91}"/>
              </a:ext>
            </a:extLst>
          </p:cNvPr>
          <p:cNvSpPr txBox="1"/>
          <p:nvPr/>
        </p:nvSpPr>
        <p:spPr>
          <a:xfrm>
            <a:off x="6896682" y="1782981"/>
            <a:ext cx="4651850" cy="4393982"/>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1700" dirty="0"/>
              <a:t>Data was filtered to show values of average resale prices of 4 room flats in central areas.</a:t>
            </a:r>
          </a:p>
          <a:p>
            <a:pPr marL="285750" indent="-228600" defTabSz="914400">
              <a:lnSpc>
                <a:spcPct val="90000"/>
              </a:lnSpc>
              <a:spcAft>
                <a:spcPts val="600"/>
              </a:spcAft>
              <a:buFont typeface="Arial" panose="020B0604020202020204" pitchFamily="34" charset="0"/>
              <a:buChar char="•"/>
            </a:pPr>
            <a:r>
              <a:rPr lang="en-US" sz="1700" dirty="0" err="1"/>
              <a:t>Np.mean</a:t>
            </a:r>
            <a:r>
              <a:rPr lang="en-US" sz="1700" dirty="0"/>
              <a:t> was used to derive the mean prices of resale flats of these locations</a:t>
            </a:r>
          </a:p>
          <a:p>
            <a:pPr marL="285750" indent="-228600" defTabSz="914400">
              <a:lnSpc>
                <a:spcPct val="90000"/>
              </a:lnSpc>
              <a:spcAft>
                <a:spcPts val="600"/>
              </a:spcAft>
              <a:buFont typeface="Arial" panose="020B0604020202020204" pitchFamily="34" charset="0"/>
              <a:buChar char="•"/>
            </a:pPr>
            <a:r>
              <a:rPr lang="en-US" sz="1700" dirty="0" err="1"/>
              <a:t>Lineplots</a:t>
            </a:r>
            <a:r>
              <a:rPr lang="en-US" sz="1700" dirty="0"/>
              <a:t> are then created using matplotlib function – </a:t>
            </a:r>
            <a:r>
              <a:rPr lang="en-US" sz="1700" dirty="0" err="1"/>
              <a:t>plt.plot</a:t>
            </a:r>
            <a:r>
              <a:rPr lang="en-US" sz="1700" dirty="0"/>
              <a:t>, where the x-axis shows the month, and y-axis shows the mean historical resale prices.</a:t>
            </a:r>
          </a:p>
          <a:p>
            <a:pPr marL="285750" indent="-228600" defTabSz="914400">
              <a:lnSpc>
                <a:spcPct val="90000"/>
              </a:lnSpc>
              <a:spcAft>
                <a:spcPts val="600"/>
              </a:spcAft>
              <a:buFont typeface="Arial" panose="020B0604020202020204" pitchFamily="34" charset="0"/>
              <a:buChar char="•"/>
            </a:pPr>
            <a:r>
              <a:rPr lang="en-US" sz="1700" dirty="0"/>
              <a:t>Legends are included to clearly identify the trend of resale prices of each specified location. </a:t>
            </a:r>
          </a:p>
          <a:p>
            <a:pPr marL="285750" indent="-228600" defTabSz="914400">
              <a:lnSpc>
                <a:spcPct val="90000"/>
              </a:lnSpc>
              <a:spcAft>
                <a:spcPts val="600"/>
              </a:spcAft>
              <a:buFont typeface="Arial" panose="020B0604020202020204" pitchFamily="34" charset="0"/>
              <a:buChar char="•"/>
            </a:pPr>
            <a:r>
              <a:rPr lang="en-US" sz="1700" dirty="0"/>
              <a:t>Different markers are added for different charts for easier visualization.</a:t>
            </a:r>
          </a:p>
          <a:p>
            <a:pPr marL="285750" indent="-228600" defTabSz="914400">
              <a:lnSpc>
                <a:spcPct val="90000"/>
              </a:lnSpc>
              <a:spcAft>
                <a:spcPts val="600"/>
              </a:spcAft>
              <a:buFont typeface="Arial" panose="020B0604020202020204" pitchFamily="34" charset="0"/>
              <a:buChar char="•"/>
            </a:pPr>
            <a:r>
              <a:rPr lang="en-US" sz="1700" dirty="0"/>
              <a:t>‘</a:t>
            </a:r>
            <a:r>
              <a:rPr lang="en-US" sz="1700" dirty="0" err="1"/>
              <a:t>ggplot</a:t>
            </a:r>
            <a:r>
              <a:rPr lang="en-US" sz="1700" dirty="0"/>
              <a:t>’ style was also used in this chart to improve the visualization</a:t>
            </a: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34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E65E80-D68D-FC4E-B5AC-8BA586D704E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300" kern="1200">
                <a:solidFill>
                  <a:schemeClr val="tx1"/>
                </a:solidFill>
                <a:latin typeface="+mj-lt"/>
                <a:ea typeface="+mj-ea"/>
                <a:cs typeface="+mj-cs"/>
              </a:rPr>
              <a:t>Graph 1.4 – Line plot of Average prices of 4 room flats in Ang Mo Kio/Bishan/Toa Payoh/Kallang/Whampoa - Process</a:t>
            </a:r>
          </a:p>
        </p:txBody>
      </p:sp>
      <p:sp>
        <p:nvSpPr>
          <p:cNvPr id="6" name="TextBox 5">
            <a:extLst>
              <a:ext uri="{FF2B5EF4-FFF2-40B4-BE49-F238E27FC236}">
                <a16:creationId xmlns:a16="http://schemas.microsoft.com/office/drawing/2014/main" id="{2D5234A0-A5B9-CF4B-ADA8-3DC41A4F2C91}"/>
              </a:ext>
            </a:extLst>
          </p:cNvPr>
          <p:cNvSpPr txBox="1"/>
          <p:nvPr/>
        </p:nvSpPr>
        <p:spPr>
          <a:xfrm>
            <a:off x="643469" y="1782981"/>
            <a:ext cx="4008384" cy="4393982"/>
          </a:xfrm>
          <a:prstGeom prst="rect">
            <a:avLst/>
          </a:prstGeom>
        </p:spPr>
        <p:txBody>
          <a:bodyPr vert="horz" lIns="91440" tIns="45720" rIns="91440" bIns="45720" rtlCol="0">
            <a:normAutofit lnSpcReduction="10000"/>
          </a:bodyPr>
          <a:lstStyle/>
          <a:p>
            <a:pPr marL="285750" indent="-228600" defTabSz="914400">
              <a:lnSpc>
                <a:spcPct val="90000"/>
              </a:lnSpc>
              <a:spcAft>
                <a:spcPts val="600"/>
              </a:spcAft>
              <a:buFont typeface="Arial" panose="020B0604020202020204" pitchFamily="34" charset="0"/>
              <a:buChar char="•"/>
            </a:pPr>
            <a:r>
              <a:rPr lang="en-US" sz="1700" dirty="0"/>
              <a:t>Overall, prices have been fluctuating over the period, and it is evident that house resale prices seemed to be at its peak during the early to mid 2020 period. This was probably due to the rise in demand for housing during the start of covid period.</a:t>
            </a:r>
          </a:p>
          <a:p>
            <a:pPr marL="285750" indent="-228600" defTabSz="914400">
              <a:lnSpc>
                <a:spcPct val="90000"/>
              </a:lnSpc>
              <a:spcAft>
                <a:spcPts val="600"/>
              </a:spcAft>
              <a:buFont typeface="Arial" panose="020B0604020202020204" pitchFamily="34" charset="0"/>
              <a:buChar char="•"/>
            </a:pPr>
            <a:r>
              <a:rPr lang="en-US" sz="1700" dirty="0"/>
              <a:t>This chart would be useful for a buyer considering a 4 room flat in a few locations, to identify how resale prices have been over the period, as well as deciding which area would be the most affordable option.</a:t>
            </a:r>
          </a:p>
          <a:p>
            <a:pPr marL="285750" indent="-228600" defTabSz="914400">
              <a:lnSpc>
                <a:spcPct val="90000"/>
              </a:lnSpc>
              <a:spcAft>
                <a:spcPts val="600"/>
              </a:spcAft>
              <a:buFont typeface="Arial" panose="020B0604020202020204" pitchFamily="34" charset="0"/>
              <a:buChar char="•"/>
            </a:pPr>
            <a:r>
              <a:rPr lang="en-US" sz="1700" dirty="0"/>
              <a:t>Overall, flats around Bishan, Toa Payoh and Kallang/Whampoa seems to have similar resale prices. Ang Mo Kio flats are more affordable as compared to the other 3 options.</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 chart, histogram&#10;&#10;Description automatically generated">
            <a:extLst>
              <a:ext uri="{FF2B5EF4-FFF2-40B4-BE49-F238E27FC236}">
                <a16:creationId xmlns:a16="http://schemas.microsoft.com/office/drawing/2014/main" id="{33F1AE18-815A-2346-8AAB-BC9A055FB146}"/>
              </a:ext>
            </a:extLst>
          </p:cNvPr>
          <p:cNvPicPr>
            <a:picLocks noChangeAspect="1"/>
          </p:cNvPicPr>
          <p:nvPr/>
        </p:nvPicPr>
        <p:blipFill>
          <a:blip r:embed="rId2"/>
          <a:stretch>
            <a:fillRect/>
          </a:stretch>
        </p:blipFill>
        <p:spPr>
          <a:xfrm>
            <a:off x="5295320" y="1853468"/>
            <a:ext cx="6253212" cy="4220917"/>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25654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4" name="Rectangle 13">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53B86557-6BB1-4C4F-B02B-A0973F44AA57}"/>
              </a:ext>
            </a:extLst>
          </p:cNvPr>
          <p:cNvSpPr>
            <a:spLocks noGrp="1"/>
          </p:cNvSpPr>
          <p:nvPr>
            <p:ph type="title"/>
          </p:nvPr>
        </p:nvSpPr>
        <p:spPr>
          <a:xfrm>
            <a:off x="643467" y="321734"/>
            <a:ext cx="10905066" cy="1135737"/>
          </a:xfrm>
        </p:spPr>
        <p:txBody>
          <a:bodyPr>
            <a:normAutofit/>
          </a:bodyPr>
          <a:lstStyle/>
          <a:p>
            <a:r>
              <a:rPr lang="en-US" sz="3600"/>
              <a:t>2. age-of-hdb-resident-population-by-geographical-distribution.csv</a:t>
            </a:r>
          </a:p>
        </p:txBody>
      </p:sp>
      <p:pic>
        <p:nvPicPr>
          <p:cNvPr id="6" name="Picture 5" descr="A screenshot of a computer&#10;&#10;Description automatically generated with low confidence">
            <a:extLst>
              <a:ext uri="{FF2B5EF4-FFF2-40B4-BE49-F238E27FC236}">
                <a16:creationId xmlns:a16="http://schemas.microsoft.com/office/drawing/2014/main" id="{15966200-270F-3F4F-9789-FF217E5B47C7}"/>
              </a:ext>
            </a:extLst>
          </p:cNvPr>
          <p:cNvPicPr>
            <a:picLocks noChangeAspect="1"/>
          </p:cNvPicPr>
          <p:nvPr/>
        </p:nvPicPr>
        <p:blipFill>
          <a:blip r:embed="rId3"/>
          <a:stretch>
            <a:fillRect/>
          </a:stretch>
        </p:blipFill>
        <p:spPr>
          <a:xfrm>
            <a:off x="1850842" y="1782981"/>
            <a:ext cx="3838464" cy="4361892"/>
          </a:xfrm>
          <a:prstGeom prst="rect">
            <a:avLst/>
          </a:prstGeom>
        </p:spPr>
      </p:pic>
      <p:sp>
        <p:nvSpPr>
          <p:cNvPr id="3" name="Content Placeholder 2">
            <a:extLst>
              <a:ext uri="{FF2B5EF4-FFF2-40B4-BE49-F238E27FC236}">
                <a16:creationId xmlns:a16="http://schemas.microsoft.com/office/drawing/2014/main" id="{F6EDAC4E-5B85-374D-BBA2-C53C4799FC09}"/>
              </a:ext>
            </a:extLst>
          </p:cNvPr>
          <p:cNvSpPr>
            <a:spLocks noGrp="1"/>
          </p:cNvSpPr>
          <p:nvPr>
            <p:ph idx="1"/>
          </p:nvPr>
        </p:nvSpPr>
        <p:spPr>
          <a:xfrm>
            <a:off x="6096000" y="2697479"/>
            <a:ext cx="5452531" cy="3479483"/>
          </a:xfrm>
        </p:spPr>
        <p:txBody>
          <a:bodyPr>
            <a:normAutofit/>
          </a:bodyPr>
          <a:lstStyle/>
          <a:p>
            <a:r>
              <a:rPr lang="en-US" sz="2000" dirty="0"/>
              <a:t>Includes details such as </a:t>
            </a:r>
            <a:r>
              <a:rPr lang="en-US" sz="2000" dirty="0" err="1"/>
              <a:t>shs_year</a:t>
            </a:r>
            <a:r>
              <a:rPr lang="en-US" sz="2000" dirty="0"/>
              <a:t>, </a:t>
            </a:r>
            <a:r>
              <a:rPr lang="en-US" sz="2000" dirty="0" err="1"/>
              <a:t>town_estate</a:t>
            </a:r>
            <a:r>
              <a:rPr lang="en-US" sz="2000" dirty="0"/>
              <a:t>, </a:t>
            </a:r>
            <a:r>
              <a:rPr lang="en-US" sz="2000" dirty="0" err="1"/>
              <a:t>age_group</a:t>
            </a:r>
            <a:r>
              <a:rPr lang="en-US" sz="2000" dirty="0"/>
              <a:t>, percentage</a:t>
            </a:r>
          </a:p>
          <a:p>
            <a:r>
              <a:rPr lang="en-US" sz="2000" dirty="0"/>
              <a:t>Objective: To identify the age group distribution in comparison with other age group distributions easily based on the color intensity. </a:t>
            </a:r>
          </a:p>
          <a:p>
            <a:endParaRPr lang="en-US" sz="2000" dirty="0"/>
          </a:p>
          <a:p>
            <a:endParaRPr lang="en-US" sz="2000" dirty="0"/>
          </a:p>
          <a:p>
            <a:pPr marL="0" indent="0">
              <a:buNone/>
            </a:pPr>
            <a:endParaRPr lang="en-US" sz="2000" dirty="0"/>
          </a:p>
        </p:txBody>
      </p:sp>
      <p:grpSp>
        <p:nvGrpSpPr>
          <p:cNvPr id="17" name="Group 16">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8" name="Isosceles Triangle 17">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0866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93D409-C99C-5C47-A899-7DA6F56D229B}"/>
              </a:ext>
            </a:extLst>
          </p:cNvPr>
          <p:cNvSpPr>
            <a:spLocks noGrp="1"/>
          </p:cNvSpPr>
          <p:nvPr>
            <p:ph type="title"/>
          </p:nvPr>
        </p:nvSpPr>
        <p:spPr>
          <a:xfrm>
            <a:off x="643467" y="321734"/>
            <a:ext cx="10905066" cy="1135737"/>
          </a:xfrm>
        </p:spPr>
        <p:txBody>
          <a:bodyPr>
            <a:normAutofit/>
          </a:bodyPr>
          <a:lstStyle/>
          <a:p>
            <a:r>
              <a:rPr lang="en-US" sz="3600"/>
              <a:t>Graph 2 – Heatmap of age distribution in various towns - Process</a:t>
            </a:r>
          </a:p>
        </p:txBody>
      </p:sp>
      <p:sp>
        <p:nvSpPr>
          <p:cNvPr id="3" name="Content Placeholder 2">
            <a:extLst>
              <a:ext uri="{FF2B5EF4-FFF2-40B4-BE49-F238E27FC236}">
                <a16:creationId xmlns:a16="http://schemas.microsoft.com/office/drawing/2014/main" id="{E965A2E7-0463-D84D-8B2E-541002E6FBE8}"/>
              </a:ext>
            </a:extLst>
          </p:cNvPr>
          <p:cNvSpPr>
            <a:spLocks noGrp="1"/>
          </p:cNvSpPr>
          <p:nvPr>
            <p:ph idx="1"/>
          </p:nvPr>
        </p:nvSpPr>
        <p:spPr>
          <a:xfrm>
            <a:off x="1014060" y="1809860"/>
            <a:ext cx="4868580" cy="4393982"/>
          </a:xfrm>
        </p:spPr>
        <p:txBody>
          <a:bodyPr>
            <a:normAutofit/>
          </a:bodyPr>
          <a:lstStyle/>
          <a:p>
            <a:r>
              <a:rPr lang="en-US" sz="2000" dirty="0"/>
              <a:t>Data has been filtered to only include 2018 values</a:t>
            </a:r>
          </a:p>
          <a:p>
            <a:r>
              <a:rPr lang="en-US" sz="2000" dirty="0"/>
              <a:t>Heatmap is created using </a:t>
            </a:r>
            <a:r>
              <a:rPr lang="en-US" sz="2000" dirty="0" err="1"/>
              <a:t>plt.imshow</a:t>
            </a:r>
            <a:r>
              <a:rPr lang="en-US" sz="2000" dirty="0"/>
              <a:t>, showing different colors based on the values of % of distribution. i.e. color goes from lightest to darkest shade of blue as the % increases.</a:t>
            </a:r>
          </a:p>
          <a:p>
            <a:r>
              <a:rPr lang="en-US" sz="2000" dirty="0"/>
              <a:t>A color bar has been situated at the right hand side of the chart as a general guide to the varying colors based on the % of distribution.</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10;&#10;Description automatically generated">
            <a:extLst>
              <a:ext uri="{FF2B5EF4-FFF2-40B4-BE49-F238E27FC236}">
                <a16:creationId xmlns:a16="http://schemas.microsoft.com/office/drawing/2014/main" id="{52A7460D-F6E4-BA41-80B8-DB504C9D5799}"/>
              </a:ext>
            </a:extLst>
          </p:cNvPr>
          <p:cNvPicPr>
            <a:picLocks noChangeAspect="1"/>
          </p:cNvPicPr>
          <p:nvPr/>
        </p:nvPicPr>
        <p:blipFill>
          <a:blip r:embed="rId2"/>
          <a:stretch>
            <a:fillRect/>
          </a:stretch>
        </p:blipFill>
        <p:spPr>
          <a:xfrm>
            <a:off x="6793376" y="936226"/>
            <a:ext cx="3721731" cy="5815204"/>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18132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3" name="Rectangle 12">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B993D409-C99C-5C47-A899-7DA6F56D229B}"/>
              </a:ext>
            </a:extLst>
          </p:cNvPr>
          <p:cNvSpPr>
            <a:spLocks noGrp="1"/>
          </p:cNvSpPr>
          <p:nvPr>
            <p:ph type="title"/>
          </p:nvPr>
        </p:nvSpPr>
        <p:spPr>
          <a:xfrm>
            <a:off x="643467" y="321734"/>
            <a:ext cx="10905066" cy="1135737"/>
          </a:xfrm>
        </p:spPr>
        <p:txBody>
          <a:bodyPr>
            <a:normAutofit/>
          </a:bodyPr>
          <a:lstStyle/>
          <a:p>
            <a:r>
              <a:rPr lang="en-US" sz="3600"/>
              <a:t>Graph 2 – Heatmap of age distribution in various towns - Insights</a:t>
            </a:r>
          </a:p>
        </p:txBody>
      </p:sp>
      <p:pic>
        <p:nvPicPr>
          <p:cNvPr id="5" name="Picture 4" descr="Graphical user interface&#10;&#10;Description automatically generated">
            <a:extLst>
              <a:ext uri="{FF2B5EF4-FFF2-40B4-BE49-F238E27FC236}">
                <a16:creationId xmlns:a16="http://schemas.microsoft.com/office/drawing/2014/main" id="{52A7460D-F6E4-BA41-80B8-DB504C9D5799}"/>
              </a:ext>
            </a:extLst>
          </p:cNvPr>
          <p:cNvPicPr>
            <a:picLocks noChangeAspect="1"/>
          </p:cNvPicPr>
          <p:nvPr/>
        </p:nvPicPr>
        <p:blipFill>
          <a:blip r:embed="rId2"/>
          <a:stretch>
            <a:fillRect/>
          </a:stretch>
        </p:blipFill>
        <p:spPr>
          <a:xfrm>
            <a:off x="1822716" y="1321553"/>
            <a:ext cx="3541763" cy="5534004"/>
          </a:xfrm>
          <a:prstGeom prst="rect">
            <a:avLst/>
          </a:prstGeom>
        </p:spPr>
      </p:pic>
      <p:sp>
        <p:nvSpPr>
          <p:cNvPr id="3" name="Content Placeholder 2">
            <a:extLst>
              <a:ext uri="{FF2B5EF4-FFF2-40B4-BE49-F238E27FC236}">
                <a16:creationId xmlns:a16="http://schemas.microsoft.com/office/drawing/2014/main" id="{E965A2E7-0463-D84D-8B2E-541002E6FBE8}"/>
              </a:ext>
            </a:extLst>
          </p:cNvPr>
          <p:cNvSpPr>
            <a:spLocks noGrp="1"/>
          </p:cNvSpPr>
          <p:nvPr>
            <p:ph idx="1"/>
          </p:nvPr>
        </p:nvSpPr>
        <p:spPr>
          <a:xfrm>
            <a:off x="5882640" y="1782981"/>
            <a:ext cx="5665891" cy="4393982"/>
          </a:xfrm>
        </p:spPr>
        <p:txBody>
          <a:bodyPr>
            <a:normAutofit/>
          </a:bodyPr>
          <a:lstStyle/>
          <a:p>
            <a:r>
              <a:rPr lang="en-US" sz="2000" dirty="0"/>
              <a:t>Heatmap is an easy and useful illustration to identify which town and has the highest % of which age group and vice versa.</a:t>
            </a:r>
          </a:p>
          <a:p>
            <a:r>
              <a:rPr lang="en-US" sz="2000" dirty="0"/>
              <a:t>For instance, Marine Parade has the highest number of residents whom are 65 and above, whilst Punggol seems to have the lowest number of residents aged between 15 to 24.</a:t>
            </a:r>
          </a:p>
          <a:p>
            <a:r>
              <a:rPr lang="en-SG" sz="2000" dirty="0"/>
              <a:t>Somehow, the denser/darker </a:t>
            </a:r>
            <a:r>
              <a:rPr lang="en-SG" sz="2000" dirty="0" err="1"/>
              <a:t>colors</a:t>
            </a:r>
            <a:r>
              <a:rPr lang="en-SG" sz="2000" dirty="0"/>
              <a:t> came mostly from the age group of 65 &amp; above, which may imply that Singapore is facing an aging population situation. </a:t>
            </a:r>
          </a:p>
          <a:p>
            <a:endParaRPr lang="en-US" sz="2000" dirty="0"/>
          </a:p>
        </p:txBody>
      </p:sp>
      <p:grpSp>
        <p:nvGrpSpPr>
          <p:cNvPr id="16" name="Group 15">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7" name="Isosceles Triangle 16">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3453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B86557-6BB1-4C4F-B02B-A0973F44AA57}"/>
              </a:ext>
            </a:extLst>
          </p:cNvPr>
          <p:cNvSpPr>
            <a:spLocks noGrp="1"/>
          </p:cNvSpPr>
          <p:nvPr>
            <p:ph type="title"/>
          </p:nvPr>
        </p:nvSpPr>
        <p:spPr>
          <a:xfrm>
            <a:off x="1137034" y="609600"/>
            <a:ext cx="4784796" cy="1330840"/>
          </a:xfrm>
        </p:spPr>
        <p:txBody>
          <a:bodyPr>
            <a:normAutofit/>
          </a:bodyPr>
          <a:lstStyle/>
          <a:p>
            <a:r>
              <a:rPr lang="en-US" sz="2800"/>
              <a:t>3. gender-composition-of-</a:t>
            </a:r>
            <a:r>
              <a:rPr lang="en-US" sz="2800" err="1"/>
              <a:t>hdb</a:t>
            </a:r>
            <a:r>
              <a:rPr lang="en-US" sz="2800"/>
              <a:t>-resident-population-by-ethnic-group</a:t>
            </a:r>
          </a:p>
        </p:txBody>
      </p:sp>
      <p:sp>
        <p:nvSpPr>
          <p:cNvPr id="3" name="Content Placeholder 2">
            <a:extLst>
              <a:ext uri="{FF2B5EF4-FFF2-40B4-BE49-F238E27FC236}">
                <a16:creationId xmlns:a16="http://schemas.microsoft.com/office/drawing/2014/main" id="{F6EDAC4E-5B85-374D-BBA2-C53C4799FC09}"/>
              </a:ext>
            </a:extLst>
          </p:cNvPr>
          <p:cNvSpPr>
            <a:spLocks noGrp="1"/>
          </p:cNvSpPr>
          <p:nvPr>
            <p:ph idx="1"/>
          </p:nvPr>
        </p:nvSpPr>
        <p:spPr>
          <a:xfrm>
            <a:off x="1137034" y="2194102"/>
            <a:ext cx="4438036" cy="3908585"/>
          </a:xfrm>
        </p:spPr>
        <p:txBody>
          <a:bodyPr>
            <a:normAutofit/>
          </a:bodyPr>
          <a:lstStyle/>
          <a:p>
            <a:r>
              <a:rPr lang="en-US" sz="2000" dirty="0"/>
              <a:t>Includes details such as </a:t>
            </a:r>
            <a:r>
              <a:rPr lang="en-US" sz="2000" dirty="0" err="1"/>
              <a:t>shs_year</a:t>
            </a:r>
            <a:r>
              <a:rPr lang="en-US" sz="2000" dirty="0"/>
              <a:t>, </a:t>
            </a:r>
            <a:r>
              <a:rPr lang="en-US" sz="2000" dirty="0" err="1"/>
              <a:t>ethnic_group</a:t>
            </a:r>
            <a:r>
              <a:rPr lang="en-US" sz="2000" dirty="0"/>
              <a:t>, gender, percentage</a:t>
            </a:r>
          </a:p>
          <a:p>
            <a:r>
              <a:rPr lang="en-US" sz="2000" dirty="0"/>
              <a:t>Objective: To identify the gender composition based on different races staying in HDB flats</a:t>
            </a:r>
          </a:p>
          <a:p>
            <a:endParaRPr lang="en-US" sz="2000" dirty="0"/>
          </a:p>
          <a:p>
            <a:endParaRPr lang="en-US" sz="2000" dirty="0"/>
          </a:p>
          <a:p>
            <a:pPr marL="0" indent="0">
              <a:buNone/>
            </a:pPr>
            <a:endParaRPr lang="en-US" sz="2000" dirty="0"/>
          </a:p>
        </p:txBody>
      </p:sp>
      <p:pic>
        <p:nvPicPr>
          <p:cNvPr id="5" name="Picture 4" descr="Table&#10;&#10;Description automatically generated">
            <a:extLst>
              <a:ext uri="{FF2B5EF4-FFF2-40B4-BE49-F238E27FC236}">
                <a16:creationId xmlns:a16="http://schemas.microsoft.com/office/drawing/2014/main" id="{FD94B7BF-E54D-164C-B021-9C3D56375478}"/>
              </a:ext>
            </a:extLst>
          </p:cNvPr>
          <p:cNvPicPr>
            <a:picLocks noChangeAspect="1"/>
          </p:cNvPicPr>
          <p:nvPr/>
        </p:nvPicPr>
        <p:blipFill>
          <a:blip r:embed="rId3"/>
          <a:stretch>
            <a:fillRect/>
          </a:stretch>
        </p:blipFill>
        <p:spPr>
          <a:xfrm>
            <a:off x="6982458" y="717012"/>
            <a:ext cx="4533953" cy="5446191"/>
          </a:xfrm>
          <a:prstGeom prst="rect">
            <a:avLst/>
          </a:prstGeom>
        </p:spPr>
      </p:pic>
    </p:spTree>
    <p:extLst>
      <p:ext uri="{BB962C8B-B14F-4D97-AF65-F5344CB8AC3E}">
        <p14:creationId xmlns:p14="http://schemas.microsoft.com/office/powerpoint/2010/main" val="323934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93D409-C99C-5C47-A899-7DA6F56D229B}"/>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sz="3400" kern="1200">
                <a:solidFill>
                  <a:schemeClr val="tx1"/>
                </a:solidFill>
                <a:latin typeface="+mj-lt"/>
                <a:ea typeface="+mj-ea"/>
                <a:cs typeface="+mj-cs"/>
              </a:rPr>
              <a:t>Graph 3 – Pie chart of gender composition of hdb-resident population by ethnic group - Process</a:t>
            </a:r>
          </a:p>
        </p:txBody>
      </p:sp>
      <p:pic>
        <p:nvPicPr>
          <p:cNvPr id="6" name="Picture 5" descr="Chart, pie chart&#10;&#10;Description automatically generated">
            <a:extLst>
              <a:ext uri="{FF2B5EF4-FFF2-40B4-BE49-F238E27FC236}">
                <a16:creationId xmlns:a16="http://schemas.microsoft.com/office/drawing/2014/main" id="{CC004305-26E4-3548-B737-A52109D10067}"/>
              </a:ext>
            </a:extLst>
          </p:cNvPr>
          <p:cNvPicPr>
            <a:picLocks noChangeAspect="1"/>
          </p:cNvPicPr>
          <p:nvPr/>
        </p:nvPicPr>
        <p:blipFill>
          <a:blip r:embed="rId2"/>
          <a:stretch>
            <a:fillRect/>
          </a:stretch>
        </p:blipFill>
        <p:spPr>
          <a:xfrm>
            <a:off x="3550920" y="2020559"/>
            <a:ext cx="8538651" cy="4247976"/>
          </a:xfrm>
          <a:prstGeom prst="rect">
            <a:avLst/>
          </a:prstGeom>
        </p:spPr>
      </p:pic>
      <p:sp>
        <p:nvSpPr>
          <p:cNvPr id="21" name="Freeform: Shape 2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Content Placeholder 2">
            <a:extLst>
              <a:ext uri="{FF2B5EF4-FFF2-40B4-BE49-F238E27FC236}">
                <a16:creationId xmlns:a16="http://schemas.microsoft.com/office/drawing/2014/main" id="{61F2885F-6C6C-784C-BCAE-CF4B3D2F8519}"/>
              </a:ext>
            </a:extLst>
          </p:cNvPr>
          <p:cNvSpPr txBox="1">
            <a:spLocks/>
          </p:cNvSpPr>
          <p:nvPr/>
        </p:nvSpPr>
        <p:spPr>
          <a:xfrm>
            <a:off x="422656" y="2796988"/>
            <a:ext cx="5673343" cy="34715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Data has been filtered to only include 2018 values</a:t>
            </a:r>
          </a:p>
          <a:p>
            <a:r>
              <a:rPr lang="en-US" sz="2000" dirty="0" err="1"/>
              <a:t>Numpy</a:t>
            </a:r>
            <a:r>
              <a:rPr lang="en-US" sz="2000" dirty="0"/>
              <a:t> arrays are then created accordingly to store values based on different races.</a:t>
            </a:r>
          </a:p>
          <a:p>
            <a:r>
              <a:rPr lang="en-US" sz="2000" dirty="0" err="1"/>
              <a:t>Piecharts</a:t>
            </a:r>
            <a:r>
              <a:rPr lang="en-US" sz="2000" dirty="0"/>
              <a:t> are created by defining subplots, and using </a:t>
            </a:r>
            <a:r>
              <a:rPr lang="en-US" sz="2000" dirty="0" err="1"/>
              <a:t>ax.pie</a:t>
            </a:r>
            <a:r>
              <a:rPr lang="en-US" sz="2000" dirty="0"/>
              <a:t>, to show percentages of males and females in different races whom are staying in HDBs. </a:t>
            </a:r>
          </a:p>
          <a:p>
            <a:r>
              <a:rPr lang="en-US" sz="2000" dirty="0"/>
              <a:t>Titles of the labels and colors of the pie chart are added to enhance the visualization, making it easier to interpret the values of the dataset.</a:t>
            </a:r>
          </a:p>
        </p:txBody>
      </p:sp>
    </p:spTree>
    <p:extLst>
      <p:ext uri="{BB962C8B-B14F-4D97-AF65-F5344CB8AC3E}">
        <p14:creationId xmlns:p14="http://schemas.microsoft.com/office/powerpoint/2010/main" val="1304821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93D409-C99C-5C47-A899-7DA6F56D229B}"/>
              </a:ext>
            </a:extLst>
          </p:cNvPr>
          <p:cNvSpPr>
            <a:spLocks noGrp="1"/>
          </p:cNvSpPr>
          <p:nvPr>
            <p:ph type="title"/>
          </p:nvPr>
        </p:nvSpPr>
        <p:spPr>
          <a:xfrm>
            <a:off x="643467" y="321734"/>
            <a:ext cx="10905066" cy="1135737"/>
          </a:xfrm>
        </p:spPr>
        <p:txBody>
          <a:bodyPr>
            <a:normAutofit/>
          </a:bodyPr>
          <a:lstStyle/>
          <a:p>
            <a:r>
              <a:rPr lang="en-US" sz="3600"/>
              <a:t>Graph 3 – Pie chart of gender composition of hdb-resident population by ethnic group - Insights</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Chart, pie chart&#10;&#10;Description automatically generated">
            <a:extLst>
              <a:ext uri="{FF2B5EF4-FFF2-40B4-BE49-F238E27FC236}">
                <a16:creationId xmlns:a16="http://schemas.microsoft.com/office/drawing/2014/main" id="{CC004305-26E4-3548-B737-A52109D10067}"/>
              </a:ext>
            </a:extLst>
          </p:cNvPr>
          <p:cNvPicPr>
            <a:picLocks noChangeAspect="1"/>
          </p:cNvPicPr>
          <p:nvPr/>
        </p:nvPicPr>
        <p:blipFill>
          <a:blip r:embed="rId2"/>
          <a:stretch>
            <a:fillRect/>
          </a:stretch>
        </p:blipFill>
        <p:spPr>
          <a:xfrm>
            <a:off x="3457572" y="1689828"/>
            <a:ext cx="8522704" cy="4240044"/>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Content Placeholder 2">
            <a:extLst>
              <a:ext uri="{FF2B5EF4-FFF2-40B4-BE49-F238E27FC236}">
                <a16:creationId xmlns:a16="http://schemas.microsoft.com/office/drawing/2014/main" id="{14262C41-40B8-8D44-B0ED-58D0EDDEB572}"/>
              </a:ext>
            </a:extLst>
          </p:cNvPr>
          <p:cNvSpPr txBox="1">
            <a:spLocks/>
          </p:cNvSpPr>
          <p:nvPr/>
        </p:nvSpPr>
        <p:spPr>
          <a:xfrm>
            <a:off x="643469" y="2484115"/>
            <a:ext cx="4294292" cy="3692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general, there are more females than males staying in HDBs. </a:t>
            </a:r>
          </a:p>
          <a:p>
            <a:r>
              <a:rPr lang="en-US" sz="2000" dirty="0"/>
              <a:t>Proportion of males to females staying in HDBs is relatively constant across all races (~50+% females, 40+% males)</a:t>
            </a:r>
          </a:p>
        </p:txBody>
      </p:sp>
    </p:spTree>
    <p:extLst>
      <p:ext uri="{BB962C8B-B14F-4D97-AF65-F5344CB8AC3E}">
        <p14:creationId xmlns:p14="http://schemas.microsoft.com/office/powerpoint/2010/main" val="312146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B86557-6BB1-4C4F-B02B-A0973F44AA57}"/>
              </a:ext>
            </a:extLst>
          </p:cNvPr>
          <p:cNvSpPr>
            <a:spLocks noGrp="1"/>
          </p:cNvSpPr>
          <p:nvPr>
            <p:ph type="title"/>
          </p:nvPr>
        </p:nvSpPr>
        <p:spPr>
          <a:xfrm>
            <a:off x="1137034" y="609600"/>
            <a:ext cx="4784796" cy="1330840"/>
          </a:xfrm>
        </p:spPr>
        <p:txBody>
          <a:bodyPr>
            <a:normAutofit/>
          </a:bodyPr>
          <a:lstStyle/>
          <a:p>
            <a:r>
              <a:rPr lang="en-US" sz="2800"/>
              <a:t>4. labour-force-participation-rate-of-hdb-resident-population-by-flat-type</a:t>
            </a:r>
          </a:p>
        </p:txBody>
      </p:sp>
      <p:sp>
        <p:nvSpPr>
          <p:cNvPr id="3" name="Content Placeholder 2">
            <a:extLst>
              <a:ext uri="{FF2B5EF4-FFF2-40B4-BE49-F238E27FC236}">
                <a16:creationId xmlns:a16="http://schemas.microsoft.com/office/drawing/2014/main" id="{F6EDAC4E-5B85-374D-BBA2-C53C4799FC09}"/>
              </a:ext>
            </a:extLst>
          </p:cNvPr>
          <p:cNvSpPr>
            <a:spLocks noGrp="1"/>
          </p:cNvSpPr>
          <p:nvPr>
            <p:ph idx="1"/>
          </p:nvPr>
        </p:nvSpPr>
        <p:spPr>
          <a:xfrm>
            <a:off x="1137034" y="2194102"/>
            <a:ext cx="4438036" cy="3908585"/>
          </a:xfrm>
        </p:spPr>
        <p:txBody>
          <a:bodyPr>
            <a:normAutofit/>
          </a:bodyPr>
          <a:lstStyle/>
          <a:p>
            <a:r>
              <a:rPr lang="en-US" sz="2000" dirty="0"/>
              <a:t>Includes details such as </a:t>
            </a:r>
            <a:r>
              <a:rPr lang="en-US" sz="2000" dirty="0" err="1"/>
              <a:t>shs_year</a:t>
            </a:r>
            <a:r>
              <a:rPr lang="en-US" sz="2000" dirty="0"/>
              <a:t>, </a:t>
            </a:r>
            <a:r>
              <a:rPr lang="en-US" sz="2000" dirty="0" err="1"/>
              <a:t>flat_type</a:t>
            </a:r>
            <a:r>
              <a:rPr lang="en-US" sz="2000" dirty="0"/>
              <a:t>, gender, </a:t>
            </a:r>
            <a:r>
              <a:rPr lang="en-US" sz="2000" dirty="0" err="1"/>
              <a:t>lfpr</a:t>
            </a:r>
            <a:endParaRPr lang="en-US" sz="2000" dirty="0"/>
          </a:p>
          <a:p>
            <a:r>
              <a:rPr lang="en-US" sz="2000" dirty="0"/>
              <a:t>Objective: To identify the labor force participation rate (</a:t>
            </a:r>
            <a:r>
              <a:rPr lang="en-US" sz="2000" dirty="0" err="1"/>
              <a:t>lfpr</a:t>
            </a:r>
            <a:r>
              <a:rPr lang="en-US" sz="2000" dirty="0"/>
              <a:t>) based on different flat types.</a:t>
            </a:r>
          </a:p>
          <a:p>
            <a:pPr marL="0" indent="0">
              <a:buNone/>
            </a:pPr>
            <a:endParaRPr lang="en-US" sz="2000" dirty="0"/>
          </a:p>
          <a:p>
            <a:endParaRPr lang="en-US" sz="2000" dirty="0"/>
          </a:p>
          <a:p>
            <a:pPr marL="0" indent="0">
              <a:buNone/>
            </a:pPr>
            <a:endParaRPr lang="en-US" sz="2000" dirty="0"/>
          </a:p>
        </p:txBody>
      </p:sp>
      <p:pic>
        <p:nvPicPr>
          <p:cNvPr id="6" name="Picture 5" descr="Table&#10;&#10;Description automatically generated">
            <a:extLst>
              <a:ext uri="{FF2B5EF4-FFF2-40B4-BE49-F238E27FC236}">
                <a16:creationId xmlns:a16="http://schemas.microsoft.com/office/drawing/2014/main" id="{13B0B34B-C711-8D4E-B750-7AF7E8103BF4}"/>
              </a:ext>
            </a:extLst>
          </p:cNvPr>
          <p:cNvPicPr>
            <a:picLocks noChangeAspect="1"/>
          </p:cNvPicPr>
          <p:nvPr/>
        </p:nvPicPr>
        <p:blipFill>
          <a:blip r:embed="rId3"/>
          <a:stretch>
            <a:fillRect/>
          </a:stretch>
        </p:blipFill>
        <p:spPr>
          <a:xfrm>
            <a:off x="6914381" y="717012"/>
            <a:ext cx="4670108" cy="5446191"/>
          </a:xfrm>
          <a:prstGeom prst="rect">
            <a:avLst/>
          </a:prstGeom>
        </p:spPr>
      </p:pic>
    </p:spTree>
    <p:extLst>
      <p:ext uri="{BB962C8B-B14F-4D97-AF65-F5344CB8AC3E}">
        <p14:creationId xmlns:p14="http://schemas.microsoft.com/office/powerpoint/2010/main" val="318126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946D9E-A19F-BB41-8A1E-B7C2594060AC}"/>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rPr>
              <a:t>Datasets used</a:t>
            </a:r>
          </a:p>
        </p:txBody>
      </p:sp>
      <p:sp>
        <p:nvSpPr>
          <p:cNvPr id="3" name="Content Placeholder 2">
            <a:extLst>
              <a:ext uri="{FF2B5EF4-FFF2-40B4-BE49-F238E27FC236}">
                <a16:creationId xmlns:a16="http://schemas.microsoft.com/office/drawing/2014/main" id="{28C8E514-8E1A-AF4D-903C-E7B0737CA020}"/>
              </a:ext>
            </a:extLst>
          </p:cNvPr>
          <p:cNvSpPr>
            <a:spLocks noGrp="1"/>
          </p:cNvSpPr>
          <p:nvPr>
            <p:ph idx="1"/>
          </p:nvPr>
        </p:nvSpPr>
        <p:spPr>
          <a:xfrm>
            <a:off x="1957987" y="1554480"/>
            <a:ext cx="8276026" cy="4754879"/>
          </a:xfrm>
        </p:spPr>
        <p:txBody>
          <a:bodyPr anchor="ctr">
            <a:normAutofit lnSpcReduction="10000"/>
          </a:bodyPr>
          <a:lstStyle/>
          <a:p>
            <a:r>
              <a:rPr lang="en-US" sz="2400" dirty="0">
                <a:solidFill>
                  <a:schemeClr val="tx1">
                    <a:lumMod val="85000"/>
                    <a:lumOff val="15000"/>
                  </a:schemeClr>
                </a:solidFill>
              </a:rPr>
              <a:t>1. resale-flat-prices-based-on-registration-date-from-jan-2017-onwards.csv</a:t>
            </a:r>
          </a:p>
          <a:p>
            <a:pPr lvl="1"/>
            <a:r>
              <a:rPr lang="en-US" sz="1700" i="1" dirty="0">
                <a:solidFill>
                  <a:schemeClr val="tx1">
                    <a:lumMod val="85000"/>
                    <a:lumOff val="15000"/>
                  </a:schemeClr>
                </a:solidFill>
              </a:rPr>
              <a:t>Link: https://</a:t>
            </a:r>
            <a:r>
              <a:rPr lang="en-US" sz="1700" i="1" dirty="0" err="1">
                <a:solidFill>
                  <a:schemeClr val="tx1">
                    <a:lumMod val="85000"/>
                    <a:lumOff val="15000"/>
                  </a:schemeClr>
                </a:solidFill>
              </a:rPr>
              <a:t>data.gov.sg</a:t>
            </a:r>
            <a:r>
              <a:rPr lang="en-US" sz="1700" i="1" dirty="0">
                <a:solidFill>
                  <a:schemeClr val="tx1">
                    <a:lumMod val="85000"/>
                    <a:lumOff val="15000"/>
                  </a:schemeClr>
                </a:solidFill>
              </a:rPr>
              <a:t>/dataset/resale-flat-prices</a:t>
            </a:r>
          </a:p>
          <a:p>
            <a:r>
              <a:rPr lang="en-US" sz="2400" dirty="0">
                <a:solidFill>
                  <a:schemeClr val="tx1">
                    <a:lumMod val="85000"/>
                    <a:lumOff val="15000"/>
                  </a:schemeClr>
                </a:solidFill>
              </a:rPr>
              <a:t>2. age-of-</a:t>
            </a:r>
            <a:r>
              <a:rPr lang="en-US" sz="2400" dirty="0" err="1">
                <a:solidFill>
                  <a:schemeClr val="tx1">
                    <a:lumMod val="85000"/>
                    <a:lumOff val="15000"/>
                  </a:schemeClr>
                </a:solidFill>
              </a:rPr>
              <a:t>hdb</a:t>
            </a:r>
            <a:r>
              <a:rPr lang="en-US" sz="2400" dirty="0">
                <a:solidFill>
                  <a:schemeClr val="tx1">
                    <a:lumMod val="85000"/>
                    <a:lumOff val="15000"/>
                  </a:schemeClr>
                </a:solidFill>
              </a:rPr>
              <a:t>-resident-population-by-geographical-</a:t>
            </a:r>
            <a:r>
              <a:rPr lang="en-US" sz="2400" dirty="0" err="1">
                <a:solidFill>
                  <a:schemeClr val="tx1">
                    <a:lumMod val="85000"/>
                    <a:lumOff val="15000"/>
                  </a:schemeClr>
                </a:solidFill>
              </a:rPr>
              <a:t>distribution.csv</a:t>
            </a:r>
            <a:endParaRPr lang="en-US" sz="2400" dirty="0">
              <a:solidFill>
                <a:schemeClr val="tx1">
                  <a:lumMod val="85000"/>
                  <a:lumOff val="15000"/>
                </a:schemeClr>
              </a:solidFill>
            </a:endParaRPr>
          </a:p>
          <a:p>
            <a:pPr lvl="1">
              <a:lnSpc>
                <a:spcPct val="100000"/>
              </a:lnSpc>
            </a:pPr>
            <a:r>
              <a:rPr lang="en-US" sz="1700" i="1" dirty="0">
                <a:solidFill>
                  <a:schemeClr val="tx1">
                    <a:lumMod val="85000"/>
                    <a:lumOff val="15000"/>
                  </a:schemeClr>
                </a:solidFill>
              </a:rPr>
              <a:t>Link: https://</a:t>
            </a:r>
            <a:r>
              <a:rPr lang="en-US" sz="1700" i="1" dirty="0" err="1">
                <a:solidFill>
                  <a:schemeClr val="tx1">
                    <a:lumMod val="85000"/>
                    <a:lumOff val="15000"/>
                  </a:schemeClr>
                </a:solidFill>
              </a:rPr>
              <a:t>data.gov.sg</a:t>
            </a:r>
            <a:r>
              <a:rPr lang="en-US" sz="1700" i="1" dirty="0">
                <a:solidFill>
                  <a:schemeClr val="tx1">
                    <a:lumMod val="85000"/>
                    <a:lumOff val="15000"/>
                  </a:schemeClr>
                </a:solidFill>
              </a:rPr>
              <a:t>/dataset/sample-household-survey-hdb-resident-population-by-geographical-distribution</a:t>
            </a:r>
          </a:p>
          <a:p>
            <a:r>
              <a:rPr lang="en-US" sz="2400" dirty="0">
                <a:solidFill>
                  <a:schemeClr val="tx1">
                    <a:lumMod val="85000"/>
                    <a:lumOff val="15000"/>
                  </a:schemeClr>
                </a:solidFill>
              </a:rPr>
              <a:t>3. gender-composition-of-hdb-resident-population-by-ethnic-group.csv</a:t>
            </a:r>
          </a:p>
          <a:p>
            <a:pPr lvl="1"/>
            <a:r>
              <a:rPr lang="en-US" sz="1700" i="1" dirty="0">
                <a:solidFill>
                  <a:schemeClr val="tx1">
                    <a:lumMod val="85000"/>
                    <a:lumOff val="15000"/>
                  </a:schemeClr>
                </a:solidFill>
              </a:rPr>
              <a:t>Link: </a:t>
            </a:r>
            <a:r>
              <a:rPr lang="en-US" sz="1700" i="1" dirty="0">
                <a:solidFill>
                  <a:schemeClr val="tx1">
                    <a:lumMod val="85000"/>
                    <a:lumOff val="15000"/>
                  </a:schemeClr>
                </a:solidFill>
                <a:hlinkClick r:id="rId3">
                  <a:extLst>
                    <a:ext uri="{A12FA001-AC4F-418D-AE19-62706E023703}">
                      <ahyp:hlinkClr xmlns:ahyp="http://schemas.microsoft.com/office/drawing/2018/hyperlinkcolor" val="tx"/>
                    </a:ext>
                  </a:extLst>
                </a:hlinkClick>
              </a:rPr>
              <a:t>https://data.gov.sg/dataset/gender-composition-of-hdb-resident-population-by-ethnic-group-and-flat-type</a:t>
            </a:r>
            <a:endParaRPr lang="en-US" sz="1700" i="1" dirty="0">
              <a:solidFill>
                <a:schemeClr val="tx1">
                  <a:lumMod val="85000"/>
                  <a:lumOff val="15000"/>
                </a:schemeClr>
              </a:solidFill>
            </a:endParaRPr>
          </a:p>
          <a:p>
            <a:r>
              <a:rPr lang="en-US" sz="2400" dirty="0">
                <a:solidFill>
                  <a:schemeClr val="tx1">
                    <a:lumMod val="85000"/>
                    <a:lumOff val="15000"/>
                  </a:schemeClr>
                </a:solidFill>
              </a:rPr>
              <a:t>4. labour-force-participation-rate-of-hdb-resident-population-by-flat-type.csv</a:t>
            </a:r>
          </a:p>
          <a:p>
            <a:pPr lvl="1">
              <a:lnSpc>
                <a:spcPct val="100000"/>
              </a:lnSpc>
            </a:pPr>
            <a:r>
              <a:rPr lang="en-US" sz="1700" i="1" dirty="0">
                <a:solidFill>
                  <a:schemeClr val="tx1">
                    <a:lumMod val="85000"/>
                    <a:lumOff val="15000"/>
                  </a:schemeClr>
                </a:solidFill>
              </a:rPr>
              <a:t>Link: </a:t>
            </a:r>
            <a:r>
              <a:rPr lang="en-US" sz="1700" i="1" dirty="0">
                <a:solidFill>
                  <a:schemeClr val="tx1">
                    <a:lumMod val="85000"/>
                    <a:lumOff val="15000"/>
                  </a:schemeClr>
                </a:solidFill>
                <a:hlinkClick r:id="rId4">
                  <a:extLst>
                    <a:ext uri="{A12FA001-AC4F-418D-AE19-62706E023703}">
                      <ahyp:hlinkClr xmlns:ahyp="http://schemas.microsoft.com/office/drawing/2018/hyperlinkcolor" val="tx"/>
                    </a:ext>
                  </a:extLst>
                </a:hlinkClick>
              </a:rPr>
              <a:t>https://data.gov.sg/dataset/labour-force-participation-rate-for-hdb-population-by-ethnic-group-and-flat-type</a:t>
            </a:r>
            <a:endParaRPr lang="en-US" sz="1700" i="1" dirty="0">
              <a:solidFill>
                <a:schemeClr val="tx1">
                  <a:lumMod val="85000"/>
                  <a:lumOff val="15000"/>
                </a:schemeClr>
              </a:solidFill>
            </a:endParaRPr>
          </a:p>
          <a:p>
            <a:pPr lvl="1"/>
            <a:endParaRPr lang="en-US" sz="1700" dirty="0">
              <a:solidFill>
                <a:schemeClr val="tx1">
                  <a:lumMod val="85000"/>
                  <a:lumOff val="15000"/>
                </a:schemeClr>
              </a:solidFill>
            </a:endParaRPr>
          </a:p>
        </p:txBody>
      </p:sp>
      <p:sp>
        <p:nvSpPr>
          <p:cNvPr id="24"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43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93D409-C99C-5C47-A899-7DA6F56D229B}"/>
              </a:ext>
            </a:extLst>
          </p:cNvPr>
          <p:cNvSpPr>
            <a:spLocks noGrp="1"/>
          </p:cNvSpPr>
          <p:nvPr>
            <p:ph type="title"/>
          </p:nvPr>
        </p:nvSpPr>
        <p:spPr>
          <a:xfrm>
            <a:off x="643467" y="321734"/>
            <a:ext cx="10905066" cy="1135737"/>
          </a:xfrm>
        </p:spPr>
        <p:txBody>
          <a:bodyPr>
            <a:normAutofit/>
          </a:bodyPr>
          <a:lstStyle/>
          <a:p>
            <a:r>
              <a:rPr lang="en-US" sz="3600"/>
              <a:t>Graph 4 – Bar Chart of labour force participation rate of hdb resident population by flat  type - Process</a:t>
            </a:r>
          </a:p>
        </p:txBody>
      </p:sp>
      <p:sp>
        <p:nvSpPr>
          <p:cNvPr id="3" name="Content Placeholder 2">
            <a:extLst>
              <a:ext uri="{FF2B5EF4-FFF2-40B4-BE49-F238E27FC236}">
                <a16:creationId xmlns:a16="http://schemas.microsoft.com/office/drawing/2014/main" id="{E965A2E7-0463-D84D-8B2E-541002E6FBE8}"/>
              </a:ext>
            </a:extLst>
          </p:cNvPr>
          <p:cNvSpPr>
            <a:spLocks noGrp="1"/>
          </p:cNvSpPr>
          <p:nvPr>
            <p:ph idx="1"/>
          </p:nvPr>
        </p:nvSpPr>
        <p:spPr>
          <a:xfrm>
            <a:off x="643469" y="1935307"/>
            <a:ext cx="4008384" cy="4241656"/>
          </a:xfrm>
        </p:spPr>
        <p:txBody>
          <a:bodyPr>
            <a:normAutofit/>
          </a:bodyPr>
          <a:lstStyle/>
          <a:p>
            <a:r>
              <a:rPr lang="en-US" sz="2000" dirty="0"/>
              <a:t>Data has been filtered to only include 2018 values, and 3 </a:t>
            </a:r>
            <a:r>
              <a:rPr lang="en-US" sz="2000" dirty="0" err="1"/>
              <a:t>numpy</a:t>
            </a:r>
            <a:r>
              <a:rPr lang="en-US" sz="2000" dirty="0"/>
              <a:t> arrays have been created separately for ‘Males’, ‘Females’ and ‘All’ values.</a:t>
            </a:r>
          </a:p>
          <a:p>
            <a:r>
              <a:rPr lang="en-US" sz="2000" dirty="0"/>
              <a:t>Bar chart is created using </a:t>
            </a:r>
            <a:r>
              <a:rPr lang="en-US" sz="2000" dirty="0" err="1"/>
              <a:t>plt.bar</a:t>
            </a:r>
            <a:r>
              <a:rPr lang="en-US" sz="2000" dirty="0"/>
              <a:t>, with the different categories stacked together horizontally using </a:t>
            </a:r>
            <a:r>
              <a:rPr lang="en-US" sz="2000" dirty="0" err="1"/>
              <a:t>plt.subplots</a:t>
            </a:r>
            <a:r>
              <a:rPr lang="en-US" sz="2000" dirty="0"/>
              <a:t>.</a:t>
            </a:r>
          </a:p>
          <a:p>
            <a:r>
              <a:rPr lang="en-US" sz="2000" dirty="0"/>
              <a:t>Legends, titles and axis labels are also added for clarity.</a:t>
            </a:r>
          </a:p>
        </p:txBody>
      </p:sp>
      <p:grpSp>
        <p:nvGrpSpPr>
          <p:cNvPr id="15"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Chart, bar chart&#10;&#10;Description automatically generated">
            <a:extLst>
              <a:ext uri="{FF2B5EF4-FFF2-40B4-BE49-F238E27FC236}">
                <a16:creationId xmlns:a16="http://schemas.microsoft.com/office/drawing/2014/main" id="{D2C38ACA-EF64-094F-A6BE-C579407B8648}"/>
              </a:ext>
            </a:extLst>
          </p:cNvPr>
          <p:cNvPicPr>
            <a:picLocks noChangeAspect="1"/>
          </p:cNvPicPr>
          <p:nvPr/>
        </p:nvPicPr>
        <p:blipFill>
          <a:blip r:embed="rId2"/>
          <a:stretch>
            <a:fillRect/>
          </a:stretch>
        </p:blipFill>
        <p:spPr>
          <a:xfrm>
            <a:off x="4651853" y="1935308"/>
            <a:ext cx="7143674" cy="3607554"/>
          </a:xfrm>
          <a:prstGeom prst="rect">
            <a:avLst/>
          </a:prstGeom>
        </p:spPr>
      </p:pic>
      <p:grpSp>
        <p:nvGrpSpPr>
          <p:cNvPr id="19"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8550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3" name="Rectangle 12">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B993D409-C99C-5C47-A899-7DA6F56D229B}"/>
              </a:ext>
            </a:extLst>
          </p:cNvPr>
          <p:cNvSpPr>
            <a:spLocks noGrp="1"/>
          </p:cNvSpPr>
          <p:nvPr>
            <p:ph type="title"/>
          </p:nvPr>
        </p:nvSpPr>
        <p:spPr>
          <a:xfrm>
            <a:off x="643467" y="321734"/>
            <a:ext cx="10905066" cy="1135737"/>
          </a:xfrm>
        </p:spPr>
        <p:txBody>
          <a:bodyPr>
            <a:normAutofit/>
          </a:bodyPr>
          <a:lstStyle/>
          <a:p>
            <a:r>
              <a:rPr lang="en-US" sz="3600"/>
              <a:t>Graph 4 – Bar Chart of labour force participation rate of hdb resident population by flat  type - Insights</a:t>
            </a:r>
          </a:p>
        </p:txBody>
      </p:sp>
      <p:pic>
        <p:nvPicPr>
          <p:cNvPr id="5" name="Picture 4" descr="Chart, bar chart&#10;&#10;Description automatically generated">
            <a:extLst>
              <a:ext uri="{FF2B5EF4-FFF2-40B4-BE49-F238E27FC236}">
                <a16:creationId xmlns:a16="http://schemas.microsoft.com/office/drawing/2014/main" id="{B4B21A39-A047-D74B-B811-9D74409C86AB}"/>
              </a:ext>
            </a:extLst>
          </p:cNvPr>
          <p:cNvPicPr>
            <a:picLocks noChangeAspect="1"/>
          </p:cNvPicPr>
          <p:nvPr/>
        </p:nvPicPr>
        <p:blipFill>
          <a:blip r:embed="rId2"/>
          <a:stretch>
            <a:fillRect/>
          </a:stretch>
        </p:blipFill>
        <p:spPr>
          <a:xfrm>
            <a:off x="643466" y="1782980"/>
            <a:ext cx="7061901" cy="3566259"/>
          </a:xfrm>
          <a:prstGeom prst="rect">
            <a:avLst/>
          </a:prstGeom>
        </p:spPr>
      </p:pic>
      <p:sp>
        <p:nvSpPr>
          <p:cNvPr id="3" name="Content Placeholder 2">
            <a:extLst>
              <a:ext uri="{FF2B5EF4-FFF2-40B4-BE49-F238E27FC236}">
                <a16:creationId xmlns:a16="http://schemas.microsoft.com/office/drawing/2014/main" id="{E965A2E7-0463-D84D-8B2E-541002E6FBE8}"/>
              </a:ext>
            </a:extLst>
          </p:cNvPr>
          <p:cNvSpPr>
            <a:spLocks noGrp="1"/>
          </p:cNvSpPr>
          <p:nvPr>
            <p:ph idx="1"/>
          </p:nvPr>
        </p:nvSpPr>
        <p:spPr>
          <a:xfrm>
            <a:off x="7680491" y="1870502"/>
            <a:ext cx="4004479" cy="4393982"/>
          </a:xfrm>
        </p:spPr>
        <p:txBody>
          <a:bodyPr>
            <a:normAutofit/>
          </a:bodyPr>
          <a:lstStyle/>
          <a:p>
            <a:r>
              <a:rPr lang="en-US" sz="2000" dirty="0"/>
              <a:t>In general, 1-room flat residents have the lowest </a:t>
            </a:r>
            <a:r>
              <a:rPr lang="en-US" sz="2000" dirty="0" err="1"/>
              <a:t>labour</a:t>
            </a:r>
            <a:r>
              <a:rPr lang="en-US" sz="2000" dirty="0"/>
              <a:t> force participation rates, whilst 4-room flat residents have the highest </a:t>
            </a:r>
            <a:r>
              <a:rPr lang="en-US" sz="2000" dirty="0" err="1"/>
              <a:t>labour</a:t>
            </a:r>
            <a:r>
              <a:rPr lang="en-US" sz="2000" dirty="0"/>
              <a:t> force participation rates.</a:t>
            </a:r>
          </a:p>
          <a:p>
            <a:r>
              <a:rPr lang="en-US" sz="2000" dirty="0"/>
              <a:t>There are more males than females in the </a:t>
            </a:r>
            <a:r>
              <a:rPr lang="en-US" sz="2000" dirty="0" err="1"/>
              <a:t>labour</a:t>
            </a:r>
            <a:r>
              <a:rPr lang="en-US" sz="2000" dirty="0"/>
              <a:t> force</a:t>
            </a:r>
          </a:p>
          <a:p>
            <a:r>
              <a:rPr lang="en-US" sz="2000" dirty="0"/>
              <a:t>The </a:t>
            </a:r>
            <a:r>
              <a:rPr lang="en-US" sz="2000" dirty="0" err="1"/>
              <a:t>labour</a:t>
            </a:r>
            <a:r>
              <a:rPr lang="en-US" sz="2000" dirty="0"/>
              <a:t> force participation rate seemed relatively similar for residents staying in 3-room, 4-room, 5-room and executive flats.</a:t>
            </a:r>
          </a:p>
          <a:p>
            <a:endParaRPr lang="en-US" sz="2000" dirty="0"/>
          </a:p>
        </p:txBody>
      </p:sp>
      <p:grpSp>
        <p:nvGrpSpPr>
          <p:cNvPr id="16" name="Group 15">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7" name="Isosceles Triangle 16">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2547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993D409-C99C-5C47-A899-7DA6F56D229B}"/>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8000" kern="1200" dirty="0">
                <a:solidFill>
                  <a:srgbClr val="080808"/>
                </a:solidFill>
                <a:latin typeface="+mj-lt"/>
                <a:ea typeface="+mj-ea"/>
                <a:cs typeface="+mj-cs"/>
              </a:rPr>
              <a:t>THE END</a:t>
            </a:r>
            <a:endParaRPr lang="en-US" sz="3600" kern="1200" dirty="0">
              <a:solidFill>
                <a:srgbClr val="080808"/>
              </a:solidFill>
              <a:latin typeface="+mj-lt"/>
              <a:ea typeface="+mj-ea"/>
              <a:cs typeface="+mj-cs"/>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0272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86557-6BB1-4C4F-B02B-A0973F44AA57}"/>
              </a:ext>
            </a:extLst>
          </p:cNvPr>
          <p:cNvSpPr>
            <a:spLocks noGrp="1"/>
          </p:cNvSpPr>
          <p:nvPr>
            <p:ph type="title"/>
          </p:nvPr>
        </p:nvSpPr>
        <p:spPr>
          <a:xfrm>
            <a:off x="643467" y="321734"/>
            <a:ext cx="10905066" cy="1135737"/>
          </a:xfrm>
        </p:spPr>
        <p:txBody>
          <a:bodyPr>
            <a:normAutofit/>
          </a:bodyPr>
          <a:lstStyle/>
          <a:p>
            <a:r>
              <a:rPr lang="en-US" sz="3600"/>
              <a:t>1. resale-flat-prices-based-on-registration-date-from-jan-2017-onwards.csv</a:t>
            </a:r>
          </a:p>
        </p:txBody>
      </p:sp>
      <p:sp>
        <p:nvSpPr>
          <p:cNvPr id="3" name="Content Placeholder 2">
            <a:extLst>
              <a:ext uri="{FF2B5EF4-FFF2-40B4-BE49-F238E27FC236}">
                <a16:creationId xmlns:a16="http://schemas.microsoft.com/office/drawing/2014/main" id="{F6EDAC4E-5B85-374D-BBA2-C53C4799FC09}"/>
              </a:ext>
            </a:extLst>
          </p:cNvPr>
          <p:cNvSpPr>
            <a:spLocks noGrp="1"/>
          </p:cNvSpPr>
          <p:nvPr>
            <p:ph idx="1"/>
          </p:nvPr>
        </p:nvSpPr>
        <p:spPr>
          <a:xfrm>
            <a:off x="643469" y="1782981"/>
            <a:ext cx="4008384" cy="4393982"/>
          </a:xfrm>
        </p:spPr>
        <p:txBody>
          <a:bodyPr>
            <a:normAutofit/>
          </a:bodyPr>
          <a:lstStyle/>
          <a:p>
            <a:r>
              <a:rPr lang="en-US" sz="2000"/>
              <a:t>Includes details such as month, town, flat type, block, street name, storey range, floor area (in sqm), flat mode, lease commence date, remaining lease, resale price</a:t>
            </a:r>
          </a:p>
          <a:p>
            <a:pPr marL="0" indent="0">
              <a:buNone/>
            </a:pPr>
            <a:endParaRPr lang="en-US"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text, window, air conditioner&#10;&#10;Description automatically generated">
            <a:extLst>
              <a:ext uri="{FF2B5EF4-FFF2-40B4-BE49-F238E27FC236}">
                <a16:creationId xmlns:a16="http://schemas.microsoft.com/office/drawing/2014/main" id="{1C7BCD94-6975-6946-B70D-D373B391193B}"/>
              </a:ext>
            </a:extLst>
          </p:cNvPr>
          <p:cNvPicPr>
            <a:picLocks noChangeAspect="1"/>
          </p:cNvPicPr>
          <p:nvPr/>
        </p:nvPicPr>
        <p:blipFill>
          <a:blip r:embed="rId2"/>
          <a:stretch>
            <a:fillRect/>
          </a:stretch>
        </p:blipFill>
        <p:spPr>
          <a:xfrm>
            <a:off x="5295320" y="2173945"/>
            <a:ext cx="6253212" cy="357996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6628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B86557-6BB1-4C4F-B02B-A0973F44AA57}"/>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Objectives </a:t>
            </a:r>
          </a:p>
        </p:txBody>
      </p:sp>
      <p:sp>
        <p:nvSpPr>
          <p:cNvPr id="3" name="Content Placeholder 2">
            <a:extLst>
              <a:ext uri="{FF2B5EF4-FFF2-40B4-BE49-F238E27FC236}">
                <a16:creationId xmlns:a16="http://schemas.microsoft.com/office/drawing/2014/main" id="{F6EDAC4E-5B85-374D-BBA2-C53C4799FC09}"/>
              </a:ext>
            </a:extLst>
          </p:cNvPr>
          <p:cNvSpPr>
            <a:spLocks noGrp="1"/>
          </p:cNvSpPr>
          <p:nvPr>
            <p:ph idx="1"/>
          </p:nvPr>
        </p:nvSpPr>
        <p:spPr>
          <a:xfrm>
            <a:off x="1957987" y="2431765"/>
            <a:ext cx="8276026" cy="3320031"/>
          </a:xfrm>
        </p:spPr>
        <p:txBody>
          <a:bodyPr anchor="ctr">
            <a:normAutofit/>
          </a:bodyPr>
          <a:lstStyle/>
          <a:p>
            <a:r>
              <a:rPr lang="en-US" sz="2000" dirty="0">
                <a:solidFill>
                  <a:schemeClr val="tx1">
                    <a:lumMod val="85000"/>
                    <a:lumOff val="15000"/>
                  </a:schemeClr>
                </a:solidFill>
              </a:rPr>
              <a:t>To find out the latest resale prices (in the last 12 months – i.e. 2021-01 onwards) of different towns / flat types</a:t>
            </a:r>
          </a:p>
          <a:p>
            <a:r>
              <a:rPr lang="en-US" sz="2000" dirty="0">
                <a:solidFill>
                  <a:schemeClr val="tx1">
                    <a:lumMod val="85000"/>
                    <a:lumOff val="15000"/>
                  </a:schemeClr>
                </a:solidFill>
              </a:rPr>
              <a:t>To compare and gauge which town is a more affordable option to live in, for a specific flat type (e.g. 4 room flat)</a:t>
            </a:r>
          </a:p>
          <a:p>
            <a:r>
              <a:rPr lang="en-US" sz="2000" i="1" dirty="0">
                <a:solidFill>
                  <a:schemeClr val="tx1">
                    <a:lumMod val="85000"/>
                    <a:lumOff val="15000"/>
                  </a:schemeClr>
                </a:solidFill>
              </a:rPr>
              <a:t>Peculiarities – When trying to derive the mean/median values, ‘</a:t>
            </a:r>
            <a:r>
              <a:rPr lang="en-US" sz="2000" i="1" dirty="0" err="1">
                <a:solidFill>
                  <a:schemeClr val="tx1">
                    <a:lumMod val="85000"/>
                    <a:lumOff val="15000"/>
                  </a:schemeClr>
                </a:solidFill>
              </a:rPr>
              <a:t>NaN</a:t>
            </a:r>
            <a:r>
              <a:rPr lang="en-US" sz="2000" i="1" dirty="0">
                <a:solidFill>
                  <a:schemeClr val="tx1">
                    <a:lumMod val="85000"/>
                    <a:lumOff val="15000"/>
                  </a:schemeClr>
                </a:solidFill>
              </a:rPr>
              <a:t>’ values sometimes show up in the dataset, which causes errors when trying to plot the charts.</a:t>
            </a:r>
            <a:endParaRPr lang="en-US"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87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E65E80-D68D-FC4E-B5AC-8BA586D704E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Graph 1.1 – Boxplot of resale prices of various flat types in 2021 - Process</a:t>
            </a:r>
          </a:p>
        </p:txBody>
      </p:sp>
      <p:sp>
        <p:nvSpPr>
          <p:cNvPr id="6" name="TextBox 5">
            <a:extLst>
              <a:ext uri="{FF2B5EF4-FFF2-40B4-BE49-F238E27FC236}">
                <a16:creationId xmlns:a16="http://schemas.microsoft.com/office/drawing/2014/main" id="{2D5234A0-A5B9-CF4B-ADA8-3DC41A4F2C91}"/>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2000"/>
              <a:t>Data was filtered to show only 2021 values of each flat type</a:t>
            </a:r>
          </a:p>
          <a:p>
            <a:pPr marL="285750" indent="-228600" defTabSz="914400">
              <a:lnSpc>
                <a:spcPct val="90000"/>
              </a:lnSpc>
              <a:spcAft>
                <a:spcPts val="600"/>
              </a:spcAft>
              <a:buFont typeface="Arial" panose="020B0604020202020204" pitchFamily="34" charset="0"/>
              <a:buChar char="•"/>
            </a:pPr>
            <a:r>
              <a:rPr lang="en-US" sz="2000"/>
              <a:t>Numpy arrays of resale prices are created respectively based on different flat types</a:t>
            </a:r>
          </a:p>
          <a:p>
            <a:pPr marL="285750" indent="-228600" defTabSz="914400">
              <a:lnSpc>
                <a:spcPct val="90000"/>
              </a:lnSpc>
              <a:spcAft>
                <a:spcPts val="600"/>
              </a:spcAft>
              <a:buFont typeface="Arial" panose="020B0604020202020204" pitchFamily="34" charset="0"/>
              <a:buChar char="•"/>
            </a:pPr>
            <a:r>
              <a:rPr lang="en-US" sz="2000"/>
              <a:t>Boxplots are then created using matplotlib function – plt.boxplot, where the x-axis shows the flat types, and y-axis shows the resale prices in 2021.</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box and whisker chart&#10;&#10;Description automatically generated">
            <a:extLst>
              <a:ext uri="{FF2B5EF4-FFF2-40B4-BE49-F238E27FC236}">
                <a16:creationId xmlns:a16="http://schemas.microsoft.com/office/drawing/2014/main" id="{C8D265A1-2987-EC4F-8934-6DA780B1C8AF}"/>
              </a:ext>
            </a:extLst>
          </p:cNvPr>
          <p:cNvPicPr>
            <a:picLocks noChangeAspect="1"/>
          </p:cNvPicPr>
          <p:nvPr/>
        </p:nvPicPr>
        <p:blipFill>
          <a:blip r:embed="rId2"/>
          <a:stretch>
            <a:fillRect/>
          </a:stretch>
        </p:blipFill>
        <p:spPr>
          <a:xfrm>
            <a:off x="5295319" y="1056184"/>
            <a:ext cx="5923969" cy="5509290"/>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1919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E65E80-D68D-FC4E-B5AC-8BA586D704EC}"/>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2400" kern="1200">
                <a:solidFill>
                  <a:schemeClr val="tx1"/>
                </a:solidFill>
                <a:latin typeface="+mj-lt"/>
                <a:ea typeface="+mj-ea"/>
                <a:cs typeface="+mj-cs"/>
              </a:rPr>
              <a:t>Graph 1.1 – Boxplot of resale prices of various flat types in 2021 - Insights</a:t>
            </a:r>
          </a:p>
        </p:txBody>
      </p:sp>
      <p:sp>
        <p:nvSpPr>
          <p:cNvPr id="6" name="TextBox 5">
            <a:extLst>
              <a:ext uri="{FF2B5EF4-FFF2-40B4-BE49-F238E27FC236}">
                <a16:creationId xmlns:a16="http://schemas.microsoft.com/office/drawing/2014/main" id="{2D5234A0-A5B9-CF4B-ADA8-3DC41A4F2C91}"/>
              </a:ext>
            </a:extLst>
          </p:cNvPr>
          <p:cNvSpPr txBox="1"/>
          <p:nvPr/>
        </p:nvSpPr>
        <p:spPr>
          <a:xfrm>
            <a:off x="862366" y="2194102"/>
            <a:ext cx="3427001" cy="3908586"/>
          </a:xfrm>
          <a:prstGeom prst="rect">
            <a:avLst/>
          </a:prstGeom>
        </p:spPr>
        <p:txBody>
          <a:bodyPr vert="horz" lIns="91440" tIns="45720" rIns="91440" bIns="45720" rtlCol="0">
            <a:normAutofit fontScale="92500"/>
          </a:bodyPr>
          <a:lstStyle/>
          <a:p>
            <a:pPr marL="285750" indent="-228600" defTabSz="914400">
              <a:lnSpc>
                <a:spcPct val="90000"/>
              </a:lnSpc>
              <a:spcAft>
                <a:spcPts val="600"/>
              </a:spcAft>
              <a:buFont typeface="Arial" panose="020B0604020202020204" pitchFamily="34" charset="0"/>
              <a:buChar char="•"/>
            </a:pPr>
            <a:r>
              <a:rPr lang="en-US" sz="1900" dirty="0"/>
              <a:t>As there are many outliers especially for 3 Room, 4 Room, 5 Room and executive flats, the median price of the resale flats would be a better gauge of the general resale prices of various flat types in 2021.</a:t>
            </a:r>
          </a:p>
          <a:p>
            <a:pPr marL="285750" indent="-228600" defTabSz="914400">
              <a:lnSpc>
                <a:spcPct val="90000"/>
              </a:lnSpc>
              <a:spcAft>
                <a:spcPts val="600"/>
              </a:spcAft>
              <a:buFont typeface="Arial" panose="020B0604020202020204" pitchFamily="34" charset="0"/>
              <a:buChar char="•"/>
            </a:pPr>
            <a:r>
              <a:rPr lang="en-US" sz="1900" dirty="0"/>
              <a:t>Overall, 5 room flat prices seems to have the highest variability, as seen from the length of its box plot.</a:t>
            </a:r>
          </a:p>
          <a:p>
            <a:pPr marL="285750" indent="-228600" defTabSz="914400">
              <a:lnSpc>
                <a:spcPct val="90000"/>
              </a:lnSpc>
              <a:spcAft>
                <a:spcPts val="600"/>
              </a:spcAft>
              <a:buFont typeface="Arial" panose="020B0604020202020204" pitchFamily="34" charset="0"/>
              <a:buChar char="•"/>
            </a:pPr>
            <a:r>
              <a:rPr lang="en-SG" sz="1900" dirty="0"/>
              <a:t>The outlier may be caused by extreme house prices especially in the more popular districts. </a:t>
            </a:r>
          </a:p>
          <a:p>
            <a:pPr marL="285750" indent="-228600" defTabSz="914400">
              <a:lnSpc>
                <a:spcPct val="90000"/>
              </a:lnSpc>
              <a:spcAft>
                <a:spcPts val="600"/>
              </a:spcAft>
              <a:buFont typeface="Arial" panose="020B0604020202020204" pitchFamily="34" charset="0"/>
              <a:buChar char="•"/>
            </a:pPr>
            <a:endParaRPr lang="en-US" sz="1900" dirty="0"/>
          </a:p>
        </p:txBody>
      </p:sp>
      <p:pic>
        <p:nvPicPr>
          <p:cNvPr id="5" name="Picture 4" descr="Chart, box and whisker chart&#10;&#10;Description automatically generated">
            <a:extLst>
              <a:ext uri="{FF2B5EF4-FFF2-40B4-BE49-F238E27FC236}">
                <a16:creationId xmlns:a16="http://schemas.microsoft.com/office/drawing/2014/main" id="{C8D265A1-2987-EC4F-8934-6DA780B1C8AF}"/>
              </a:ext>
            </a:extLst>
          </p:cNvPr>
          <p:cNvPicPr>
            <a:picLocks noChangeAspect="1"/>
          </p:cNvPicPr>
          <p:nvPr/>
        </p:nvPicPr>
        <p:blipFill>
          <a:blip r:embed="rId2"/>
          <a:stretch>
            <a:fillRect/>
          </a:stretch>
        </p:blipFill>
        <p:spPr>
          <a:xfrm>
            <a:off x="5534903" y="661916"/>
            <a:ext cx="5976248" cy="5557909"/>
          </a:xfrm>
          <a:prstGeom prst="rect">
            <a:avLst/>
          </a:prstGeom>
        </p:spPr>
      </p:pic>
    </p:spTree>
    <p:extLst>
      <p:ext uri="{BB962C8B-B14F-4D97-AF65-F5344CB8AC3E}">
        <p14:creationId xmlns:p14="http://schemas.microsoft.com/office/powerpoint/2010/main" val="381090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E65E80-D68D-FC4E-B5AC-8BA586D704E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Graph 1.2 – Bar chart of resale prices of various locations for 5 room flats in 2021 - Process</a:t>
            </a:r>
          </a:p>
        </p:txBody>
      </p:sp>
      <p:sp>
        <p:nvSpPr>
          <p:cNvPr id="6" name="TextBox 5">
            <a:extLst>
              <a:ext uri="{FF2B5EF4-FFF2-40B4-BE49-F238E27FC236}">
                <a16:creationId xmlns:a16="http://schemas.microsoft.com/office/drawing/2014/main" id="{2D5234A0-A5B9-CF4B-ADA8-3DC41A4F2C91}"/>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1700" dirty="0"/>
              <a:t>Data was filtered to show only 2021 values of each location.</a:t>
            </a:r>
          </a:p>
          <a:p>
            <a:pPr marL="285750" indent="-228600" defTabSz="914400">
              <a:lnSpc>
                <a:spcPct val="90000"/>
              </a:lnSpc>
              <a:spcAft>
                <a:spcPts val="600"/>
              </a:spcAft>
              <a:buFont typeface="Arial" panose="020B0604020202020204" pitchFamily="34" charset="0"/>
              <a:buChar char="•"/>
            </a:pPr>
            <a:r>
              <a:rPr lang="en-US" sz="1700" dirty="0"/>
              <a:t>Data was also filtered to only include 5 room flat values</a:t>
            </a:r>
          </a:p>
          <a:p>
            <a:pPr marL="285750" indent="-228600" defTabSz="914400">
              <a:lnSpc>
                <a:spcPct val="90000"/>
              </a:lnSpc>
              <a:spcAft>
                <a:spcPts val="600"/>
              </a:spcAft>
              <a:buFont typeface="Arial" panose="020B0604020202020204" pitchFamily="34" charset="0"/>
              <a:buChar char="•"/>
            </a:pPr>
            <a:r>
              <a:rPr lang="en-US" sz="1700" dirty="0" err="1"/>
              <a:t>Np.median</a:t>
            </a:r>
            <a:r>
              <a:rPr lang="en-US" sz="1700" dirty="0"/>
              <a:t> was used to derive the median prices of resale flats per location in 2021</a:t>
            </a:r>
          </a:p>
          <a:p>
            <a:pPr marL="285750" indent="-228600" defTabSz="914400">
              <a:lnSpc>
                <a:spcPct val="90000"/>
              </a:lnSpc>
              <a:spcAft>
                <a:spcPts val="600"/>
              </a:spcAft>
              <a:buFont typeface="Arial" panose="020B0604020202020204" pitchFamily="34" charset="0"/>
              <a:buChar char="•"/>
            </a:pPr>
            <a:r>
              <a:rPr lang="en-US" sz="1700" dirty="0"/>
              <a:t>Bar charts are then created using matplotlib function – </a:t>
            </a:r>
            <a:r>
              <a:rPr lang="en-US" sz="1700" dirty="0" err="1"/>
              <a:t>plt.bar</a:t>
            </a:r>
            <a:r>
              <a:rPr lang="en-US" sz="1700" dirty="0"/>
              <a:t>, where the x-axis shows the location, and y-axis shows the median resale prices in 2021.</a:t>
            </a:r>
          </a:p>
          <a:p>
            <a:pPr marL="285750" indent="-228600" defTabSz="914400">
              <a:lnSpc>
                <a:spcPct val="90000"/>
              </a:lnSpc>
              <a:spcAft>
                <a:spcPts val="600"/>
              </a:spcAft>
              <a:buFont typeface="Arial" panose="020B0604020202020204" pitchFamily="34" charset="0"/>
              <a:buChar char="•"/>
            </a:pPr>
            <a:r>
              <a:rPr lang="en-US" sz="1700" dirty="0"/>
              <a:t>Colors of the bar chart are categorized based on the values of its resale price, using the ‘if-else’ function</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Chart, bar chart&#10;&#10;Description automatically generated">
            <a:extLst>
              <a:ext uri="{FF2B5EF4-FFF2-40B4-BE49-F238E27FC236}">
                <a16:creationId xmlns:a16="http://schemas.microsoft.com/office/drawing/2014/main" id="{6F964FD4-464C-164B-8833-FE10358D9DAD}"/>
              </a:ext>
            </a:extLst>
          </p:cNvPr>
          <p:cNvPicPr>
            <a:picLocks noChangeAspect="1"/>
          </p:cNvPicPr>
          <p:nvPr/>
        </p:nvPicPr>
        <p:blipFill>
          <a:blip r:embed="rId2"/>
          <a:stretch>
            <a:fillRect/>
          </a:stretch>
        </p:blipFill>
        <p:spPr>
          <a:xfrm>
            <a:off x="6120136" y="1782981"/>
            <a:ext cx="4603580" cy="436189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962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4E65E80-D68D-FC4E-B5AC-8BA586D704EC}"/>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sz="3700" kern="1200">
                <a:solidFill>
                  <a:schemeClr val="tx1"/>
                </a:solidFill>
                <a:latin typeface="+mj-lt"/>
                <a:ea typeface="+mj-ea"/>
                <a:cs typeface="+mj-cs"/>
              </a:rPr>
              <a:t>Graph 1.2 – Bar chart of resale prices of various locations for 5 room flats in 2021 - Insights</a:t>
            </a:r>
          </a:p>
        </p:txBody>
      </p:sp>
      <p:sp>
        <p:nvSpPr>
          <p:cNvPr id="6" name="TextBox 5">
            <a:extLst>
              <a:ext uri="{FF2B5EF4-FFF2-40B4-BE49-F238E27FC236}">
                <a16:creationId xmlns:a16="http://schemas.microsoft.com/office/drawing/2014/main" id="{2D5234A0-A5B9-CF4B-ADA8-3DC41A4F2C91}"/>
              </a:ext>
            </a:extLst>
          </p:cNvPr>
          <p:cNvSpPr txBox="1"/>
          <p:nvPr/>
        </p:nvSpPr>
        <p:spPr>
          <a:xfrm>
            <a:off x="1137034" y="2198362"/>
            <a:ext cx="4059806" cy="3917773"/>
          </a:xfrm>
          <a:prstGeom prst="rect">
            <a:avLst/>
          </a:prstGeom>
        </p:spPr>
        <p:txBody>
          <a:bodyPr vert="horz" lIns="91440" tIns="45720" rIns="91440" bIns="45720" rtlCol="0">
            <a:normAutofit lnSpcReduction="10000"/>
          </a:bodyPr>
          <a:lstStyle/>
          <a:p>
            <a:pPr marL="285750" indent="-228600" defTabSz="914400">
              <a:lnSpc>
                <a:spcPct val="90000"/>
              </a:lnSpc>
              <a:spcAft>
                <a:spcPts val="600"/>
              </a:spcAft>
              <a:buFont typeface="Arial" panose="020B0604020202020204" pitchFamily="34" charset="0"/>
              <a:buChar char="•"/>
            </a:pPr>
            <a:r>
              <a:rPr lang="en-US" sz="2000" dirty="0"/>
              <a:t>Central areas have the highest median resale prices, whilst Sembawang has the lowest median resale prices in 2021.</a:t>
            </a:r>
          </a:p>
          <a:p>
            <a:pPr marL="285750" indent="-228600" defTabSz="914400">
              <a:lnSpc>
                <a:spcPct val="90000"/>
              </a:lnSpc>
              <a:spcAft>
                <a:spcPts val="600"/>
              </a:spcAft>
              <a:buFont typeface="Arial" panose="020B0604020202020204" pitchFamily="34" charset="0"/>
              <a:buChar char="•"/>
            </a:pPr>
            <a:r>
              <a:rPr lang="en-US" sz="2000" dirty="0"/>
              <a:t>In general, most of the resale flat median prices range between SGD500,000 to SGD600,000 for a 5 room flat (as seen from the highest occurrence of the dark purple bars in the plot)</a:t>
            </a:r>
          </a:p>
          <a:p>
            <a:pPr marL="285750" indent="-228600" defTabSz="914400">
              <a:lnSpc>
                <a:spcPct val="90000"/>
              </a:lnSpc>
              <a:spcAft>
                <a:spcPts val="600"/>
              </a:spcAft>
              <a:buFont typeface="Arial" panose="020B0604020202020204" pitchFamily="34" charset="0"/>
              <a:buChar char="•"/>
            </a:pPr>
            <a:r>
              <a:rPr lang="en-SG" sz="2000" dirty="0"/>
              <a:t>It seems that the higher-priced districts are usually the ones closer to central areas (e.g. </a:t>
            </a:r>
            <a:r>
              <a:rPr lang="en-SG" sz="2000" dirty="0" err="1"/>
              <a:t>queenstown</a:t>
            </a:r>
            <a:r>
              <a:rPr lang="en-SG" sz="2000" dirty="0"/>
              <a:t>, toa </a:t>
            </a:r>
            <a:r>
              <a:rPr lang="en-SG" sz="2000" dirty="0" err="1"/>
              <a:t>payoh</a:t>
            </a:r>
            <a:r>
              <a:rPr lang="en-SG" sz="2000" dirty="0"/>
              <a:t> etc) </a:t>
            </a:r>
          </a:p>
        </p:txBody>
      </p:sp>
      <p:pic>
        <p:nvPicPr>
          <p:cNvPr id="4" name="Picture 3" descr="Chart, bar chart&#10;&#10;Description automatically generated">
            <a:extLst>
              <a:ext uri="{FF2B5EF4-FFF2-40B4-BE49-F238E27FC236}">
                <a16:creationId xmlns:a16="http://schemas.microsoft.com/office/drawing/2014/main" id="{6F964FD4-464C-164B-8833-FE10358D9DAD}"/>
              </a:ext>
            </a:extLst>
          </p:cNvPr>
          <p:cNvPicPr>
            <a:picLocks noChangeAspect="1"/>
          </p:cNvPicPr>
          <p:nvPr/>
        </p:nvPicPr>
        <p:blipFill>
          <a:blip r:embed="rId2"/>
          <a:stretch>
            <a:fillRect/>
          </a:stretch>
        </p:blipFill>
        <p:spPr>
          <a:xfrm>
            <a:off x="5883088" y="1763997"/>
            <a:ext cx="5364480" cy="5082845"/>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41855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E65E80-D68D-FC4E-B5AC-8BA586D704E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a:solidFill>
                  <a:schemeClr val="tx1"/>
                </a:solidFill>
                <a:latin typeface="+mj-lt"/>
                <a:ea typeface="+mj-ea"/>
                <a:cs typeface="+mj-cs"/>
              </a:rPr>
              <a:t>Graph 1.3 – Scatterplot of resale prices of 5 room flats in central area - Process</a:t>
            </a:r>
          </a:p>
        </p:txBody>
      </p:sp>
      <p:sp>
        <p:nvSpPr>
          <p:cNvPr id="6" name="TextBox 5">
            <a:extLst>
              <a:ext uri="{FF2B5EF4-FFF2-40B4-BE49-F238E27FC236}">
                <a16:creationId xmlns:a16="http://schemas.microsoft.com/office/drawing/2014/main" id="{2D5234A0-A5B9-CF4B-ADA8-3DC41A4F2C91}"/>
              </a:ext>
            </a:extLst>
          </p:cNvPr>
          <p:cNvSpPr txBox="1"/>
          <p:nvPr/>
        </p:nvSpPr>
        <p:spPr>
          <a:xfrm>
            <a:off x="643469" y="1782981"/>
            <a:ext cx="4008384" cy="4393982"/>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sz="1700"/>
              <a:t>Data was filtered to show values of average resale prices of 5 room flats in central areas.</a:t>
            </a:r>
          </a:p>
          <a:p>
            <a:pPr marL="285750" indent="-228600" defTabSz="914400">
              <a:lnSpc>
                <a:spcPct val="90000"/>
              </a:lnSpc>
              <a:spcAft>
                <a:spcPts val="600"/>
              </a:spcAft>
              <a:buFont typeface="Arial" panose="020B0604020202020204" pitchFamily="34" charset="0"/>
              <a:buChar char="•"/>
            </a:pPr>
            <a:r>
              <a:rPr lang="en-US" sz="1700"/>
              <a:t>Np.mean was used to derive the mean prices of resale flats of 5 room flats in central</a:t>
            </a:r>
          </a:p>
          <a:p>
            <a:pPr marL="285750" indent="-228600" defTabSz="914400">
              <a:lnSpc>
                <a:spcPct val="90000"/>
              </a:lnSpc>
              <a:spcAft>
                <a:spcPts val="600"/>
              </a:spcAft>
              <a:buFont typeface="Arial" panose="020B0604020202020204" pitchFamily="34" charset="0"/>
              <a:buChar char="•"/>
            </a:pPr>
            <a:r>
              <a:rPr lang="en-US" sz="1700"/>
              <a:t>Scatterplots are then created using matplotlib function – plt.scatter, where the x-axis shows the month, and y-axis shows the mean historical resale prices.</a:t>
            </a:r>
          </a:p>
          <a:p>
            <a:pPr marL="285750" indent="-228600" defTabSz="914400">
              <a:lnSpc>
                <a:spcPct val="90000"/>
              </a:lnSpc>
              <a:spcAft>
                <a:spcPts val="600"/>
              </a:spcAft>
              <a:buFont typeface="Arial" panose="020B0604020202020204" pitchFamily="34" charset="0"/>
              <a:buChar char="•"/>
            </a:pPr>
            <a:r>
              <a:rPr lang="en-US" sz="1700"/>
              <a:t>Color style – ‘viridis’ is then applied to the scatterplot to enhance the visualization of the chart.</a:t>
            </a:r>
          </a:p>
          <a:p>
            <a:pPr marL="285750" indent="-228600" defTabSz="914400">
              <a:lnSpc>
                <a:spcPct val="90000"/>
              </a:lnSpc>
              <a:spcAft>
                <a:spcPts val="600"/>
              </a:spcAft>
              <a:buFont typeface="Arial" panose="020B0604020202020204" pitchFamily="34" charset="0"/>
              <a:buChar char="•"/>
            </a:pPr>
            <a:r>
              <a:rPr lang="en-US" sz="1700"/>
              <a:t>A trend line is also added to show the general trend in prices of 5 room flats in Central areas over the period.</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scatter chart&#10;&#10;Description automatically generated">
            <a:extLst>
              <a:ext uri="{FF2B5EF4-FFF2-40B4-BE49-F238E27FC236}">
                <a16:creationId xmlns:a16="http://schemas.microsoft.com/office/drawing/2014/main" id="{371A0964-1D50-1E4F-846C-772AACD85EF7}"/>
              </a:ext>
            </a:extLst>
          </p:cNvPr>
          <p:cNvPicPr>
            <a:picLocks noChangeAspect="1"/>
          </p:cNvPicPr>
          <p:nvPr/>
        </p:nvPicPr>
        <p:blipFill rotWithShape="1">
          <a:blip r:embed="rId2"/>
          <a:srcRect t="719" r="12894"/>
          <a:stretch/>
        </p:blipFill>
        <p:spPr>
          <a:xfrm>
            <a:off x="5879079" y="1782981"/>
            <a:ext cx="5085694" cy="436189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351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19461</TotalTime>
  <Words>1701</Words>
  <Application>Microsoft Macintosh PowerPoint</Application>
  <PresentationFormat>Widescreen</PresentationFormat>
  <Paragraphs>98</Paragraphs>
  <Slides>22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Insights to prices &amp; demographics of resale flats in Singapore</vt:lpstr>
      <vt:lpstr>Datasets used</vt:lpstr>
      <vt:lpstr>1. resale-flat-prices-based-on-registration-date-from-jan-2017-onwards.csv</vt:lpstr>
      <vt:lpstr>Objectives </vt:lpstr>
      <vt:lpstr>Graph 1.1 – Boxplot of resale prices of various flat types in 2021 - Process</vt:lpstr>
      <vt:lpstr>Graph 1.1 – Boxplot of resale prices of various flat types in 2021 - Insights</vt:lpstr>
      <vt:lpstr>Graph 1.2 – Bar chart of resale prices of various locations for 5 room flats in 2021 - Process</vt:lpstr>
      <vt:lpstr>Graph 1.2 – Bar chart of resale prices of various locations for 5 room flats in 2021 - Insights</vt:lpstr>
      <vt:lpstr>Graph 1.3 – Scatterplot of resale prices of 5 room flats in central area - Process</vt:lpstr>
      <vt:lpstr>Graph 1.3 – Scatterplot of resale prices of 5 room flats in central area - Insights</vt:lpstr>
      <vt:lpstr>Graph 1.4 – Line plot of  Average prices of 4 room flats in Ang Mo Kio/Bishan/Toa Payoh/Kallang/Whampoa - Process</vt:lpstr>
      <vt:lpstr>Graph 1.4 – Line plot of Average prices of 4 room flats in Ang Mo Kio/Bishan/Toa Payoh/Kallang/Whampoa - Process</vt:lpstr>
      <vt:lpstr>2. age-of-hdb-resident-population-by-geographical-distribution.csv</vt:lpstr>
      <vt:lpstr>Graph 2 – Heatmap of age distribution in various towns - Process</vt:lpstr>
      <vt:lpstr>Graph 2 – Heatmap of age distribution in various towns - Insights</vt:lpstr>
      <vt:lpstr>3. gender-composition-of-hdb-resident-population-by-ethnic-group</vt:lpstr>
      <vt:lpstr>Graph 3 – Pie chart of gender composition of hdb-resident population by ethnic group - Process</vt:lpstr>
      <vt:lpstr>Graph 3 – Pie chart of gender composition of hdb-resident population by ethnic group - Insights</vt:lpstr>
      <vt:lpstr>4. labour-force-participation-rate-of-hdb-resident-population-by-flat-type</vt:lpstr>
      <vt:lpstr>Graph 4 – Bar Chart of labour force participation rate of hdb resident population by flat  type - Process</vt:lpstr>
      <vt:lpstr>Graph 4 – Bar Chart of labour force participation rate of hdb resident population by flat  type - Insights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 Yimin</dc:creator>
  <cp:lastModifiedBy>ZHENG YIMIN</cp:lastModifiedBy>
  <cp:revision>60</cp:revision>
  <dcterms:created xsi:type="dcterms:W3CDTF">2021-10-03T04:33:48Z</dcterms:created>
  <dcterms:modified xsi:type="dcterms:W3CDTF">2021-12-29T11:36:03Z</dcterms:modified>
</cp:coreProperties>
</file>