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615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4" r:id="rId30"/>
    <p:sldId id="623" r:id="rId31"/>
    <p:sldId id="625" r:id="rId32"/>
    <p:sldId id="626" r:id="rId33"/>
    <p:sldId id="627" r:id="rId34"/>
    <p:sldId id="628" r:id="rId35"/>
    <p:sldId id="629" r:id="rId36"/>
    <p:sldId id="630" r:id="rId37"/>
    <p:sldId id="631" r:id="rId38"/>
    <p:sldId id="632" r:id="rId39"/>
    <p:sldId id="633" r:id="rId40"/>
    <p:sldId id="634" r:id="rId41"/>
    <p:sldId id="635" r:id="rId42"/>
    <p:sldId id="636" r:id="rId43"/>
    <p:sldId id="637" r:id="rId44"/>
    <p:sldId id="638" r:id="rId45"/>
    <p:sldId id="639" r:id="rId46"/>
    <p:sldId id="26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8AB8-09CB-4EC0-821D-CDE64E7E8EA7}" type="datetimeFigureOut">
              <a:rPr lang="zh-CN" altLang="en-US" smtClean="0"/>
              <a:t>2020-11-30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0FCE-D58E-4466-9747-84928ED235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10" descr="pasted-imag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17466"/>
            <a:ext cx="2895600" cy="58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3926175" y="237490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技术成就梦想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8AB8-09CB-4EC0-821D-CDE64E7E8EA7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0FCE-D58E-4466-9747-84928ED235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374175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6163" y="1665026"/>
            <a:ext cx="10780311" cy="2072691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zh-CN" sz="5400" b="1" dirty="0" smtClean="0">
                <a:latin typeface="华文细黑" pitchFamily="2" charset="-122"/>
                <a:ea typeface="华文细黑" pitchFamily="2" charset="-122"/>
              </a:rPr>
              <a:t>大</a:t>
            </a:r>
            <a:r>
              <a:rPr lang="zh-CN" altLang="zh-CN" sz="5400" b="1" dirty="0">
                <a:latin typeface="华文细黑" pitchFamily="2" charset="-122"/>
                <a:ea typeface="华文细黑" pitchFamily="2" charset="-122"/>
              </a:rPr>
              <a:t>规模日志实时处理系</a:t>
            </a:r>
            <a:r>
              <a:rPr lang="zh-CN" altLang="zh-CN" sz="5400" b="1" dirty="0" smtClean="0">
                <a:latin typeface="华文细黑" pitchFamily="2" charset="-122"/>
                <a:ea typeface="华文细黑" pitchFamily="2" charset="-122"/>
              </a:rPr>
              <a:t>统</a:t>
            </a:r>
            <a:endParaRPr lang="zh-CN" altLang="en-US" sz="5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31325" y="4414504"/>
            <a:ext cx="3575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51CTO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学院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高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级讲师：高俊峰</a:t>
            </a:r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集群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与授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权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的安装非常简单，首先从官网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https://www.elastic.co/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下载页面找到适合的版本，可选择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zip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tar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rpm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等格式的安装包下载，这里我们下载的软件包为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elasticsearch-6.3.2.tar.gz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。安装过程如下：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~]# tar -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zxvf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elasticsearch-6.3.2.tar.gz 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-C 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/local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~]# mv /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/local/elasticsearch-6.3.2  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里我们将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安装到了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/local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目录下。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由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于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可以接收用户输入的脚本并且执行，为了系统安全考虑，需要创建一个单独的用户用来运行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，这里创建的普通用户是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，操作如下：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~]#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useradd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然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后将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的安装目录都授权给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用户，操作如下：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~]#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chown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-R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elasticsearch:elasticsearch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集群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、操作系统调优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操作系统以及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JVM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调优主要是针对安装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的机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器。对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于操作系统，需要调整几个内核参数，将下面内容添加到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etc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sysctl.conf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文件中：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fs.file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-max=655360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vm.max_map_count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= 262144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fs.file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-max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主要是配置系统最大打开文件描述符数，建议修改为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655360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或者更高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vm.max_map_count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影响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Java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线程数量，用于限制一个进程可以拥有的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VMA(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虚拟内存区域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的大小，系统默认是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65530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，建议修改成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262144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或者更高。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另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外，还需要调整进程最大打开文件描述符（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nofile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）、最大用户进程数（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nproc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）和最大锁定内存地址空间（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memlock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），添加如下内容到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etc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/security/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limits.conf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文件中：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*       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soft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nproc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  20480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*        hard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nproc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  20480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*        soft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nofile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 65536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*        hard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nofile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 65536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*        soft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memlock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unlimited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*        hard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memlock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unlimited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最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后，还需要修改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etc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/security/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limits.d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/20-nproc.conf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文件（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centos7.x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系统），将：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*         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soft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nproc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4096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修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改为：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*         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soft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nproc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20480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或者直接删除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etc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/security/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limits.d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/20-nproc.conf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文件也行。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群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JVM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调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优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JVM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调优主要是针对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JVM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内存资源进行优化，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的内存资源配置文件为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jvm.options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，此文件位于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config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目录下，打开此文件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修改如下内容：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-Xms2g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-Xmx2g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可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以看到，默认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JVM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内存为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2g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，可根据服务器内存大小，修改为合适的值。一般设置为服务器物理内存的一半最佳。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群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的配置文件均在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根目录下的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config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文件夹，这里是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config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目录，主要有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jvm.options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elasticsearch.yml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log4j2.properties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三个主要配置文件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里重点介绍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elasticsearch.yml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一些重要的配置项及其含义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里配置的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elasticsearch.yml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文件内容如下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cluster.name: 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elkbigdata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node.name: server1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node.master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node.data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path.data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: /data1/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,/data2/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path.logs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: 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/logs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bootstrap.memory_lock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network.host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: 0.0.0.0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http.port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: 9200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discovery.zen.minimum_master_nodes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: 1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discovery.zen.ping.unicast.hosts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: ["172.16.213.37:9300","172.16.213.78:9300"]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群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elasticsearch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  (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cluster.name: 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elkbigdata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配置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集群名称，默认是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。这里修改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为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elkbigdata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会自动发现在同一网段下的集群名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elkbigdata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主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机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node.name: server1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节点名，任意指定一个即可，这里是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server1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，我们这个集群环境中有三个节点，分别是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server1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server2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server3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，记得根据主机的不同，要修改相应的节点名称。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node.master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指定该节点是否有资格被选举成为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master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，默认是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true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集群中默认第一台启动的机器为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master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角色，如果这台服务器宕机就会重新选举新的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master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node.data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指定该节点是否存储索引数据，默认为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true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，表示数据存储节点，如果节点配置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node.master:false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并且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node.data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false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，则该节点就是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client node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。这个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client node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类似于一个“路由器”，负责将集群层面的请求转发到主节点，将数据相关的请求转发到数据节点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群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elasticsearch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path.data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:/data1/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,/data2/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设置索引数据的存储路径，默认是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根目录下的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data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文件夹，这里自定义了两个路径，可以设置多个存储路径，用逗号隔开。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path.logs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/logs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设置日志文件的存储路径，默认是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根目录下的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logs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文件夹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bootstrap.memory_lock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此配置项一般设置为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true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用来锁住物理内存。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linux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下可以通过“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ulimit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-l” 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命令查看最大锁定内存地址空间（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memlock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）是不是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unlimited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群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elasticsearch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8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network.host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0.0.0.0 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此配置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项用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来设置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提供服务的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地址，默认值为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0.0.0.0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，此参数是在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新版本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中增加的，此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值设置为服务器的内网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地址即可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9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http.port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9200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设置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对外提供服务的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http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端口，默认为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9200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。其实，还有一个端口配置选项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transport.tcp.port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，此配置项用来设置节点间交互通信的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TCP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端口，默认是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9300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10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discovery.zen.minimum_master_nodes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1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配置当前集群中最少的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master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节点数，默认为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，也就是说，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集群中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master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节点数不能低于此值，如果低于此值，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集群将停止运行。在三个以上节点的集群环境中，建议配置大一点的值，推荐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至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个为好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11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discovery.zen.ping.unicast.hosts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["172.16.213.37:9300","172.16.213.78:9300"]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设置集群中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master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节点的初始列表，可以通过这些节点来自动发现新加入集群的节点。这里需要注意，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master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节点初始列表中对应的端口是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9300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。即为集群交互通信端口。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1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群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、启动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elasticsearch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启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服务需要在一个普通用户下完成，如果通过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root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用户启动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的话，可能会收到如下错误：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err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java.lang.RuntimeException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: can not run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as 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root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是出于系统安全考虑，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服务必须通过普通用户来启动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，这里直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接切换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用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户下启动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集群即可。分别登录到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server1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server2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server3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三台主机上，执行如下操作：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su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-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~]$ cd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]$ 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bin/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-d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其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中，“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-d”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参数的意思是将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放到后台运行。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群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验证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集群的正确性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将所有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节点的服务启动后，在任意一个节点执行如下命令：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~]# curl http://172.16.213.77:9200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56" y="2695363"/>
            <a:ext cx="4879193" cy="35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1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6.5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集群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对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于集群模式下的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部署，官方建议至少要三台服务器，关于服务器的数量，推荐是奇数个（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9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等等），以实现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集群的高可用，这里使用三台服务器进行部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署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下载与安装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zookeeper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是用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Java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编写的，需要安装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Java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运行环境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，可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以从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官网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https://zookeeper.apache.org/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获取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安装包，这里安装的版本是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zookeeper-3.4.11.tar.gz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。将下载下来的安装包直接解压到一个路径下即可完成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的安装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， 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~]# tar -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zxvf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zookeeper-3.4.11.tar.gz -C 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/local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~]# mv 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/local/zookeeper-3.4.11  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/local/zookeeper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配置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zookeeper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zookeeper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安装到了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/local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目录下，因此，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的配置模板文件为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/local/zookeeper/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conf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zoo_sample.cfg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，拷贝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zoo_sample.cfg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并重命名为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zoo.cfg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，重点配置如下内容：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tickTime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=2000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initLimit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=10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syncLimit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=5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dataDir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=/data/zookeeper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clientPort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=2181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server.1=172.16.213.51:2888:3888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server.2=172.16.213.109:2888:3888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server.3=172.16.213.75:2888:3888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475" y="662356"/>
            <a:ext cx="10515600" cy="829560"/>
          </a:xfrm>
        </p:spPr>
        <p:txBody>
          <a:bodyPr>
            <a:normAutofit/>
          </a:bodyPr>
          <a:lstStyle/>
          <a:p>
            <a:r>
              <a:rPr lang="zh-CN" altLang="en-US" sz="4400" b="1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课程学习安排</a:t>
            </a:r>
            <a:endParaRPr lang="zh-CN" altLang="en-US" sz="44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1638" y="1680851"/>
            <a:ext cx="9770596" cy="4191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ELK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架构介绍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基础与入门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基础与入门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基础与入门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常见应用架构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案例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8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ELK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9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ELK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6.5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集群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配置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zookeeper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每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个配置项含义如下：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tickTime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使用的基本时间度量单位，以毫秒为单位，它用来控制心跳和超时。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2000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表示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2 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tickTime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。更低的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tickTime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值可以更快地发现超时问题。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initLimit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：这个配置项是用来配置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集群中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Follower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服务器初始化连接到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Leader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时，最长能忍受多少个心跳时间间隔数（也就是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tickTime</a:t>
            </a: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）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	</a:t>
            </a:r>
            <a:endParaRPr lang="en-US" altLang="zh-CN" sz="15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500" dirty="0" err="1" smtClean="0">
                <a:latin typeface="华文细黑" pitchFamily="2" charset="-122"/>
                <a:ea typeface="华文细黑" pitchFamily="2" charset="-122"/>
              </a:rPr>
              <a:t>syncLimit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：这个配置项标识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Leader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Follower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之间发送消息，请求和应答时间长度最长不能超过多少个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tickTime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的时间长</a:t>
            </a: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度</a:t>
            </a:r>
            <a:endParaRPr lang="zh-CN" altLang="en-US" sz="15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dataDir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：必须配置项，用于配置存储快照文件的目录。需要事先创建好这个目录，如果没有配置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dataLogDir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，那么事务日志也会存储在此目录。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clientPort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服务进程监听的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TCP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端口，默认情况下，服务端会监听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2181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端口。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server.A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=B:C:D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：其中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是一个数字，表示这是第几个服务器；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B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是这个服务器的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地址；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C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表示的是这个服务器与集群中的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Leader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服务器通信的端口；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D 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表示如果集群中的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Leader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服务器宕机了，需要一个端口来重新进行选举，选出一个新的 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Leader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，而这个端口就是用来执行选举时服务器相互通信的端口。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除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了修改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zoo.cfg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配置文件外，集群模式下还要配置一个文件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myid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，这个文件需要放在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dataDir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配置项指定的目录下，这个文件里面只有一个数字，如果要写入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，表示第一个服务器，与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zoo.cfg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文本中的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server.1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中的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对应，以此类推，在集群的第二个服务器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zoo.cfg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配置文件中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dataDir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配置项指定的目录下创建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myid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文件，写入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，这个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zoo.cfg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文本中的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server.2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中的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对应</a:t>
            </a: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。</a:t>
            </a:r>
            <a:r>
              <a:rPr lang="en-US" altLang="zh-CN" sz="1500" dirty="0" smtClean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在启动时会读取这个文件，得到里面的数据与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zoo.cfg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里面的配置信息比较，从而判断每个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zookeeper server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的对应关系。 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为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了保证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集群配置的规范性，建议将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集群中每台服务器的安装和配置文件路径都保存一致</a:t>
            </a: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15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6.5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集群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启动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群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在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三个节点依次执行如下命令，启动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服务：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cd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/local/zookeeper/bin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bin]# ./zkServer.sh  start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]#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jps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23097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QuorumPeerMain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Zookeeper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启动后，通过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jps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命令（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jdk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内置命令）可以看到有一个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QuorumPeerMain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标识，这个就是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启动的进程，前面的数字是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进程的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PID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有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时候为了启动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方面，也可以添加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环境变量到系统的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etc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/profile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中，这样，在任意路径都可以执行“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zkServer.sh  start”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命令了，添加环境变量的内容为：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export ZOOKEEPER_HOME=/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/local/zookeeper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export PATH=$PATH:$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ZOOKEEPER_HOME/bin</a:t>
            </a:r>
            <a:endParaRPr lang="en-US" altLang="zh-CN" sz="16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7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6.6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Kafka  Broker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集群</a:t>
            </a: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里将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部署在一起了。另外，由于是部署集群模式的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，因此下面的操作需要在每个集群节点都执行一遍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、下载与安装</a:t>
            </a:r>
            <a:r>
              <a:rPr lang="en-US" altLang="zh-CN" sz="1600" b="1" dirty="0">
                <a:latin typeface="华文细黑" pitchFamily="2" charset="-122"/>
                <a:ea typeface="华文细黑" pitchFamily="2" charset="-122"/>
              </a:rPr>
              <a:t>Kafka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可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以从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官网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https://kafka.apache.org/downloads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获取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安装包，这里推荐的版本是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kafka_2.10-0.10.0.1.tgz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，将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下载下来的安装包直接解压到一个路径下即可完成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的安装，这里统一将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目录下，基本操作过程如下：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tar -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zxvf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kafka_2.10-0.10.0.1.tgz -C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mv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/local/kafka_2.10-0.10.0.1 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这里我们将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安装到了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目录下。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600" b="1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集群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里将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目录下，因此，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的主配置文件为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config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server.properties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，这里以节点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kafkazk1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为例，重点介绍一些常用配置项的含义：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broker.id=1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listeners=PLAINTEXT://172.16.213.51:9092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log.dirs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=/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/logs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num.partitions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=6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log.retention.hours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=60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log.segment.bytes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=1073741824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zookeeper.connect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=172.16.213.51:2181,172.16.213.75:2181,172.16.213.109:2181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auto.create.topics.enable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=true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delete.topic.enable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=true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6.6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Kafka  Broker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集群</a:t>
            </a: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每个配置项含义如下：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broker.id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：每一个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broker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在集群中的唯一表示，要求是正数。当该服务器的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地址发生改变时，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broker.id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没有变化，则不会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影响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consumers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的消息情况。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listeners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：设置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的监听地址与端口，可以将监听地址设置为主机名或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地址，这里将监听地址设置为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地址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log.dirs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：这个参数用于配置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保存数据的位置，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中所有的消息都会存在这个目录下。可以通过逗号来指定多个路径，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会根据最少被使用的原则选择目录分配新的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parition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。需要注意的是，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在分配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parition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的时候选择的规则不是按照磁盘的空间大小来定的，而是根据分配的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parition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的个数多小而定。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num.partitions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：这个参数用于设置新创建的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有多少个分区，可以根据消费者实际情况配置，配置过小会影响消费性能。这里配置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个。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log.retention.hours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：这个参数用于配置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中消息保存的时间，还支持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log.retention.minutes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和 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log.retention.ms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配置项。这三个参数都会控制删除过期数据的时间，推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荐使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用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log.retention.ms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。如果多个同时设置，那么会选择最小的那个。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log.segment.bytes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：配置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partition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中每个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segment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数据文件的大小，默认是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1GB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，超过这个大小会自动创建一个新的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segment file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zookeeper.connect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：这个参数用于指定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所在的地址，它存储了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broker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的元信息。 这个值可以通过逗号设置多个值，每个值的格式均为：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hostname:port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/path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，每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个部分的含义如下：</a:t>
            </a:r>
          </a:p>
          <a:p>
            <a:pPr marL="742950" lvl="3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hostname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：表示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服务器的主机名或者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地址，这里设置为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地址。</a:t>
            </a:r>
          </a:p>
          <a:p>
            <a:pPr marL="742950" lvl="3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port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： 表示是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服务器监听连接的端口号。</a:t>
            </a:r>
          </a:p>
          <a:p>
            <a:pPr marL="742950" lvl="3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/path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：表示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在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上的根目录。如果不设置，会使用根目录。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auto.create.topics.enable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：这个参数用于设置是否自动创建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，如果请求一个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时发现还没有创建，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会在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broker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上自动创建一个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，如果需要严格的控制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的创建，那么可以设置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auto.create.topics.enable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为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false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，禁止自动创建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delete.topic.enable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：在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0.8.2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版本之后，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提供了删除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的功能，但是默认并不会直接将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数据物理删除。如果要从物理上删除（即删除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后，数据文件也会一同删除），就需要设置此配置项为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true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6.6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Kafka  Broker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群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、启动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群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在启动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集群前，需要确保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集群已经正常启动。接着，依次在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各个节点上执行如下命令即可：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cd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]#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nohup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bin/kafka-server-start.sh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config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server.properties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&amp;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]#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jps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21840 Kafka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15593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Jps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15789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QuorumPeerMain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里将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放到后台运行，启动后，会在启动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的当前目录下生成一个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nohup.out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文件，可通过此文件查看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的启动和运行状态。通过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jps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指令，可以看到有个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标识，这是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进程成功启动的标志。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6.6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Kafka  Broker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群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集群基本命令操作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kefka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提供了多个命令用于查看、创建、修改、删除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信息，也可以通过命令测试如何生产消息、消费消息等，这些命令位于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安装目录的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bin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目录下，这里是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/bin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。登录任意一台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集群节点，切换到此目录下，即可进行命令操作。下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面列举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的一些常用命令的使用方法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）显示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列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表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）创建一个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，并指定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属性（副本数、分区数等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）查看某个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的状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态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）生产消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息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）消费消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息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）删除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topic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6.7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sz="11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、为什么要使用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功能虽然强大，但是它依赖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java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、在数据量大的时候，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进程会消耗过多的系统资源，这将严重影响业务系统的性能，而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就是一个完美的替代者，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成员之一，基于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Go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语言，没有任何依赖，配置文件简单，格式明了，同时，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比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更加轻量级，所以占用系统资源极少，非常适合安装在生产机器上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、下载与安装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由于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基于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go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语言开发，无其他任何依赖，因而安装非常简单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，可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以从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elastic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官网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https://www.elastic.co/downloads/beats/filebeat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获取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安装包，这里下载的版本是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filebeat-6.3.2-linux-x86_64.tar.gz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。将下载下来的安装包直接解压到一个路径下即可完成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的安装。根据前面的规划，将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filebeatserver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主机（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172.16.213.157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）上，这里设定将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目录下，基本操作过程如下：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root@filebeatserver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tar -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zxvf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filebeat-6.3.2-linux-x86_64.tar.gz -C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root@filebeatserver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mv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/local/filebeat-6.3.2-linux-x86_64 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这里我们将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就安装到了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目录下。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6.7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sz="11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的配置文件目录为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filebeat.yml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，这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里仅列出常用的配置项，内容如下：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filebeat.inputs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- type: log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enabled: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paths: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- /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/log/messages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- /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/log/secure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fields: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log_topic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osmessages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name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"172.16.213.157"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output.kafka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enabled: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hosts: ["172.16.213.51:9092", "172.16.213.75:9092", "172.16.213.109:9092"]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version: "0.10"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topic: '%{[fields][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log_topic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]}'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partition.round_robin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reachable_only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worker: 2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required_acks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1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compression: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gzip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max_message_bytes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10000000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logging.level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debug</a:t>
            </a:r>
            <a:endParaRPr lang="en-US" altLang="zh-CN" sz="10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6.7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sz="11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配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置项的含义介绍如下：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filebeat.inputs</a:t>
            </a: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用于定义数据原型。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500" dirty="0" smtClean="0">
                <a:latin typeface="华文细黑" pitchFamily="2" charset="-122"/>
                <a:ea typeface="华文细黑" pitchFamily="2" charset="-122"/>
              </a:rPr>
              <a:t>type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：指定数据的输入类型，这里是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log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，即日志，是默认值，还可以指定为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，即标准输入。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enabled: 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true</a:t>
            </a: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：启用手工配置</a:t>
            </a:r>
            <a:r>
              <a:rPr lang="en-US" altLang="zh-CN" sz="1500" dirty="0" err="1" smtClean="0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，而不是采用模块方式配置</a:t>
            </a:r>
            <a:r>
              <a:rPr lang="en-US" altLang="zh-CN" sz="1500" dirty="0" err="1" smtClean="0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1500" dirty="0">
              <a:latin typeface="华文细黑" pitchFamily="2" charset="-122"/>
              <a:ea typeface="华文细黑" pitchFamily="2" charset="-122"/>
            </a:endParaRP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500" dirty="0" smtClean="0">
                <a:latin typeface="华文细黑" pitchFamily="2" charset="-122"/>
                <a:ea typeface="华文细黑" pitchFamily="2" charset="-122"/>
              </a:rPr>
              <a:t>paths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：用于指定要监控的日志文件，可以指定一个完整路径的文件，也可以是一个模糊匹配格式，例如</a:t>
            </a: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sz="15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 smtClean="0">
                <a:latin typeface="华文细黑" pitchFamily="2" charset="-122"/>
                <a:ea typeface="华文细黑" pitchFamily="2" charset="-122"/>
              </a:rPr>
              <a:t>             -  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/data/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/logs/nginx_*.log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，该配置表示将获取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/data/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/logs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目录下的所有以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.log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结尾的文件，注意这里有个破折号“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-”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，要在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paths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配置项基础上进行缩进，不然启动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会报错，另外破折号前面不能有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tab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缩进，建议通过空格方式缩进。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dirty="0" smtClean="0">
                <a:latin typeface="华文细黑" pitchFamily="2" charset="-122"/>
                <a:ea typeface="华文细黑" pitchFamily="2" charset="-122"/>
              </a:rPr>
              <a:t>             -  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/log/*.log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，该配置表示将获取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/log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目录的所有子目录中以”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.log”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结尾的文件，而不会去查找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/log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目录下以”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.log”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结尾的文件。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500" dirty="0" smtClean="0">
                <a:latin typeface="华文细黑" pitchFamily="2" charset="-122"/>
                <a:ea typeface="华文细黑" pitchFamily="2" charset="-122"/>
              </a:rPr>
              <a:t>name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 设置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收集的日志中对应主机的名字，如果配置为空，则使用该服务器的主机名。这里设置为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，便于区分多台主机的日志信息。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500" dirty="0" err="1" smtClean="0">
                <a:latin typeface="华文细黑" pitchFamily="2" charset="-122"/>
                <a:ea typeface="华文细黑" pitchFamily="2" charset="-122"/>
              </a:rPr>
              <a:t>output.kafka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支持多种输出，支持向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输出数据，这里的设置是将数据输出到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500" dirty="0" smtClean="0">
                <a:latin typeface="华文细黑" pitchFamily="2" charset="-122"/>
                <a:ea typeface="华文细黑" pitchFamily="2" charset="-122"/>
              </a:rPr>
              <a:t>enabled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：表明这个模块是启动的。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500" dirty="0" smtClean="0">
                <a:latin typeface="华文细黑" pitchFamily="2" charset="-122"/>
                <a:ea typeface="华文细黑" pitchFamily="2" charset="-122"/>
              </a:rPr>
              <a:t>host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 指定输出数据到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集群上，地址为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集群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加端口号。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5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5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指定要发送数据给</a:t>
            </a:r>
            <a:r>
              <a:rPr lang="en-US" altLang="zh-CN" sz="14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集群的哪个</a:t>
            </a:r>
            <a:r>
              <a:rPr lang="en-US" altLang="zh-CN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，若指定的</a:t>
            </a:r>
            <a:r>
              <a:rPr lang="en-US" altLang="zh-CN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不存在，则会自动创建此</a:t>
            </a:r>
            <a:r>
              <a:rPr lang="en-US" altLang="zh-CN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。注意</a:t>
            </a:r>
            <a:r>
              <a:rPr lang="en-US" altLang="zh-CN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的写法，在</a:t>
            </a:r>
            <a:r>
              <a:rPr lang="en-US" altLang="zh-CN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filebeat6.x</a:t>
            </a:r>
            <a:r>
              <a: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之前版本是通过“</a:t>
            </a:r>
            <a:r>
              <a:rPr lang="en-US" altLang="zh-CN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%{[type]}”</a:t>
            </a:r>
            <a:r>
              <a: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来自动获取</a:t>
            </a:r>
            <a:r>
              <a:rPr lang="en-US" altLang="zh-CN" sz="14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document_type</a:t>
            </a:r>
            <a:r>
              <a: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配置项的值。而在</a:t>
            </a:r>
            <a:r>
              <a:rPr lang="en-US" altLang="zh-CN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filebeat6.x</a:t>
            </a:r>
            <a:r>
              <a: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之后版本是通过</a:t>
            </a:r>
            <a:r>
              <a:rPr lang="en-US" altLang="zh-CN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'%{[</a:t>
            </a:r>
            <a:r>
              <a:rPr lang="en-US" altLang="zh-CN" sz="14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fields][</a:t>
            </a:r>
            <a:r>
              <a:rPr lang="en-US" altLang="zh-CN" sz="1400" dirty="0" err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log_topic</a:t>
            </a:r>
            <a:r>
              <a:rPr lang="en-US" altLang="zh-CN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]}'</a:t>
            </a:r>
            <a:r>
              <a: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来获取日志分类的。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500" dirty="0" err="1" smtClean="0">
                <a:latin typeface="华文细黑" pitchFamily="2" charset="-122"/>
                <a:ea typeface="华文细黑" pitchFamily="2" charset="-122"/>
              </a:rPr>
              <a:t>logging.level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：定义</a:t>
            </a:r>
            <a:r>
              <a:rPr lang="en-US" altLang="zh-CN" sz="15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的日志输出级别，有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critical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error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warning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info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debug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五种级别可选，在调试的时候可选择</a:t>
            </a:r>
            <a:r>
              <a:rPr lang="en-US" altLang="zh-CN" sz="1500" dirty="0">
                <a:latin typeface="华文细黑" pitchFamily="2" charset="-122"/>
                <a:ea typeface="华文细黑" pitchFamily="2" charset="-122"/>
              </a:rPr>
              <a:t>debug</a:t>
            </a:r>
            <a:r>
              <a:rPr lang="zh-CN" altLang="en-US" sz="1500" dirty="0">
                <a:latin typeface="华文细黑" pitchFamily="2" charset="-122"/>
                <a:ea typeface="华文细黑" pitchFamily="2" charset="-122"/>
              </a:rPr>
              <a:t>模式。</a:t>
            </a:r>
            <a:endParaRPr lang="en-US" altLang="zh-CN" sz="15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6.7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sz="11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、启动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收集日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志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所有配置完成之后，就可以启动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，开启收集日志进程了，启动方式如下：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root@filebeatserver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~]# cd 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root@filebeatserver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]#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nohup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./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-e -c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filebeat.yml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&amp;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这样，就把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进程放到后台运行起来了。启动后，在当前目录下会生成一个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nohup.out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文件，可以查看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启动日志和运行状态。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输出信息格式解读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这里以操作系统中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/log/secure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文件的日志格式为例，选取一个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SSH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登录系统失败的日志，内容如下：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Jan 31 17:41:56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localhost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sshd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[13053]: Failed password for root from 172.16.213.37 port 49560 ssh2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接收到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/log/secure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日志后，会将上面日志发送到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集群，在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任意一个节点上，消费输出日志内容如下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6.1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应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用案例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467619"/>
              </p:ext>
            </p:extLst>
          </p:nvPr>
        </p:nvGraphicFramePr>
        <p:xfrm>
          <a:off x="1276538" y="2082296"/>
          <a:ext cx="9871827" cy="363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Visio" r:id="rId3" imgW="5951060" imgH="2194475" progId="Visio.Drawing.11">
                  <p:embed/>
                </p:oleObj>
              </mc:Choice>
              <mc:Fallback>
                <p:oleObj name="Visio" r:id="rId3" imgW="5951060" imgH="219447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538" y="2082296"/>
                        <a:ext cx="9871827" cy="3639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8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6.7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sz="11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输出信息格式解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读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{"@timestamp":"2018-08-16T11:27:48.755Z",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"@metadata":{"beat":"filebeat","type":"doc","version":"6.3.2","topic":"osmessages"},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"beat":{"name":"filebeatserver","hostname":"filebeatserver","version":"6.3.2"},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"host":{"name":"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"},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"source":"/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/log/secure",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"offset":11326,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message":"Jan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31 17:41:56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sshd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[13053]: Failed password for root from 172.16.213.37 port 49560 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ssh2",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"prospector":{"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type":"log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"},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"input":{"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type":"log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"},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"fields":{"log_topic":"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osmessages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"}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6.7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sz="11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输出信息格式解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读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从这个输出可以看到，输出日志被修改成了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格式，日志总共分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为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10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个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字段，分别是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"@timestamp"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"@metadata"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"beat"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"host"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"source"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"offset"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"message"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"prospector"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"input"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"fields"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字段，每个字段含义如下：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@timestamp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：时间字段，表示读取到该行内容的时间。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@metadata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：元数据字段，此字段只有是跟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进行交互使用。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beat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beat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属性信息，包含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beat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所在的主机名、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beat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版本等信息。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host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 主机名字段，输出主机名，如果没主机名，输出主机对应的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source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 表示监控的日志文件的全路径。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offset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 表示该行日志的偏移量。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： 表示真正的日志内容。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prospector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对应的消息类型。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input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：日志输入的类型，可以有多种输入类型，例如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Log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redis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Docker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TCP/UDP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等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fields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对应的消息字段或自定义增加的字段。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通过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接收到的内容，默认增加了不少字段，但是有些字段对数据分析来说没有太大用处，所以有时候需要删除这些没用的字段，在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配置文件中添加如下配置，即可删除不需要的字段：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processors: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-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drop_fields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fields: ["beat", "input", "source", "offset"]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这个设置表示删除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"beat"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input"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"source"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"offset" 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四个字段，其中， 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@timestamp 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@metadata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字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段是不能删除的。做完这个设置后，再次查看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中的输出日志，已经不再输出这四个字段信息了。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6.8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服务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、下载与安装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可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以从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elastic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官网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https://www.elastic.co/downloads/logstash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获取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安装包，这里下载的版本是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logstash-6.3.2.tar.gz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。将下载下来的安装包直接解压到一个路径下即可完成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的安装。根据前面的规划，将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logstashserver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主机（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172.16.213.120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）上，这里统一将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目录下，基本操作过程如下：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root@logstashserver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tar -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zxvf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logstash-6.3.2.tar.gz -C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root@logstashserver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mv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/local/logstash-6.3.2.tar.gz 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这里我们将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安装到了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目录下。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是怎么工作的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是一个开源的、服务端的数据处理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pipeline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（管道），它可以接收多个源的数据、然后对它们进行转换、最终将它们发送到指定类型的目的地。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是通过插件机制实现各种功能的，可以在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https://github.com/logstash-plugins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下载各种功能的插件，也可以自行编写插件。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实现的功能主要分为接收数据、解析过滤并转换数据、输出数据三个部分，对应的插件依次是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input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插件，其中，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插件是可选的，其它两个是必须插件。也就是说在一个完整的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配置文件中，必须有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input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插件。</a:t>
            </a:r>
            <a:endParaRPr lang="en-US" altLang="zh-CN" sz="105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6.8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服务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、常用的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input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input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插件主要用于接收数据，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支持接收多种数据源，常用的有如下几种：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file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读取一个文件，这个读取功能有点类似于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linux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下面的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tail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命令，一行一行的实时读取。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syslog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监听系统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514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端口的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syslog messages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，并使用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RFC3164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格式进行解析。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redis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可以从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redis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服务器读取数据，此时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redis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类似于一个消息缓存组件。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也可以从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集群中读取数据，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加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的架构一般用在数据量较大的业务场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景，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可用作数据的缓冲和存储。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是一个文本日志收集器，性能稳定，并且占用系统资源很少，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可以接收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发送过来的数据。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、常用的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filter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filter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插件主要用于数据的过滤、解析和格式化，也就是将非结构化的数据解析成结构化的、可查询的标准化数据。常见的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插件有如下几个：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grok:grok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最重要的插件，可解析并结构化任意数据，支持正则表达式，并提供了很多内置的规则和模板可供使用。此插件使用最多，但也最复杂。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mutate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此插件提供了丰富的基础类型数据处理能力。包括类型转换，字符串处理和字段处理等。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date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：此插件可以用来转换你的日志记录中的时间字符串。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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GeoIP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：此插件可以根据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地址提供对应的地域信息，包括国别，省市，经纬度等，对于可视化地图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和区域统计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非常有用。</a:t>
            </a:r>
            <a:endParaRPr lang="en-US" altLang="zh-CN" sz="105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6.8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服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务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、常用的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output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	output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插件用于数据的输出，一个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事件可以穿过多个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，直到所有的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处理完毕，这个事件才算结束。输出插件常见的有如下几种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 marL="342900" lvl="2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: 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发送数据到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342900" lvl="2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file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：发送数据到文件中。</a:t>
            </a:r>
          </a:p>
          <a:p>
            <a:pPr marL="342900" lvl="2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redis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：发送数据到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redis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中，从这里可以看出，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redis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插件既可以用在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input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插件中，也可以用在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插件中。</a:t>
            </a:r>
          </a:p>
          <a:p>
            <a:pPr marL="342900" lvl="2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：发送数据到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中，与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redis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插件类似，此插件也可以用在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的输入和输出插件中。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6.8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服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务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配置文件入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门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这里将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目录下，因此，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的配置文件目录为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config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，其中，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jvm.options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是设置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JVM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内存资源的配置文件，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logstash.yml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全局属性配置文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件，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另外还需要自己创建一个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事件配置文件，这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里介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绍下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事件配置文件的编写方法和使用方式。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在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介绍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配置之前，先来认识一下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是如何实现输入和输出的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提供了一个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shell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脚本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/bin/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可以方便快速的启动一个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进程，在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Linux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命令行下，运行如下命令启动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进程：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root@logstashserver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cd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root@logstashserver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]# bin/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-e 'input{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{}} output{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{codec=&gt;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rubydebug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}}'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首先解释下这条命令的含义：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-e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代表执行的意思。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input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即输入的意思，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input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里面即是输入的方式，这里选择了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，就是标准输入（从终端输入）。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即输出的意思，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里面是输出的方式，这里选择了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，就是标准输出（输出到终端）。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这里的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codec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是个插件，表明格式。这里放在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中，表示输出的格式，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rubydebug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是专门用来做测试的格式，一般用来在终端输出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格式。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6.8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服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务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配置文件入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门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在终端输入信息。这里我们输入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"Hello World"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，按回车，马上就会有返回结果，内容如下：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"@version" =&gt; "1",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 "host" =&gt; 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",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"@timestamp" =&gt; 2018-01-26T10:01:45.665Z,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"message" =&gt; "Hello World"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就是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的输出格式。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在输出内容中会给事件添加一些额外信息。比如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"@version"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"host"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"@timestamp"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都是新增的字段， 而最重要的是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@timestamp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，用来标记事件的发生时间。由于这个字段涉及到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内部流转，如果给一个字符串字段重命名为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@timestamp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的话，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就会直接报错。另外，也不能删除这个字段。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6.8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服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务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配置文件入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门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的输出中，常见的字段还有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type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，表示事件的唯一类型、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tags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，表示事件的某方面属性，我们可以随意给事件添加字段或者从事件里删除字段。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使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-e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参数在命令行中指定配置是很常用的方式，但是如果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需要配置更多规则的话，就必须把配置固化到文件里，这就是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事件配置文件，如果把上面在命令行执行的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命令，写到一个配置文件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logstash-simple.conf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中，就变成如下内容：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input {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{ } 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{ codec =&gt;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rubydebug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就是最简单的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事件配置文件。此时，可以使用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-f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参数来读取配置文件，然后启动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进程，操作如下：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root@logstashserver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]# bin/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-f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logstash-simple.conf</a:t>
            </a:r>
            <a:endParaRPr lang="en-US" altLang="zh-CN" sz="16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通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过这种方式也可以启动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进程，不过这种方式启动的进程是在前台运行的，要放到后台运行，可通过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nohup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命令实现，操作如下：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root@logstashserver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]#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nohup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bin/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-f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logstash-simple.conf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&amp;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样，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进程就放到了后台运行了，在当前目录会生成一个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nohup.out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文件，可通过此文件查看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进程的启动状态。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6.8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服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务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事件文件配置实例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下面再看另一个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事件配置文件，内容如下：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input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file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path =&gt; "/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/log/messages"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       codec =&gt;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rubydebug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如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果需要监控多个文件，可以通过逗号分隔即可，例如：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path =&gt; ["/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/log/*.log","/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/log/message","/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/log/secure"]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对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插件，这里仍然采用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rubydebug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输出格式，这对于调试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输出信息是否正常非常有用。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将上面的配置文件内容保存为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logstash_in_stdout.conf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，然后启动一个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进程，执行如下命令：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root@logstashserver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]#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nohup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bin/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-f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logstash_in_stdout.conf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&amp;</a:t>
            </a:r>
            <a:endParaRPr lang="zh-CN" altLang="en-US" sz="12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6.8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服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务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事件文件配置实例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接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着开始进行输入、输出测试，这里设定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/log/messages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的输入内容为如下信息（其实就是执行“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systemctl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stop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”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命令后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/log/messages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的输出内容）：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Aug 19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16:09:12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systemd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Stopping The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HTTP and reverse proxy server...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Aug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 19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16:09:12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systemd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Stopped The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HTTP and reverse proxy server.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然后查看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的输出信息，可以看到内容如下：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"@version" =&gt; "1",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  "host" =&gt; "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logstashserver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",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  "path" =&gt; "/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/log/messages",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"@timestamp" =&gt; 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2018-08-19T08:09:12.701Z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,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"message" =&gt; 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“Aug 19 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16:09:12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logstashserver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systemd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: Stopping The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HTTP and reverse proxy server..."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"@version" =&gt; "1",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  "host" =&gt; "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logstashserver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",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  "path" =&gt; "/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/log/messages",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"@timestamp" =&gt; 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2018-08-19T08:09:12.701Z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,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"message" =&gt; 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“Aug 19 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16:09:12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logstashserver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systemd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: Stopped The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HTTP and reverse proxy server."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  <a:endParaRPr lang="zh-CN" altLang="en-US" sz="11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6.1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、典型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应用架构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此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架构稍微有些复杂，因此，这里做一下架构解读。 这个架构图从左到右，总共分为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层，每层实现的功能和含义分别介绍如下：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b="1" dirty="0" smtClean="0">
                <a:latin typeface="华文细黑" pitchFamily="2" charset="-122"/>
                <a:ea typeface="华文细黑" pitchFamily="2" charset="-122"/>
              </a:rPr>
              <a:t>第</a:t>
            </a: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一层、数据采集层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数据采集层位于最左边的业务服务器集群上，在每个业务服务器上面安装了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做日志收集，然后把采集到的原始日志发送到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Kafka+zookeeper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集群上。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           </a:t>
            </a:r>
            <a:r>
              <a:rPr lang="zh-CN" altLang="en-US" sz="1600" b="1" dirty="0" smtClean="0">
                <a:latin typeface="华文细黑" pitchFamily="2" charset="-122"/>
                <a:ea typeface="华文细黑" pitchFamily="2" charset="-122"/>
              </a:rPr>
              <a:t>第</a:t>
            </a: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二层、消息队列层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	原始日志发送到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Kafka+zookeeper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集群上后，会进行集中存储，此时，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是消息的生产者，存储的消息可以随时被消费。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         </a:t>
            </a:r>
            <a:r>
              <a:rPr lang="zh-CN" altLang="en-US" sz="1600" b="1" dirty="0" smtClean="0">
                <a:latin typeface="华文细黑" pitchFamily="2" charset="-122"/>
                <a:ea typeface="华文细黑" pitchFamily="2" charset="-122"/>
              </a:rPr>
              <a:t>第</a:t>
            </a: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三层、数据分析层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作为消费者，会去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Kafka+zookeeper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集群节点实时拉取原始日志，然后将获取到的原始日志根据规则进行分析、清洗、过滤，最后将清洗好的日志转发至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sz="1600" b="1" dirty="0" smtClean="0">
                <a:latin typeface="华文细黑" pitchFamily="2" charset="-122"/>
                <a:ea typeface="华文细黑" pitchFamily="2" charset="-122"/>
              </a:rPr>
              <a:t> 第</a:t>
            </a: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四层、数据持久化存储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集群在接收到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发送过来的数据后，执行写磁盘，建索引库等操作，最后将结构化的数据存储到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集群上。</a:t>
            </a:r>
          </a:p>
          <a:p>
            <a:pPr marL="285750" lvl="2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     </a:t>
            </a:r>
            <a:r>
              <a:rPr lang="zh-CN" altLang="en-US" sz="1600" b="1" dirty="0" smtClean="0">
                <a:latin typeface="华文细黑" pitchFamily="2" charset="-122"/>
                <a:ea typeface="华文细黑" pitchFamily="2" charset="-122"/>
              </a:rPr>
              <a:t>第</a:t>
            </a: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五层、数据查询、展示层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是一个可视化的数据展示平台，当有数据检索请求时，它从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集群上读取数据，然后进行可视化出图和多维度分析。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6.8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服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务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事件文件配置实例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接着把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logstash_in_stdout.conf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文件稍加修改，变成另外一个事件配置文件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logstash_in_kafka.conf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，内容如下：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input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file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path =&gt; "/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/log/messages"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bootstrap_servers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=&gt; "172.16.213.51:9092,172.16.213.75:9092,172.16.213.109:9092"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topic_id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=&gt; 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osmessages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个配置文件中，输入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input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仍然是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file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，重点看输出插件，这里定义了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的输出源为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，通过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bootstrap_servers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选项指定了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地址和端口。特别注意这里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地址的写法，每个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地址之间通过逗号分隔。另外，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输出中的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topic_id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选项，是指定输出到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中的哪个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下，这里是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osmessages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，如果无此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，会自动重建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11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6.8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服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务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8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作为转发节点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上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面对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的使用做了一个基础的介绍，现在回到本节介绍的这个案例中，在这个部署架构中，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是作为一个二级转发节点使用的，也就是它将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作为数据接收源，然后将数据发送到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集群中，按照这个需求，新建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事件配置文件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kafka_os_into_es.conf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，内容如下：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input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bootstrap_servers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=&gt; "172.16.213.51:9092,172.16.213.75:9092,172.16.213.109:9092"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topics =&gt; ["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osmessages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hosts =&gt; ["172.16.213.37:9200","172.16.213.77:9200","172.16.213.78:9200"]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index =&gt; "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osmessageslog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-%{+YYYY-MM-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dd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  <a:endParaRPr lang="zh-CN" altLang="en-US" sz="10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6.9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展示日志数据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、下载与安装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Kibana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使用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JavaScript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语言编写，安装部署十分简单，即下即用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，可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以从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elastic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官网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https://www.elastic.co/cn/downloads/kibana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下载所需的版本，这里需要注意的是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的版本必须一致，另外，在安装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时，要确保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已经安装完毕。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里安装的版本是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kibana-6.3.2-linux-x86_64.tar.gz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。将下载下来的安装包直接解压到一个路径下即可完成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的安装，根据前面的规划，将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server2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主机（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172.16.213.77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）上，然后统一将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目录下，基本操作过程如下：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tar -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zxvf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kibana-6.3.2-linux-x86_64.tar.gz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-C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mv /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/local/kibana-6.3.2-linux-x86_64 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/local/kibana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6.9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展示日志数据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Kibana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由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于将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安装到了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目录下，因此，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的配置文件为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kibana.yml,Kibana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配置非常简单，这里仅列出常用的配置项，内容如下：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server.port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5601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server.host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"172.16.213.77"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elasticsearch.url: "http://172.16.213.37:9200"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kibana.index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".kibana"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其中，每个配置项的含义介绍如下：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server.port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绑定的监听端口，默认是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5601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server.host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绑定的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地址，如果内网访问，设置为内网地址即可。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elasticsearch.url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访问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的地址，如果是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集群，添加任一集群节点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即可，官方推荐是设置为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集群中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client node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角色的节点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kibana.index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：用于存储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数据信息的索引，这个可以在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kibanaweb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界面中看到。</a:t>
            </a:r>
            <a:endParaRPr lang="zh-CN" altLang="en-US" sz="8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6.9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展示日志数据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、启动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服务与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web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配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置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所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有配置完成后，就可以启动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了，启动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服务的命令在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/bin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目录下，执行如下命令启动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服务：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[root@kafkazk2 ~]# cd 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[root@kafkazk2 kibana]#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nohup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bin/kibana &amp;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[root@kafkazk2 kibana]#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ps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-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ef|grep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node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root      6407     1  0 Jan15 ?        00:59:11 bin/../node/bin/node --no-warnings bin/../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src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/cli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root      7732 32678  0 15:13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pts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/0    00:00:00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grep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--color=auto node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这样，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对应的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node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服务就启动起来了。</a:t>
            </a:r>
            <a:endParaRPr lang="zh-CN" altLang="en-US" sz="9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079237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6.10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、调试并验证日志数据流向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经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过上面的配置过程，大数据日志分析平台已经基本构建完成，由于整个配置架构比较复杂，这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里来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梳理下各个功能模块的数据和业务流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向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9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536841"/>
              </p:ext>
            </p:extLst>
          </p:nvPr>
        </p:nvGraphicFramePr>
        <p:xfrm>
          <a:off x="3331676" y="2154725"/>
          <a:ext cx="6391746" cy="4589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Visio" r:id="rId3" imgW="6982968" imgH="5021108" progId="Visio.Drawing.11">
                  <p:embed/>
                </p:oleObj>
              </mc:Choice>
              <mc:Fallback>
                <p:oleObj name="Visio" r:id="rId3" imgW="6982968" imgH="50211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676" y="2154725"/>
                        <a:ext cx="6391746" cy="45897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8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3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6.2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、环境与角色说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明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、服务器环境与角色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操作系统统一采用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Centos7.5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版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本，各个服务器角色如下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表所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示：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28986"/>
              </p:ext>
            </p:extLst>
          </p:nvPr>
        </p:nvGraphicFramePr>
        <p:xfrm>
          <a:off x="1547818" y="2811437"/>
          <a:ext cx="8333161" cy="2259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3608"/>
                <a:gridCol w="1620228"/>
                <a:gridCol w="2818263"/>
                <a:gridCol w="2361062"/>
              </a:tblGrid>
              <a:tr h="27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IP</a:t>
                      </a:r>
                      <a:r>
                        <a:rPr lang="zh-CN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地址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主机名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角色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所属集群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2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172.16.213.157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filebeatserver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业务服务器</a:t>
                      </a:r>
                      <a:r>
                        <a:rPr lang="en-US" sz="1400" kern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+filebeat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业务服务器集群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2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172.16.213.51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kafkazk1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Kafka+ </a:t>
                      </a:r>
                      <a:r>
                        <a:rPr lang="en-US" sz="1400" kern="100" dirty="0" err="1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ZooKeeper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Kafka Broker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集群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2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172.16.213.75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kafkazk2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Kafka+ </a:t>
                      </a:r>
                      <a:r>
                        <a:rPr lang="en-US" sz="1400" kern="100" dirty="0" err="1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ZooKeeper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2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172.16.213.109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kafkazk3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Kafka+ </a:t>
                      </a:r>
                      <a:r>
                        <a:rPr lang="en-US" sz="1400" kern="100" dirty="0" err="1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ZooKeeper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5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172.16.213.120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logstashserver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Logstash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数据转发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2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172.16.213.37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server1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ES Master</a:t>
                      </a:r>
                      <a:r>
                        <a:rPr lang="zh-CN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ES </a:t>
                      </a:r>
                      <a:r>
                        <a:rPr lang="en-US" sz="1400" kern="100" dirty="0" err="1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NataNode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Elasticsearch</a:t>
                      </a:r>
                      <a:r>
                        <a:rPr lang="zh-CN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集群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2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172.16.213.77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server2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ES Master</a:t>
                      </a:r>
                      <a:r>
                        <a:rPr lang="zh-CN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、</a:t>
                      </a:r>
                      <a:r>
                        <a:rPr lang="en-US" sz="1400" kern="100" dirty="0" err="1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Kibana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2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172.16.213.78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server3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ES Master</a:t>
                      </a:r>
                      <a:r>
                        <a:rPr lang="zh-CN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ES </a:t>
                      </a:r>
                      <a:r>
                        <a:rPr lang="en-US" sz="1400" kern="100" dirty="0" err="1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NataNode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6.2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、环境与角色说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明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、软件环境与版本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下表详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细说明了本节安装软件对应的名称和版本号，其中，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三款软件推荐选择一样的版本，这里选择的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是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6.3.2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版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本。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42015"/>
              </p:ext>
            </p:extLst>
          </p:nvPr>
        </p:nvGraphicFramePr>
        <p:xfrm>
          <a:off x="1390866" y="2947917"/>
          <a:ext cx="8394578" cy="2712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7536"/>
                <a:gridCol w="2798521"/>
                <a:gridCol w="2798521"/>
              </a:tblGrid>
              <a:tr h="3566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软件名称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版本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说明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85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JDK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JDK 1.8.0_151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Java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环境解析器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0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filebeat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filebeat-6.3.2-linux-x86_64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前端日志收集器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5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Logstash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logstash-6.3.2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日志收集、过滤、转发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5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zookeeper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zookeeper-3.4.11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资源调度、协作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5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Kafka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kafka_2.10-0.10.0.1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消息通信中间件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5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elasticsearch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elasticsearch-6.3.2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日志存储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5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kibana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kibana-6.3.2-linux-x86_64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日志展示、分析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4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6.3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JDK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以及设置环境变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量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、选择合适版本并下载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JDK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Zookeeper </a:t>
            </a:r>
            <a:r>
              <a:rPr lang="zh-CN" altLang="en-US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都依赖于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Java</a:t>
            </a:r>
            <a:r>
              <a:rPr lang="zh-CN" altLang="en-US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环境，并且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要求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JDK</a:t>
            </a:r>
            <a:r>
              <a:rPr lang="zh-CN" altLang="en-US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版本至少在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JDK1.7</a:t>
            </a:r>
            <a:r>
              <a:rPr lang="zh-CN" altLang="en-US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或者以上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，因此，在安装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的机器上，必须要安装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JDK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，一般推荐使用最新版本的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JDK,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这里我们使用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JDK1.8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版本，可以选择使用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Oracle JDK1.8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或者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Open JDK1.8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。这里我们使用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Oracle JDK1.8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oracle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官网下载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linux-64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版本的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JDK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，下载时，选择适合自己机器运行环境的版本，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oracle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官网提供的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JDK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都是二进制版本的，因此，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JDK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的安装非常简单，只需将下载下来的程序包解压到相应的目录即可。安装过程如下：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mkdir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/java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tar -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zxvf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jdk-8u152-linux-x64.tar.gz -C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/java/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、设置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JDK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的环境变量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要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让程序能够识别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JDK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路径，需要设置环境变量，这里我们将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JDK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环境变量设置到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etc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/profile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文件中。添加如下内容到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etc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/profile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文件最后：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export JAVA_HOME=/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/java/jdk1.8.0_152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export PATH=$PATH:$JAVA_HOME/bin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exportCLASSPATH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=.:$JAVA_HOME/lib/tools.jar:$JAVA_HOME/lib/dt.jar:$CLASSPATH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然后执行如下命令让设置生效：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root@localhost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source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etc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/profile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群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集群的架构与角色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zh-CN" sz="1600" dirty="0">
                <a:latin typeface="华文细黑" pitchFamily="2" charset="-122"/>
                <a:ea typeface="华文细黑" pitchFamily="2" charset="-122"/>
              </a:rPr>
              <a:t>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zh-CN" sz="1600" dirty="0">
                <a:latin typeface="华文细黑" pitchFamily="2" charset="-122"/>
                <a:ea typeface="华文细黑" pitchFamily="2" charset="-122"/>
              </a:rPr>
              <a:t>的架构中，有三类角色，分别是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Client Node</a:t>
            </a:r>
            <a:r>
              <a:rPr lang="zh-CN" altLang="zh-CN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Data Node</a:t>
            </a:r>
            <a:r>
              <a:rPr lang="zh-CN" altLang="zh-CN" sz="16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Master Node</a:t>
            </a:r>
            <a:r>
              <a:rPr lang="zh-CN" altLang="zh-CN" sz="1600" dirty="0">
                <a:latin typeface="华文细黑" pitchFamily="2" charset="-122"/>
                <a:ea typeface="华文细黑" pitchFamily="2" charset="-122"/>
              </a:rPr>
              <a:t>，搜索查询的请求一般是经过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Client Node</a:t>
            </a:r>
            <a:r>
              <a:rPr lang="zh-CN" altLang="zh-CN" sz="1600" dirty="0">
                <a:latin typeface="华文细黑" pitchFamily="2" charset="-122"/>
                <a:ea typeface="华文细黑" pitchFamily="2" charset="-122"/>
              </a:rPr>
              <a:t>来向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Data Node</a:t>
            </a:r>
            <a:r>
              <a:rPr lang="zh-CN" altLang="zh-CN" sz="1600" dirty="0">
                <a:latin typeface="华文细黑" pitchFamily="2" charset="-122"/>
                <a:ea typeface="华文细黑" pitchFamily="2" charset="-122"/>
              </a:rPr>
              <a:t>获取数据，而索引查询首先请求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Master Node</a:t>
            </a:r>
            <a:r>
              <a:rPr lang="zh-CN" altLang="zh-CN" sz="1600" dirty="0">
                <a:latin typeface="华文细黑" pitchFamily="2" charset="-122"/>
                <a:ea typeface="华文细黑" pitchFamily="2" charset="-122"/>
              </a:rPr>
              <a:t>节点，然后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Master Node</a:t>
            </a:r>
            <a:r>
              <a:rPr lang="zh-CN" altLang="zh-CN" sz="1600" dirty="0">
                <a:latin typeface="华文细黑" pitchFamily="2" charset="-122"/>
                <a:ea typeface="华文细黑" pitchFamily="2" charset="-122"/>
              </a:rPr>
              <a:t>将请求分配到多个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Data Node</a:t>
            </a:r>
            <a:r>
              <a:rPr lang="zh-CN" altLang="zh-CN" sz="1600" dirty="0">
                <a:latin typeface="华文细黑" pitchFamily="2" charset="-122"/>
                <a:ea typeface="华文细黑" pitchFamily="2" charset="-122"/>
              </a:rPr>
              <a:t>节点完成一次索引查询</a:t>
            </a:r>
            <a:r>
              <a:rPr lang="zh-CN" altLang="zh-CN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819473"/>
              </p:ext>
            </p:extLst>
          </p:nvPr>
        </p:nvGraphicFramePr>
        <p:xfrm>
          <a:off x="3405116" y="3241343"/>
          <a:ext cx="6489510" cy="345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Visio" r:id="rId3" imgW="6281166" imgH="3346962" progId="Visio.Drawing.11">
                  <p:embed/>
                </p:oleObj>
              </mc:Choice>
              <mc:Fallback>
                <p:oleObj name="Visio" r:id="rId3" imgW="6281166" imgH="334696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16" y="3241343"/>
                        <a:ext cx="6489510" cy="3458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2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六、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6.4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、安装并配置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集群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集群的架构与角色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集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群中每个角色的含义介绍如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下：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latin typeface="华文细黑" pitchFamily="2" charset="-122"/>
                <a:ea typeface="华文细黑" pitchFamily="2" charset="-122"/>
              </a:rPr>
              <a:t>master </a:t>
            </a:r>
            <a:r>
              <a:rPr lang="en-US" altLang="zh-CN" sz="1600" b="1" dirty="0">
                <a:latin typeface="华文细黑" pitchFamily="2" charset="-122"/>
                <a:ea typeface="华文细黑" pitchFamily="2" charset="-122"/>
              </a:rPr>
              <a:t>node</a:t>
            </a: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可以理解为主节点，主要用于元数据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(metadata)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的处理，比如索引的新增、删除、分片分配等，以及管理集群各个节点的状态。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集群中可以定义多个主节点，但是，在同一时刻，只有一个主节点起作用，其它定义的主节点，是作为主节点的候选节点存在。当一个主节点故障后，集群会从候选主节点中选举出新的主节点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华文细黑" pitchFamily="2" charset="-122"/>
                <a:ea typeface="华文细黑" pitchFamily="2" charset="-122"/>
              </a:rPr>
              <a:t>data node</a:t>
            </a: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数据节点，这些节点上保存了数据分片。它负责数据相关操作，比如分片的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CRUD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、搜索和整合等操作。数据节点上面执行的操作都比较消耗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CPU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、内存和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I/O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资源，因此数据节点服务器要选择较好的硬件配置，才能获取高效的存储和分析性能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华文细黑" pitchFamily="2" charset="-122"/>
                <a:ea typeface="华文细黑" pitchFamily="2" charset="-122"/>
              </a:rPr>
              <a:t>client node</a:t>
            </a: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客户端节点，属于可选节点，是作为任务分发用的，它里面也会存元数据，但是它不会对元数据做任何修改。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client node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存在的好处是可以分担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data node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的一部分压力，因为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的查询是两层汇聚的结果，第一层是在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data node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上做查询结果汇聚，然后把结果发给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client node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client node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接收到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data node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发来的结果后再做第二次的汇聚，然后把最终的查询结果返回给用户。这样，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client node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就替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data node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分担了部分压力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8471</TotalTime>
  <Words>3867</Words>
  <Application>Microsoft Office PowerPoint</Application>
  <PresentationFormat>自定义</PresentationFormat>
  <Paragraphs>757</Paragraphs>
  <Slides>46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Office 主题</vt:lpstr>
      <vt:lpstr>Visio</vt:lpstr>
      <vt:lpstr>ELK大规模日志实时处理系统</vt:lpstr>
      <vt:lpstr>PowerPoint 演示文稿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六、ELK+Filebeat+Kafka+ZooKeeper构建大数据日志分析平台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微软用户</cp:lastModifiedBy>
  <cp:revision>285</cp:revision>
  <dcterms:created xsi:type="dcterms:W3CDTF">2016-09-12T07:04:34Z</dcterms:created>
  <dcterms:modified xsi:type="dcterms:W3CDTF">2020-11-30T10:04:27Z</dcterms:modified>
</cp:coreProperties>
</file>