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368" r:id="rId4"/>
    <p:sldId id="572" r:id="rId5"/>
    <p:sldId id="573" r:id="rId6"/>
    <p:sldId id="574" r:id="rId7"/>
    <p:sldId id="575" r:id="rId8"/>
    <p:sldId id="557" r:id="rId9"/>
    <p:sldId id="590" r:id="rId10"/>
    <p:sldId id="576" r:id="rId11"/>
    <p:sldId id="587" r:id="rId12"/>
    <p:sldId id="577" r:id="rId13"/>
    <p:sldId id="588" r:id="rId14"/>
    <p:sldId id="589" r:id="rId15"/>
    <p:sldId id="578" r:id="rId16"/>
    <p:sldId id="554" r:id="rId17"/>
    <p:sldId id="579" r:id="rId18"/>
    <p:sldId id="580" r:id="rId19"/>
    <p:sldId id="584" r:id="rId20"/>
    <p:sldId id="585" r:id="rId21"/>
    <p:sldId id="586" r:id="rId22"/>
    <p:sldId id="583" r:id="rId23"/>
    <p:sldId id="591" r:id="rId24"/>
    <p:sldId id="592" r:id="rId25"/>
    <p:sldId id="593" r:id="rId26"/>
    <p:sldId id="594" r:id="rId27"/>
    <p:sldId id="595" r:id="rId28"/>
    <p:sldId id="26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p:scale>
          <a:sx n="70" d="100"/>
          <a:sy n="70" d="100"/>
        </p:scale>
        <p:origin x="-7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7125881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028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07687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134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4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t>2020-11-30</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t>‹#›</a:t>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extLst>
      <p:ext uri="{BB962C8B-B14F-4D97-AF65-F5344CB8AC3E}">
        <p14:creationId xmlns:p14="http://schemas.microsoft.com/office/powerpoint/2010/main" val="3434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t>2020-11-30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t>‹#›</a:t>
            </a:fld>
            <a:endParaRPr lang="zh-CN" altLang="en-US"/>
          </a:p>
        </p:txBody>
      </p:sp>
      <p:pic>
        <p:nvPicPr>
          <p:cNvPr id="8" name="图片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extLst>
      <p:ext uri="{BB962C8B-B14F-4D97-AF65-F5344CB8AC3E}">
        <p14:creationId xmlns:p14="http://schemas.microsoft.com/office/powerpoint/2010/main" val="381380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6163" y="1665026"/>
            <a:ext cx="10780311" cy="2072691"/>
          </a:xfrm>
        </p:spPr>
        <p:txBody>
          <a:bodyPr>
            <a:normAutofit/>
          </a:bodyPr>
          <a:lstStyle/>
          <a:p>
            <a:r>
              <a:rPr lang="en-US" altLang="zh-CN" sz="5400" b="1" dirty="0" smtClean="0">
                <a:latin typeface="华文细黑" pitchFamily="2" charset="-122"/>
                <a:ea typeface="华文细黑" pitchFamily="2" charset="-122"/>
              </a:rPr>
              <a:t>ELK</a:t>
            </a:r>
            <a:r>
              <a:rPr lang="zh-CN" altLang="zh-CN" sz="5400" b="1" dirty="0" smtClean="0">
                <a:latin typeface="华文细黑" pitchFamily="2" charset="-122"/>
                <a:ea typeface="华文细黑" pitchFamily="2" charset="-122"/>
              </a:rPr>
              <a:t>大</a:t>
            </a:r>
            <a:r>
              <a:rPr lang="zh-CN" altLang="zh-CN" sz="5400" b="1" dirty="0">
                <a:latin typeface="华文细黑" pitchFamily="2" charset="-122"/>
                <a:ea typeface="华文细黑" pitchFamily="2" charset="-122"/>
              </a:rPr>
              <a:t>规模日志实时处理系</a:t>
            </a:r>
            <a:r>
              <a:rPr lang="zh-CN" altLang="zh-CN" sz="5400" b="1" dirty="0" smtClean="0">
                <a:latin typeface="华文细黑" pitchFamily="2" charset="-122"/>
                <a:ea typeface="华文细黑" pitchFamily="2" charset="-122"/>
              </a:rPr>
              <a:t>统</a:t>
            </a:r>
            <a:endParaRPr lang="zh-CN" altLang="en-US" sz="5400" b="1" dirty="0">
              <a:latin typeface="华文细黑" pitchFamily="2" charset="-122"/>
              <a:ea typeface="华文细黑" pitchFamily="2" charset="-122"/>
            </a:endParaRPr>
          </a:p>
        </p:txBody>
      </p:sp>
      <p:sp>
        <p:nvSpPr>
          <p:cNvPr id="5" name="矩形 4"/>
          <p:cNvSpPr/>
          <p:nvPr/>
        </p:nvSpPr>
        <p:spPr>
          <a:xfrm>
            <a:off x="7331325" y="4414504"/>
            <a:ext cx="3575018" cy="400110"/>
          </a:xfrm>
          <a:prstGeom prst="rect">
            <a:avLst/>
          </a:prstGeom>
        </p:spPr>
        <p:txBody>
          <a:bodyPr wrap="none">
            <a:spAutoFit/>
          </a:bodyPr>
          <a:lstStyle/>
          <a:p>
            <a:pPr algn="r"/>
            <a:r>
              <a:rPr lang="en-US" altLang="zh-CN" sz="2000" b="1" dirty="0" smtClean="0">
                <a:latin typeface="华文细黑" pitchFamily="2" charset="-122"/>
                <a:ea typeface="华文细黑" pitchFamily="2" charset="-122"/>
              </a:rPr>
              <a:t>51CTO</a:t>
            </a:r>
            <a:r>
              <a:rPr lang="zh-CN" altLang="en-US" sz="2000" b="1" dirty="0">
                <a:latin typeface="华文细黑" pitchFamily="2" charset="-122"/>
                <a:ea typeface="华文细黑" pitchFamily="2" charset="-122"/>
              </a:rPr>
              <a:t>学院</a:t>
            </a:r>
            <a:r>
              <a:rPr lang="zh-CN" altLang="en-US" sz="2000" b="1" dirty="0" smtClean="0">
                <a:latin typeface="华文细黑" pitchFamily="2" charset="-122"/>
                <a:ea typeface="华文细黑" pitchFamily="2" charset="-122"/>
              </a:rPr>
              <a:t>高</a:t>
            </a:r>
            <a:r>
              <a:rPr lang="zh-CN" altLang="en-US" sz="2000" b="1" dirty="0">
                <a:latin typeface="华文细黑" pitchFamily="2" charset="-122"/>
                <a:ea typeface="华文细黑" pitchFamily="2" charset="-122"/>
              </a:rPr>
              <a:t>级讲师：高俊峰</a:t>
            </a:r>
          </a:p>
        </p:txBody>
      </p:sp>
    </p:spTree>
    <p:extLst>
      <p:ext uri="{BB962C8B-B14F-4D97-AF65-F5344CB8AC3E}">
        <p14:creationId xmlns:p14="http://schemas.microsoft.com/office/powerpoint/2010/main" val="60865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a:latin typeface="华文细黑" pitchFamily="2" charset="-122"/>
                <a:ea typeface="华文细黑" pitchFamily="2" charset="-122"/>
              </a:rPr>
              <a:t>2.2	</a:t>
            </a:r>
            <a:r>
              <a:rPr lang="zh-CN" altLang="en-US" sz="2400" dirty="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应用举例　</a:t>
            </a: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里以</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提供的基本服务分布式锁为例进行介绍</a:t>
            </a:r>
            <a:r>
              <a:rPr lang="zh-CN" altLang="en-US" sz="1600" dirty="0" smtClean="0">
                <a:latin typeface="华文细黑" pitchFamily="2" charset="-122"/>
                <a:ea typeface="华文细黑" pitchFamily="2" charset="-122"/>
              </a:rPr>
              <a:t>。在</a:t>
            </a:r>
            <a:r>
              <a:rPr lang="zh-CN" altLang="en-US" sz="1600" dirty="0">
                <a:latin typeface="华文细黑" pitchFamily="2" charset="-122"/>
                <a:ea typeface="华文细黑" pitchFamily="2" charset="-122"/>
              </a:rPr>
              <a:t>分布式锁服务中，有一种最典型应用场景，就是通过对集群进行</a:t>
            </a:r>
            <a:r>
              <a:rPr lang="en-US" altLang="zh-CN" sz="1600" dirty="0">
                <a:latin typeface="华文细黑" pitchFamily="2" charset="-122"/>
                <a:ea typeface="华文细黑" pitchFamily="2" charset="-122"/>
              </a:rPr>
              <a:t>Master</a:t>
            </a:r>
            <a:r>
              <a:rPr lang="zh-CN" altLang="en-US" sz="1600" dirty="0">
                <a:latin typeface="华文细黑" pitchFamily="2" charset="-122"/>
                <a:ea typeface="华文细黑" pitchFamily="2" charset="-122"/>
              </a:rPr>
              <a:t>角色的选举，来解决分布式系统中的单点故障问题。所谓单点故障，就是在一个主从的分布式系统中，主节点负责任务调度分发，从节点负责任务的处理，而当主节点发生故障时，整个应用系统也就瘫痪了，那么这种故障就称为单点故障</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解</a:t>
            </a:r>
            <a:r>
              <a:rPr lang="zh-CN" altLang="en-US" sz="1600" dirty="0">
                <a:latin typeface="华文细黑" pitchFamily="2" charset="-122"/>
                <a:ea typeface="华文细黑" pitchFamily="2" charset="-122"/>
              </a:rPr>
              <a:t>决单点故障，传统的方式是采用一个备用节点，这个备用节点定期向主节点发送</a:t>
            </a:r>
            <a:r>
              <a:rPr lang="en-US" altLang="zh-CN" sz="1600" dirty="0">
                <a:latin typeface="华文细黑" pitchFamily="2" charset="-122"/>
                <a:ea typeface="华文细黑" pitchFamily="2" charset="-122"/>
              </a:rPr>
              <a:t>ping</a:t>
            </a:r>
            <a:r>
              <a:rPr lang="zh-CN" altLang="en-US" sz="1600" dirty="0">
                <a:latin typeface="华文细黑" pitchFamily="2" charset="-122"/>
                <a:ea typeface="华文细黑" pitchFamily="2" charset="-122"/>
              </a:rPr>
              <a:t>包，主节点收到</a:t>
            </a:r>
            <a:r>
              <a:rPr lang="en-US" altLang="zh-CN" sz="1600" dirty="0">
                <a:latin typeface="华文细黑" pitchFamily="2" charset="-122"/>
                <a:ea typeface="华文细黑" pitchFamily="2" charset="-122"/>
              </a:rPr>
              <a:t>ping</a:t>
            </a:r>
            <a:r>
              <a:rPr lang="zh-CN" altLang="en-US" sz="1600" dirty="0">
                <a:latin typeface="华文细黑" pitchFamily="2" charset="-122"/>
                <a:ea typeface="华文细黑" pitchFamily="2" charset="-122"/>
              </a:rPr>
              <a:t>包以后向备用节点发送回复</a:t>
            </a:r>
            <a:r>
              <a:rPr lang="en-US" altLang="zh-CN" sz="1600" dirty="0" err="1">
                <a:latin typeface="华文细黑" pitchFamily="2" charset="-122"/>
                <a:ea typeface="华文细黑" pitchFamily="2" charset="-122"/>
              </a:rPr>
              <a:t>Ack</a:t>
            </a:r>
            <a:r>
              <a:rPr lang="zh-CN" altLang="en-US" sz="1600" dirty="0">
                <a:latin typeface="华文细黑" pitchFamily="2" charset="-122"/>
                <a:ea typeface="华文细黑" pitchFamily="2" charset="-122"/>
              </a:rPr>
              <a:t>信息，当备用节点收到回复的时候就会认为当前主节点运行正常，让它继续提供服务。而当主节点故障时，备用节点就无法收到回复信息了，此时，备用节点就认为主节点宕机，然后接替它成为新的主节点继续提供服务</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854" y="3742970"/>
            <a:ext cx="4709474" cy="2806846"/>
          </a:xfrm>
          <a:prstGeom prst="rect">
            <a:avLst/>
          </a:prstGeom>
        </p:spPr>
      </p:pic>
    </p:spTree>
    <p:extLst>
      <p:ext uri="{BB962C8B-B14F-4D97-AF65-F5344CB8AC3E}">
        <p14:creationId xmlns:p14="http://schemas.microsoft.com/office/powerpoint/2010/main" val="1447101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a:latin typeface="华文细黑" pitchFamily="2" charset="-122"/>
                <a:ea typeface="华文细黑" pitchFamily="2" charset="-122"/>
              </a:rPr>
              <a:t>2.2	</a:t>
            </a:r>
            <a:r>
              <a:rPr lang="zh-CN" altLang="en-US" sz="2400" dirty="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应用举例　</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zh-CN" altLang="en-US" sz="1600" dirty="0">
              <a:latin typeface="华文细黑" pitchFamily="2" charset="-122"/>
              <a:ea typeface="华文细黑" pitchFamily="2" charset="-122"/>
            </a:endParaRP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种传统解决单点故障的方法，虽然在一定程度上解决了问题，但是有一个隐患，就是网络问题，可能会存在这样一种情况：主节点并没有出现故障，只是在回复</a:t>
            </a:r>
            <a:r>
              <a:rPr lang="en-US" altLang="zh-CN" sz="1600" dirty="0" err="1">
                <a:latin typeface="华文细黑" pitchFamily="2" charset="-122"/>
                <a:ea typeface="华文细黑" pitchFamily="2" charset="-122"/>
              </a:rPr>
              <a:t>ack</a:t>
            </a:r>
            <a:r>
              <a:rPr lang="zh-CN" altLang="en-US" sz="1600" dirty="0">
                <a:latin typeface="华文细黑" pitchFamily="2" charset="-122"/>
                <a:ea typeface="华文细黑" pitchFamily="2" charset="-122"/>
              </a:rPr>
              <a:t>响应的时候网络发生了故障，这样备用节点就无法收到回复，那么它就会认为主节点出现了故障，接着，备用节点将接管主节点的服务，并成为新的主节点，此时，分布式系统中就出现了两个主节点（双</a:t>
            </a:r>
            <a:r>
              <a:rPr lang="en-US" altLang="zh-CN" sz="1600" dirty="0">
                <a:latin typeface="华文细黑" pitchFamily="2" charset="-122"/>
                <a:ea typeface="华文细黑" pitchFamily="2" charset="-122"/>
              </a:rPr>
              <a:t>Master</a:t>
            </a:r>
            <a:r>
              <a:rPr lang="zh-CN" altLang="en-US" sz="1600" dirty="0">
                <a:latin typeface="华文细黑" pitchFamily="2" charset="-122"/>
                <a:ea typeface="华文细黑" pitchFamily="2" charset="-122"/>
              </a:rPr>
              <a:t>节点）的情况，双</a:t>
            </a:r>
            <a:r>
              <a:rPr lang="en-US" altLang="zh-CN" sz="1600" dirty="0">
                <a:latin typeface="华文细黑" pitchFamily="2" charset="-122"/>
                <a:ea typeface="华文细黑" pitchFamily="2" charset="-122"/>
              </a:rPr>
              <a:t>Master</a:t>
            </a:r>
            <a:r>
              <a:rPr lang="zh-CN" altLang="en-US" sz="1600" dirty="0">
                <a:latin typeface="华文细黑" pitchFamily="2" charset="-122"/>
                <a:ea typeface="华文细黑" pitchFamily="2" charset="-122"/>
              </a:rPr>
              <a:t>节点的出现，会导致分布式系统的服务发生混乱。这样的话，整个分布式系统将变得不可用。为了防止出现这种情况，就需要引入</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来解决这种问题。</a:t>
            </a:r>
            <a:endParaRPr lang="en-US" altLang="zh-CN" sz="700" dirty="0" smtClean="0">
              <a:latin typeface="华文细黑" pitchFamily="2" charset="-122"/>
              <a:ea typeface="华文细黑"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559" y="3308764"/>
            <a:ext cx="4715579" cy="2989678"/>
          </a:xfrm>
          <a:prstGeom prst="rect">
            <a:avLst/>
          </a:prstGeom>
        </p:spPr>
      </p:pic>
    </p:spTree>
    <p:extLst>
      <p:ext uri="{BB962C8B-B14F-4D97-AF65-F5344CB8AC3E}">
        <p14:creationId xmlns:p14="http://schemas.microsoft.com/office/powerpoint/2010/main" val="112936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a:latin typeface="华文细黑" pitchFamily="2" charset="-122"/>
                <a:ea typeface="华文细黑" pitchFamily="2" charset="-122"/>
              </a:rPr>
              <a:t>2.3</a:t>
            </a:r>
            <a:r>
              <a:rPr lang="zh-CN" altLang="en-US" sz="2400" dirty="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工作原理</a:t>
            </a:r>
          </a:p>
          <a:p>
            <a:pPr marL="0" lvl="2" indent="0">
              <a:lnSpc>
                <a:spcPct val="100000"/>
              </a:lnSpc>
              <a:spcBef>
                <a:spcPts val="0"/>
              </a:spcBef>
              <a:buNone/>
            </a:pPr>
            <a:r>
              <a:rPr lang="zh-CN" altLang="en-US" sz="1600" dirty="0">
                <a:latin typeface="华文细黑" pitchFamily="2" charset="-122"/>
                <a:ea typeface="华文细黑" pitchFamily="2" charset="-122"/>
              </a:rPr>
              <a:t>下面通过三种情形，介绍下</a:t>
            </a:r>
            <a:r>
              <a:rPr lang="en-US" altLang="zh-CN" sz="1600" dirty="0">
                <a:latin typeface="华文细黑" pitchFamily="2" charset="-122"/>
                <a:ea typeface="华文细黑" pitchFamily="2" charset="-122"/>
              </a:rPr>
              <a:t>Zookeeper</a:t>
            </a:r>
            <a:r>
              <a:rPr lang="zh-CN" altLang="en-US" sz="1600" dirty="0">
                <a:latin typeface="华文细黑" pitchFamily="2" charset="-122"/>
                <a:ea typeface="华文细黑" pitchFamily="2" charset="-122"/>
              </a:rPr>
              <a:t>是如何进行工作的</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a:t>
            </a:r>
            <a:r>
              <a:rPr lang="en-US" altLang="zh-CN" sz="1600" dirty="0">
                <a:latin typeface="华文细黑" pitchFamily="2" charset="-122"/>
                <a:ea typeface="华文细黑" pitchFamily="2" charset="-122"/>
              </a:rPr>
              <a:t>1</a:t>
            </a: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Master</a:t>
            </a:r>
            <a:r>
              <a:rPr lang="zh-CN" altLang="en-US" sz="1600" dirty="0">
                <a:latin typeface="华文细黑" pitchFamily="2" charset="-122"/>
                <a:ea typeface="华文细黑" pitchFamily="2" charset="-122"/>
              </a:rPr>
              <a:t>启动</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400" dirty="0" smtClean="0">
                <a:latin typeface="华文细黑" pitchFamily="2" charset="-122"/>
                <a:ea typeface="华文细黑" pitchFamily="2" charset="-122"/>
              </a:rPr>
              <a:t>在</a:t>
            </a:r>
            <a:r>
              <a:rPr lang="zh-CN" altLang="en-US" sz="1400" dirty="0">
                <a:latin typeface="华文细黑" pitchFamily="2" charset="-122"/>
                <a:ea typeface="华文细黑" pitchFamily="2" charset="-122"/>
              </a:rPr>
              <a:t>分布式系统中引入</a:t>
            </a:r>
            <a:r>
              <a:rPr lang="en-US" altLang="zh-CN" sz="1400" dirty="0">
                <a:latin typeface="华文细黑" pitchFamily="2" charset="-122"/>
                <a:ea typeface="华文细黑" pitchFamily="2" charset="-122"/>
              </a:rPr>
              <a:t>Zookeeper</a:t>
            </a:r>
            <a:r>
              <a:rPr lang="zh-CN" altLang="en-US" sz="1400" dirty="0">
                <a:latin typeface="华文细黑" pitchFamily="2" charset="-122"/>
                <a:ea typeface="华文细黑" pitchFamily="2" charset="-122"/>
              </a:rPr>
              <a:t>以后，就可以配置多个主节点，这里以配置两个主节点为例，假定它们是</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主节点</a:t>
            </a:r>
            <a:r>
              <a:rPr lang="en-US" altLang="zh-CN" sz="1400" dirty="0">
                <a:latin typeface="华文细黑" pitchFamily="2" charset="-122"/>
                <a:ea typeface="华文细黑" pitchFamily="2" charset="-122"/>
              </a:rPr>
              <a:t>A"</a:t>
            </a:r>
            <a:r>
              <a:rPr lang="zh-CN" altLang="en-US" sz="1400" dirty="0">
                <a:latin typeface="华文细黑" pitchFamily="2" charset="-122"/>
                <a:ea typeface="华文细黑" pitchFamily="2" charset="-122"/>
              </a:rPr>
              <a:t>和</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主节点</a:t>
            </a:r>
            <a:r>
              <a:rPr lang="en-US" altLang="zh-CN" sz="1400" dirty="0">
                <a:latin typeface="华文细黑" pitchFamily="2" charset="-122"/>
                <a:ea typeface="华文细黑" pitchFamily="2" charset="-122"/>
              </a:rPr>
              <a:t>B"</a:t>
            </a:r>
            <a:r>
              <a:rPr lang="zh-CN" altLang="en-US" sz="1400" dirty="0">
                <a:latin typeface="华文细黑" pitchFamily="2" charset="-122"/>
                <a:ea typeface="华文细黑" pitchFamily="2" charset="-122"/>
              </a:rPr>
              <a:t>，当两个主节点都启动后，它们都会向</a:t>
            </a:r>
            <a:r>
              <a:rPr lang="en-US" altLang="zh-CN" sz="1400" dirty="0" err="1">
                <a:latin typeface="华文细黑" pitchFamily="2" charset="-122"/>
                <a:ea typeface="华文细黑" pitchFamily="2" charset="-122"/>
              </a:rPr>
              <a:t>ZooKeeper</a:t>
            </a:r>
            <a:r>
              <a:rPr lang="zh-CN" altLang="en-US" sz="1400" dirty="0">
                <a:latin typeface="华文细黑" pitchFamily="2" charset="-122"/>
                <a:ea typeface="华文细黑" pitchFamily="2" charset="-122"/>
              </a:rPr>
              <a:t>中注册节点信息。我们假设</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主节点</a:t>
            </a:r>
            <a:r>
              <a:rPr lang="en-US" altLang="zh-CN" sz="1400" dirty="0">
                <a:latin typeface="华文细黑" pitchFamily="2" charset="-122"/>
                <a:ea typeface="华文细黑" pitchFamily="2" charset="-122"/>
              </a:rPr>
              <a:t>A"</a:t>
            </a:r>
            <a:r>
              <a:rPr lang="zh-CN" altLang="en-US" sz="1400" dirty="0">
                <a:latin typeface="华文细黑" pitchFamily="2" charset="-122"/>
                <a:ea typeface="华文细黑" pitchFamily="2" charset="-122"/>
              </a:rPr>
              <a:t>锁注册的节点信息是</a:t>
            </a:r>
            <a:r>
              <a:rPr lang="en-US" altLang="zh-CN" sz="1400" dirty="0">
                <a:latin typeface="华文细黑" pitchFamily="2" charset="-122"/>
                <a:ea typeface="华文细黑" pitchFamily="2" charset="-122"/>
              </a:rPr>
              <a:t>"master00001"</a:t>
            </a:r>
            <a:r>
              <a:rPr lang="zh-CN" altLang="en-US" sz="1400" dirty="0">
                <a:latin typeface="华文细黑" pitchFamily="2" charset="-122"/>
                <a:ea typeface="华文细黑" pitchFamily="2" charset="-122"/>
              </a:rPr>
              <a:t>，</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主节点</a:t>
            </a:r>
            <a:r>
              <a:rPr lang="en-US" altLang="zh-CN" sz="1400" dirty="0">
                <a:latin typeface="华文细黑" pitchFamily="2" charset="-122"/>
                <a:ea typeface="华文细黑" pitchFamily="2" charset="-122"/>
              </a:rPr>
              <a:t>B"</a:t>
            </a:r>
            <a:r>
              <a:rPr lang="zh-CN" altLang="en-US" sz="1400" dirty="0">
                <a:latin typeface="华文细黑" pitchFamily="2" charset="-122"/>
                <a:ea typeface="华文细黑" pitchFamily="2" charset="-122"/>
              </a:rPr>
              <a:t>注册的节点信息是</a:t>
            </a:r>
            <a:r>
              <a:rPr lang="en-US" altLang="zh-CN" sz="1400" dirty="0">
                <a:latin typeface="华文细黑" pitchFamily="2" charset="-122"/>
                <a:ea typeface="华文细黑" pitchFamily="2" charset="-122"/>
              </a:rPr>
              <a:t>"master00002"</a:t>
            </a:r>
            <a:r>
              <a:rPr lang="zh-CN" altLang="en-US" sz="1400" dirty="0">
                <a:latin typeface="华文细黑" pitchFamily="2" charset="-122"/>
                <a:ea typeface="华文细黑" pitchFamily="2" charset="-122"/>
              </a:rPr>
              <a:t>，注册完以后会进行选举，选举有多种算法，这里以编号最小作为选举算法，那么编号最小的节点将在选举中获胜并获得锁成为主节点，也就是</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主节点</a:t>
            </a:r>
            <a:r>
              <a:rPr lang="en-US" altLang="zh-CN" sz="1400" dirty="0">
                <a:latin typeface="华文细黑" pitchFamily="2" charset="-122"/>
                <a:ea typeface="华文细黑" pitchFamily="2" charset="-122"/>
              </a:rPr>
              <a:t>A"</a:t>
            </a:r>
            <a:r>
              <a:rPr lang="zh-CN" altLang="en-US" sz="1400" dirty="0">
                <a:latin typeface="华文细黑" pitchFamily="2" charset="-122"/>
                <a:ea typeface="华文细黑" pitchFamily="2" charset="-122"/>
              </a:rPr>
              <a:t>将会获得锁成为主节点，然后</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主节点</a:t>
            </a:r>
            <a:r>
              <a:rPr lang="en-US" altLang="zh-CN" sz="1400" dirty="0">
                <a:latin typeface="华文细黑" pitchFamily="2" charset="-122"/>
                <a:ea typeface="华文细黑" pitchFamily="2" charset="-122"/>
              </a:rPr>
              <a:t>B"</a:t>
            </a:r>
            <a:r>
              <a:rPr lang="zh-CN" altLang="en-US" sz="1400" dirty="0">
                <a:latin typeface="华文细黑" pitchFamily="2" charset="-122"/>
                <a:ea typeface="华文细黑" pitchFamily="2" charset="-122"/>
              </a:rPr>
              <a:t>将被阻塞成为一个备用节点。这样，通过这种方式</a:t>
            </a:r>
            <a:r>
              <a:rPr lang="en-US" altLang="zh-CN" sz="1400" dirty="0">
                <a:latin typeface="华文细黑" pitchFamily="2" charset="-122"/>
                <a:ea typeface="华文细黑" pitchFamily="2" charset="-122"/>
              </a:rPr>
              <a:t>Zookeeper</a:t>
            </a:r>
            <a:r>
              <a:rPr lang="zh-CN" altLang="en-US" sz="1400" dirty="0">
                <a:latin typeface="华文细黑" pitchFamily="2" charset="-122"/>
                <a:ea typeface="华文细黑" pitchFamily="2" charset="-122"/>
              </a:rPr>
              <a:t>就完成了对两个</a:t>
            </a:r>
            <a:r>
              <a:rPr lang="en-US" altLang="zh-CN" sz="1400" dirty="0">
                <a:latin typeface="华文细黑" pitchFamily="2" charset="-122"/>
                <a:ea typeface="华文细黑" pitchFamily="2" charset="-122"/>
              </a:rPr>
              <a:t>Master</a:t>
            </a:r>
            <a:r>
              <a:rPr lang="zh-CN" altLang="en-US" sz="1400" dirty="0">
                <a:latin typeface="华文细黑" pitchFamily="2" charset="-122"/>
                <a:ea typeface="华文细黑" pitchFamily="2" charset="-122"/>
              </a:rPr>
              <a:t>进程的调度。完成了主、备节点的分配和协作</a:t>
            </a:r>
            <a:r>
              <a:rPr lang="zh-CN" altLang="en-US" sz="1400" dirty="0" smtClean="0">
                <a:latin typeface="华文细黑" pitchFamily="2" charset="-122"/>
                <a:ea typeface="华文细黑" pitchFamily="2" charset="-122"/>
              </a:rPr>
              <a:t>。</a:t>
            </a:r>
            <a:endParaRPr lang="zh-CN" altLang="en-US" sz="1400" dirty="0">
              <a:latin typeface="华文细黑" pitchFamily="2" charset="-122"/>
              <a:ea typeface="华文细黑"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236" y="3177085"/>
            <a:ext cx="3733660" cy="3464836"/>
          </a:xfrm>
          <a:prstGeom prst="rect">
            <a:avLst/>
          </a:prstGeom>
        </p:spPr>
      </p:pic>
    </p:spTree>
    <p:extLst>
      <p:ext uri="{BB962C8B-B14F-4D97-AF65-F5344CB8AC3E}">
        <p14:creationId xmlns:p14="http://schemas.microsoft.com/office/powerpoint/2010/main" val="1072798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a:latin typeface="华文细黑" pitchFamily="2" charset="-122"/>
                <a:ea typeface="华文细黑" pitchFamily="2" charset="-122"/>
              </a:rPr>
              <a:t>2.3</a:t>
            </a:r>
            <a:r>
              <a:rPr lang="zh-CN" altLang="en-US" sz="2400" dirty="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工作原理</a:t>
            </a:r>
          </a:p>
          <a:p>
            <a:pPr marL="0" lvl="2" indent="0">
              <a:lnSpc>
                <a:spcPct val="100000"/>
              </a:lnSpc>
              <a:spcBef>
                <a:spcPts val="0"/>
              </a:spcBef>
              <a:buNone/>
            </a:pPr>
            <a:r>
              <a:rPr lang="zh-CN" altLang="en-US" sz="1600" dirty="0" smtClean="0">
                <a:latin typeface="华文细黑" pitchFamily="2" charset="-122"/>
                <a:ea typeface="华文细黑" pitchFamily="2" charset="-122"/>
              </a:rPr>
              <a:t>（</a:t>
            </a:r>
            <a:r>
              <a:rPr lang="en-US" altLang="zh-CN" sz="1600" dirty="0">
                <a:latin typeface="华文细黑" pitchFamily="2" charset="-122"/>
                <a:ea typeface="华文细黑" pitchFamily="2" charset="-122"/>
              </a:rPr>
              <a:t>2</a:t>
            </a: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Master</a:t>
            </a:r>
            <a:r>
              <a:rPr lang="zh-CN" altLang="en-US" sz="1600" dirty="0">
                <a:latin typeface="华文细黑" pitchFamily="2" charset="-122"/>
                <a:ea typeface="华文细黑" pitchFamily="2" charset="-122"/>
              </a:rPr>
              <a:t>故障</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如</a:t>
            </a:r>
            <a:r>
              <a:rPr lang="zh-CN" altLang="en-US" sz="1600" dirty="0">
                <a:latin typeface="华文细黑" pitchFamily="2" charset="-122"/>
                <a:ea typeface="华文细黑" pitchFamily="2" charset="-122"/>
              </a:rPr>
              <a:t>果</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A"</a:t>
            </a:r>
            <a:r>
              <a:rPr lang="zh-CN" altLang="en-US" sz="1600" dirty="0">
                <a:latin typeface="华文细黑" pitchFamily="2" charset="-122"/>
                <a:ea typeface="华文细黑" pitchFamily="2" charset="-122"/>
              </a:rPr>
              <a:t>发生了故障，这时候它在</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所注册的节点信息会被自动删除，而</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会自动感知节点的变化，发现</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A"</a:t>
            </a:r>
            <a:r>
              <a:rPr lang="zh-CN" altLang="en-US" sz="1600" dirty="0">
                <a:latin typeface="华文细黑" pitchFamily="2" charset="-122"/>
                <a:ea typeface="华文细黑" pitchFamily="2" charset="-122"/>
              </a:rPr>
              <a:t>故障后，会再次发出选举，这时候</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B"</a:t>
            </a:r>
            <a:r>
              <a:rPr lang="zh-CN" altLang="en-US" sz="1600" dirty="0">
                <a:latin typeface="华文细黑" pitchFamily="2" charset="-122"/>
                <a:ea typeface="华文细黑" pitchFamily="2" charset="-122"/>
              </a:rPr>
              <a:t>将在选举中获胜，替代</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A"</a:t>
            </a:r>
            <a:r>
              <a:rPr lang="zh-CN" altLang="en-US" sz="1600" dirty="0">
                <a:latin typeface="华文细黑" pitchFamily="2" charset="-122"/>
                <a:ea typeface="华文细黑" pitchFamily="2" charset="-122"/>
              </a:rPr>
              <a:t>成为新的主节点，这样就完成了主、被节点的重新选举</a:t>
            </a:r>
            <a:r>
              <a:rPr lang="zh-CN" altLang="en-US" sz="1600" dirty="0" smtClean="0">
                <a:latin typeface="华文细黑" pitchFamily="2" charset="-122"/>
                <a:ea typeface="华文细黑" pitchFamily="2" charset="-122"/>
              </a:rPr>
              <a:t>。</a:t>
            </a:r>
            <a:endParaRPr lang="zh-CN" altLang="en-US" sz="1600" dirty="0">
              <a:latin typeface="华文细黑" pitchFamily="2" charset="-122"/>
              <a:ea typeface="华文细黑"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635" y="2364580"/>
            <a:ext cx="4661706" cy="4167566"/>
          </a:xfrm>
          <a:prstGeom prst="rect">
            <a:avLst/>
          </a:prstGeom>
        </p:spPr>
      </p:pic>
    </p:spTree>
    <p:extLst>
      <p:ext uri="{BB962C8B-B14F-4D97-AF65-F5344CB8AC3E}">
        <p14:creationId xmlns:p14="http://schemas.microsoft.com/office/powerpoint/2010/main" val="2119752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a:latin typeface="华文细黑" pitchFamily="2" charset="-122"/>
                <a:ea typeface="华文细黑" pitchFamily="2" charset="-122"/>
              </a:rPr>
              <a:t>2.3</a:t>
            </a:r>
            <a:r>
              <a:rPr lang="zh-CN" altLang="en-US" sz="2400" dirty="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工作原理</a:t>
            </a:r>
          </a:p>
          <a:p>
            <a:pPr marL="0" lvl="2" indent="0">
              <a:lnSpc>
                <a:spcPct val="100000"/>
              </a:lnSpc>
              <a:spcBef>
                <a:spcPts val="0"/>
              </a:spcBef>
              <a:buNone/>
            </a:pPr>
            <a:r>
              <a:rPr lang="zh-CN" altLang="en-US" sz="1600" dirty="0" smtClean="0">
                <a:latin typeface="华文细黑" pitchFamily="2" charset="-122"/>
                <a:ea typeface="华文细黑" pitchFamily="2" charset="-122"/>
              </a:rPr>
              <a:t>（</a:t>
            </a:r>
            <a:r>
              <a:rPr lang="en-US" altLang="zh-CN" sz="1600" dirty="0">
                <a:latin typeface="华文细黑" pitchFamily="2" charset="-122"/>
                <a:ea typeface="华文细黑" pitchFamily="2" charset="-122"/>
              </a:rPr>
              <a:t>3</a:t>
            </a:r>
            <a:r>
              <a:rPr lang="zh-CN" altLang="en-US" sz="1600" dirty="0">
                <a:latin typeface="华文细黑" pitchFamily="2" charset="-122"/>
                <a:ea typeface="华文细黑" pitchFamily="2" charset="-122"/>
              </a:rPr>
              <a:t>）</a:t>
            </a:r>
            <a:r>
              <a:rPr lang="en-US" altLang="zh-CN" sz="1600" dirty="0">
                <a:latin typeface="华文细黑" pitchFamily="2" charset="-122"/>
                <a:ea typeface="华文细黑" pitchFamily="2" charset="-122"/>
              </a:rPr>
              <a:t>Master</a:t>
            </a:r>
            <a:r>
              <a:rPr lang="zh-CN" altLang="en-US" sz="1600" dirty="0">
                <a:latin typeface="华文细黑" pitchFamily="2" charset="-122"/>
                <a:ea typeface="华文细黑" pitchFamily="2" charset="-122"/>
              </a:rPr>
              <a:t>恢复</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如</a:t>
            </a:r>
            <a:r>
              <a:rPr lang="zh-CN" altLang="en-US" sz="1600" dirty="0">
                <a:latin typeface="华文细黑" pitchFamily="2" charset="-122"/>
                <a:ea typeface="华文细黑" pitchFamily="2" charset="-122"/>
              </a:rPr>
              <a:t>果主节点恢复了，它会再次向</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注册自身的节点信息，只不过这时候它注册的节点信息将会变成</a:t>
            </a:r>
            <a:r>
              <a:rPr lang="en-US" altLang="zh-CN" sz="1600" dirty="0">
                <a:latin typeface="华文细黑" pitchFamily="2" charset="-122"/>
                <a:ea typeface="华文细黑" pitchFamily="2" charset="-122"/>
              </a:rPr>
              <a:t>"master00003"</a:t>
            </a:r>
            <a:r>
              <a:rPr lang="zh-CN" altLang="en-US" sz="1600" dirty="0">
                <a:latin typeface="华文细黑" pitchFamily="2" charset="-122"/>
                <a:ea typeface="华文细黑" pitchFamily="2" charset="-122"/>
              </a:rPr>
              <a:t>，而不是原来的信息。</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会感知节点的变化再次发动选举，这时候</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B"</a:t>
            </a:r>
            <a:r>
              <a:rPr lang="zh-CN" altLang="en-US" sz="1600" dirty="0">
                <a:latin typeface="华文细黑" pitchFamily="2" charset="-122"/>
                <a:ea typeface="华文细黑" pitchFamily="2" charset="-122"/>
              </a:rPr>
              <a:t>在选举中会再次获胜继续担任</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主节点</a:t>
            </a:r>
            <a:r>
              <a:rPr lang="en-US" altLang="zh-CN" sz="1600" dirty="0">
                <a:latin typeface="华文细黑" pitchFamily="2" charset="-122"/>
                <a:ea typeface="华文细黑" pitchFamily="2" charset="-122"/>
              </a:rPr>
              <a:t>A"</a:t>
            </a:r>
            <a:r>
              <a:rPr lang="zh-CN" altLang="en-US" sz="1600" dirty="0">
                <a:latin typeface="华文细黑" pitchFamily="2" charset="-122"/>
                <a:ea typeface="华文细黑" pitchFamily="2" charset="-122"/>
              </a:rPr>
              <a:t>会担任备用节点。</a:t>
            </a:r>
          </a:p>
          <a:p>
            <a:pPr marL="0" lvl="2" indent="0">
              <a:lnSpc>
                <a:spcPct val="100000"/>
              </a:lnSpc>
              <a:spcBef>
                <a:spcPts val="0"/>
              </a:spcBef>
              <a:buNone/>
            </a:pPr>
            <a:r>
              <a:rPr lang="en-US" altLang="zh-CN" sz="1600" dirty="0" smtClean="0">
                <a:latin typeface="华文细黑" pitchFamily="2" charset="-122"/>
                <a:ea typeface="华文细黑" pitchFamily="2" charset="-122"/>
              </a:rPr>
              <a:t>	Zookeeper</a:t>
            </a:r>
            <a:r>
              <a:rPr lang="zh-CN" altLang="en-US" sz="1600" dirty="0">
                <a:latin typeface="华文细黑" pitchFamily="2" charset="-122"/>
                <a:ea typeface="华文细黑" pitchFamily="2" charset="-122"/>
              </a:rPr>
              <a:t>就是通过这样的协调、调度机制如此反复的对集群进行管理和状态同步的。</a:t>
            </a:r>
            <a:endParaRPr lang="en-US" altLang="zh-CN" sz="400" dirty="0" smtClean="0">
              <a:latin typeface="华文细黑" pitchFamily="2" charset="-122"/>
              <a:ea typeface="华文细黑"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232" y="2869549"/>
            <a:ext cx="4163668" cy="3722320"/>
          </a:xfrm>
          <a:prstGeom prst="rect">
            <a:avLst/>
          </a:prstGeom>
        </p:spPr>
      </p:pic>
    </p:spTree>
    <p:extLst>
      <p:ext uri="{BB962C8B-B14F-4D97-AF65-F5344CB8AC3E}">
        <p14:creationId xmlns:p14="http://schemas.microsoft.com/office/powerpoint/2010/main" val="1060318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a:latin typeface="华文细黑" pitchFamily="2" charset="-122"/>
                <a:ea typeface="华文细黑" pitchFamily="2" charset="-122"/>
              </a:rPr>
              <a:t>2.4</a:t>
            </a:r>
            <a:r>
              <a:rPr lang="zh-CN" altLang="en-US" sz="2400" dirty="0">
                <a:latin typeface="华文细黑" pitchFamily="2" charset="-122"/>
                <a:ea typeface="华文细黑" pitchFamily="2" charset="-122"/>
              </a:rPr>
              <a:t>、</a:t>
            </a:r>
            <a:r>
              <a:rPr lang="en-US" altLang="zh-CN" sz="2400" dirty="0">
                <a:latin typeface="华文细黑" pitchFamily="2" charset="-122"/>
                <a:ea typeface="华文细黑" pitchFamily="2" charset="-122"/>
              </a:rPr>
              <a:t>Zookeeper</a:t>
            </a:r>
            <a:r>
              <a:rPr lang="zh-CN" altLang="en-US" sz="2400" dirty="0">
                <a:latin typeface="华文细黑" pitchFamily="2" charset="-122"/>
                <a:ea typeface="华文细黑" pitchFamily="2" charset="-122"/>
              </a:rPr>
              <a:t>集群架构</a:t>
            </a:r>
          </a:p>
          <a:p>
            <a:pPr marL="0" lvl="2" indent="0">
              <a:lnSpc>
                <a:spcPct val="100000"/>
              </a:lnSpc>
              <a:spcBef>
                <a:spcPts val="0"/>
              </a:spcBef>
              <a:buNone/>
            </a:pPr>
            <a:r>
              <a:rPr lang="en-US" altLang="zh-CN" sz="1600" dirty="0">
                <a:latin typeface="华文细黑" pitchFamily="2" charset="-122"/>
                <a:ea typeface="华文细黑" pitchFamily="2" charset="-122"/>
              </a:rPr>
              <a:t>Zookeeper</a:t>
            </a:r>
            <a:r>
              <a:rPr lang="zh-CN" altLang="en-US" sz="1600" dirty="0">
                <a:latin typeface="华文细黑" pitchFamily="2" charset="-122"/>
                <a:ea typeface="华文细黑" pitchFamily="2" charset="-122"/>
              </a:rPr>
              <a:t>一般是通过集群架构来提供服务的，下</a:t>
            </a:r>
            <a:r>
              <a:rPr lang="zh-CN" altLang="en-US" sz="1600" dirty="0" smtClean="0">
                <a:latin typeface="华文细黑" pitchFamily="2" charset="-122"/>
                <a:ea typeface="华文细黑" pitchFamily="2" charset="-122"/>
              </a:rPr>
              <a:t>图是</a:t>
            </a:r>
            <a:r>
              <a:rPr lang="en-US" altLang="zh-CN" sz="1600" dirty="0">
                <a:latin typeface="华文细黑" pitchFamily="2" charset="-122"/>
                <a:ea typeface="华文细黑" pitchFamily="2" charset="-122"/>
              </a:rPr>
              <a:t>Zookeeper</a:t>
            </a:r>
            <a:r>
              <a:rPr lang="zh-CN" altLang="en-US" sz="1600" dirty="0">
                <a:latin typeface="华文细黑" pitchFamily="2" charset="-122"/>
                <a:ea typeface="华文细黑" pitchFamily="2" charset="-122"/>
              </a:rPr>
              <a:t>的基本架构图。</a:t>
            </a:r>
          </a:p>
          <a:p>
            <a:pPr marL="0" lvl="2" indent="0">
              <a:lnSpc>
                <a:spcPct val="100000"/>
              </a:lnSpc>
              <a:spcBef>
                <a:spcPts val="0"/>
              </a:spcBef>
              <a:buNone/>
            </a:pPr>
            <a:r>
              <a:rPr lang="zh-CN" altLang="en-US" sz="1600" dirty="0">
                <a:latin typeface="华文细黑" pitchFamily="2" charset="-122"/>
                <a:ea typeface="华文细黑" pitchFamily="2" charset="-122"/>
              </a:rPr>
              <a:t> </a:t>
            </a: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500" dirty="0" smtClean="0">
              <a:latin typeface="华文细黑" pitchFamily="2" charset="-122"/>
              <a:ea typeface="华文细黑" pitchFamily="2" charset="-122"/>
            </a:endParaRPr>
          </a:p>
          <a:p>
            <a:pPr marL="0" lvl="2" indent="0">
              <a:lnSpc>
                <a:spcPct val="100000"/>
              </a:lnSpc>
              <a:spcBef>
                <a:spcPts val="0"/>
              </a:spcBef>
              <a:buNone/>
            </a:pPr>
            <a:r>
              <a:rPr lang="en-US" altLang="zh-CN" sz="1500" dirty="0" smtClean="0">
                <a:latin typeface="华文细黑" pitchFamily="2" charset="-122"/>
                <a:ea typeface="华文细黑" pitchFamily="2" charset="-122"/>
              </a:rPr>
              <a:t>Zookeeper</a:t>
            </a:r>
            <a:r>
              <a:rPr lang="zh-CN" altLang="en-US" sz="1500" dirty="0">
                <a:latin typeface="华文细黑" pitchFamily="2" charset="-122"/>
                <a:ea typeface="华文细黑" pitchFamily="2" charset="-122"/>
              </a:rPr>
              <a:t>集群主要角色有</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和</a:t>
            </a:r>
            <a:r>
              <a:rPr lang="en-US" altLang="zh-CN" sz="1500" dirty="0">
                <a:latin typeface="华文细黑" pitchFamily="2" charset="-122"/>
                <a:ea typeface="华文细黑" pitchFamily="2" charset="-122"/>
              </a:rPr>
              <a:t>client</a:t>
            </a:r>
            <a:r>
              <a:rPr lang="zh-CN" altLang="en-US" sz="1500" dirty="0">
                <a:latin typeface="华文细黑" pitchFamily="2" charset="-122"/>
                <a:ea typeface="华文细黑" pitchFamily="2" charset="-122"/>
              </a:rPr>
              <a:t>，其中，</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又分为</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a:t>
            </a:r>
            <a:r>
              <a:rPr lang="en-US" altLang="zh-CN" sz="1500" dirty="0">
                <a:latin typeface="华文细黑" pitchFamily="2" charset="-122"/>
                <a:ea typeface="华文细黑" pitchFamily="2" charset="-122"/>
              </a:rPr>
              <a:t>Follower</a:t>
            </a:r>
            <a:r>
              <a:rPr lang="zh-CN" altLang="en-US" sz="1500" dirty="0">
                <a:latin typeface="华文细黑" pitchFamily="2" charset="-122"/>
                <a:ea typeface="华文细黑" pitchFamily="2" charset="-122"/>
              </a:rPr>
              <a:t>和</a:t>
            </a:r>
            <a:r>
              <a:rPr lang="en-US" altLang="zh-CN" sz="1500" dirty="0">
                <a:latin typeface="华文细黑" pitchFamily="2" charset="-122"/>
                <a:ea typeface="华文细黑" pitchFamily="2" charset="-122"/>
              </a:rPr>
              <a:t>Observer</a:t>
            </a:r>
            <a:r>
              <a:rPr lang="zh-CN" altLang="en-US" sz="1500" dirty="0">
                <a:latin typeface="华文细黑" pitchFamily="2" charset="-122"/>
                <a:ea typeface="华文细黑" pitchFamily="2" charset="-122"/>
              </a:rPr>
              <a:t>三个角色，每个角色的含义如下：</a:t>
            </a:r>
          </a:p>
          <a:p>
            <a:pPr marL="285750" lvl="2" indent="-285750">
              <a:lnSpc>
                <a:spcPct val="100000"/>
              </a:lnSpc>
              <a:spcBef>
                <a:spcPts val="0"/>
              </a:spcBef>
            </a:pPr>
            <a:r>
              <a:rPr lang="zh-CN" altLang="en-US" sz="1500" dirty="0">
                <a:latin typeface="华文细黑" pitchFamily="2" charset="-122"/>
                <a:ea typeface="华文细黑" pitchFamily="2" charset="-122"/>
              </a:rPr>
              <a:t>	</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：领导者角色，主要负责投票的发起和决议，以及更新系统状态。</a:t>
            </a:r>
          </a:p>
          <a:p>
            <a:pPr marL="285750" lvl="2" indent="-285750">
              <a:lnSpc>
                <a:spcPct val="100000"/>
              </a:lnSpc>
              <a:spcBef>
                <a:spcPts val="0"/>
              </a:spcBef>
            </a:pPr>
            <a:r>
              <a:rPr lang="zh-CN" altLang="en-US" sz="1500" dirty="0">
                <a:latin typeface="华文细黑" pitchFamily="2" charset="-122"/>
                <a:ea typeface="华文细黑" pitchFamily="2" charset="-122"/>
              </a:rPr>
              <a:t>	</a:t>
            </a:r>
            <a:r>
              <a:rPr lang="en-US" altLang="zh-CN" sz="1500" dirty="0">
                <a:latin typeface="华文细黑" pitchFamily="2" charset="-122"/>
                <a:ea typeface="华文细黑" pitchFamily="2" charset="-122"/>
              </a:rPr>
              <a:t>Follower</a:t>
            </a:r>
            <a:r>
              <a:rPr lang="zh-CN" altLang="en-US" sz="1500" dirty="0">
                <a:latin typeface="华文细黑" pitchFamily="2" charset="-122"/>
                <a:ea typeface="华文细黑" pitchFamily="2" charset="-122"/>
              </a:rPr>
              <a:t>：跟随者角色，用于接收客户端的请求并返回结果给客户端，在选举过程中参与投票。</a:t>
            </a:r>
          </a:p>
          <a:p>
            <a:pPr marL="285750" lvl="2" indent="-285750">
              <a:lnSpc>
                <a:spcPct val="100000"/>
              </a:lnSpc>
              <a:spcBef>
                <a:spcPts val="0"/>
              </a:spcBef>
            </a:pPr>
            <a:r>
              <a:rPr lang="zh-CN" altLang="en-US" sz="1500" dirty="0">
                <a:latin typeface="华文细黑" pitchFamily="2" charset="-122"/>
                <a:ea typeface="华文细黑" pitchFamily="2" charset="-122"/>
              </a:rPr>
              <a:t>	</a:t>
            </a:r>
            <a:r>
              <a:rPr lang="en-US" altLang="zh-CN" sz="1500" dirty="0">
                <a:latin typeface="华文细黑" pitchFamily="2" charset="-122"/>
                <a:ea typeface="华文细黑" pitchFamily="2" charset="-122"/>
              </a:rPr>
              <a:t>Observer</a:t>
            </a:r>
            <a:r>
              <a:rPr lang="zh-CN" altLang="en-US" sz="1500" dirty="0">
                <a:latin typeface="华文细黑" pitchFamily="2" charset="-122"/>
                <a:ea typeface="华文细黑" pitchFamily="2" charset="-122"/>
              </a:rPr>
              <a:t>：观察者角色，用户接收客户端的请求，并将写请求转发给</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，同时同步</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状态，但不参</a:t>
            </a:r>
            <a:r>
              <a:rPr lang="zh-CN" altLang="en-US" sz="1500" dirty="0" smtClean="0">
                <a:latin typeface="华文细黑" pitchFamily="2" charset="-122"/>
                <a:ea typeface="华文细黑" pitchFamily="2" charset="-122"/>
              </a:rPr>
              <a:t>与投票。</a:t>
            </a:r>
            <a:r>
              <a:rPr lang="en-US" altLang="zh-CN" sz="1500" dirty="0" smtClean="0">
                <a:latin typeface="华文细黑" pitchFamily="2" charset="-122"/>
                <a:ea typeface="华文细黑" pitchFamily="2" charset="-122"/>
              </a:rPr>
              <a:t>		Observer</a:t>
            </a:r>
            <a:r>
              <a:rPr lang="zh-CN" altLang="en-US" sz="1500" dirty="0">
                <a:latin typeface="华文细黑" pitchFamily="2" charset="-122"/>
                <a:ea typeface="华文细黑" pitchFamily="2" charset="-122"/>
              </a:rPr>
              <a:t>目的是扩展系统，提高伸缩性。</a:t>
            </a:r>
          </a:p>
          <a:p>
            <a:pPr marL="285750" lvl="2" indent="-285750">
              <a:lnSpc>
                <a:spcPct val="100000"/>
              </a:lnSpc>
              <a:spcBef>
                <a:spcPts val="0"/>
              </a:spcBef>
            </a:pPr>
            <a:r>
              <a:rPr lang="zh-CN" altLang="en-US" sz="1500" dirty="0">
                <a:latin typeface="华文细黑" pitchFamily="2" charset="-122"/>
                <a:ea typeface="华文细黑" pitchFamily="2" charset="-122"/>
              </a:rPr>
              <a:t>	</a:t>
            </a:r>
            <a:r>
              <a:rPr lang="en-US" altLang="zh-CN" sz="1500" dirty="0">
                <a:latin typeface="华文细黑" pitchFamily="2" charset="-122"/>
                <a:ea typeface="华文细黑" pitchFamily="2" charset="-122"/>
              </a:rPr>
              <a:t>Client:</a:t>
            </a:r>
            <a:r>
              <a:rPr lang="zh-CN" altLang="en-US" sz="1500" dirty="0">
                <a:latin typeface="华文细黑" pitchFamily="2" charset="-122"/>
                <a:ea typeface="华文细黑" pitchFamily="2" charset="-122"/>
              </a:rPr>
              <a:t>客户端角色，用于向</a:t>
            </a:r>
            <a:r>
              <a:rPr lang="en-US" altLang="zh-CN" sz="1500" dirty="0">
                <a:latin typeface="华文细黑" pitchFamily="2" charset="-122"/>
                <a:ea typeface="华文细黑" pitchFamily="2" charset="-122"/>
              </a:rPr>
              <a:t>Zookeeper</a:t>
            </a:r>
            <a:r>
              <a:rPr lang="zh-CN" altLang="en-US" sz="1500" dirty="0">
                <a:latin typeface="华文细黑" pitchFamily="2" charset="-122"/>
                <a:ea typeface="华文细黑" pitchFamily="2" charset="-122"/>
              </a:rPr>
              <a:t>发起请求。</a:t>
            </a:r>
          </a:p>
          <a:p>
            <a:pPr marL="0" lvl="2" indent="0">
              <a:lnSpc>
                <a:spcPct val="100000"/>
              </a:lnSpc>
              <a:spcBef>
                <a:spcPts val="0"/>
              </a:spcBef>
              <a:buNone/>
            </a:pPr>
            <a:r>
              <a:rPr lang="en-US" altLang="zh-CN" sz="1500" dirty="0" smtClean="0">
                <a:latin typeface="华文细黑" pitchFamily="2" charset="-122"/>
                <a:ea typeface="华文细黑" pitchFamily="2" charset="-122"/>
              </a:rPr>
              <a:t>	Zookeeper</a:t>
            </a:r>
            <a:r>
              <a:rPr lang="zh-CN" altLang="en-US" sz="1500" dirty="0">
                <a:latin typeface="华文细黑" pitchFamily="2" charset="-122"/>
                <a:ea typeface="华文细黑" pitchFamily="2" charset="-122"/>
              </a:rPr>
              <a:t>集群中每个</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在内存中存储了一份数据，在</a:t>
            </a:r>
            <a:r>
              <a:rPr lang="en-US" altLang="zh-CN" sz="1500" dirty="0">
                <a:latin typeface="华文细黑" pitchFamily="2" charset="-122"/>
                <a:ea typeface="华文细黑" pitchFamily="2" charset="-122"/>
              </a:rPr>
              <a:t>Zookeeper</a:t>
            </a:r>
            <a:r>
              <a:rPr lang="zh-CN" altLang="en-US" sz="1500" dirty="0">
                <a:latin typeface="华文细黑" pitchFamily="2" charset="-122"/>
                <a:ea typeface="华文细黑" pitchFamily="2" charset="-122"/>
              </a:rPr>
              <a:t>启动时，将从实例中选举一个</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作为</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负责处理数据更新等操作，当且仅当大多数</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在内存中成功修改数据，才认为数据修改成功。</a:t>
            </a:r>
          </a:p>
          <a:p>
            <a:pPr marL="0" lvl="2" indent="0">
              <a:lnSpc>
                <a:spcPct val="100000"/>
              </a:lnSpc>
              <a:spcBef>
                <a:spcPts val="0"/>
              </a:spcBef>
              <a:buNone/>
            </a:pPr>
            <a:r>
              <a:rPr lang="en-US" altLang="zh-CN" sz="1500" dirty="0" smtClean="0">
                <a:latin typeface="华文细黑" pitchFamily="2" charset="-122"/>
                <a:ea typeface="华文细黑" pitchFamily="2" charset="-122"/>
              </a:rPr>
              <a:t>	Zookeeper</a:t>
            </a:r>
            <a:r>
              <a:rPr lang="zh-CN" altLang="en-US" sz="1500" dirty="0">
                <a:latin typeface="华文细黑" pitchFamily="2" charset="-122"/>
                <a:ea typeface="华文细黑" pitchFamily="2" charset="-122"/>
              </a:rPr>
              <a:t>写的流程为：客户端</a:t>
            </a:r>
            <a:r>
              <a:rPr lang="en-US" altLang="zh-CN" sz="1500" dirty="0">
                <a:latin typeface="华文细黑" pitchFamily="2" charset="-122"/>
                <a:ea typeface="华文细黑" pitchFamily="2" charset="-122"/>
              </a:rPr>
              <a:t>Client</a:t>
            </a:r>
            <a:r>
              <a:rPr lang="zh-CN" altLang="en-US" sz="1500" dirty="0">
                <a:latin typeface="华文细黑" pitchFamily="2" charset="-122"/>
                <a:ea typeface="华文细黑" pitchFamily="2" charset="-122"/>
              </a:rPr>
              <a:t>首先和一个</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或者</a:t>
            </a:r>
            <a:r>
              <a:rPr lang="en-US" altLang="zh-CN" sz="1500" dirty="0">
                <a:latin typeface="华文细黑" pitchFamily="2" charset="-122"/>
                <a:ea typeface="华文细黑" pitchFamily="2" charset="-122"/>
              </a:rPr>
              <a:t>Observe</a:t>
            </a:r>
            <a:r>
              <a:rPr lang="zh-CN" altLang="en-US" sz="1500" dirty="0">
                <a:latin typeface="华文细黑" pitchFamily="2" charset="-122"/>
                <a:ea typeface="华文细黑" pitchFamily="2" charset="-122"/>
              </a:rPr>
              <a:t>通信，发起写请求，然后</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将写请求转发给</a:t>
            </a:r>
            <a:r>
              <a:rPr lang="en-US" altLang="zh-CN" sz="1500" dirty="0">
                <a:latin typeface="华文细黑" pitchFamily="2" charset="-122"/>
                <a:ea typeface="华文细黑" pitchFamily="2" charset="-122"/>
              </a:rPr>
              <a:t>Leader</a:t>
            </a:r>
            <a:r>
              <a:rPr lang="zh-CN" altLang="en-US" sz="1500" dirty="0" smtClean="0">
                <a:latin typeface="华文细黑" pitchFamily="2" charset="-122"/>
                <a:ea typeface="华文细黑" pitchFamily="2" charset="-122"/>
              </a:rPr>
              <a:t>，</a:t>
            </a:r>
            <a:r>
              <a:rPr lang="en-US" altLang="zh-CN" sz="1500" dirty="0" smtClean="0">
                <a:latin typeface="华文细黑" pitchFamily="2" charset="-122"/>
                <a:ea typeface="华文细黑" pitchFamily="2" charset="-122"/>
              </a:rPr>
              <a:t>	Leader</a:t>
            </a:r>
            <a:r>
              <a:rPr lang="zh-CN" altLang="en-US" sz="1500" dirty="0">
                <a:latin typeface="华文细黑" pitchFamily="2" charset="-122"/>
                <a:ea typeface="华文细黑" pitchFamily="2" charset="-122"/>
              </a:rPr>
              <a:t>再将写请求转发给其它</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，其它</a:t>
            </a:r>
            <a:r>
              <a:rPr lang="en-US" altLang="zh-CN" sz="1500" dirty="0">
                <a:latin typeface="华文细黑" pitchFamily="2" charset="-122"/>
                <a:ea typeface="华文细黑" pitchFamily="2" charset="-122"/>
              </a:rPr>
              <a:t>Server</a:t>
            </a:r>
            <a:r>
              <a:rPr lang="zh-CN" altLang="en-US" sz="1500" dirty="0">
                <a:latin typeface="华文细黑" pitchFamily="2" charset="-122"/>
                <a:ea typeface="华文细黑" pitchFamily="2" charset="-122"/>
              </a:rPr>
              <a:t>在接收到写请求后写入数据并响应</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a:t>
            </a:r>
            <a:r>
              <a:rPr lang="en-US" altLang="zh-CN" sz="1500" dirty="0">
                <a:latin typeface="华文细黑" pitchFamily="2" charset="-122"/>
                <a:ea typeface="华文细黑" pitchFamily="2" charset="-122"/>
              </a:rPr>
              <a:t>Leader</a:t>
            </a:r>
            <a:r>
              <a:rPr lang="zh-CN" altLang="en-US" sz="1500" dirty="0">
                <a:latin typeface="华文细黑" pitchFamily="2" charset="-122"/>
                <a:ea typeface="华文细黑" pitchFamily="2" charset="-122"/>
              </a:rPr>
              <a:t>在接收到大多数写成功回应后，认为数据写成功，最后响应</a:t>
            </a:r>
            <a:r>
              <a:rPr lang="en-US" altLang="zh-CN" sz="1500" dirty="0">
                <a:latin typeface="华文细黑" pitchFamily="2" charset="-122"/>
                <a:ea typeface="华文细黑" pitchFamily="2" charset="-122"/>
              </a:rPr>
              <a:t>Client</a:t>
            </a:r>
            <a:r>
              <a:rPr lang="zh-CN" altLang="en-US" sz="1500" dirty="0">
                <a:latin typeface="华文细黑" pitchFamily="2" charset="-122"/>
                <a:ea typeface="华文细黑" pitchFamily="2" charset="-122"/>
              </a:rPr>
              <a:t>，完成一次写操作过程。</a:t>
            </a:r>
            <a:endParaRPr lang="en-US" altLang="zh-CN" sz="15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80759566"/>
              </p:ext>
            </p:extLst>
          </p:nvPr>
        </p:nvGraphicFramePr>
        <p:xfrm>
          <a:off x="2831910" y="1890215"/>
          <a:ext cx="5272088" cy="1838325"/>
        </p:xfrm>
        <a:graphic>
          <a:graphicData uri="http://schemas.openxmlformats.org/presentationml/2006/ole">
            <mc:AlternateContent xmlns:mc="http://schemas.openxmlformats.org/markup-compatibility/2006">
              <mc:Choice xmlns:v="urn:schemas-microsoft-com:vml" Requires="v">
                <p:oleObj spid="_x0000_s6177" name="Visio" r:id="rId3" imgW="6982691" imgH="2434569" progId="Visio.Drawing.11">
                  <p:embed/>
                </p:oleObj>
              </mc:Choice>
              <mc:Fallback>
                <p:oleObj name="Visio" r:id="rId3" imgW="6982691" imgH="243456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1910" y="1890215"/>
                        <a:ext cx="5272088" cy="183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4364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r>
              <a:rPr lang="en-US" altLang="zh-CN" sz="1800" dirty="0" smtClean="0">
                <a:latin typeface="华文细黑" pitchFamily="2" charset="-122"/>
                <a:ea typeface="华文细黑" pitchFamily="2" charset="-122"/>
              </a:rPr>
              <a:t>3.1</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kafka</a:t>
            </a:r>
            <a:r>
              <a:rPr lang="zh-CN" altLang="en-US" sz="1800" dirty="0">
                <a:latin typeface="华文细黑" pitchFamily="2" charset="-122"/>
                <a:ea typeface="华文细黑" pitchFamily="2" charset="-122"/>
              </a:rPr>
              <a:t>基本概念</a:t>
            </a:r>
          </a:p>
          <a:p>
            <a:pPr marL="0" lvl="2" indent="0">
              <a:lnSpc>
                <a:spcPct val="100000"/>
              </a:lnSpc>
              <a:spcBef>
                <a:spcPts val="0"/>
              </a:spcBef>
              <a:buNone/>
            </a:pPr>
            <a:r>
              <a:rPr lang="en-US" altLang="zh-CN" sz="1400" dirty="0" smtClean="0">
                <a:latin typeface="华文细黑" pitchFamily="2" charset="-122"/>
                <a:ea typeface="华文细黑" pitchFamily="2" charset="-122"/>
              </a:rPr>
              <a:t>	</a:t>
            </a:r>
          </a:p>
          <a:p>
            <a:pPr marL="0" lvl="2" indent="0">
              <a:lnSpc>
                <a:spcPct val="100000"/>
              </a:lnSpc>
              <a:spcBef>
                <a:spcPts val="0"/>
              </a:spcBef>
              <a:buNone/>
            </a:pPr>
            <a:r>
              <a:rPr lang="en-US" altLang="zh-CN" sz="1400" dirty="0">
                <a:latin typeface="华文细黑" pitchFamily="2" charset="-122"/>
                <a:ea typeface="华文细黑" pitchFamily="2" charset="-122"/>
              </a:rPr>
              <a:t>	</a:t>
            </a:r>
            <a:r>
              <a:rPr lang="en-US" altLang="zh-CN" sz="1600" dirty="0" smtClean="0">
                <a:latin typeface="华文细黑" pitchFamily="2" charset="-122"/>
                <a:ea typeface="华文细黑" pitchFamily="2" charset="-122"/>
              </a:rPr>
              <a:t>Kafka</a:t>
            </a:r>
            <a:r>
              <a:rPr lang="zh-CN" altLang="en-US" sz="1600" dirty="0">
                <a:latin typeface="华文细黑" pitchFamily="2" charset="-122"/>
                <a:ea typeface="华文细黑" pitchFamily="2" charset="-122"/>
              </a:rPr>
              <a:t>是一种高吞吐量的分布式发布</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订阅消息系统，这是官方对</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的定</a:t>
            </a:r>
            <a:r>
              <a:rPr lang="zh-CN" altLang="en-US" sz="1600" dirty="0" smtClean="0">
                <a:latin typeface="华文细黑" pitchFamily="2" charset="-122"/>
                <a:ea typeface="华文细黑" pitchFamily="2" charset="-122"/>
              </a:rPr>
              <a:t>义，</a:t>
            </a:r>
            <a:r>
              <a:rPr lang="en-US" altLang="zh-CN" sz="1600" dirty="0" smtClean="0">
                <a:latin typeface="华文细黑" pitchFamily="2" charset="-122"/>
                <a:ea typeface="华文细黑" pitchFamily="2" charset="-122"/>
              </a:rPr>
              <a:t>kafka</a:t>
            </a:r>
            <a:r>
              <a:rPr lang="zh-CN" altLang="en-US" sz="1600" dirty="0">
                <a:latin typeface="华文细黑" pitchFamily="2" charset="-122"/>
                <a:ea typeface="华文细黑" pitchFamily="2" charset="-122"/>
              </a:rPr>
              <a:t>是</a:t>
            </a:r>
            <a:r>
              <a:rPr lang="en-US" altLang="zh-CN" sz="1600" dirty="0">
                <a:latin typeface="华文细黑" pitchFamily="2" charset="-122"/>
                <a:ea typeface="华文细黑" pitchFamily="2" charset="-122"/>
              </a:rPr>
              <a:t>Apache</a:t>
            </a:r>
            <a:r>
              <a:rPr lang="zh-CN" altLang="en-US" sz="1600" dirty="0">
                <a:latin typeface="华文细黑" pitchFamily="2" charset="-122"/>
                <a:ea typeface="华文细黑" pitchFamily="2" charset="-122"/>
              </a:rPr>
              <a:t>组织下的一个开源系统，它的最大的特性就是可以实时的处理大量数据以满足各种需求场景：比如基于</a:t>
            </a:r>
            <a:r>
              <a:rPr lang="en-US" altLang="zh-CN" sz="1600" dirty="0" err="1">
                <a:latin typeface="华文细黑" pitchFamily="2" charset="-122"/>
                <a:ea typeface="华文细黑" pitchFamily="2" charset="-122"/>
              </a:rPr>
              <a:t>hadoop</a:t>
            </a:r>
            <a:r>
              <a:rPr lang="zh-CN" altLang="en-US" sz="1600" dirty="0">
                <a:latin typeface="华文细黑" pitchFamily="2" charset="-122"/>
                <a:ea typeface="华文细黑" pitchFamily="2" charset="-122"/>
              </a:rPr>
              <a:t>平台的数据分析、低时延的实时系统、</a:t>
            </a:r>
            <a:r>
              <a:rPr lang="en-US" altLang="zh-CN" sz="1600" dirty="0">
                <a:latin typeface="华文细黑" pitchFamily="2" charset="-122"/>
                <a:ea typeface="华文细黑" pitchFamily="2" charset="-122"/>
              </a:rPr>
              <a:t>storm/spark</a:t>
            </a:r>
            <a:r>
              <a:rPr lang="zh-CN" altLang="en-US" sz="1600" dirty="0">
                <a:latin typeface="华文细黑" pitchFamily="2" charset="-122"/>
                <a:ea typeface="华文细黑" pitchFamily="2" charset="-122"/>
              </a:rPr>
              <a:t>流式处理引擎等。</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现在它已被多家大型公司作为多种类型的数据管道和消息系统使用</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r>
              <a:rPr lang="en-US" altLang="zh-CN" sz="1800" dirty="0">
                <a:latin typeface="华文细黑" pitchFamily="2" charset="-122"/>
                <a:ea typeface="华文细黑" pitchFamily="2" charset="-122"/>
              </a:rPr>
              <a:t>3.2</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kafka</a:t>
            </a:r>
            <a:r>
              <a:rPr lang="zh-CN" altLang="en-US" sz="1800" dirty="0">
                <a:latin typeface="华文细黑" pitchFamily="2" charset="-122"/>
                <a:ea typeface="华文细黑" pitchFamily="2" charset="-122"/>
              </a:rPr>
              <a:t>角色术</a:t>
            </a:r>
            <a:r>
              <a:rPr lang="zh-CN" altLang="en-US" sz="1800" dirty="0" smtClean="0">
                <a:latin typeface="华文细黑" pitchFamily="2" charset="-122"/>
                <a:ea typeface="华文细黑" pitchFamily="2" charset="-122"/>
              </a:rPr>
              <a:t>语</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zh-CN" altLang="en-US" sz="1800" dirty="0">
              <a:latin typeface="华文细黑" pitchFamily="2" charset="-122"/>
              <a:ea typeface="华文细黑" pitchFamily="2" charset="-122"/>
            </a:endParaRPr>
          </a:p>
          <a:p>
            <a:pPr marL="0" lvl="2" indent="0">
              <a:lnSpc>
                <a:spcPct val="100000"/>
              </a:lnSpc>
              <a:spcBef>
                <a:spcPts val="0"/>
              </a:spcBef>
              <a:buNone/>
            </a:pPr>
            <a:r>
              <a:rPr lang="zh-CN" altLang="en-US" sz="1600" dirty="0">
                <a:latin typeface="华文细黑" pitchFamily="2" charset="-122"/>
                <a:ea typeface="华文细黑" pitchFamily="2" charset="-122"/>
              </a:rPr>
              <a:t>在介绍架构之前，先了解下</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中一些核心概念和各种角色。</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集群包含一个或多个服务器，每个服务器被称为</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：每条发布到</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集群的消息都有一个分类，这个类别被称为</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（主题）。</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Producer</a:t>
            </a:r>
            <a:r>
              <a:rPr lang="zh-CN" altLang="en-US" sz="1600" dirty="0">
                <a:latin typeface="华文细黑" pitchFamily="2" charset="-122"/>
                <a:ea typeface="华文细黑" pitchFamily="2" charset="-122"/>
              </a:rPr>
              <a:t>：指消息的生产者，负责发布消息到</a:t>
            </a:r>
            <a:r>
              <a:rPr lang="en-US" altLang="zh-CN" sz="1600" dirty="0">
                <a:latin typeface="华文细黑" pitchFamily="2" charset="-122"/>
                <a:ea typeface="华文细黑" pitchFamily="2" charset="-122"/>
              </a:rPr>
              <a:t>Kafka broker</a:t>
            </a:r>
            <a:r>
              <a:rPr lang="zh-CN" altLang="en-US" sz="1600" dirty="0">
                <a:latin typeface="华文细黑" pitchFamily="2" charset="-122"/>
                <a:ea typeface="华文细黑" pitchFamily="2" charset="-122"/>
              </a:rPr>
              <a:t>。</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Consumer :</a:t>
            </a:r>
            <a:r>
              <a:rPr lang="zh-CN" altLang="en-US" sz="1600" dirty="0">
                <a:latin typeface="华文细黑" pitchFamily="2" charset="-122"/>
                <a:ea typeface="华文细黑" pitchFamily="2" charset="-122"/>
              </a:rPr>
              <a:t>指消息的消费者，从</a:t>
            </a:r>
            <a:r>
              <a:rPr lang="en-US" altLang="zh-CN" sz="1600" dirty="0">
                <a:latin typeface="华文细黑" pitchFamily="2" charset="-122"/>
                <a:ea typeface="华文细黑" pitchFamily="2" charset="-122"/>
              </a:rPr>
              <a:t>Kafka broker</a:t>
            </a:r>
            <a:r>
              <a:rPr lang="zh-CN" altLang="en-US" sz="1600" dirty="0">
                <a:latin typeface="华文细黑" pitchFamily="2" charset="-122"/>
                <a:ea typeface="华文细黑" pitchFamily="2" charset="-122"/>
              </a:rPr>
              <a:t>拉取数据，并消费这些已发布的消息。</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Parition</a:t>
            </a:r>
            <a:r>
              <a:rPr lang="zh-CN" altLang="en-US" sz="1600" dirty="0">
                <a:latin typeface="华文细黑" pitchFamily="2" charset="-122"/>
                <a:ea typeface="华文细黑" pitchFamily="2" charset="-122"/>
              </a:rPr>
              <a:t>是物理上的概念，每个</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包含一个或多个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，每个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都是一个有序的队列。</a:t>
            </a:r>
            <a:r>
              <a:rPr lang="en-US" altLang="zh-CN" sz="1600" dirty="0">
                <a:latin typeface="华文细黑" pitchFamily="2" charset="-122"/>
                <a:ea typeface="华文细黑" pitchFamily="2" charset="-122"/>
              </a:rPr>
              <a:t>partition </a:t>
            </a:r>
            <a:r>
              <a:rPr lang="zh-CN" altLang="en-US" sz="1600" dirty="0">
                <a:latin typeface="华文细黑" pitchFamily="2" charset="-122"/>
                <a:ea typeface="华文细黑" pitchFamily="2" charset="-122"/>
              </a:rPr>
              <a:t>中的每条消息都会被分配一个有序的</a:t>
            </a:r>
            <a:r>
              <a:rPr lang="en-US" altLang="zh-CN" sz="1600" dirty="0">
                <a:latin typeface="华文细黑" pitchFamily="2" charset="-122"/>
                <a:ea typeface="华文细黑" pitchFamily="2" charset="-122"/>
              </a:rPr>
              <a:t>id</a:t>
            </a:r>
            <a:r>
              <a:rPr lang="zh-CN" altLang="en-US" sz="1600" dirty="0">
                <a:latin typeface="华文细黑" pitchFamily="2" charset="-122"/>
                <a:ea typeface="华文细黑" pitchFamily="2" charset="-122"/>
              </a:rPr>
              <a:t>（称为</a:t>
            </a:r>
            <a:r>
              <a:rPr lang="en-US" altLang="zh-CN" sz="1600" dirty="0">
                <a:latin typeface="华文细黑" pitchFamily="2" charset="-122"/>
                <a:ea typeface="华文细黑" pitchFamily="2" charset="-122"/>
              </a:rPr>
              <a:t>offset</a:t>
            </a:r>
            <a:r>
              <a:rPr lang="zh-CN" altLang="en-US" sz="1600" dirty="0">
                <a:latin typeface="华文细黑" pitchFamily="2" charset="-122"/>
                <a:ea typeface="华文细黑" pitchFamily="2" charset="-122"/>
              </a:rPr>
              <a:t>）。</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Consumer Group:</a:t>
            </a:r>
            <a:r>
              <a:rPr lang="zh-CN" altLang="en-US" sz="1600" dirty="0">
                <a:latin typeface="华文细黑" pitchFamily="2" charset="-122"/>
                <a:ea typeface="华文细黑" pitchFamily="2" charset="-122"/>
              </a:rPr>
              <a:t>消费者组，可以给每个</a:t>
            </a:r>
            <a:r>
              <a:rPr lang="en-US" altLang="zh-CN" sz="1600" dirty="0">
                <a:latin typeface="华文细黑" pitchFamily="2" charset="-122"/>
                <a:ea typeface="华文细黑" pitchFamily="2" charset="-122"/>
              </a:rPr>
              <a:t>Consumer</a:t>
            </a:r>
            <a:r>
              <a:rPr lang="zh-CN" altLang="en-US" sz="1600" dirty="0">
                <a:latin typeface="华文细黑" pitchFamily="2" charset="-122"/>
                <a:ea typeface="华文细黑" pitchFamily="2" charset="-122"/>
              </a:rPr>
              <a:t>指定消费者组，若不指定消费者组，则属于默认的</a:t>
            </a:r>
            <a:r>
              <a:rPr lang="en-US" altLang="zh-CN" sz="1600" dirty="0">
                <a:latin typeface="华文细黑" pitchFamily="2" charset="-122"/>
                <a:ea typeface="华文细黑" pitchFamily="2" charset="-122"/>
              </a:rPr>
              <a:t>group</a:t>
            </a:r>
            <a:r>
              <a:rPr lang="zh-CN" altLang="en-US" sz="1600" dirty="0">
                <a:latin typeface="华文细黑" pitchFamily="2" charset="-122"/>
                <a:ea typeface="华文细黑" pitchFamily="2" charset="-122"/>
              </a:rPr>
              <a:t>。</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Message</a:t>
            </a:r>
            <a:r>
              <a:rPr lang="zh-CN" altLang="en-US" sz="1600" dirty="0">
                <a:latin typeface="华文细黑" pitchFamily="2" charset="-122"/>
                <a:ea typeface="华文细黑" pitchFamily="2" charset="-122"/>
              </a:rPr>
              <a:t>：消息，通信的基本单位，每个</a:t>
            </a:r>
            <a:r>
              <a:rPr lang="en-US" altLang="zh-CN" sz="1600" dirty="0">
                <a:latin typeface="华文细黑" pitchFamily="2" charset="-122"/>
                <a:ea typeface="华文细黑" pitchFamily="2" charset="-122"/>
              </a:rPr>
              <a:t>producer</a:t>
            </a:r>
            <a:r>
              <a:rPr lang="zh-CN" altLang="en-US" sz="1600" dirty="0">
                <a:latin typeface="华文细黑" pitchFamily="2" charset="-122"/>
                <a:ea typeface="华文细黑" pitchFamily="2" charset="-122"/>
              </a:rPr>
              <a:t>可以向一个</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发布一些消息。</a:t>
            </a:r>
            <a:endParaRPr lang="en-US" altLang="zh-CN" sz="16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65041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a:latin typeface="华文细黑" pitchFamily="2" charset="-122"/>
                <a:ea typeface="华文细黑" pitchFamily="2" charset="-122"/>
              </a:rPr>
              <a:t>3.3</a:t>
            </a:r>
            <a:r>
              <a:rPr lang="zh-CN" altLang="en-US" sz="1800" dirty="0">
                <a:latin typeface="华文细黑" pitchFamily="2" charset="-122"/>
                <a:ea typeface="华文细黑" pitchFamily="2" charset="-122"/>
              </a:rPr>
              <a:t>、</a:t>
            </a:r>
            <a:r>
              <a:rPr lang="en-US" altLang="zh-CN" sz="1800" dirty="0">
                <a:latin typeface="华文细黑" pitchFamily="2" charset="-122"/>
                <a:ea typeface="华文细黑" pitchFamily="2" charset="-122"/>
              </a:rPr>
              <a:t>Kafka</a:t>
            </a:r>
            <a:r>
              <a:rPr lang="zh-CN" altLang="en-US" sz="1800" dirty="0">
                <a:latin typeface="华文细黑" pitchFamily="2" charset="-122"/>
                <a:ea typeface="华文细黑" pitchFamily="2" charset="-122"/>
              </a:rPr>
              <a:t>拓扑架构</a:t>
            </a:r>
          </a:p>
          <a:p>
            <a:pPr marL="0" lvl="2" indent="0">
              <a:lnSpc>
                <a:spcPct val="100000"/>
              </a:lnSpc>
              <a:spcBef>
                <a:spcPts val="0"/>
              </a:spcBef>
              <a:buNone/>
            </a:pPr>
            <a:r>
              <a:rPr lang="en-US" altLang="zh-CN" sz="1800" dirty="0" smtClean="0">
                <a:latin typeface="华文细黑" pitchFamily="2" charset="-122"/>
                <a:ea typeface="华文细黑" pitchFamily="2" charset="-122"/>
              </a:rPr>
              <a:t>	</a:t>
            </a:r>
            <a:r>
              <a:rPr lang="zh-CN" altLang="en-US" sz="1800" dirty="0" smtClean="0">
                <a:latin typeface="华文细黑" pitchFamily="2" charset="-122"/>
                <a:ea typeface="华文细黑" pitchFamily="2" charset="-122"/>
              </a:rPr>
              <a:t>一</a:t>
            </a:r>
            <a:r>
              <a:rPr lang="zh-CN" altLang="en-US" sz="1800" dirty="0">
                <a:latin typeface="华文细黑" pitchFamily="2" charset="-122"/>
                <a:ea typeface="华文细黑" pitchFamily="2" charset="-122"/>
              </a:rPr>
              <a:t>个典型的</a:t>
            </a:r>
            <a:r>
              <a:rPr lang="en-US" altLang="zh-CN" sz="1800" dirty="0">
                <a:latin typeface="华文细黑" pitchFamily="2" charset="-122"/>
                <a:ea typeface="华文细黑" pitchFamily="2" charset="-122"/>
              </a:rPr>
              <a:t>Kafka</a:t>
            </a:r>
            <a:r>
              <a:rPr lang="zh-CN" altLang="en-US" sz="1800" dirty="0">
                <a:latin typeface="华文细黑" pitchFamily="2" charset="-122"/>
                <a:ea typeface="华文细黑" pitchFamily="2" charset="-122"/>
              </a:rPr>
              <a:t>集群包含若干</a:t>
            </a:r>
            <a:r>
              <a:rPr lang="en-US" altLang="zh-CN" sz="1800" dirty="0">
                <a:latin typeface="华文细黑" pitchFamily="2" charset="-122"/>
                <a:ea typeface="华文细黑" pitchFamily="2" charset="-122"/>
              </a:rPr>
              <a:t>Producer</a:t>
            </a:r>
            <a:r>
              <a:rPr lang="zh-CN" altLang="en-US" sz="1800" dirty="0">
                <a:latin typeface="华文细黑" pitchFamily="2" charset="-122"/>
                <a:ea typeface="华文细黑" pitchFamily="2" charset="-122"/>
              </a:rPr>
              <a:t>，若干</a:t>
            </a:r>
            <a:r>
              <a:rPr lang="en-US" altLang="zh-CN" sz="1800" dirty="0">
                <a:latin typeface="华文细黑" pitchFamily="2" charset="-122"/>
                <a:ea typeface="华文细黑" pitchFamily="2" charset="-122"/>
              </a:rPr>
              <a:t>broker</a:t>
            </a:r>
            <a:r>
              <a:rPr lang="zh-CN" altLang="en-US" sz="1800" dirty="0">
                <a:latin typeface="华文细黑" pitchFamily="2" charset="-122"/>
                <a:ea typeface="华文细黑" pitchFamily="2" charset="-122"/>
              </a:rPr>
              <a:t>、若干</a:t>
            </a:r>
            <a:r>
              <a:rPr lang="en-US" altLang="zh-CN" sz="1800" dirty="0">
                <a:latin typeface="华文细黑" pitchFamily="2" charset="-122"/>
                <a:ea typeface="华文细黑" pitchFamily="2" charset="-122"/>
              </a:rPr>
              <a:t>Consumer Group</a:t>
            </a:r>
            <a:r>
              <a:rPr lang="zh-CN" altLang="en-US" sz="1800" dirty="0">
                <a:latin typeface="华文细黑" pitchFamily="2" charset="-122"/>
                <a:ea typeface="华文细黑" pitchFamily="2" charset="-122"/>
              </a:rPr>
              <a:t>，以及一个</a:t>
            </a:r>
            <a:r>
              <a:rPr lang="en-US" altLang="zh-CN" sz="1800" dirty="0">
                <a:latin typeface="华文细黑" pitchFamily="2" charset="-122"/>
                <a:ea typeface="华文细黑" pitchFamily="2" charset="-122"/>
              </a:rPr>
              <a:t>Zookeeper</a:t>
            </a:r>
            <a:r>
              <a:rPr lang="zh-CN" altLang="en-US" sz="1800" dirty="0">
                <a:latin typeface="华文细黑" pitchFamily="2" charset="-122"/>
                <a:ea typeface="华文细黑" pitchFamily="2" charset="-122"/>
              </a:rPr>
              <a:t>集群。</a:t>
            </a:r>
            <a:r>
              <a:rPr lang="en-US" altLang="zh-CN" sz="1800" dirty="0">
                <a:latin typeface="华文细黑" pitchFamily="2" charset="-122"/>
                <a:ea typeface="华文细黑" pitchFamily="2" charset="-122"/>
              </a:rPr>
              <a:t>Kafka</a:t>
            </a:r>
            <a:r>
              <a:rPr lang="zh-CN" altLang="en-US" sz="1800" dirty="0">
                <a:latin typeface="华文细黑" pitchFamily="2" charset="-122"/>
                <a:ea typeface="华文细黑" pitchFamily="2" charset="-122"/>
              </a:rPr>
              <a:t>通过</a:t>
            </a:r>
            <a:r>
              <a:rPr lang="en-US" altLang="zh-CN" sz="1800" dirty="0">
                <a:latin typeface="华文细黑" pitchFamily="2" charset="-122"/>
                <a:ea typeface="华文细黑" pitchFamily="2" charset="-122"/>
              </a:rPr>
              <a:t>Zookeeper</a:t>
            </a:r>
            <a:r>
              <a:rPr lang="zh-CN" altLang="en-US" sz="1800" dirty="0">
                <a:latin typeface="华文细黑" pitchFamily="2" charset="-122"/>
                <a:ea typeface="华文细黑" pitchFamily="2" charset="-122"/>
              </a:rPr>
              <a:t>管理集群配置，选举</a:t>
            </a:r>
            <a:r>
              <a:rPr lang="en-US" altLang="zh-CN" sz="1800" dirty="0">
                <a:latin typeface="华文细黑" pitchFamily="2" charset="-122"/>
                <a:ea typeface="华文细黑" pitchFamily="2" charset="-122"/>
              </a:rPr>
              <a:t>leader</a:t>
            </a:r>
            <a:r>
              <a:rPr lang="zh-CN" altLang="en-US" sz="1800" dirty="0">
                <a:latin typeface="华文细黑" pitchFamily="2" charset="-122"/>
                <a:ea typeface="华文细黑" pitchFamily="2" charset="-122"/>
              </a:rPr>
              <a:t>，以及在</a:t>
            </a:r>
            <a:r>
              <a:rPr lang="en-US" altLang="zh-CN" sz="1800" dirty="0">
                <a:latin typeface="华文细黑" pitchFamily="2" charset="-122"/>
                <a:ea typeface="华文细黑" pitchFamily="2" charset="-122"/>
              </a:rPr>
              <a:t>Consumer Group</a:t>
            </a:r>
            <a:r>
              <a:rPr lang="zh-CN" altLang="en-US" sz="1800" dirty="0">
                <a:latin typeface="华文细黑" pitchFamily="2" charset="-122"/>
                <a:ea typeface="华文细黑" pitchFamily="2" charset="-122"/>
              </a:rPr>
              <a:t>发生变化时进行</a:t>
            </a:r>
            <a:r>
              <a:rPr lang="en-US" altLang="zh-CN" sz="1800" dirty="0">
                <a:latin typeface="华文细黑" pitchFamily="2" charset="-122"/>
                <a:ea typeface="华文细黑" pitchFamily="2" charset="-122"/>
              </a:rPr>
              <a:t>rebalance</a:t>
            </a:r>
            <a:r>
              <a:rPr lang="zh-CN" altLang="en-US" sz="1800" dirty="0">
                <a:latin typeface="华文细黑" pitchFamily="2" charset="-122"/>
                <a:ea typeface="华文细黑" pitchFamily="2" charset="-122"/>
              </a:rPr>
              <a:t>。</a:t>
            </a:r>
            <a:r>
              <a:rPr lang="en-US" altLang="zh-CN" sz="1800" dirty="0">
                <a:latin typeface="华文细黑" pitchFamily="2" charset="-122"/>
                <a:ea typeface="华文细黑" pitchFamily="2" charset="-122"/>
              </a:rPr>
              <a:t>Producer</a:t>
            </a:r>
            <a:r>
              <a:rPr lang="zh-CN" altLang="en-US" sz="1800" dirty="0">
                <a:latin typeface="华文细黑" pitchFamily="2" charset="-122"/>
                <a:ea typeface="华文细黑" pitchFamily="2" charset="-122"/>
              </a:rPr>
              <a:t>使用</a:t>
            </a:r>
            <a:r>
              <a:rPr lang="en-US" altLang="zh-CN" sz="1800" dirty="0">
                <a:latin typeface="华文细黑" pitchFamily="2" charset="-122"/>
                <a:ea typeface="华文细黑" pitchFamily="2" charset="-122"/>
              </a:rPr>
              <a:t>push</a:t>
            </a:r>
            <a:r>
              <a:rPr lang="zh-CN" altLang="en-US" sz="1800" dirty="0">
                <a:latin typeface="华文细黑" pitchFamily="2" charset="-122"/>
                <a:ea typeface="华文细黑" pitchFamily="2" charset="-122"/>
              </a:rPr>
              <a:t>模式将消息发布到</a:t>
            </a:r>
            <a:r>
              <a:rPr lang="en-US" altLang="zh-CN" sz="1800" dirty="0">
                <a:latin typeface="华文细黑" pitchFamily="2" charset="-122"/>
                <a:ea typeface="华文细黑" pitchFamily="2" charset="-122"/>
              </a:rPr>
              <a:t>broker</a:t>
            </a:r>
            <a:r>
              <a:rPr lang="zh-CN" altLang="en-US" sz="1800" dirty="0">
                <a:latin typeface="华文细黑" pitchFamily="2" charset="-122"/>
                <a:ea typeface="华文细黑" pitchFamily="2" charset="-122"/>
              </a:rPr>
              <a:t>，</a:t>
            </a:r>
            <a:r>
              <a:rPr lang="en-US" altLang="zh-CN" sz="1800" dirty="0">
                <a:latin typeface="华文细黑" pitchFamily="2" charset="-122"/>
                <a:ea typeface="华文细黑" pitchFamily="2" charset="-122"/>
              </a:rPr>
              <a:t>Consumer</a:t>
            </a:r>
            <a:r>
              <a:rPr lang="zh-CN" altLang="en-US" sz="1800" dirty="0">
                <a:latin typeface="华文细黑" pitchFamily="2" charset="-122"/>
                <a:ea typeface="华文细黑" pitchFamily="2" charset="-122"/>
              </a:rPr>
              <a:t>使用</a:t>
            </a:r>
            <a:r>
              <a:rPr lang="en-US" altLang="zh-CN" sz="1800" dirty="0">
                <a:latin typeface="华文细黑" pitchFamily="2" charset="-122"/>
                <a:ea typeface="华文细黑" pitchFamily="2" charset="-122"/>
              </a:rPr>
              <a:t>pull</a:t>
            </a:r>
            <a:r>
              <a:rPr lang="zh-CN" altLang="en-US" sz="1800" dirty="0">
                <a:latin typeface="华文细黑" pitchFamily="2" charset="-122"/>
                <a:ea typeface="华文细黑" pitchFamily="2" charset="-122"/>
              </a:rPr>
              <a:t>模式从</a:t>
            </a:r>
            <a:r>
              <a:rPr lang="en-US" altLang="zh-CN" sz="1800" dirty="0">
                <a:latin typeface="华文细黑" pitchFamily="2" charset="-122"/>
                <a:ea typeface="华文细黑" pitchFamily="2" charset="-122"/>
              </a:rPr>
              <a:t>broker</a:t>
            </a:r>
            <a:r>
              <a:rPr lang="zh-CN" altLang="en-US" sz="1800" dirty="0">
                <a:latin typeface="华文细黑" pitchFamily="2" charset="-122"/>
                <a:ea typeface="华文细黑" pitchFamily="2" charset="-122"/>
              </a:rPr>
              <a:t>订阅并消费消息。</a:t>
            </a:r>
            <a:endParaRPr lang="en-US" altLang="zh-CN" sz="16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85503025"/>
              </p:ext>
            </p:extLst>
          </p:nvPr>
        </p:nvGraphicFramePr>
        <p:xfrm>
          <a:off x="3132160" y="2490716"/>
          <a:ext cx="6598693" cy="3916298"/>
        </p:xfrm>
        <a:graphic>
          <a:graphicData uri="http://schemas.openxmlformats.org/presentationml/2006/ole">
            <mc:AlternateContent xmlns:mc="http://schemas.openxmlformats.org/markup-compatibility/2006">
              <mc:Choice xmlns:v="urn:schemas-microsoft-com:vml" Requires="v">
                <p:oleObj spid="_x0000_s7198" name="Visio" r:id="rId3" imgW="6514620" imgH="3866192" progId="Visio.Drawing.11">
                  <p:embed/>
                </p:oleObj>
              </mc:Choice>
              <mc:Fallback>
                <p:oleObj name="Visio" r:id="rId3" imgW="6514620" imgH="38661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60" y="2490716"/>
                        <a:ext cx="6598693" cy="3916298"/>
                      </a:xfrm>
                      <a:prstGeom prst="rect">
                        <a:avLst/>
                      </a:prstGeom>
                      <a:noFill/>
                    </p:spPr>
                  </p:pic>
                </p:oleObj>
              </mc:Fallback>
            </mc:AlternateContent>
          </a:graphicData>
        </a:graphic>
      </p:graphicFrame>
    </p:spTree>
    <p:extLst>
      <p:ext uri="{BB962C8B-B14F-4D97-AF65-F5344CB8AC3E}">
        <p14:creationId xmlns:p14="http://schemas.microsoft.com/office/powerpoint/2010/main" val="2200741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a:latin typeface="华文细黑" pitchFamily="2" charset="-122"/>
                <a:ea typeface="华文细黑" pitchFamily="2" charset="-122"/>
              </a:rPr>
              <a:t>3.4</a:t>
            </a:r>
            <a:r>
              <a:rPr lang="zh-CN" altLang="en-US" sz="1800" dirty="0">
                <a:latin typeface="华文细黑" pitchFamily="2" charset="-122"/>
                <a:ea typeface="华文细黑" pitchFamily="2" charset="-122"/>
              </a:rPr>
              <a:t>、</a:t>
            </a:r>
            <a:r>
              <a:rPr lang="en-US" altLang="zh-CN" sz="1800" dirty="0">
                <a:latin typeface="华文细黑" pitchFamily="2" charset="-122"/>
                <a:ea typeface="华文细黑" pitchFamily="2" charset="-122"/>
              </a:rPr>
              <a:t>Topic</a:t>
            </a:r>
            <a:r>
              <a:rPr lang="zh-CN" altLang="en-US" sz="1800" dirty="0">
                <a:latin typeface="华文细黑" pitchFamily="2" charset="-122"/>
                <a:ea typeface="华文细黑" pitchFamily="2" charset="-122"/>
              </a:rPr>
              <a:t>与</a:t>
            </a:r>
            <a:r>
              <a:rPr lang="en-US" altLang="zh-CN" sz="1800" dirty="0">
                <a:latin typeface="华文细黑" pitchFamily="2" charset="-122"/>
                <a:ea typeface="华文细黑" pitchFamily="2" charset="-122"/>
              </a:rPr>
              <a:t>Partition</a:t>
            </a: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50000"/>
              </a:lnSpc>
              <a:spcBef>
                <a:spcPts val="600"/>
              </a:spcBef>
              <a:buNone/>
            </a:pPr>
            <a:r>
              <a:rPr lang="en-US" altLang="zh-CN" sz="1800" dirty="0">
                <a:latin typeface="华文细黑" pitchFamily="2" charset="-122"/>
                <a:ea typeface="华文细黑" pitchFamily="2" charset="-122"/>
              </a:rPr>
              <a:t>	</a:t>
            </a:r>
            <a:r>
              <a:rPr lang="en-US" altLang="zh-CN" sz="1600" dirty="0" smtClean="0">
                <a:latin typeface="华文细黑" pitchFamily="2" charset="-122"/>
                <a:ea typeface="华文细黑" pitchFamily="2" charset="-122"/>
              </a:rPr>
              <a:t>Kafka</a:t>
            </a:r>
            <a:r>
              <a:rPr lang="zh-CN" altLang="en-US" sz="1600" dirty="0">
                <a:latin typeface="华文细黑" pitchFamily="2" charset="-122"/>
                <a:ea typeface="华文细黑" pitchFamily="2" charset="-122"/>
              </a:rPr>
              <a:t>中的</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是以</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的形式存放的，每一个</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都可以设置它的</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数量，</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的数量决定了组成</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的</a:t>
            </a:r>
            <a:r>
              <a:rPr lang="en-US" altLang="zh-CN" sz="1600" dirty="0">
                <a:latin typeface="华文细黑" pitchFamily="2" charset="-122"/>
                <a:ea typeface="华文细黑" pitchFamily="2" charset="-122"/>
              </a:rPr>
              <a:t>log</a:t>
            </a:r>
            <a:r>
              <a:rPr lang="zh-CN" altLang="en-US" sz="1600" dirty="0">
                <a:latin typeface="华文细黑" pitchFamily="2" charset="-122"/>
                <a:ea typeface="华文细黑" pitchFamily="2" charset="-122"/>
              </a:rPr>
              <a:t>的数量。推荐</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的数量一定要大于同时运行的</a:t>
            </a:r>
            <a:r>
              <a:rPr lang="en-US" altLang="zh-CN" sz="1600" dirty="0">
                <a:latin typeface="华文细黑" pitchFamily="2" charset="-122"/>
                <a:ea typeface="华文细黑" pitchFamily="2" charset="-122"/>
              </a:rPr>
              <a:t>consumer</a:t>
            </a:r>
            <a:r>
              <a:rPr lang="zh-CN" altLang="en-US" sz="1600" dirty="0">
                <a:latin typeface="华文细黑" pitchFamily="2" charset="-122"/>
                <a:ea typeface="华文细黑" pitchFamily="2" charset="-122"/>
              </a:rPr>
              <a:t>的数量。另外，建议</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的数量大于集群</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的数量，这样消息数据就可以均匀的分布在各个</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中。</a:t>
            </a:r>
          </a:p>
          <a:p>
            <a:pPr marL="0" lvl="2" indent="0">
              <a:lnSpc>
                <a:spcPct val="150000"/>
              </a:lnSpc>
              <a:spcBef>
                <a:spcPts val="600"/>
              </a:spcBef>
              <a:buNone/>
            </a:pPr>
            <a:endParaRPr lang="en-US" altLang="zh-CN" sz="1600" dirty="0" smtClean="0">
              <a:latin typeface="华文细黑" pitchFamily="2" charset="-122"/>
              <a:ea typeface="华文细黑" pitchFamily="2" charset="-122"/>
            </a:endParaRPr>
          </a:p>
          <a:p>
            <a:pPr marL="0" lvl="2" indent="0">
              <a:lnSpc>
                <a:spcPct val="150000"/>
              </a:lnSpc>
              <a:spcBef>
                <a:spcPts val="60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那</a:t>
            </a:r>
            <a:r>
              <a:rPr lang="zh-CN" altLang="en-US" sz="1600" dirty="0">
                <a:latin typeface="华文细黑" pitchFamily="2" charset="-122"/>
                <a:ea typeface="华文细黑" pitchFamily="2" charset="-122"/>
              </a:rPr>
              <a:t>么，</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为什么要设置多个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呢，这是因为</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是基于文件存储的，通过配置多个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可以将消息内容分散存储到多个</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上</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这样可以避免文件尺寸达到单机磁盘的上限。同时，将一个</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切分成任意多个</a:t>
            </a:r>
            <a:r>
              <a:rPr lang="en-US" altLang="zh-CN" sz="1600" dirty="0">
                <a:latin typeface="华文细黑" pitchFamily="2" charset="-122"/>
                <a:ea typeface="华文细黑" pitchFamily="2" charset="-122"/>
              </a:rPr>
              <a:t>partitions</a:t>
            </a:r>
            <a:r>
              <a:rPr lang="zh-CN" altLang="en-US" sz="1600" dirty="0">
                <a:latin typeface="华文细黑" pitchFamily="2" charset="-122"/>
                <a:ea typeface="华文细黑" pitchFamily="2" charset="-122"/>
              </a:rPr>
              <a:t>，可以保证消息存储、消息消费的效率，因为越多的</a:t>
            </a:r>
            <a:r>
              <a:rPr lang="en-US" altLang="zh-CN" sz="1600" dirty="0">
                <a:latin typeface="华文细黑" pitchFamily="2" charset="-122"/>
                <a:ea typeface="华文细黑" pitchFamily="2" charset="-122"/>
              </a:rPr>
              <a:t>partitions</a:t>
            </a:r>
            <a:r>
              <a:rPr lang="zh-CN" altLang="en-US" sz="1600" dirty="0">
                <a:latin typeface="华文细黑" pitchFamily="2" charset="-122"/>
                <a:ea typeface="华文细黑" pitchFamily="2" charset="-122"/>
              </a:rPr>
              <a:t>可以容纳更多的</a:t>
            </a:r>
            <a:r>
              <a:rPr lang="en-US" altLang="zh-CN" sz="1600" dirty="0">
                <a:latin typeface="华文细黑" pitchFamily="2" charset="-122"/>
                <a:ea typeface="华文细黑" pitchFamily="2" charset="-122"/>
              </a:rPr>
              <a:t>consumer</a:t>
            </a:r>
            <a:r>
              <a:rPr lang="zh-CN" altLang="en-US" sz="1600" dirty="0">
                <a:latin typeface="华文细黑" pitchFamily="2" charset="-122"/>
                <a:ea typeface="华文细黑" pitchFamily="2" charset="-122"/>
              </a:rPr>
              <a:t>，可有效提升</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的吞吐率。因此，将</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切分成多个</a:t>
            </a:r>
            <a:r>
              <a:rPr lang="en-US" altLang="zh-CN" sz="1600" dirty="0">
                <a:latin typeface="华文细黑" pitchFamily="2" charset="-122"/>
                <a:ea typeface="华文细黑" pitchFamily="2" charset="-122"/>
              </a:rPr>
              <a:t>partitions</a:t>
            </a:r>
            <a:r>
              <a:rPr lang="zh-CN" altLang="en-US" sz="1600" dirty="0">
                <a:latin typeface="华文细黑" pitchFamily="2" charset="-122"/>
                <a:ea typeface="华文细黑" pitchFamily="2" charset="-122"/>
              </a:rPr>
              <a:t>的好处是可以将大量的消息分成多批数据同时写到不同节点上，将写请求分担负载到各个集群节点</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600"/>
              </a:spcBef>
              <a:buNone/>
            </a:pPr>
            <a:endParaRPr lang="zh-CN" altLang="en-US" sz="1600" dirty="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1802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50000"/>
              </a:lnSpc>
              <a:spcBef>
                <a:spcPts val="0"/>
              </a:spcBef>
              <a:buNone/>
            </a:pPr>
            <a:r>
              <a:rPr lang="en-US" altLang="zh-CN" sz="1800" dirty="0" smtClean="0">
                <a:latin typeface="华文细黑" pitchFamily="2" charset="-122"/>
                <a:ea typeface="华文细黑" pitchFamily="2" charset="-122"/>
              </a:rPr>
              <a:t>3.5</a:t>
            </a:r>
            <a:r>
              <a:rPr lang="zh-CN" altLang="en-US" sz="1800" dirty="0" smtClean="0">
                <a:latin typeface="华文细黑" pitchFamily="2" charset="-122"/>
                <a:ea typeface="华文细黑" pitchFamily="2" charset="-122"/>
              </a:rPr>
              <a:t>、</a:t>
            </a:r>
            <a:r>
              <a:rPr lang="en-US" altLang="zh-CN" sz="1800" dirty="0" smtClean="0">
                <a:latin typeface="华文细黑" pitchFamily="2" charset="-122"/>
                <a:ea typeface="华文细黑" pitchFamily="2" charset="-122"/>
              </a:rPr>
              <a:t>  Kafka</a:t>
            </a:r>
            <a:r>
              <a:rPr lang="zh-CN" altLang="en-US" sz="1800" dirty="0">
                <a:latin typeface="华文细黑" pitchFamily="2" charset="-122"/>
                <a:ea typeface="华文细黑" pitchFamily="2" charset="-122"/>
              </a:rPr>
              <a:t>消息发送的机</a:t>
            </a:r>
            <a:r>
              <a:rPr lang="zh-CN" altLang="en-US" sz="1800" dirty="0" smtClean="0">
                <a:latin typeface="华文细黑" pitchFamily="2" charset="-122"/>
                <a:ea typeface="华文细黑" pitchFamily="2" charset="-122"/>
              </a:rPr>
              <a:t>制</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每</a:t>
            </a:r>
            <a:r>
              <a:rPr lang="zh-CN" altLang="en-US" sz="1600" dirty="0">
                <a:latin typeface="华文细黑" pitchFamily="2" charset="-122"/>
                <a:ea typeface="华文细黑" pitchFamily="2" charset="-122"/>
              </a:rPr>
              <a:t>当用户往某个</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发送数据时，数据会被</a:t>
            </a:r>
            <a:r>
              <a:rPr lang="en-US" altLang="zh-CN" sz="1600" dirty="0">
                <a:latin typeface="华文细黑" pitchFamily="2" charset="-122"/>
                <a:ea typeface="华文细黑" pitchFamily="2" charset="-122"/>
              </a:rPr>
              <a:t>hash</a:t>
            </a:r>
            <a:r>
              <a:rPr lang="zh-CN" altLang="en-US" sz="1600" dirty="0">
                <a:latin typeface="华文细黑" pitchFamily="2" charset="-122"/>
                <a:ea typeface="华文细黑" pitchFamily="2" charset="-122"/>
              </a:rPr>
              <a:t>到不同的</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这些</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位于不同的集群节点上，所以每个消息都会被记录一个</a:t>
            </a:r>
            <a:r>
              <a:rPr lang="en-US" altLang="zh-CN" sz="1600" dirty="0">
                <a:latin typeface="华文细黑" pitchFamily="2" charset="-122"/>
                <a:ea typeface="华文细黑" pitchFamily="2" charset="-122"/>
              </a:rPr>
              <a:t>offset</a:t>
            </a:r>
            <a:r>
              <a:rPr lang="zh-CN" altLang="en-US" sz="1600" dirty="0">
                <a:latin typeface="华文细黑" pitchFamily="2" charset="-122"/>
                <a:ea typeface="华文细黑" pitchFamily="2" charset="-122"/>
              </a:rPr>
              <a:t>消息号，就是</a:t>
            </a:r>
            <a:r>
              <a:rPr lang="en-US" altLang="zh-CN" sz="1600" dirty="0">
                <a:latin typeface="华文细黑" pitchFamily="2" charset="-122"/>
                <a:ea typeface="华文细黑" pitchFamily="2" charset="-122"/>
              </a:rPr>
              <a:t>offset</a:t>
            </a:r>
            <a:r>
              <a:rPr lang="zh-CN" altLang="en-US" sz="1600" dirty="0">
                <a:latin typeface="华文细黑" pitchFamily="2" charset="-122"/>
                <a:ea typeface="华文细黑" pitchFamily="2" charset="-122"/>
              </a:rPr>
              <a:t>号。消费者通过这个</a:t>
            </a:r>
            <a:r>
              <a:rPr lang="en-US" altLang="zh-CN" sz="1600" dirty="0">
                <a:latin typeface="华文细黑" pitchFamily="2" charset="-122"/>
                <a:ea typeface="华文细黑" pitchFamily="2" charset="-122"/>
              </a:rPr>
              <a:t>offset</a:t>
            </a:r>
            <a:r>
              <a:rPr lang="zh-CN" altLang="en-US" sz="1600" dirty="0">
                <a:latin typeface="华文细黑" pitchFamily="2" charset="-122"/>
                <a:ea typeface="华文细黑" pitchFamily="2" charset="-122"/>
              </a:rPr>
              <a:t>号去查询读取这个消息。</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b="1" dirty="0" smtClean="0">
                <a:latin typeface="华文细黑" pitchFamily="2" charset="-122"/>
                <a:ea typeface="华文细黑" pitchFamily="2" charset="-122"/>
              </a:rPr>
              <a:t>发</a:t>
            </a:r>
            <a:r>
              <a:rPr lang="zh-CN" altLang="en-US" sz="1600" b="1" dirty="0">
                <a:latin typeface="华文细黑" pitchFamily="2" charset="-122"/>
                <a:ea typeface="华文细黑" pitchFamily="2" charset="-122"/>
              </a:rPr>
              <a:t>送消息流程为：</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首</a:t>
            </a:r>
            <a:r>
              <a:rPr lang="zh-CN" altLang="en-US" sz="1600" dirty="0">
                <a:latin typeface="华文细黑" pitchFamily="2" charset="-122"/>
                <a:ea typeface="华文细黑" pitchFamily="2" charset="-122"/>
              </a:rPr>
              <a:t>先获取</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的所有</a:t>
            </a:r>
            <a:r>
              <a:rPr lang="en-US" altLang="zh-CN" sz="1600" dirty="0" err="1">
                <a:latin typeface="华文细黑" pitchFamily="2" charset="-122"/>
                <a:ea typeface="华文细黑" pitchFamily="2" charset="-122"/>
              </a:rPr>
              <a:t>Patition</a:t>
            </a:r>
            <a:r>
              <a:rPr lang="zh-CN" altLang="en-US" sz="1600" dirty="0">
                <a:latin typeface="华文细黑" pitchFamily="2" charset="-122"/>
                <a:ea typeface="华文细黑" pitchFamily="2" charset="-122"/>
              </a:rPr>
              <a:t>，如果客户端不指定</a:t>
            </a:r>
            <a:r>
              <a:rPr lang="en-US" altLang="zh-CN" sz="1600" dirty="0" err="1">
                <a:latin typeface="华文细黑" pitchFamily="2" charset="-122"/>
                <a:ea typeface="华文细黑" pitchFamily="2" charset="-122"/>
              </a:rPr>
              <a:t>Patition</a:t>
            </a:r>
            <a:r>
              <a:rPr lang="zh-CN" altLang="en-US" sz="1600" dirty="0">
                <a:latin typeface="华文细黑" pitchFamily="2" charset="-122"/>
                <a:ea typeface="华文细黑" pitchFamily="2" charset="-122"/>
              </a:rPr>
              <a:t>，也没有指定</a:t>
            </a:r>
            <a:r>
              <a:rPr lang="en-US" altLang="zh-CN" sz="1600" dirty="0">
                <a:latin typeface="华文细黑" pitchFamily="2" charset="-122"/>
                <a:ea typeface="华文细黑" pitchFamily="2" charset="-122"/>
              </a:rPr>
              <a:t>Key</a:t>
            </a:r>
            <a:r>
              <a:rPr lang="zh-CN" altLang="en-US" sz="1600" dirty="0">
                <a:latin typeface="华文细黑" pitchFamily="2" charset="-122"/>
                <a:ea typeface="华文细黑" pitchFamily="2" charset="-122"/>
              </a:rPr>
              <a:t>的话，使用自增长的数字取余数的方式实现指定的</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。这样</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将平均的向</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中生产数据。如果想要控制发送的</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，则有两种方式，一种是指定</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，另一种就是根据</a:t>
            </a:r>
            <a:r>
              <a:rPr lang="en-US" altLang="zh-CN" sz="1600" dirty="0">
                <a:latin typeface="华文细黑" pitchFamily="2" charset="-122"/>
                <a:ea typeface="华文细黑" pitchFamily="2" charset="-122"/>
              </a:rPr>
              <a:t>Key</a:t>
            </a:r>
            <a:r>
              <a:rPr lang="zh-CN" altLang="en-US" sz="1600" dirty="0">
                <a:latin typeface="华文细黑" pitchFamily="2" charset="-122"/>
                <a:ea typeface="华文细黑" pitchFamily="2" charset="-122"/>
              </a:rPr>
              <a:t>自己写算法。实现其</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方法。</a:t>
            </a:r>
            <a:endParaRPr lang="en-US" altLang="zh-CN" sz="1600" dirty="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每</a:t>
            </a:r>
            <a:r>
              <a:rPr lang="zh-CN" altLang="en-US" sz="1600" dirty="0">
                <a:latin typeface="华文细黑" pitchFamily="2" charset="-122"/>
                <a:ea typeface="华文细黑" pitchFamily="2" charset="-122"/>
              </a:rPr>
              <a:t>一条消息被发送到</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时，会根据</a:t>
            </a:r>
            <a:r>
              <a:rPr lang="en-US" altLang="zh-CN" sz="1600" dirty="0" err="1">
                <a:latin typeface="华文细黑" pitchFamily="2" charset="-122"/>
                <a:ea typeface="华文细黑" pitchFamily="2" charset="-122"/>
              </a:rPr>
              <a:t>paritition</a:t>
            </a:r>
            <a:r>
              <a:rPr lang="zh-CN" altLang="en-US" sz="1600" dirty="0">
                <a:latin typeface="华文细黑" pitchFamily="2" charset="-122"/>
                <a:ea typeface="华文细黑" pitchFamily="2" charset="-122"/>
              </a:rPr>
              <a:t>规则选择被存储到哪一个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。如果</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规则设置的合理，所</a:t>
            </a:r>
            <a:r>
              <a:rPr lang="zh-CN" altLang="en-US" sz="1600" dirty="0" smtClean="0">
                <a:latin typeface="华文细黑" pitchFamily="2" charset="-122"/>
                <a:ea typeface="华文细黑" pitchFamily="2" charset="-122"/>
              </a:rPr>
              <a:t>有消</a:t>
            </a:r>
            <a:r>
              <a:rPr lang="zh-CN" altLang="en-US" sz="1600" dirty="0">
                <a:latin typeface="华文细黑" pitchFamily="2" charset="-122"/>
                <a:ea typeface="华文细黑" pitchFamily="2" charset="-122"/>
              </a:rPr>
              <a:t>息可以均匀分布到不同的</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里，这样就实现了水平扩展</a:t>
            </a:r>
            <a:r>
              <a:rPr lang="zh-CN" altLang="en-US" sz="1600" dirty="0" smtClean="0">
                <a:latin typeface="华文细黑" pitchFamily="2" charset="-122"/>
                <a:ea typeface="华文细黑" pitchFamily="2" charset="-122"/>
              </a:rPr>
              <a:t>。同时，每</a:t>
            </a:r>
            <a:r>
              <a:rPr lang="zh-CN" altLang="en-US" sz="1600" dirty="0">
                <a:latin typeface="华文细黑" pitchFamily="2" charset="-122"/>
                <a:ea typeface="华文细黑" pitchFamily="2" charset="-122"/>
              </a:rPr>
              <a:t>条消</a:t>
            </a:r>
            <a:r>
              <a:rPr lang="zh-CN" altLang="en-US" sz="1600" dirty="0" smtClean="0">
                <a:latin typeface="华文细黑" pitchFamily="2" charset="-122"/>
                <a:ea typeface="华文细黑" pitchFamily="2" charset="-122"/>
              </a:rPr>
              <a:t>息被</a:t>
            </a:r>
            <a:r>
              <a:rPr lang="en-US" altLang="zh-CN" sz="1600" dirty="0">
                <a:latin typeface="华文细黑" pitchFamily="2" charset="-122"/>
                <a:ea typeface="华文细黑" pitchFamily="2" charset="-122"/>
              </a:rPr>
              <a:t>append</a:t>
            </a:r>
            <a:r>
              <a:rPr lang="zh-CN" altLang="en-US" sz="1600" dirty="0" smtClean="0">
                <a:latin typeface="华文细黑" pitchFamily="2" charset="-122"/>
                <a:ea typeface="华文细黑" pitchFamily="2" charset="-122"/>
              </a:rPr>
              <a:t>到</a:t>
            </a:r>
            <a:r>
              <a:rPr lang="en-US" altLang="zh-CN" sz="1600" dirty="0" smtClean="0">
                <a:latin typeface="华文细黑" pitchFamily="2" charset="-122"/>
                <a:ea typeface="华文细黑" pitchFamily="2" charset="-122"/>
              </a:rPr>
              <a:t>partition</a:t>
            </a:r>
            <a:r>
              <a:rPr lang="zh-CN" altLang="en-US" sz="1600" dirty="0" smtClean="0">
                <a:latin typeface="华文细黑" pitchFamily="2" charset="-122"/>
                <a:ea typeface="华文细黑" pitchFamily="2" charset="-122"/>
              </a:rPr>
              <a:t>中时，</a:t>
            </a:r>
            <a:r>
              <a:rPr lang="zh-CN" altLang="en-US" sz="1600" dirty="0">
                <a:latin typeface="华文细黑" pitchFamily="2" charset="-122"/>
                <a:ea typeface="华文细黑" pitchFamily="2" charset="-122"/>
              </a:rPr>
              <a:t>是顺序写入磁盘的</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因此效率非常高，经验证，顺序写磁盘效率比随机写内存还要高，这是</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高吞吐率的一个很重要的保证</a:t>
            </a:r>
            <a:r>
              <a:rPr lang="zh-CN" altLang="en-US" sz="1600" dirty="0" smtClean="0">
                <a:latin typeface="华文细黑" pitchFamily="2" charset="-122"/>
                <a:ea typeface="华文细黑" pitchFamily="2" charset="-122"/>
              </a:rPr>
              <a:t>。</a:t>
            </a:r>
            <a:endParaRPr lang="en-US" altLang="zh-CN" sz="1200" dirty="0">
              <a:latin typeface="华文细黑" pitchFamily="2" charset="-122"/>
              <a:ea typeface="华文细黑" pitchFamily="2" charset="-122"/>
            </a:endParaRPr>
          </a:p>
          <a:p>
            <a:pPr marL="0" lvl="2" indent="0">
              <a:lnSpc>
                <a:spcPct val="150000"/>
              </a:lnSpc>
              <a:spcBef>
                <a:spcPts val="0"/>
              </a:spcBef>
              <a:buNone/>
            </a:pPr>
            <a:endParaRPr lang="en-US" altLang="zh-CN" sz="12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657" y="3805270"/>
            <a:ext cx="4910110" cy="2977667"/>
          </a:xfrm>
          <a:prstGeom prst="rect">
            <a:avLst/>
          </a:prstGeom>
        </p:spPr>
      </p:pic>
    </p:spTree>
    <p:extLst>
      <p:ext uri="{BB962C8B-B14F-4D97-AF65-F5344CB8AC3E}">
        <p14:creationId xmlns:p14="http://schemas.microsoft.com/office/powerpoint/2010/main" val="11939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41475" y="662356"/>
            <a:ext cx="10515600" cy="829560"/>
          </a:xfrm>
        </p:spPr>
        <p:txBody>
          <a:bodyPr>
            <a:normAutofit/>
          </a:bodyPr>
          <a:lstStyle/>
          <a:p>
            <a:r>
              <a:rPr lang="zh-CN" altLang="en-US" sz="4400" b="1" dirty="0" smtClean="0">
                <a:solidFill>
                  <a:schemeClr val="tx1"/>
                </a:solidFill>
                <a:latin typeface="华文细黑" pitchFamily="2" charset="-122"/>
                <a:ea typeface="华文细黑" pitchFamily="2" charset="-122"/>
              </a:rPr>
              <a:t>课程学习安排</a:t>
            </a:r>
            <a:endParaRPr lang="zh-CN" altLang="en-US" sz="4400" b="1" dirty="0">
              <a:solidFill>
                <a:schemeClr val="tx1"/>
              </a:solidFill>
              <a:latin typeface="华文细黑" pitchFamily="2" charset="-122"/>
              <a:ea typeface="华文细黑" pitchFamily="2" charset="-122"/>
            </a:endParaRPr>
          </a:p>
        </p:txBody>
      </p:sp>
      <p:sp>
        <p:nvSpPr>
          <p:cNvPr id="4" name="矩形 3"/>
          <p:cNvSpPr/>
          <p:nvPr/>
        </p:nvSpPr>
        <p:spPr>
          <a:xfrm>
            <a:off x="781638" y="1694497"/>
            <a:ext cx="9770596" cy="4247317"/>
          </a:xfrm>
          <a:prstGeom prst="rect">
            <a:avLst/>
          </a:prstGeom>
        </p:spPr>
        <p:txBody>
          <a:bodyPr wrap="square">
            <a:spAutoFit/>
          </a:bodyPr>
          <a:lstStyle/>
          <a:p>
            <a:pPr>
              <a:lnSpc>
                <a:spcPct val="150000"/>
              </a:lnSpc>
            </a:pPr>
            <a:r>
              <a:rPr lang="en-US" altLang="zh-CN" sz="2000" dirty="0" smtClean="0">
                <a:latin typeface="华文细黑" pitchFamily="2" charset="-122"/>
                <a:ea typeface="华文细黑" pitchFamily="2" charset="-122"/>
              </a:rPr>
              <a:t>1</a:t>
            </a:r>
            <a:r>
              <a:rPr lang="zh-CN" altLang="en-US" sz="2000" dirty="0" smtClean="0">
                <a:latin typeface="华文细黑" pitchFamily="2" charset="-122"/>
                <a:ea typeface="华文细黑" pitchFamily="2" charset="-122"/>
              </a:rPr>
              <a:t>、</a:t>
            </a:r>
            <a:r>
              <a:rPr lang="en-US" altLang="zh-CN" sz="2000" dirty="0">
                <a:latin typeface="华文细黑" pitchFamily="2" charset="-122"/>
                <a:ea typeface="华文细黑" pitchFamily="2" charset="-122"/>
              </a:rPr>
              <a:t> ELK</a:t>
            </a:r>
            <a:r>
              <a:rPr lang="zh-CN" altLang="en-US" sz="2000" dirty="0">
                <a:latin typeface="华文细黑" pitchFamily="2" charset="-122"/>
                <a:ea typeface="华文细黑" pitchFamily="2" charset="-122"/>
              </a:rPr>
              <a:t>架构介绍</a:t>
            </a:r>
            <a:endParaRPr lang="en-US" altLang="zh-CN" sz="2000" dirty="0" smtClean="0">
              <a:latin typeface="华文细黑" pitchFamily="2" charset="-122"/>
              <a:ea typeface="华文细黑" pitchFamily="2" charset="-122"/>
            </a:endParaRPr>
          </a:p>
          <a:p>
            <a:pPr>
              <a:lnSpc>
                <a:spcPct val="150000"/>
              </a:lnSpc>
            </a:pPr>
            <a:r>
              <a:rPr lang="en-US" altLang="zh-CN" sz="2000" dirty="0" smtClean="0">
                <a:latin typeface="华文细黑" pitchFamily="2" charset="-122"/>
                <a:ea typeface="华文细黑" pitchFamily="2" charset="-122"/>
              </a:rPr>
              <a:t>2</a:t>
            </a:r>
            <a:r>
              <a:rPr lang="zh-CN" altLang="en-US" sz="2000" dirty="0" smtClean="0">
                <a:latin typeface="华文细黑" pitchFamily="2" charset="-122"/>
                <a:ea typeface="华文细黑" pitchFamily="2" charset="-122"/>
              </a:rPr>
              <a:t>、</a:t>
            </a:r>
            <a:r>
              <a:rPr lang="en-US" altLang="zh-CN" sz="2000" dirty="0">
                <a:latin typeface="华文细黑" pitchFamily="2" charset="-122"/>
                <a:ea typeface="华文细黑" pitchFamily="2" charset="-122"/>
              </a:rPr>
              <a:t> </a:t>
            </a:r>
            <a:r>
              <a:rPr lang="en-US" altLang="zh-CN" sz="2000" dirty="0" err="1">
                <a:latin typeface="华文细黑" pitchFamily="2" charset="-122"/>
                <a:ea typeface="华文细黑" pitchFamily="2" charset="-122"/>
              </a:rPr>
              <a:t>ZooKeeper</a:t>
            </a:r>
            <a:r>
              <a:rPr lang="zh-CN" altLang="en-US" sz="2000" dirty="0">
                <a:latin typeface="华文细黑" pitchFamily="2" charset="-122"/>
                <a:ea typeface="华文细黑" pitchFamily="2" charset="-122"/>
              </a:rPr>
              <a:t>基础与入门</a:t>
            </a:r>
            <a:endParaRPr lang="en-US" altLang="zh-CN" sz="2000" dirty="0" smtClean="0">
              <a:latin typeface="华文细黑" pitchFamily="2" charset="-122"/>
              <a:ea typeface="华文细黑" pitchFamily="2" charset="-122"/>
            </a:endParaRPr>
          </a:p>
          <a:p>
            <a:pPr>
              <a:lnSpc>
                <a:spcPct val="150000"/>
              </a:lnSpc>
            </a:pPr>
            <a:r>
              <a:rPr lang="en-US" altLang="zh-CN" sz="2000" dirty="0">
                <a:latin typeface="华文细黑" pitchFamily="2" charset="-122"/>
                <a:ea typeface="华文细黑" pitchFamily="2" charset="-122"/>
              </a:rPr>
              <a:t>3</a:t>
            </a:r>
            <a:r>
              <a:rPr lang="zh-CN" altLang="en-US" sz="2000" dirty="0" smtClean="0">
                <a:latin typeface="华文细黑" pitchFamily="2" charset="-122"/>
                <a:ea typeface="华文细黑" pitchFamily="2" charset="-122"/>
              </a:rPr>
              <a:t>、</a:t>
            </a:r>
            <a:r>
              <a:rPr lang="en-US" altLang="zh-CN" sz="2000" dirty="0">
                <a:latin typeface="华文细黑" pitchFamily="2" charset="-122"/>
                <a:ea typeface="华文细黑" pitchFamily="2" charset="-122"/>
              </a:rPr>
              <a:t> kafka</a:t>
            </a:r>
            <a:r>
              <a:rPr lang="zh-CN" altLang="zh-CN" sz="2000" dirty="0">
                <a:latin typeface="华文细黑" pitchFamily="2" charset="-122"/>
                <a:ea typeface="华文细黑" pitchFamily="2" charset="-122"/>
              </a:rPr>
              <a:t>基础与入</a:t>
            </a:r>
            <a:r>
              <a:rPr lang="zh-CN" altLang="zh-CN" sz="2000" dirty="0" smtClean="0">
                <a:latin typeface="华文细黑" pitchFamily="2" charset="-122"/>
                <a:ea typeface="华文细黑" pitchFamily="2" charset="-122"/>
              </a:rPr>
              <a:t>门</a:t>
            </a:r>
            <a:endParaRPr lang="en-US" altLang="zh-CN" sz="2000" dirty="0" smtClean="0">
              <a:latin typeface="华文细黑" pitchFamily="2" charset="-122"/>
              <a:ea typeface="华文细黑" pitchFamily="2" charset="-122"/>
            </a:endParaRPr>
          </a:p>
          <a:p>
            <a:pPr>
              <a:lnSpc>
                <a:spcPct val="150000"/>
              </a:lnSpc>
            </a:pPr>
            <a:r>
              <a:rPr lang="en-US" altLang="zh-CN" sz="2000" dirty="0" smtClean="0">
                <a:latin typeface="华文细黑" pitchFamily="2" charset="-122"/>
                <a:ea typeface="华文细黑" pitchFamily="2" charset="-122"/>
              </a:rPr>
              <a:t>4</a:t>
            </a:r>
            <a:r>
              <a:rPr lang="zh-CN" altLang="en-US" sz="2000" dirty="0" smtClean="0">
                <a:latin typeface="华文细黑" pitchFamily="2" charset="-122"/>
                <a:ea typeface="华文细黑" pitchFamily="2" charset="-122"/>
              </a:rPr>
              <a:t>、</a:t>
            </a:r>
            <a:r>
              <a:rPr lang="en-US" altLang="zh-CN" sz="2000" dirty="0">
                <a:latin typeface="华文细黑" pitchFamily="2" charset="-122"/>
                <a:ea typeface="华文细黑" pitchFamily="2" charset="-122"/>
              </a:rPr>
              <a:t> </a:t>
            </a:r>
            <a:r>
              <a:rPr lang="en-US" altLang="zh-CN" sz="2000" dirty="0" err="1">
                <a:latin typeface="华文细黑" pitchFamily="2" charset="-122"/>
                <a:ea typeface="华文细黑" pitchFamily="2" charset="-122"/>
              </a:rPr>
              <a:t>filebeat</a:t>
            </a:r>
            <a:r>
              <a:rPr lang="zh-CN" altLang="zh-CN" sz="2000" dirty="0">
                <a:latin typeface="华文细黑" pitchFamily="2" charset="-122"/>
                <a:ea typeface="华文细黑" pitchFamily="2" charset="-122"/>
              </a:rPr>
              <a:t>基础与入</a:t>
            </a:r>
            <a:r>
              <a:rPr lang="zh-CN" altLang="zh-CN" sz="2000" dirty="0" smtClean="0">
                <a:latin typeface="华文细黑" pitchFamily="2" charset="-122"/>
                <a:ea typeface="华文细黑" pitchFamily="2" charset="-122"/>
              </a:rPr>
              <a:t>门</a:t>
            </a:r>
            <a:endParaRPr lang="en-US" altLang="zh-CN" sz="2000" dirty="0" smtClean="0">
              <a:latin typeface="华文细黑" pitchFamily="2" charset="-122"/>
              <a:ea typeface="华文细黑" pitchFamily="2" charset="-122"/>
            </a:endParaRPr>
          </a:p>
          <a:p>
            <a:pPr>
              <a:lnSpc>
                <a:spcPct val="150000"/>
              </a:lnSpc>
            </a:pPr>
            <a:r>
              <a:rPr lang="en-US" altLang="zh-CN" sz="2000" dirty="0" smtClean="0">
                <a:latin typeface="华文细黑" pitchFamily="2" charset="-122"/>
                <a:ea typeface="华文细黑" pitchFamily="2" charset="-122"/>
              </a:rPr>
              <a:t>5</a:t>
            </a:r>
            <a:r>
              <a:rPr lang="zh-CN" altLang="en-US" sz="2000" dirty="0" smtClean="0">
                <a:latin typeface="华文细黑" pitchFamily="2" charset="-122"/>
                <a:ea typeface="华文细黑" pitchFamily="2" charset="-122"/>
              </a:rPr>
              <a:t>、</a:t>
            </a:r>
            <a:r>
              <a:rPr lang="en-US" altLang="zh-CN" sz="2000" dirty="0">
                <a:latin typeface="华文细黑" pitchFamily="2" charset="-122"/>
                <a:ea typeface="华文细黑" pitchFamily="2" charset="-122"/>
              </a:rPr>
              <a:t>ELK</a:t>
            </a:r>
            <a:r>
              <a:rPr lang="zh-CN" altLang="en-US" sz="2000" dirty="0">
                <a:latin typeface="华文细黑" pitchFamily="2" charset="-122"/>
                <a:ea typeface="华文细黑" pitchFamily="2" charset="-122"/>
              </a:rPr>
              <a:t>常见应用架构</a:t>
            </a:r>
            <a:endParaRPr lang="en-US" altLang="zh-CN" sz="2000" dirty="0" smtClean="0">
              <a:latin typeface="华文细黑" pitchFamily="2" charset="-122"/>
              <a:ea typeface="华文细黑" pitchFamily="2" charset="-122"/>
            </a:endParaRPr>
          </a:p>
          <a:p>
            <a:pPr>
              <a:lnSpc>
                <a:spcPct val="150000"/>
              </a:lnSpc>
            </a:pPr>
            <a:r>
              <a:rPr lang="en-US" altLang="zh-CN" sz="2000" dirty="0">
                <a:latin typeface="华文细黑" pitchFamily="2" charset="-122"/>
                <a:ea typeface="华文细黑" pitchFamily="2" charset="-122"/>
              </a:rPr>
              <a:t>6</a:t>
            </a:r>
            <a:r>
              <a:rPr lang="zh-CN" altLang="en-US" sz="2000" dirty="0" smtClean="0">
                <a:latin typeface="华文细黑" pitchFamily="2" charset="-122"/>
                <a:ea typeface="华文细黑" pitchFamily="2" charset="-122"/>
              </a:rPr>
              <a:t>、</a:t>
            </a:r>
            <a:r>
              <a:rPr lang="en-US" altLang="zh-CN" sz="2000" dirty="0" smtClean="0">
                <a:latin typeface="华文细黑" pitchFamily="2" charset="-122"/>
                <a:ea typeface="华文细黑" pitchFamily="2" charset="-122"/>
              </a:rPr>
              <a:t> </a:t>
            </a:r>
            <a:r>
              <a:rPr lang="en-US" altLang="zh-CN" sz="2000" dirty="0" err="1">
                <a:latin typeface="华文细黑" pitchFamily="2" charset="-122"/>
                <a:ea typeface="华文细黑" pitchFamily="2" charset="-122"/>
              </a:rPr>
              <a:t>ELK+Filebeat+Kafka+ZooKeeper</a:t>
            </a:r>
            <a:r>
              <a:rPr lang="zh-CN" altLang="zh-CN" sz="2000" dirty="0">
                <a:latin typeface="华文细黑" pitchFamily="2" charset="-122"/>
                <a:ea typeface="华文细黑" pitchFamily="2" charset="-122"/>
              </a:rPr>
              <a:t>构建大数据日志分析平</a:t>
            </a:r>
            <a:r>
              <a:rPr lang="zh-CN" altLang="zh-CN" sz="2000" dirty="0" smtClean="0">
                <a:latin typeface="华文细黑" pitchFamily="2" charset="-122"/>
                <a:ea typeface="华文细黑" pitchFamily="2" charset="-122"/>
              </a:rPr>
              <a:t>台</a:t>
            </a:r>
            <a:r>
              <a:rPr lang="zh-CN" altLang="en-US" sz="2000" dirty="0" smtClean="0">
                <a:latin typeface="华文细黑" pitchFamily="2" charset="-122"/>
                <a:ea typeface="华文细黑" pitchFamily="2" charset="-122"/>
              </a:rPr>
              <a:t>案例</a:t>
            </a:r>
            <a:endParaRPr lang="en-US" altLang="zh-CN" sz="2000" dirty="0" smtClean="0">
              <a:latin typeface="华文细黑" pitchFamily="2" charset="-122"/>
              <a:ea typeface="华文细黑" pitchFamily="2" charset="-122"/>
            </a:endParaRPr>
          </a:p>
          <a:p>
            <a:pPr>
              <a:lnSpc>
                <a:spcPct val="150000"/>
              </a:lnSpc>
            </a:pPr>
            <a:r>
              <a:rPr lang="en-US" altLang="zh-CN" sz="2000" dirty="0">
                <a:latin typeface="华文细黑" pitchFamily="2" charset="-122"/>
                <a:ea typeface="华文细黑" pitchFamily="2" charset="-122"/>
              </a:rPr>
              <a:t>7</a:t>
            </a:r>
            <a:r>
              <a:rPr lang="zh-CN" altLang="en-US" sz="2000" dirty="0" smtClean="0">
                <a:latin typeface="华文细黑" pitchFamily="2" charset="-122"/>
                <a:ea typeface="华文细黑" pitchFamily="2" charset="-122"/>
              </a:rPr>
              <a:t>、</a:t>
            </a:r>
            <a:r>
              <a:rPr lang="en-US" altLang="zh-CN" sz="2000" dirty="0" smtClean="0">
                <a:latin typeface="华文细黑" pitchFamily="2" charset="-122"/>
                <a:ea typeface="华文细黑" pitchFamily="2" charset="-122"/>
              </a:rPr>
              <a:t> </a:t>
            </a:r>
            <a:r>
              <a:rPr lang="en-US" altLang="zh-CN" sz="2000" dirty="0" err="1">
                <a:latin typeface="华文细黑" pitchFamily="2" charset="-122"/>
                <a:ea typeface="华文细黑" pitchFamily="2" charset="-122"/>
              </a:rPr>
              <a:t>Logstash</a:t>
            </a:r>
            <a:r>
              <a:rPr lang="zh-CN" altLang="zh-CN" sz="2000" dirty="0">
                <a:latin typeface="华文细黑" pitchFamily="2" charset="-122"/>
                <a:ea typeface="华文细黑" pitchFamily="2" charset="-122"/>
              </a:rPr>
              <a:t>配置语法详解</a:t>
            </a:r>
            <a:endParaRPr lang="en-US" altLang="zh-CN" sz="2000" dirty="0" smtClean="0">
              <a:latin typeface="华文细黑" pitchFamily="2" charset="-122"/>
              <a:ea typeface="华文细黑" pitchFamily="2" charset="-122"/>
            </a:endParaRPr>
          </a:p>
          <a:p>
            <a:pPr>
              <a:lnSpc>
                <a:spcPct val="150000"/>
              </a:lnSpc>
            </a:pPr>
            <a:r>
              <a:rPr lang="en-US" altLang="zh-CN" sz="2000" dirty="0">
                <a:latin typeface="华文细黑" pitchFamily="2" charset="-122"/>
                <a:ea typeface="华文细黑" pitchFamily="2" charset="-122"/>
              </a:rPr>
              <a:t>8</a:t>
            </a:r>
            <a:r>
              <a:rPr lang="zh-CN" altLang="en-US" sz="2000" dirty="0" smtClean="0">
                <a:latin typeface="华文细黑" pitchFamily="2" charset="-122"/>
                <a:ea typeface="华文细黑" pitchFamily="2" charset="-122"/>
              </a:rPr>
              <a:t>、</a:t>
            </a:r>
            <a:r>
              <a:rPr lang="en-US" altLang="zh-CN" sz="2000" dirty="0" smtClean="0">
                <a:latin typeface="华文细黑" pitchFamily="2" charset="-122"/>
                <a:ea typeface="华文细黑" pitchFamily="2" charset="-122"/>
              </a:rPr>
              <a:t> </a:t>
            </a:r>
            <a:r>
              <a:rPr lang="en-US" altLang="zh-CN" sz="2000" dirty="0">
                <a:latin typeface="华文细黑" pitchFamily="2" charset="-122"/>
                <a:ea typeface="华文细黑" pitchFamily="2" charset="-122"/>
              </a:rPr>
              <a:t>ELK</a:t>
            </a:r>
            <a:r>
              <a:rPr lang="zh-CN" altLang="zh-CN" sz="2000" dirty="0">
                <a:latin typeface="华文细黑" pitchFamily="2" charset="-122"/>
                <a:ea typeface="华文细黑" pitchFamily="2" charset="-122"/>
              </a:rPr>
              <a:t>收集</a:t>
            </a:r>
            <a:r>
              <a:rPr lang="en-US" altLang="zh-CN" sz="2000" dirty="0">
                <a:latin typeface="华文细黑" pitchFamily="2" charset="-122"/>
                <a:ea typeface="华文细黑" pitchFamily="2" charset="-122"/>
              </a:rPr>
              <a:t>Apache</a:t>
            </a:r>
            <a:r>
              <a:rPr lang="zh-CN" altLang="zh-CN" sz="2000" dirty="0">
                <a:latin typeface="华文细黑" pitchFamily="2" charset="-122"/>
                <a:ea typeface="华文细黑" pitchFamily="2" charset="-122"/>
              </a:rPr>
              <a:t>访问日志实战案</a:t>
            </a:r>
            <a:r>
              <a:rPr lang="zh-CN" altLang="zh-CN" sz="2000" dirty="0" smtClean="0">
                <a:latin typeface="华文细黑" pitchFamily="2" charset="-122"/>
                <a:ea typeface="华文细黑" pitchFamily="2" charset="-122"/>
              </a:rPr>
              <a:t>例</a:t>
            </a:r>
            <a:endParaRPr lang="en-US" altLang="zh-CN" sz="2000" dirty="0" smtClean="0">
              <a:latin typeface="华文细黑" pitchFamily="2" charset="-122"/>
              <a:ea typeface="华文细黑" pitchFamily="2" charset="-122"/>
            </a:endParaRPr>
          </a:p>
          <a:p>
            <a:pPr>
              <a:lnSpc>
                <a:spcPct val="150000"/>
              </a:lnSpc>
            </a:pPr>
            <a:r>
              <a:rPr lang="en-US" altLang="zh-CN" sz="2000" dirty="0">
                <a:latin typeface="华文细黑" pitchFamily="2" charset="-122"/>
                <a:ea typeface="华文细黑" pitchFamily="2" charset="-122"/>
              </a:rPr>
              <a:t>9</a:t>
            </a:r>
            <a:r>
              <a:rPr lang="zh-CN" altLang="en-US" sz="2000" dirty="0" smtClean="0">
                <a:latin typeface="华文细黑" pitchFamily="2" charset="-122"/>
                <a:ea typeface="华文细黑" pitchFamily="2" charset="-122"/>
              </a:rPr>
              <a:t>、</a:t>
            </a:r>
            <a:r>
              <a:rPr lang="en-US" altLang="zh-CN" sz="2000" dirty="0" smtClean="0">
                <a:latin typeface="华文细黑" pitchFamily="2" charset="-122"/>
                <a:ea typeface="华文细黑" pitchFamily="2" charset="-122"/>
              </a:rPr>
              <a:t> </a:t>
            </a:r>
            <a:r>
              <a:rPr lang="en-US" altLang="zh-CN" sz="2000" dirty="0">
                <a:latin typeface="华文细黑" pitchFamily="2" charset="-122"/>
                <a:ea typeface="华文细黑" pitchFamily="2" charset="-122"/>
              </a:rPr>
              <a:t>ELK</a:t>
            </a:r>
            <a:r>
              <a:rPr lang="zh-CN" altLang="zh-CN" sz="2000" dirty="0">
                <a:latin typeface="华文细黑" pitchFamily="2" charset="-122"/>
                <a:ea typeface="华文细黑" pitchFamily="2" charset="-122"/>
              </a:rPr>
              <a:t>收集</a:t>
            </a:r>
            <a:r>
              <a:rPr lang="en-US" altLang="zh-CN" sz="2000" dirty="0" err="1">
                <a:latin typeface="华文细黑" pitchFamily="2" charset="-122"/>
                <a:ea typeface="华文细黑" pitchFamily="2" charset="-122"/>
              </a:rPr>
              <a:t>Nginx</a:t>
            </a:r>
            <a:r>
              <a:rPr lang="zh-CN" altLang="zh-CN" sz="2000" dirty="0">
                <a:latin typeface="华文细黑" pitchFamily="2" charset="-122"/>
                <a:ea typeface="华文细黑" pitchFamily="2" charset="-122"/>
              </a:rPr>
              <a:t>访问日志实战案例</a:t>
            </a:r>
            <a:endParaRPr lang="en-US" altLang="zh-CN" sz="2000" dirty="0" smtClean="0">
              <a:latin typeface="华文细黑" pitchFamily="2" charset="-122"/>
              <a:ea typeface="华文细黑" pitchFamily="2" charset="-122"/>
            </a:endParaRPr>
          </a:p>
        </p:txBody>
      </p:sp>
    </p:spTree>
    <p:extLst>
      <p:ext uri="{BB962C8B-B14F-4D97-AF65-F5344CB8AC3E}">
        <p14:creationId xmlns:p14="http://schemas.microsoft.com/office/powerpoint/2010/main" val="29512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50000"/>
              </a:lnSpc>
              <a:spcBef>
                <a:spcPts val="0"/>
              </a:spcBef>
              <a:buNone/>
            </a:pPr>
            <a:r>
              <a:rPr lang="en-US" altLang="zh-CN" sz="1800" dirty="0" smtClean="0">
                <a:latin typeface="华文细黑" pitchFamily="2" charset="-122"/>
                <a:ea typeface="华文细黑" pitchFamily="2" charset="-122"/>
              </a:rPr>
              <a:t>3.6</a:t>
            </a:r>
            <a:r>
              <a:rPr lang="zh-CN" altLang="en-US" sz="1800" dirty="0" smtClean="0">
                <a:latin typeface="华文细黑" pitchFamily="2" charset="-122"/>
                <a:ea typeface="华文细黑" pitchFamily="2" charset="-122"/>
              </a:rPr>
              <a:t>、</a:t>
            </a:r>
            <a:r>
              <a:rPr lang="en-US" altLang="zh-CN" sz="1800" dirty="0" smtClean="0">
                <a:latin typeface="华文细黑" pitchFamily="2" charset="-122"/>
                <a:ea typeface="华文细黑" pitchFamily="2" charset="-122"/>
              </a:rPr>
              <a:t>  </a:t>
            </a:r>
            <a:r>
              <a:rPr lang="en-US" altLang="zh-CN" sz="1800" dirty="0">
                <a:latin typeface="华文细黑" pitchFamily="2" charset="-122"/>
                <a:ea typeface="华文细黑" pitchFamily="2" charset="-122"/>
              </a:rPr>
              <a:t>Kafka</a:t>
            </a:r>
            <a:r>
              <a:rPr lang="zh-CN" altLang="en-US" sz="1800" dirty="0">
                <a:latin typeface="华文细黑" pitchFamily="2" charset="-122"/>
                <a:ea typeface="华文细黑" pitchFamily="2" charset="-122"/>
              </a:rPr>
              <a:t>消息消费机</a:t>
            </a:r>
            <a:r>
              <a:rPr lang="zh-CN" altLang="en-US" sz="1800" dirty="0" smtClean="0">
                <a:latin typeface="华文细黑" pitchFamily="2" charset="-122"/>
                <a:ea typeface="华文细黑" pitchFamily="2" charset="-122"/>
              </a:rPr>
              <a:t>制</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200" dirty="0" smtClean="0">
              <a:latin typeface="华文细黑" pitchFamily="2" charset="-122"/>
              <a:ea typeface="华文细黑" pitchFamily="2" charset="-122"/>
            </a:endParaRPr>
          </a:p>
          <a:p>
            <a:pPr marL="0" lvl="2" indent="0">
              <a:lnSpc>
                <a:spcPct val="100000"/>
              </a:lnSpc>
              <a:spcBef>
                <a:spcPts val="0"/>
              </a:spcBef>
              <a:buNone/>
            </a:pPr>
            <a:r>
              <a:rPr lang="en-US" altLang="zh-CN" sz="1200" dirty="0" smtClean="0">
                <a:latin typeface="华文细黑" pitchFamily="2" charset="-122"/>
                <a:ea typeface="华文细黑" pitchFamily="2" charset="-122"/>
              </a:rPr>
              <a:t>	</a:t>
            </a:r>
            <a:r>
              <a:rPr lang="en-US" altLang="zh-CN" sz="1400" dirty="0" smtClean="0">
                <a:latin typeface="华文细黑" pitchFamily="2" charset="-122"/>
                <a:ea typeface="华文细黑" pitchFamily="2" charset="-122"/>
              </a:rPr>
              <a:t>Kafka</a:t>
            </a:r>
            <a:r>
              <a:rPr lang="zh-CN" altLang="en-US" sz="1400" dirty="0">
                <a:latin typeface="华文细黑" pitchFamily="2" charset="-122"/>
                <a:ea typeface="华文细黑" pitchFamily="2" charset="-122"/>
              </a:rPr>
              <a:t>中的</a:t>
            </a:r>
            <a:r>
              <a:rPr lang="en-US" altLang="zh-CN" sz="1400" dirty="0">
                <a:latin typeface="华文细黑" pitchFamily="2" charset="-122"/>
                <a:ea typeface="华文细黑" pitchFamily="2" charset="-122"/>
              </a:rPr>
              <a:t>Producer</a:t>
            </a:r>
            <a:r>
              <a:rPr lang="zh-CN" altLang="en-US" sz="1400" dirty="0">
                <a:latin typeface="华文细黑" pitchFamily="2" charset="-122"/>
                <a:ea typeface="华文细黑" pitchFamily="2" charset="-122"/>
              </a:rPr>
              <a:t>和</a:t>
            </a:r>
            <a:r>
              <a:rPr lang="en-US" altLang="zh-CN" sz="1400" dirty="0">
                <a:latin typeface="华文细黑" pitchFamily="2" charset="-122"/>
                <a:ea typeface="华文细黑" pitchFamily="2" charset="-122"/>
              </a:rPr>
              <a:t>consumer</a:t>
            </a:r>
            <a:r>
              <a:rPr lang="zh-CN" altLang="en-US" sz="1400" dirty="0">
                <a:latin typeface="华文细黑" pitchFamily="2" charset="-122"/>
                <a:ea typeface="华文细黑" pitchFamily="2" charset="-122"/>
              </a:rPr>
              <a:t>采用的是</a:t>
            </a:r>
            <a:r>
              <a:rPr lang="en-US" altLang="zh-CN" sz="1400" dirty="0">
                <a:latin typeface="华文细黑" pitchFamily="2" charset="-122"/>
                <a:ea typeface="华文细黑" pitchFamily="2" charset="-122"/>
              </a:rPr>
              <a:t>push</a:t>
            </a:r>
            <a:r>
              <a:rPr lang="zh-CN" altLang="en-US" sz="1400" dirty="0">
                <a:latin typeface="华文细黑" pitchFamily="2" charset="-122"/>
                <a:ea typeface="华文细黑" pitchFamily="2" charset="-122"/>
              </a:rPr>
              <a:t>（推送）、</a:t>
            </a:r>
            <a:r>
              <a:rPr lang="en-US" altLang="zh-CN" sz="1400" dirty="0">
                <a:latin typeface="华文细黑" pitchFamily="2" charset="-122"/>
                <a:ea typeface="华文细黑" pitchFamily="2" charset="-122"/>
              </a:rPr>
              <a:t>pull</a:t>
            </a:r>
            <a:r>
              <a:rPr lang="zh-CN" altLang="en-US" sz="1400" dirty="0">
                <a:latin typeface="华文细黑" pitchFamily="2" charset="-122"/>
                <a:ea typeface="华文细黑" pitchFamily="2" charset="-122"/>
              </a:rPr>
              <a:t>（拉取）的模式，即</a:t>
            </a:r>
            <a:r>
              <a:rPr lang="en-US" altLang="zh-CN" sz="1400" dirty="0">
                <a:latin typeface="华文细黑" pitchFamily="2" charset="-122"/>
                <a:ea typeface="华文细黑" pitchFamily="2" charset="-122"/>
              </a:rPr>
              <a:t>Producer</a:t>
            </a:r>
            <a:r>
              <a:rPr lang="zh-CN" altLang="en-US" sz="1400" dirty="0">
                <a:latin typeface="华文细黑" pitchFamily="2" charset="-122"/>
                <a:ea typeface="华文细黑" pitchFamily="2" charset="-122"/>
              </a:rPr>
              <a:t>只是向</a:t>
            </a:r>
            <a:r>
              <a:rPr lang="en-US" altLang="zh-CN" sz="1400" dirty="0">
                <a:latin typeface="华文细黑" pitchFamily="2" charset="-122"/>
                <a:ea typeface="华文细黑" pitchFamily="2" charset="-122"/>
              </a:rPr>
              <a:t>broker push</a:t>
            </a:r>
            <a:r>
              <a:rPr lang="zh-CN" altLang="en-US" sz="1400" dirty="0">
                <a:latin typeface="华文细黑" pitchFamily="2" charset="-122"/>
                <a:ea typeface="华文细黑" pitchFamily="2" charset="-122"/>
              </a:rPr>
              <a:t>消息，</a:t>
            </a:r>
            <a:r>
              <a:rPr lang="en-US" altLang="zh-CN" sz="1400" dirty="0">
                <a:latin typeface="华文细黑" pitchFamily="2" charset="-122"/>
                <a:ea typeface="华文细黑" pitchFamily="2" charset="-122"/>
              </a:rPr>
              <a:t>consumer</a:t>
            </a:r>
            <a:r>
              <a:rPr lang="zh-CN" altLang="en-US" sz="1400" dirty="0">
                <a:latin typeface="华文细黑" pitchFamily="2" charset="-122"/>
                <a:ea typeface="华文细黑" pitchFamily="2" charset="-122"/>
              </a:rPr>
              <a:t>只是从</a:t>
            </a:r>
            <a:r>
              <a:rPr lang="en-US" altLang="zh-CN" sz="1400" dirty="0">
                <a:latin typeface="华文细黑" pitchFamily="2" charset="-122"/>
                <a:ea typeface="华文细黑" pitchFamily="2" charset="-122"/>
              </a:rPr>
              <a:t>broker pull</a:t>
            </a:r>
            <a:r>
              <a:rPr lang="zh-CN" altLang="en-US" sz="1400" dirty="0">
                <a:latin typeface="华文细黑" pitchFamily="2" charset="-122"/>
                <a:ea typeface="华文细黑" pitchFamily="2" charset="-122"/>
              </a:rPr>
              <a:t>消息，</a:t>
            </a:r>
            <a:r>
              <a:rPr lang="en-US" altLang="zh-CN" sz="1400" dirty="0">
                <a:latin typeface="华文细黑" pitchFamily="2" charset="-122"/>
                <a:ea typeface="华文细黑" pitchFamily="2" charset="-122"/>
              </a:rPr>
              <a:t>push</a:t>
            </a:r>
            <a:r>
              <a:rPr lang="zh-CN" altLang="en-US" sz="1400" dirty="0">
                <a:latin typeface="华文细黑" pitchFamily="2" charset="-122"/>
                <a:ea typeface="华文细黑" pitchFamily="2" charset="-122"/>
              </a:rPr>
              <a:t>和</a:t>
            </a:r>
            <a:r>
              <a:rPr lang="en-US" altLang="zh-CN" sz="1400" dirty="0">
                <a:latin typeface="华文细黑" pitchFamily="2" charset="-122"/>
                <a:ea typeface="华文细黑" pitchFamily="2" charset="-122"/>
              </a:rPr>
              <a:t>pull</a:t>
            </a:r>
            <a:r>
              <a:rPr lang="zh-CN" altLang="en-US" sz="1400" dirty="0">
                <a:latin typeface="华文细黑" pitchFamily="2" charset="-122"/>
                <a:ea typeface="华文细黑" pitchFamily="2" charset="-122"/>
              </a:rPr>
              <a:t>对于消息的生产和消费是异步进行的。</a:t>
            </a:r>
            <a:r>
              <a:rPr lang="en-US" altLang="zh-CN" sz="1400" dirty="0">
                <a:latin typeface="华文细黑" pitchFamily="2" charset="-122"/>
                <a:ea typeface="华文细黑" pitchFamily="2" charset="-122"/>
              </a:rPr>
              <a:t>pull</a:t>
            </a:r>
            <a:r>
              <a:rPr lang="zh-CN" altLang="en-US" sz="1400" dirty="0">
                <a:latin typeface="华文细黑" pitchFamily="2" charset="-122"/>
                <a:ea typeface="华文细黑" pitchFamily="2" charset="-122"/>
              </a:rPr>
              <a:t>模式的一个好处是</a:t>
            </a:r>
            <a:r>
              <a:rPr lang="en-US" altLang="zh-CN" sz="1400" dirty="0">
                <a:latin typeface="华文细黑" pitchFamily="2" charset="-122"/>
                <a:ea typeface="华文细黑" pitchFamily="2" charset="-122"/>
              </a:rPr>
              <a:t>Consumer</a:t>
            </a:r>
            <a:r>
              <a:rPr lang="zh-CN" altLang="en-US" sz="1400" dirty="0">
                <a:latin typeface="华文细黑" pitchFamily="2" charset="-122"/>
                <a:ea typeface="华文细黑" pitchFamily="2" charset="-122"/>
              </a:rPr>
              <a:t>可自主控制消费消息的速率，同时</a:t>
            </a:r>
            <a:r>
              <a:rPr lang="en-US" altLang="zh-CN" sz="1400" dirty="0">
                <a:latin typeface="华文细黑" pitchFamily="2" charset="-122"/>
                <a:ea typeface="华文细黑" pitchFamily="2" charset="-122"/>
              </a:rPr>
              <a:t>Consumer</a:t>
            </a:r>
            <a:r>
              <a:rPr lang="zh-CN" altLang="en-US" sz="1400" dirty="0">
                <a:latin typeface="华文细黑" pitchFamily="2" charset="-122"/>
                <a:ea typeface="华文细黑" pitchFamily="2" charset="-122"/>
              </a:rPr>
              <a:t>还可以自己控制消费消息的方式是批量的从</a:t>
            </a:r>
            <a:r>
              <a:rPr lang="en-US" altLang="zh-CN" sz="1400" dirty="0">
                <a:latin typeface="华文细黑" pitchFamily="2" charset="-122"/>
                <a:ea typeface="华文细黑" pitchFamily="2" charset="-122"/>
              </a:rPr>
              <a:t>broker</a:t>
            </a:r>
            <a:r>
              <a:rPr lang="zh-CN" altLang="en-US" sz="1400" dirty="0">
                <a:latin typeface="华文细黑" pitchFamily="2" charset="-122"/>
                <a:ea typeface="华文细黑" pitchFamily="2" charset="-122"/>
              </a:rPr>
              <a:t>拉取数据还是逐条消费数据</a:t>
            </a:r>
            <a:r>
              <a:rPr lang="zh-CN" altLang="en-US" sz="1400" dirty="0" smtClean="0">
                <a:latin typeface="华文细黑" pitchFamily="2" charset="-122"/>
                <a:ea typeface="华文细黑" pitchFamily="2" charset="-122"/>
              </a:rPr>
              <a:t>。</a:t>
            </a:r>
            <a:endParaRPr lang="en-US" altLang="zh-CN" sz="1400" dirty="0" smtClean="0">
              <a:latin typeface="华文细黑" pitchFamily="2" charset="-122"/>
              <a:ea typeface="华文细黑" pitchFamily="2" charset="-122"/>
            </a:endParaRPr>
          </a:p>
          <a:p>
            <a:pPr marL="0" lvl="2" indent="0">
              <a:lnSpc>
                <a:spcPct val="100000"/>
              </a:lnSpc>
              <a:spcBef>
                <a:spcPts val="0"/>
              </a:spcBef>
              <a:buNone/>
            </a:pPr>
            <a:r>
              <a:rPr lang="en-US" altLang="zh-CN" sz="1400" dirty="0" smtClean="0">
                <a:latin typeface="华文细黑" pitchFamily="2" charset="-122"/>
                <a:ea typeface="华文细黑" pitchFamily="2" charset="-122"/>
              </a:rPr>
              <a:t>	</a:t>
            </a:r>
            <a:r>
              <a:rPr lang="zh-CN" altLang="en-US" sz="1400" dirty="0" smtClean="0">
                <a:latin typeface="华文细黑" pitchFamily="2" charset="-122"/>
                <a:ea typeface="华文细黑" pitchFamily="2" charset="-122"/>
              </a:rPr>
              <a:t>当</a:t>
            </a:r>
            <a:r>
              <a:rPr lang="zh-CN" altLang="en-US" sz="1400" dirty="0">
                <a:latin typeface="华文细黑" pitchFamily="2" charset="-122"/>
                <a:ea typeface="华文细黑" pitchFamily="2" charset="-122"/>
              </a:rPr>
              <a:t>生产者将数据发布到</a:t>
            </a:r>
            <a:r>
              <a:rPr lang="en-US" altLang="zh-CN" sz="1400" dirty="0">
                <a:latin typeface="华文细黑" pitchFamily="2" charset="-122"/>
                <a:ea typeface="华文细黑" pitchFamily="2" charset="-122"/>
              </a:rPr>
              <a:t>topic</a:t>
            </a:r>
            <a:r>
              <a:rPr lang="zh-CN" altLang="en-US" sz="1400" dirty="0">
                <a:latin typeface="华文细黑" pitchFamily="2" charset="-122"/>
                <a:ea typeface="华文细黑" pitchFamily="2" charset="-122"/>
              </a:rPr>
              <a:t>时，消费者通过</a:t>
            </a:r>
            <a:r>
              <a:rPr lang="en-US" altLang="zh-CN" sz="1400" dirty="0">
                <a:latin typeface="华文细黑" pitchFamily="2" charset="-122"/>
                <a:ea typeface="华文细黑" pitchFamily="2" charset="-122"/>
              </a:rPr>
              <a:t>pull</a:t>
            </a:r>
            <a:r>
              <a:rPr lang="zh-CN" altLang="en-US" sz="1400" dirty="0">
                <a:latin typeface="华文细黑" pitchFamily="2" charset="-122"/>
                <a:ea typeface="华文细黑" pitchFamily="2" charset="-122"/>
              </a:rPr>
              <a:t>的方式，定期从服务器拉取数据</a:t>
            </a:r>
            <a:r>
              <a:rPr lang="en-US" altLang="zh-CN" sz="1400" dirty="0">
                <a:latin typeface="华文细黑" pitchFamily="2" charset="-122"/>
                <a:ea typeface="华文细黑" pitchFamily="2" charset="-122"/>
              </a:rPr>
              <a:t>,</a:t>
            </a:r>
            <a:r>
              <a:rPr lang="zh-CN" altLang="en-US" sz="1400" dirty="0">
                <a:latin typeface="华文细黑" pitchFamily="2" charset="-122"/>
                <a:ea typeface="华文细黑" pitchFamily="2" charset="-122"/>
              </a:rPr>
              <a:t>当然在</a:t>
            </a:r>
            <a:r>
              <a:rPr lang="en-US" altLang="zh-CN" sz="1400" dirty="0">
                <a:latin typeface="华文细黑" pitchFamily="2" charset="-122"/>
                <a:ea typeface="华文细黑" pitchFamily="2" charset="-122"/>
              </a:rPr>
              <a:t>pull</a:t>
            </a:r>
            <a:r>
              <a:rPr lang="zh-CN" altLang="en-US" sz="1400" dirty="0">
                <a:latin typeface="华文细黑" pitchFamily="2" charset="-122"/>
                <a:ea typeface="华文细黑" pitchFamily="2" charset="-122"/>
              </a:rPr>
              <a:t>数据的时</a:t>
            </a:r>
            <a:r>
              <a:rPr lang="zh-CN" altLang="en-US" sz="1400" dirty="0" smtClean="0">
                <a:latin typeface="华文细黑" pitchFamily="2" charset="-122"/>
                <a:ea typeface="华文细黑" pitchFamily="2" charset="-122"/>
              </a:rPr>
              <a:t>候，</a:t>
            </a:r>
            <a:r>
              <a:rPr lang="zh-CN" altLang="en-US" sz="1400" dirty="0">
                <a:latin typeface="华文细黑" pitchFamily="2" charset="-122"/>
                <a:ea typeface="华文细黑" pitchFamily="2" charset="-122"/>
              </a:rPr>
              <a:t>服务器会告诉</a:t>
            </a:r>
            <a:r>
              <a:rPr lang="en-US" altLang="zh-CN" sz="1400" dirty="0">
                <a:latin typeface="华文细黑" pitchFamily="2" charset="-122"/>
                <a:ea typeface="华文细黑" pitchFamily="2" charset="-122"/>
              </a:rPr>
              <a:t>consumer</a:t>
            </a:r>
            <a:r>
              <a:rPr lang="zh-CN" altLang="en-US" sz="1400" dirty="0">
                <a:latin typeface="华文细黑" pitchFamily="2" charset="-122"/>
                <a:ea typeface="华文细黑" pitchFamily="2" charset="-122"/>
              </a:rPr>
              <a:t>可消费的消息</a:t>
            </a:r>
            <a:r>
              <a:rPr lang="en-US" altLang="zh-CN" sz="1400" dirty="0">
                <a:latin typeface="华文细黑" pitchFamily="2" charset="-122"/>
                <a:ea typeface="华文细黑" pitchFamily="2" charset="-122"/>
              </a:rPr>
              <a:t>offset</a:t>
            </a:r>
            <a:r>
              <a:rPr lang="zh-CN" altLang="en-US" sz="1400" dirty="0" smtClean="0">
                <a:latin typeface="华文细黑" pitchFamily="2" charset="-122"/>
                <a:ea typeface="华文细黑" pitchFamily="2" charset="-122"/>
              </a:rPr>
              <a:t>。</a:t>
            </a:r>
            <a:endParaRPr lang="en-US" altLang="zh-CN" sz="1400" dirty="0" smtClean="0">
              <a:latin typeface="华文细黑" pitchFamily="2" charset="-122"/>
              <a:ea typeface="华文细黑" pitchFamily="2" charset="-122"/>
            </a:endParaRPr>
          </a:p>
          <a:p>
            <a:pPr marL="0" lvl="2" indent="0">
              <a:lnSpc>
                <a:spcPct val="150000"/>
              </a:lnSpc>
              <a:spcBef>
                <a:spcPts val="0"/>
              </a:spcBef>
              <a:buNone/>
            </a:pPr>
            <a:endParaRPr lang="en-US" altLang="zh-CN" sz="1200" dirty="0">
              <a:latin typeface="华文细黑" pitchFamily="2" charset="-122"/>
              <a:ea typeface="华文细黑" pitchFamily="2" charset="-122"/>
            </a:endParaRPr>
          </a:p>
          <a:p>
            <a:pPr marL="0" lvl="2" indent="0">
              <a:lnSpc>
                <a:spcPct val="150000"/>
              </a:lnSpc>
              <a:spcBef>
                <a:spcPts val="0"/>
              </a:spcBef>
              <a:buNone/>
            </a:pPr>
            <a:endParaRPr lang="en-US" altLang="zh-CN" sz="1200" dirty="0" smtClean="0">
              <a:latin typeface="华文细黑" pitchFamily="2" charset="-122"/>
              <a:ea typeface="华文细黑" pitchFamily="2" charset="-122"/>
            </a:endParaRPr>
          </a:p>
          <a:p>
            <a:pPr marL="0" lvl="2" indent="0">
              <a:lnSpc>
                <a:spcPct val="150000"/>
              </a:lnSpc>
              <a:spcBef>
                <a:spcPts val="0"/>
              </a:spcBef>
              <a:buNone/>
            </a:pPr>
            <a:endParaRPr lang="en-US" altLang="zh-CN" sz="1200" dirty="0">
              <a:latin typeface="华文细黑" pitchFamily="2" charset="-122"/>
              <a:ea typeface="华文细黑" pitchFamily="2" charset="-122"/>
            </a:endParaRPr>
          </a:p>
          <a:p>
            <a:pPr marL="0" lvl="2" indent="0">
              <a:lnSpc>
                <a:spcPct val="150000"/>
              </a:lnSpc>
              <a:spcBef>
                <a:spcPts val="0"/>
              </a:spcBef>
              <a:buNone/>
            </a:pPr>
            <a:endParaRPr lang="en-US" altLang="zh-CN" sz="1200" dirty="0" smtClean="0">
              <a:latin typeface="华文细黑" pitchFamily="2" charset="-122"/>
              <a:ea typeface="华文细黑" pitchFamily="2" charset="-122"/>
            </a:endParaRPr>
          </a:p>
          <a:p>
            <a:pPr marL="0" lvl="2" indent="0">
              <a:lnSpc>
                <a:spcPct val="150000"/>
              </a:lnSpc>
              <a:spcBef>
                <a:spcPts val="0"/>
              </a:spcBef>
              <a:buNone/>
            </a:pPr>
            <a:endParaRPr lang="en-US" altLang="zh-CN" sz="1200" dirty="0">
              <a:latin typeface="华文细黑" pitchFamily="2" charset="-122"/>
              <a:ea typeface="华文细黑" pitchFamily="2" charset="-122"/>
            </a:endParaRPr>
          </a:p>
          <a:p>
            <a:pPr marL="0" lvl="2" indent="0">
              <a:lnSpc>
                <a:spcPct val="150000"/>
              </a:lnSpc>
              <a:spcBef>
                <a:spcPts val="0"/>
              </a:spcBef>
              <a:buNone/>
            </a:pPr>
            <a:endParaRPr lang="en-US" altLang="zh-CN" sz="1200" dirty="0" smtClean="0">
              <a:latin typeface="华文细黑" pitchFamily="2" charset="-122"/>
              <a:ea typeface="华文细黑" pitchFamily="2" charset="-122"/>
            </a:endParaRPr>
          </a:p>
          <a:p>
            <a:pPr marL="0" lvl="2" indent="0">
              <a:lnSpc>
                <a:spcPct val="150000"/>
              </a:lnSpc>
              <a:spcBef>
                <a:spcPts val="0"/>
              </a:spcBef>
              <a:buNone/>
            </a:pPr>
            <a:endParaRPr lang="en-US" altLang="zh-CN" sz="1200" dirty="0">
              <a:latin typeface="华文细黑" pitchFamily="2" charset="-122"/>
              <a:ea typeface="华文细黑" pitchFamily="2" charset="-122"/>
            </a:endParaRPr>
          </a:p>
          <a:p>
            <a:pPr marL="0" lvl="2" indent="0">
              <a:lnSpc>
                <a:spcPct val="100000"/>
              </a:lnSpc>
              <a:spcBef>
                <a:spcPts val="0"/>
              </a:spcBef>
              <a:buNone/>
            </a:pPr>
            <a:r>
              <a:rPr lang="zh-CN" altLang="en-US" sz="1800" dirty="0" smtClean="0">
                <a:latin typeface="华文细黑" pitchFamily="2" charset="-122"/>
                <a:ea typeface="华文细黑" pitchFamily="2" charset="-122"/>
              </a:rPr>
              <a:t>消</a:t>
            </a:r>
            <a:r>
              <a:rPr lang="zh-CN" altLang="en-US" sz="1800" dirty="0">
                <a:latin typeface="华文细黑" pitchFamily="2" charset="-122"/>
                <a:ea typeface="华文细黑" pitchFamily="2" charset="-122"/>
              </a:rPr>
              <a:t>费规则</a:t>
            </a:r>
            <a:r>
              <a:rPr lang="zh-CN" altLang="en-US" sz="1800" dirty="0" smtClean="0">
                <a:latin typeface="华文细黑" pitchFamily="2" charset="-122"/>
                <a:ea typeface="华文细黑" pitchFamily="2" charset="-122"/>
              </a:rPr>
              <a:t>：</a:t>
            </a:r>
            <a:endParaRPr lang="zh-CN" altLang="en-US" sz="1800" dirty="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1</a:t>
            </a:r>
            <a:r>
              <a:rPr lang="zh-CN" altLang="en-US" sz="1400" dirty="0">
                <a:latin typeface="华文细黑" pitchFamily="2" charset="-122"/>
                <a:ea typeface="华文细黑" pitchFamily="2" charset="-122"/>
              </a:rPr>
              <a:t>、不同 </a:t>
            </a:r>
            <a:r>
              <a:rPr lang="en-US" altLang="zh-CN" sz="1400" dirty="0">
                <a:latin typeface="华文细黑" pitchFamily="2" charset="-122"/>
                <a:ea typeface="华文细黑" pitchFamily="2" charset="-122"/>
              </a:rPr>
              <a:t>Consumer Group</a:t>
            </a:r>
            <a:r>
              <a:rPr lang="zh-CN" altLang="en-US" sz="1400" dirty="0">
                <a:latin typeface="华文细黑" pitchFamily="2" charset="-122"/>
                <a:ea typeface="华文细黑" pitchFamily="2" charset="-122"/>
              </a:rPr>
              <a:t>下的消费者可以消费</a:t>
            </a:r>
            <a:r>
              <a:rPr lang="en-US" altLang="zh-CN" sz="1400" dirty="0">
                <a:latin typeface="华文细黑" pitchFamily="2" charset="-122"/>
                <a:ea typeface="华文细黑" pitchFamily="2" charset="-122"/>
              </a:rPr>
              <a:t>partition</a:t>
            </a:r>
            <a:r>
              <a:rPr lang="zh-CN" altLang="en-US" sz="1400" dirty="0">
                <a:latin typeface="华文细黑" pitchFamily="2" charset="-122"/>
                <a:ea typeface="华文细黑" pitchFamily="2" charset="-122"/>
              </a:rPr>
              <a:t>中相同的消息，相同的</a:t>
            </a:r>
            <a:r>
              <a:rPr lang="en-US" altLang="zh-CN" sz="1400" dirty="0">
                <a:latin typeface="华文细黑" pitchFamily="2" charset="-122"/>
                <a:ea typeface="华文细黑" pitchFamily="2" charset="-122"/>
              </a:rPr>
              <a:t>Consumer  Group</a:t>
            </a:r>
            <a:r>
              <a:rPr lang="zh-CN" altLang="en-US" sz="1400" dirty="0">
                <a:latin typeface="华文细黑" pitchFamily="2" charset="-122"/>
                <a:ea typeface="华文细黑" pitchFamily="2" charset="-122"/>
              </a:rPr>
              <a:t>下的消费者只能消费</a:t>
            </a:r>
            <a:r>
              <a:rPr lang="en-US" altLang="zh-CN" sz="1400" dirty="0">
                <a:latin typeface="华文细黑" pitchFamily="2" charset="-122"/>
                <a:ea typeface="华文细黑" pitchFamily="2" charset="-122"/>
              </a:rPr>
              <a:t>partition</a:t>
            </a:r>
            <a:r>
              <a:rPr lang="zh-CN" altLang="en-US" sz="1400" dirty="0">
                <a:latin typeface="华文细黑" pitchFamily="2" charset="-122"/>
                <a:ea typeface="华文细黑" pitchFamily="2" charset="-122"/>
              </a:rPr>
              <a:t>中不同的数据。</a:t>
            </a:r>
          </a:p>
          <a:p>
            <a:pPr marL="0" lvl="2" indent="0">
              <a:lnSpc>
                <a:spcPct val="100000"/>
              </a:lnSpc>
              <a:spcBef>
                <a:spcPts val="0"/>
              </a:spcBef>
              <a:buNone/>
            </a:pPr>
            <a:r>
              <a:rPr lang="en-US" altLang="zh-CN" sz="1400" dirty="0">
                <a:latin typeface="华文细黑" pitchFamily="2" charset="-122"/>
                <a:ea typeface="华文细黑" pitchFamily="2" charset="-122"/>
              </a:rPr>
              <a:t>2</a:t>
            </a:r>
            <a:r>
              <a:rPr lang="zh-CN" altLang="en-US" sz="1400" dirty="0">
                <a:latin typeface="华文细黑" pitchFamily="2" charset="-122"/>
                <a:ea typeface="华文细黑" pitchFamily="2" charset="-122"/>
              </a:rPr>
              <a:t>、</a:t>
            </a:r>
            <a:r>
              <a:rPr lang="en-US" altLang="zh-CN" sz="1400" dirty="0">
                <a:latin typeface="华文细黑" pitchFamily="2" charset="-122"/>
                <a:ea typeface="华文细黑" pitchFamily="2" charset="-122"/>
              </a:rPr>
              <a:t>topic</a:t>
            </a:r>
            <a:r>
              <a:rPr lang="zh-CN" altLang="en-US" sz="1400" dirty="0">
                <a:latin typeface="华文细黑" pitchFamily="2" charset="-122"/>
                <a:ea typeface="华文细黑" pitchFamily="2" charset="-122"/>
              </a:rPr>
              <a:t>的</a:t>
            </a:r>
            <a:r>
              <a:rPr lang="en-US" altLang="zh-CN" sz="1400" dirty="0">
                <a:latin typeface="华文细黑" pitchFamily="2" charset="-122"/>
                <a:ea typeface="华文细黑" pitchFamily="2" charset="-122"/>
              </a:rPr>
              <a:t>partition</a:t>
            </a:r>
            <a:r>
              <a:rPr lang="zh-CN" altLang="en-US" sz="1400" dirty="0">
                <a:latin typeface="华文细黑" pitchFamily="2" charset="-122"/>
                <a:ea typeface="华文细黑" pitchFamily="2" charset="-122"/>
              </a:rPr>
              <a:t>的个数和同一个消费组的消费者个数最好一致，如果消费者个数多于</a:t>
            </a:r>
            <a:r>
              <a:rPr lang="en-US" altLang="zh-CN" sz="1400" dirty="0">
                <a:latin typeface="华文细黑" pitchFamily="2" charset="-122"/>
                <a:ea typeface="华文细黑" pitchFamily="2" charset="-122"/>
              </a:rPr>
              <a:t>partition</a:t>
            </a:r>
            <a:r>
              <a:rPr lang="zh-CN" altLang="en-US" sz="1400" dirty="0">
                <a:latin typeface="华文细黑" pitchFamily="2" charset="-122"/>
                <a:ea typeface="华文细黑" pitchFamily="2" charset="-122"/>
              </a:rPr>
              <a:t>个数，则会存在有的消费者消费不到数据。</a:t>
            </a:r>
          </a:p>
          <a:p>
            <a:pPr marL="0" lvl="2" indent="0">
              <a:lnSpc>
                <a:spcPct val="100000"/>
              </a:lnSpc>
              <a:spcBef>
                <a:spcPts val="0"/>
              </a:spcBef>
              <a:buNone/>
            </a:pPr>
            <a:r>
              <a:rPr lang="en-US" altLang="zh-CN" sz="1400" dirty="0">
                <a:latin typeface="华文细黑" pitchFamily="2" charset="-122"/>
                <a:ea typeface="华文细黑" pitchFamily="2" charset="-122"/>
              </a:rPr>
              <a:t>3</a:t>
            </a:r>
            <a:r>
              <a:rPr lang="zh-CN" altLang="en-US" sz="1400" dirty="0">
                <a:latin typeface="华文细黑" pitchFamily="2" charset="-122"/>
                <a:ea typeface="华文细黑" pitchFamily="2" charset="-122"/>
              </a:rPr>
              <a:t>、服务器会记录每个</a:t>
            </a:r>
            <a:r>
              <a:rPr lang="en-US" altLang="zh-CN" sz="1400" dirty="0">
                <a:latin typeface="华文细黑" pitchFamily="2" charset="-122"/>
                <a:ea typeface="华文细黑" pitchFamily="2" charset="-122"/>
              </a:rPr>
              <a:t>consumer</a:t>
            </a:r>
            <a:r>
              <a:rPr lang="zh-CN" altLang="en-US" sz="1400" dirty="0">
                <a:latin typeface="华文细黑" pitchFamily="2" charset="-122"/>
                <a:ea typeface="华文细黑" pitchFamily="2" charset="-122"/>
              </a:rPr>
              <a:t>的在每个</a:t>
            </a:r>
            <a:r>
              <a:rPr lang="en-US" altLang="zh-CN" sz="1400" dirty="0">
                <a:latin typeface="华文细黑" pitchFamily="2" charset="-122"/>
                <a:ea typeface="华文细黑" pitchFamily="2" charset="-122"/>
              </a:rPr>
              <a:t>topic</a:t>
            </a:r>
            <a:r>
              <a:rPr lang="zh-CN" altLang="en-US" sz="1400" dirty="0">
                <a:latin typeface="华文细黑" pitchFamily="2" charset="-122"/>
                <a:ea typeface="华文细黑" pitchFamily="2" charset="-122"/>
              </a:rPr>
              <a:t>的每个</a:t>
            </a:r>
            <a:r>
              <a:rPr lang="en-US" altLang="zh-CN" sz="1400" dirty="0">
                <a:latin typeface="华文细黑" pitchFamily="2" charset="-122"/>
                <a:ea typeface="华文细黑" pitchFamily="2" charset="-122"/>
              </a:rPr>
              <a:t>partition</a:t>
            </a:r>
            <a:r>
              <a:rPr lang="zh-CN" altLang="en-US" sz="1400" dirty="0">
                <a:latin typeface="华文细黑" pitchFamily="2" charset="-122"/>
                <a:ea typeface="华文细黑" pitchFamily="2" charset="-122"/>
              </a:rPr>
              <a:t>下的消费的</a:t>
            </a:r>
            <a:r>
              <a:rPr lang="en-US" altLang="zh-CN" sz="1400" dirty="0">
                <a:latin typeface="华文细黑" pitchFamily="2" charset="-122"/>
                <a:ea typeface="华文细黑" pitchFamily="2" charset="-122"/>
              </a:rPr>
              <a:t>offset,</a:t>
            </a:r>
            <a:r>
              <a:rPr lang="zh-CN" altLang="en-US" sz="1400" dirty="0">
                <a:latin typeface="华文细黑" pitchFamily="2" charset="-122"/>
                <a:ea typeface="华文细黑" pitchFamily="2" charset="-122"/>
              </a:rPr>
              <a:t>然后每次去消费去拉取数据时，都会从上次记录的位置开始拉取数据。</a:t>
            </a:r>
            <a:endParaRPr lang="en-US" altLang="zh-CN" sz="1400" dirty="0">
              <a:latin typeface="华文细黑" pitchFamily="2" charset="-122"/>
              <a:ea typeface="华文细黑" pitchFamily="2" charset="-122"/>
            </a:endParaRPr>
          </a:p>
          <a:p>
            <a:pPr marL="0" lvl="2" indent="0">
              <a:lnSpc>
                <a:spcPct val="150000"/>
              </a:lnSpc>
              <a:spcBef>
                <a:spcPts val="0"/>
              </a:spcBef>
              <a:buNone/>
            </a:pPr>
            <a:endParaRPr lang="en-US" altLang="zh-CN" sz="12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066" y="2719103"/>
            <a:ext cx="5361346" cy="2241859"/>
          </a:xfrm>
          <a:prstGeom prst="rect">
            <a:avLst/>
          </a:prstGeom>
        </p:spPr>
      </p:pic>
    </p:spTree>
    <p:extLst>
      <p:ext uri="{BB962C8B-B14F-4D97-AF65-F5344CB8AC3E}">
        <p14:creationId xmlns:p14="http://schemas.microsoft.com/office/powerpoint/2010/main" val="794867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50000"/>
              </a:lnSpc>
              <a:spcBef>
                <a:spcPts val="0"/>
              </a:spcBef>
              <a:buNone/>
            </a:pPr>
            <a:r>
              <a:rPr lang="en-US" altLang="zh-CN" sz="1800" dirty="0" smtClean="0">
                <a:latin typeface="华文细黑" pitchFamily="2" charset="-122"/>
                <a:ea typeface="华文细黑" pitchFamily="2" charset="-122"/>
              </a:rPr>
              <a:t>3.7</a:t>
            </a:r>
            <a:r>
              <a:rPr lang="zh-CN" altLang="en-US" sz="1800" dirty="0" smtClean="0">
                <a:latin typeface="华文细黑" pitchFamily="2" charset="-122"/>
                <a:ea typeface="华文细黑" pitchFamily="2" charset="-122"/>
              </a:rPr>
              <a:t>、</a:t>
            </a:r>
            <a:r>
              <a:rPr lang="en-US" altLang="zh-CN" sz="1800" dirty="0">
                <a:latin typeface="华文细黑" pitchFamily="2" charset="-122"/>
                <a:ea typeface="华文细黑" pitchFamily="2" charset="-122"/>
              </a:rPr>
              <a:t>  Kafka</a:t>
            </a:r>
            <a:r>
              <a:rPr lang="zh-CN" altLang="en-US" sz="1800" dirty="0">
                <a:latin typeface="华文细黑" pitchFamily="2" charset="-122"/>
                <a:ea typeface="华文细黑" pitchFamily="2" charset="-122"/>
              </a:rPr>
              <a:t>消息存储机</a:t>
            </a:r>
            <a:r>
              <a:rPr lang="zh-CN" altLang="en-US" sz="1800" dirty="0" smtClean="0">
                <a:latin typeface="华文细黑" pitchFamily="2" charset="-122"/>
                <a:ea typeface="华文细黑" pitchFamily="2" charset="-122"/>
              </a:rPr>
              <a:t>制</a:t>
            </a:r>
            <a:endParaRPr lang="en-US" altLang="zh-CN" sz="1800" dirty="0">
              <a:latin typeface="华文细黑" pitchFamily="2" charset="-122"/>
              <a:ea typeface="华文细黑" pitchFamily="2" charset="-122"/>
            </a:endParaRPr>
          </a:p>
          <a:p>
            <a:pPr marL="0" lvl="2" indent="0">
              <a:lnSpc>
                <a:spcPct val="100000"/>
              </a:lnSpc>
              <a:spcBef>
                <a:spcPts val="600"/>
              </a:spcBef>
              <a:buNone/>
            </a:pPr>
            <a:r>
              <a:rPr lang="en-US" altLang="zh-CN" sz="18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在</a:t>
            </a:r>
            <a:r>
              <a:rPr lang="zh-CN" altLang="en-US" sz="1600" dirty="0">
                <a:latin typeface="华文细黑" pitchFamily="2" charset="-122"/>
                <a:ea typeface="华文细黑" pitchFamily="2" charset="-122"/>
              </a:rPr>
              <a:t>存储结构上，每个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在物理上对应一个文件夹，该文件夹下存储这个</a:t>
            </a:r>
            <a:r>
              <a:rPr lang="en-US" altLang="zh-CN" sz="1600" dirty="0">
                <a:latin typeface="华文细黑" pitchFamily="2" charset="-122"/>
                <a:ea typeface="华文细黑" pitchFamily="2" charset="-122"/>
              </a:rPr>
              <a:t>partition</a:t>
            </a:r>
            <a:r>
              <a:rPr lang="zh-CN" altLang="en-US" sz="1600" dirty="0">
                <a:latin typeface="华文细黑" pitchFamily="2" charset="-122"/>
                <a:ea typeface="华文细黑" pitchFamily="2" charset="-122"/>
              </a:rPr>
              <a:t>的所有消息和索引文件，每个</a:t>
            </a:r>
            <a:r>
              <a:rPr lang="en-US" altLang="zh-CN" sz="1600" dirty="0" err="1">
                <a:latin typeface="华文细黑" pitchFamily="2" charset="-122"/>
                <a:ea typeface="华文细黑" pitchFamily="2" charset="-122"/>
              </a:rPr>
              <a:t>partion</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目录</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相当于一个巨型文件被平均分配到多个大小相等</a:t>
            </a:r>
            <a:r>
              <a:rPr lang="en-US" altLang="zh-CN" sz="1600" dirty="0">
                <a:latin typeface="华文细黑" pitchFamily="2" charset="-122"/>
                <a:ea typeface="华文细黑" pitchFamily="2" charset="-122"/>
              </a:rPr>
              <a:t>segment(</a:t>
            </a:r>
            <a:r>
              <a:rPr lang="zh-CN" altLang="en-US" sz="1600" dirty="0">
                <a:latin typeface="华文细黑" pitchFamily="2" charset="-122"/>
                <a:ea typeface="华文细黑" pitchFamily="2" charset="-122"/>
              </a:rPr>
              <a:t>段</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数据文件中</a:t>
            </a:r>
            <a:r>
              <a:rPr lang="zh-CN" altLang="en-US" sz="1600" dirty="0" smtClean="0">
                <a:latin typeface="华文细黑" pitchFamily="2" charset="-122"/>
                <a:ea typeface="华文细黑" pitchFamily="2" charset="-122"/>
              </a:rPr>
              <a:t>。</a:t>
            </a:r>
            <a:endParaRPr lang="en-US" altLang="zh-CN" sz="1600" dirty="0">
              <a:latin typeface="华文细黑" pitchFamily="2" charset="-122"/>
              <a:ea typeface="华文细黑" pitchFamily="2" charset="-122"/>
            </a:endParaRPr>
          </a:p>
          <a:p>
            <a:pPr marL="0" lvl="2" indent="0">
              <a:lnSpc>
                <a:spcPct val="100000"/>
              </a:lnSpc>
              <a:spcBef>
                <a:spcPts val="600"/>
              </a:spcBef>
              <a:buNone/>
            </a:pPr>
            <a:r>
              <a:rPr lang="en-US" altLang="zh-CN" sz="1600" dirty="0">
                <a:latin typeface="华文细黑" pitchFamily="2" charset="-122"/>
                <a:ea typeface="华文细黑" pitchFamily="2" charset="-122"/>
              </a:rPr>
              <a:t>	partiton</a:t>
            </a:r>
            <a:r>
              <a:rPr lang="zh-CN" altLang="en-US" sz="1600" dirty="0">
                <a:latin typeface="华文细黑" pitchFamily="2" charset="-122"/>
                <a:ea typeface="华文细黑" pitchFamily="2" charset="-122"/>
              </a:rPr>
              <a:t>命名规则为</a:t>
            </a:r>
            <a:r>
              <a:rPr lang="en-US" altLang="zh-CN" sz="1600" dirty="0">
                <a:latin typeface="华文细黑" pitchFamily="2" charset="-122"/>
                <a:ea typeface="华文细黑" pitchFamily="2" charset="-122"/>
              </a:rPr>
              <a:t>topic</a:t>
            </a:r>
            <a:r>
              <a:rPr lang="zh-CN" altLang="en-US" sz="1600" dirty="0">
                <a:latin typeface="华文细黑" pitchFamily="2" charset="-122"/>
                <a:ea typeface="华文细黑" pitchFamily="2" charset="-122"/>
              </a:rPr>
              <a:t>名称</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序号，第一个</a:t>
            </a:r>
            <a:r>
              <a:rPr lang="en-US" altLang="zh-CN" sz="1600" dirty="0">
                <a:latin typeface="华文细黑" pitchFamily="2" charset="-122"/>
                <a:ea typeface="华文细黑" pitchFamily="2" charset="-122"/>
              </a:rPr>
              <a:t>partiton</a:t>
            </a:r>
            <a:r>
              <a:rPr lang="zh-CN" altLang="en-US" sz="1600" dirty="0">
                <a:latin typeface="华文细黑" pitchFamily="2" charset="-122"/>
                <a:ea typeface="华文细黑" pitchFamily="2" charset="-122"/>
              </a:rPr>
              <a:t>序号从</a:t>
            </a:r>
            <a:r>
              <a:rPr lang="en-US" altLang="zh-CN" sz="1600" dirty="0">
                <a:latin typeface="华文细黑" pitchFamily="2" charset="-122"/>
                <a:ea typeface="华文细黑" pitchFamily="2" charset="-122"/>
              </a:rPr>
              <a:t>0</a:t>
            </a:r>
            <a:r>
              <a:rPr lang="zh-CN" altLang="en-US" sz="1600" dirty="0">
                <a:latin typeface="华文细黑" pitchFamily="2" charset="-122"/>
                <a:ea typeface="华文细黑" pitchFamily="2" charset="-122"/>
              </a:rPr>
              <a:t>开始，序号最大值为</a:t>
            </a:r>
            <a:r>
              <a:rPr lang="en-US" altLang="zh-CN" sz="1600" dirty="0">
                <a:latin typeface="华文细黑" pitchFamily="2" charset="-122"/>
                <a:ea typeface="华文细黑" pitchFamily="2" charset="-122"/>
              </a:rPr>
              <a:t>partitions</a:t>
            </a:r>
            <a:r>
              <a:rPr lang="zh-CN" altLang="en-US" sz="1600" dirty="0">
                <a:latin typeface="华文细黑" pitchFamily="2" charset="-122"/>
                <a:ea typeface="华文细黑" pitchFamily="2" charset="-122"/>
              </a:rPr>
              <a:t>数量减</a:t>
            </a:r>
            <a:r>
              <a:rPr lang="en-US" altLang="zh-CN" sz="1600" dirty="0">
                <a:latin typeface="华文细黑" pitchFamily="2" charset="-122"/>
                <a:ea typeface="华文细黑" pitchFamily="2" charset="-122"/>
              </a:rPr>
              <a:t>1</a:t>
            </a:r>
            <a:r>
              <a:rPr lang="zh-CN" altLang="en-US" sz="1600" dirty="0">
                <a:latin typeface="华文细黑" pitchFamily="2" charset="-122"/>
                <a:ea typeface="华文细黑" pitchFamily="2" charset="-122"/>
              </a:rPr>
              <a:t>。</a:t>
            </a:r>
          </a:p>
          <a:p>
            <a:pPr marL="0" lvl="2" indent="0">
              <a:lnSpc>
                <a:spcPct val="15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在</a:t>
            </a:r>
            <a:r>
              <a:rPr lang="zh-CN" altLang="en-US" sz="1600" dirty="0">
                <a:latin typeface="华文细黑" pitchFamily="2" charset="-122"/>
                <a:ea typeface="华文细黑" pitchFamily="2" charset="-122"/>
              </a:rPr>
              <a:t>每个</a:t>
            </a:r>
            <a:r>
              <a:rPr lang="en-US" altLang="zh-CN" sz="1600" dirty="0">
                <a:latin typeface="华文细黑" pitchFamily="2" charset="-122"/>
                <a:ea typeface="华文细黑" pitchFamily="2" charset="-122"/>
              </a:rPr>
              <a:t>partition (</a:t>
            </a:r>
            <a:r>
              <a:rPr lang="zh-CN" altLang="en-US" sz="1600" dirty="0">
                <a:latin typeface="华文细黑" pitchFamily="2" charset="-122"/>
                <a:ea typeface="华文细黑" pitchFamily="2" charset="-122"/>
              </a:rPr>
              <a:t>文件夹</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中有多个大小相等的</a:t>
            </a:r>
            <a:r>
              <a:rPr lang="en-US" altLang="zh-CN" sz="1600" dirty="0">
                <a:latin typeface="华文细黑" pitchFamily="2" charset="-122"/>
                <a:ea typeface="华文细黑" pitchFamily="2" charset="-122"/>
              </a:rPr>
              <a:t>segment(</a:t>
            </a:r>
            <a:r>
              <a:rPr lang="zh-CN" altLang="en-US" sz="1600" dirty="0">
                <a:latin typeface="华文细黑" pitchFamily="2" charset="-122"/>
                <a:ea typeface="华文细黑" pitchFamily="2" charset="-122"/>
              </a:rPr>
              <a:t>段</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数据文件，每个</a:t>
            </a:r>
            <a:r>
              <a:rPr lang="en-US" altLang="zh-CN" sz="1600" dirty="0">
                <a:latin typeface="华文细黑" pitchFamily="2" charset="-122"/>
                <a:ea typeface="华文细黑" pitchFamily="2" charset="-122"/>
              </a:rPr>
              <a:t>segment</a:t>
            </a:r>
            <a:r>
              <a:rPr lang="zh-CN" altLang="en-US" sz="1600" dirty="0">
                <a:latin typeface="华文细黑" pitchFamily="2" charset="-122"/>
                <a:ea typeface="华文细黑" pitchFamily="2" charset="-122"/>
              </a:rPr>
              <a:t>的大小是相同的，但是每条消息的大小可能不相同，因此</a:t>
            </a:r>
            <a:r>
              <a:rPr lang="en-US" altLang="zh-CN" sz="1600" dirty="0">
                <a:latin typeface="华文细黑" pitchFamily="2" charset="-122"/>
                <a:ea typeface="华文细黑" pitchFamily="2" charset="-122"/>
              </a:rPr>
              <a:t>segment </a:t>
            </a:r>
            <a:r>
              <a:rPr lang="zh-CN" altLang="en-US" sz="1600" dirty="0">
                <a:latin typeface="华文细黑" pitchFamily="2" charset="-122"/>
                <a:ea typeface="华文细黑" pitchFamily="2" charset="-122"/>
              </a:rPr>
              <a:t>数据文件中消息数量不一定相等。</a:t>
            </a:r>
            <a:endParaRPr lang="en-US" altLang="zh-CN" sz="1600" dirty="0">
              <a:latin typeface="华文细黑" pitchFamily="2" charset="-122"/>
              <a:ea typeface="华文细黑" pitchFamily="2" charset="-122"/>
            </a:endParaRPr>
          </a:p>
          <a:p>
            <a:pPr marL="0" lvl="2" indent="0">
              <a:lnSpc>
                <a:spcPct val="15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r>
              <a:rPr lang="en-US" altLang="zh-CN" sz="1200" dirty="0" smtClean="0">
                <a:latin typeface="华文细黑" pitchFamily="2" charset="-122"/>
                <a:ea typeface="华文细黑" pitchFamily="2" charset="-122"/>
              </a:rPr>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769" y="3273367"/>
            <a:ext cx="6815523" cy="3263912"/>
          </a:xfrm>
          <a:prstGeom prst="rect">
            <a:avLst/>
          </a:prstGeom>
        </p:spPr>
      </p:pic>
    </p:spTree>
    <p:extLst>
      <p:ext uri="{BB962C8B-B14F-4D97-AF65-F5344CB8AC3E}">
        <p14:creationId xmlns:p14="http://schemas.microsoft.com/office/powerpoint/2010/main" val="1506280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三、</a:t>
            </a:r>
            <a:r>
              <a:rPr lang="en-US" altLang="zh-CN" sz="3600" dirty="0">
                <a:latin typeface="华文细黑" pitchFamily="2" charset="-122"/>
                <a:ea typeface="华文细黑" pitchFamily="2" charset="-122"/>
              </a:rPr>
              <a:t>kafka</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2"/>
            <a:ext cx="11280428" cy="5580869"/>
          </a:xfrm>
        </p:spPr>
        <p:txBody>
          <a:bodyPr>
            <a:noAutofit/>
          </a:bodyPr>
          <a:lstStyle/>
          <a:p>
            <a:pPr marL="0" lvl="2" indent="0">
              <a:lnSpc>
                <a:spcPct val="150000"/>
              </a:lnSpc>
              <a:spcBef>
                <a:spcPts val="0"/>
              </a:spcBef>
              <a:buNone/>
            </a:pPr>
            <a:r>
              <a:rPr lang="en-US" altLang="zh-CN" sz="1800" dirty="0">
                <a:latin typeface="华文细黑" pitchFamily="2" charset="-122"/>
                <a:ea typeface="华文细黑" pitchFamily="2" charset="-122"/>
              </a:rPr>
              <a:t>3.7</a:t>
            </a:r>
            <a:r>
              <a:rPr lang="zh-CN" altLang="en-US" sz="1800" dirty="0">
                <a:latin typeface="华文细黑" pitchFamily="2" charset="-122"/>
                <a:ea typeface="华文细黑" pitchFamily="2" charset="-122"/>
              </a:rPr>
              <a:t>、</a:t>
            </a:r>
            <a:r>
              <a:rPr lang="en-US" altLang="zh-CN" sz="1800" dirty="0">
                <a:latin typeface="华文细黑" pitchFamily="2" charset="-122"/>
                <a:ea typeface="华文细黑" pitchFamily="2" charset="-122"/>
              </a:rPr>
              <a:t>  Kafka</a:t>
            </a:r>
            <a:r>
              <a:rPr lang="zh-CN" altLang="en-US" sz="1800" dirty="0">
                <a:latin typeface="华文细黑" pitchFamily="2" charset="-122"/>
                <a:ea typeface="华文细黑" pitchFamily="2" charset="-122"/>
              </a:rPr>
              <a:t>消息存储机</a:t>
            </a:r>
            <a:r>
              <a:rPr lang="zh-CN" altLang="en-US" sz="1800" dirty="0" smtClean="0">
                <a:latin typeface="华文细黑" pitchFamily="2" charset="-122"/>
                <a:ea typeface="华文细黑" pitchFamily="2" charset="-122"/>
              </a:rPr>
              <a:t>制</a:t>
            </a:r>
            <a:endParaRPr lang="en-US" altLang="zh-CN" sz="1800" dirty="0" smtClean="0">
              <a:latin typeface="华文细黑" pitchFamily="2" charset="-122"/>
              <a:ea typeface="华文细黑" pitchFamily="2" charset="-122"/>
            </a:endParaRPr>
          </a:p>
          <a:p>
            <a:pPr marL="0" lvl="2" indent="0">
              <a:lnSpc>
                <a:spcPct val="100000"/>
              </a:lnSpc>
              <a:spcBef>
                <a:spcPts val="600"/>
              </a:spcBef>
              <a:buNone/>
            </a:pPr>
            <a:r>
              <a:rPr lang="en-US" altLang="zh-CN" sz="1400" dirty="0" smtClean="0">
                <a:latin typeface="华文细黑" pitchFamily="2" charset="-122"/>
                <a:ea typeface="华文细黑" pitchFamily="2" charset="-122"/>
              </a:rPr>
              <a:t>	</a:t>
            </a:r>
            <a:r>
              <a:rPr lang="en-US" altLang="zh-CN" sz="1600" dirty="0">
                <a:latin typeface="华文细黑" pitchFamily="2" charset="-122"/>
                <a:ea typeface="华文细黑" pitchFamily="2" charset="-122"/>
              </a:rPr>
              <a:t> segment</a:t>
            </a:r>
            <a:r>
              <a:rPr lang="zh-CN" altLang="en-US" sz="1600" dirty="0">
                <a:latin typeface="华文细黑" pitchFamily="2" charset="-122"/>
                <a:ea typeface="华文细黑" pitchFamily="2" charset="-122"/>
              </a:rPr>
              <a:t>数据文件有两个部分组成，分别为</a:t>
            </a:r>
            <a:r>
              <a:rPr lang="en-US" altLang="zh-CN" sz="1600" dirty="0">
                <a:latin typeface="华文细黑" pitchFamily="2" charset="-122"/>
                <a:ea typeface="华文细黑" pitchFamily="2" charset="-122"/>
              </a:rPr>
              <a:t>index file</a:t>
            </a:r>
            <a:r>
              <a:rPr lang="zh-CN" altLang="en-US" sz="1600" dirty="0">
                <a:latin typeface="华文细黑" pitchFamily="2" charset="-122"/>
                <a:ea typeface="华文细黑" pitchFamily="2" charset="-122"/>
              </a:rPr>
              <a:t>和</a:t>
            </a:r>
            <a:r>
              <a:rPr lang="en-US" altLang="zh-CN" sz="1600" dirty="0">
                <a:latin typeface="华文细黑" pitchFamily="2" charset="-122"/>
                <a:ea typeface="华文细黑" pitchFamily="2" charset="-122"/>
              </a:rPr>
              <a:t>data file</a:t>
            </a:r>
            <a:r>
              <a:rPr lang="zh-CN" altLang="en-US" sz="1600" dirty="0">
                <a:latin typeface="华文细黑" pitchFamily="2" charset="-122"/>
                <a:ea typeface="华文细黑" pitchFamily="2" charset="-122"/>
              </a:rPr>
              <a:t>，此两个文件是一一对应，成对出现，后缀</a:t>
            </a:r>
            <a:r>
              <a:rPr lang="en-US" altLang="zh-CN" sz="1600" dirty="0">
                <a:latin typeface="华文细黑" pitchFamily="2" charset="-122"/>
                <a:ea typeface="华文细黑" pitchFamily="2" charset="-122"/>
              </a:rPr>
              <a:t>".index"</a:t>
            </a:r>
            <a:r>
              <a:rPr lang="zh-CN" altLang="en-US" sz="1600" dirty="0">
                <a:latin typeface="华文细黑" pitchFamily="2" charset="-122"/>
                <a:ea typeface="华文细黑" pitchFamily="2" charset="-122"/>
              </a:rPr>
              <a:t>和“</a:t>
            </a:r>
            <a:r>
              <a:rPr lang="en-US" altLang="zh-CN" sz="1600" dirty="0">
                <a:latin typeface="华文细黑" pitchFamily="2" charset="-122"/>
                <a:ea typeface="华文细黑" pitchFamily="2" charset="-122"/>
              </a:rPr>
              <a:t>.log”</a:t>
            </a:r>
            <a:r>
              <a:rPr lang="zh-CN" altLang="en-US" sz="1600" dirty="0">
                <a:latin typeface="华文细黑" pitchFamily="2" charset="-122"/>
                <a:ea typeface="华文细黑" pitchFamily="2" charset="-122"/>
              </a:rPr>
              <a:t>分别表示为</a:t>
            </a:r>
            <a:r>
              <a:rPr lang="en-US" altLang="zh-CN" sz="1600" dirty="0">
                <a:latin typeface="华文细黑" pitchFamily="2" charset="-122"/>
                <a:ea typeface="华文细黑" pitchFamily="2" charset="-122"/>
              </a:rPr>
              <a:t>segment</a:t>
            </a:r>
            <a:r>
              <a:rPr lang="zh-CN" altLang="en-US" sz="1600" dirty="0">
                <a:latin typeface="华文细黑" pitchFamily="2" charset="-122"/>
                <a:ea typeface="华文细黑" pitchFamily="2" charset="-122"/>
              </a:rPr>
              <a:t>索引文件和数据文件</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600"/>
              </a:spcBef>
              <a:buNone/>
            </a:pPr>
            <a:endParaRPr lang="en-US" altLang="zh-CN" sz="1600" dirty="0">
              <a:latin typeface="华文细黑" pitchFamily="2" charset="-122"/>
              <a:ea typeface="华文细黑" pitchFamily="2" charset="-122"/>
            </a:endParaRPr>
          </a:p>
          <a:p>
            <a:pPr marL="0" lvl="2" indent="0">
              <a:lnSpc>
                <a:spcPct val="100000"/>
              </a:lnSpc>
              <a:spcBef>
                <a:spcPts val="600"/>
              </a:spcBef>
              <a:buNone/>
            </a:pPr>
            <a:endParaRPr lang="en-US" altLang="zh-CN" sz="1600" dirty="0" smtClean="0">
              <a:latin typeface="华文细黑" pitchFamily="2" charset="-122"/>
              <a:ea typeface="华文细黑" pitchFamily="2" charset="-122"/>
            </a:endParaRPr>
          </a:p>
          <a:p>
            <a:pPr marL="0" lvl="2" indent="0">
              <a:lnSpc>
                <a:spcPct val="100000"/>
              </a:lnSpc>
              <a:spcBef>
                <a:spcPts val="600"/>
              </a:spcBef>
              <a:buNone/>
            </a:pPr>
            <a:endParaRPr lang="en-US" altLang="zh-CN" sz="1600" dirty="0">
              <a:latin typeface="华文细黑" pitchFamily="2" charset="-122"/>
              <a:ea typeface="华文细黑" pitchFamily="2" charset="-122"/>
            </a:endParaRPr>
          </a:p>
          <a:p>
            <a:pPr marL="0" lvl="2" indent="0">
              <a:lnSpc>
                <a:spcPct val="100000"/>
              </a:lnSpc>
              <a:spcBef>
                <a:spcPts val="600"/>
              </a:spcBef>
              <a:buNone/>
            </a:pPr>
            <a:endParaRPr lang="en-US" altLang="zh-CN" sz="1600" dirty="0" smtClean="0">
              <a:latin typeface="华文细黑" pitchFamily="2" charset="-122"/>
              <a:ea typeface="华文细黑" pitchFamily="2" charset="-122"/>
            </a:endParaRPr>
          </a:p>
          <a:p>
            <a:pPr marL="0" lvl="2" indent="0">
              <a:lnSpc>
                <a:spcPct val="100000"/>
              </a:lnSpc>
              <a:spcBef>
                <a:spcPts val="600"/>
              </a:spcBef>
              <a:buNone/>
            </a:pPr>
            <a:endParaRPr lang="en-US" altLang="zh-CN" sz="1600" dirty="0">
              <a:latin typeface="华文细黑" pitchFamily="2" charset="-122"/>
              <a:ea typeface="华文细黑" pitchFamily="2" charset="-122"/>
            </a:endParaRPr>
          </a:p>
          <a:p>
            <a:pPr marL="0" lvl="2" indent="0">
              <a:lnSpc>
                <a:spcPct val="100000"/>
              </a:lnSpc>
              <a:spcBef>
                <a:spcPts val="600"/>
              </a:spcBef>
              <a:buNone/>
            </a:pPr>
            <a:endParaRPr lang="en-US" altLang="zh-CN" sz="1600" dirty="0" smtClean="0">
              <a:latin typeface="华文细黑" pitchFamily="2" charset="-122"/>
              <a:ea typeface="华文细黑" pitchFamily="2" charset="-122"/>
            </a:endParaRPr>
          </a:p>
          <a:p>
            <a:pPr marL="0" lvl="2" indent="0">
              <a:lnSpc>
                <a:spcPct val="100000"/>
              </a:lnSpc>
              <a:spcBef>
                <a:spcPts val="600"/>
              </a:spcBef>
              <a:buNone/>
            </a:pPr>
            <a:endParaRPr lang="en-US" altLang="zh-CN" sz="1600" dirty="0">
              <a:latin typeface="华文细黑" pitchFamily="2" charset="-122"/>
              <a:ea typeface="华文细黑" pitchFamily="2" charset="-122"/>
            </a:endParaRPr>
          </a:p>
          <a:p>
            <a:pPr marL="0" lvl="2" indent="0">
              <a:lnSpc>
                <a:spcPct val="100000"/>
              </a:lnSpc>
              <a:spcBef>
                <a:spcPts val="600"/>
              </a:spcBef>
              <a:buNone/>
            </a:pPr>
            <a:endParaRPr lang="en-US" altLang="zh-CN" sz="1600" dirty="0" smtClean="0">
              <a:latin typeface="华文细黑" pitchFamily="2" charset="-122"/>
              <a:ea typeface="华文细黑" pitchFamily="2" charset="-122"/>
            </a:endParaRPr>
          </a:p>
          <a:p>
            <a:pPr marL="0" lvl="2" indent="0">
              <a:lnSpc>
                <a:spcPct val="100000"/>
              </a:lnSpc>
              <a:spcBef>
                <a:spcPts val="600"/>
              </a:spcBef>
              <a:buNone/>
            </a:pPr>
            <a:r>
              <a:rPr lang="zh-CN" altLang="en-US" sz="1400" dirty="0" smtClean="0">
                <a:solidFill>
                  <a:srgbClr val="FF0000"/>
                </a:solidFill>
                <a:latin typeface="华文细黑" pitchFamily="2" charset="-122"/>
                <a:ea typeface="华文细黑" pitchFamily="2" charset="-122"/>
              </a:rPr>
              <a:t>其</a:t>
            </a:r>
            <a:r>
              <a:rPr lang="zh-CN" altLang="en-US" sz="1400" dirty="0">
                <a:solidFill>
                  <a:srgbClr val="FF0000"/>
                </a:solidFill>
                <a:latin typeface="华文细黑" pitchFamily="2" charset="-122"/>
                <a:ea typeface="华文细黑" pitchFamily="2" charset="-122"/>
              </a:rPr>
              <a:t>实</a:t>
            </a:r>
            <a:r>
              <a:rPr lang="en-US" altLang="zh-CN" sz="1400" dirty="0">
                <a:solidFill>
                  <a:srgbClr val="FF0000"/>
                </a:solidFill>
                <a:latin typeface="华文细黑" pitchFamily="2" charset="-122"/>
                <a:ea typeface="华文细黑" pitchFamily="2" charset="-122"/>
              </a:rPr>
              <a:t>Kafka</a:t>
            </a:r>
            <a:r>
              <a:rPr lang="zh-CN" altLang="en-US" sz="1400" dirty="0">
                <a:solidFill>
                  <a:srgbClr val="FF0000"/>
                </a:solidFill>
                <a:latin typeface="华文细黑" pitchFamily="2" charset="-122"/>
                <a:ea typeface="华文细黑" pitchFamily="2" charset="-122"/>
              </a:rPr>
              <a:t>最核心的思想是使用磁盘，而不是使用内</a:t>
            </a:r>
            <a:r>
              <a:rPr lang="zh-CN" altLang="en-US" sz="1400" dirty="0" smtClean="0">
                <a:solidFill>
                  <a:srgbClr val="FF0000"/>
                </a:solidFill>
                <a:latin typeface="华文细黑" pitchFamily="2" charset="-122"/>
                <a:ea typeface="华文细黑" pitchFamily="2" charset="-122"/>
              </a:rPr>
              <a:t>存</a:t>
            </a:r>
            <a:r>
              <a:rPr lang="zh-CN" altLang="en-US" sz="1400" dirty="0">
                <a:solidFill>
                  <a:srgbClr val="FF0000"/>
                </a:solidFill>
                <a:latin typeface="华文细黑" pitchFamily="2" charset="-122"/>
                <a:ea typeface="华文细黑" pitchFamily="2" charset="-122"/>
              </a:rPr>
              <a:t>，</a:t>
            </a:r>
            <a:r>
              <a:rPr lang="zh-CN" altLang="en-US" sz="1400" dirty="0" smtClean="0">
                <a:solidFill>
                  <a:srgbClr val="FF0000"/>
                </a:solidFill>
                <a:latin typeface="华文细黑" pitchFamily="2" charset="-122"/>
                <a:ea typeface="华文细黑" pitchFamily="2" charset="-122"/>
              </a:rPr>
              <a:t>使</a:t>
            </a:r>
            <a:r>
              <a:rPr lang="zh-CN" altLang="en-US" sz="1400" dirty="0">
                <a:solidFill>
                  <a:srgbClr val="FF0000"/>
                </a:solidFill>
                <a:latin typeface="华文细黑" pitchFamily="2" charset="-122"/>
                <a:ea typeface="华文细黑" pitchFamily="2" charset="-122"/>
              </a:rPr>
              <a:t>用磁盘操作有以下几个好处：</a:t>
            </a:r>
          </a:p>
          <a:p>
            <a:pPr marL="0" lvl="2" indent="0">
              <a:lnSpc>
                <a:spcPct val="100000"/>
              </a:lnSpc>
              <a:spcBef>
                <a:spcPts val="600"/>
              </a:spcBef>
              <a:buNone/>
            </a:pPr>
            <a:r>
              <a:rPr lang="en-US" altLang="zh-CN" sz="1400" dirty="0" smtClean="0">
                <a:latin typeface="华文细黑" pitchFamily="2" charset="-122"/>
                <a:ea typeface="华文细黑" pitchFamily="2" charset="-122"/>
              </a:rPr>
              <a:t>1</a:t>
            </a:r>
            <a:r>
              <a:rPr lang="zh-CN" altLang="en-US" sz="1400" dirty="0" smtClean="0">
                <a:latin typeface="华文细黑" pitchFamily="2" charset="-122"/>
                <a:ea typeface="华文细黑" pitchFamily="2" charset="-122"/>
              </a:rPr>
              <a:t>、磁</a:t>
            </a:r>
            <a:r>
              <a:rPr lang="zh-CN" altLang="en-US" sz="1400" dirty="0">
                <a:latin typeface="华文细黑" pitchFamily="2" charset="-122"/>
                <a:ea typeface="华文细黑" pitchFamily="2" charset="-122"/>
              </a:rPr>
              <a:t>盘缓存由</a:t>
            </a:r>
            <a:r>
              <a:rPr lang="en-US" altLang="zh-CN" sz="1400" dirty="0">
                <a:latin typeface="华文细黑" pitchFamily="2" charset="-122"/>
                <a:ea typeface="华文细黑" pitchFamily="2" charset="-122"/>
              </a:rPr>
              <a:t>Linux</a:t>
            </a:r>
            <a:r>
              <a:rPr lang="zh-CN" altLang="en-US" sz="1400" dirty="0">
                <a:latin typeface="华文细黑" pitchFamily="2" charset="-122"/>
                <a:ea typeface="华文细黑" pitchFamily="2" charset="-122"/>
              </a:rPr>
              <a:t>系统维护，减少了程序员的不少工作。</a:t>
            </a:r>
          </a:p>
          <a:p>
            <a:pPr marL="0" lvl="2" indent="0">
              <a:lnSpc>
                <a:spcPct val="100000"/>
              </a:lnSpc>
              <a:spcBef>
                <a:spcPts val="600"/>
              </a:spcBef>
              <a:buNone/>
            </a:pPr>
            <a:r>
              <a:rPr lang="en-US" altLang="zh-CN" sz="1400" dirty="0" smtClean="0">
                <a:latin typeface="华文细黑" pitchFamily="2" charset="-122"/>
                <a:ea typeface="华文细黑" pitchFamily="2" charset="-122"/>
              </a:rPr>
              <a:t>2</a:t>
            </a:r>
            <a:r>
              <a:rPr lang="zh-CN" altLang="en-US" sz="1400" dirty="0" smtClean="0">
                <a:latin typeface="华文细黑" pitchFamily="2" charset="-122"/>
                <a:ea typeface="华文细黑" pitchFamily="2" charset="-122"/>
              </a:rPr>
              <a:t>、磁</a:t>
            </a:r>
            <a:r>
              <a:rPr lang="zh-CN" altLang="en-US" sz="1400" dirty="0">
                <a:latin typeface="华文细黑" pitchFamily="2" charset="-122"/>
                <a:ea typeface="华文细黑" pitchFamily="2" charset="-122"/>
              </a:rPr>
              <a:t>盘顺序读写速度超过内存随机读写。</a:t>
            </a:r>
          </a:p>
          <a:p>
            <a:pPr marL="0" lvl="2" indent="0">
              <a:lnSpc>
                <a:spcPct val="100000"/>
              </a:lnSpc>
              <a:spcBef>
                <a:spcPts val="600"/>
              </a:spcBef>
              <a:buNone/>
            </a:pPr>
            <a:r>
              <a:rPr lang="en-US" altLang="zh-CN" sz="1400" dirty="0" smtClean="0">
                <a:latin typeface="华文细黑" pitchFamily="2" charset="-122"/>
                <a:ea typeface="华文细黑" pitchFamily="2" charset="-122"/>
              </a:rPr>
              <a:t>3</a:t>
            </a:r>
            <a:r>
              <a:rPr lang="zh-CN" altLang="en-US" sz="1400" dirty="0" smtClean="0">
                <a:latin typeface="华文细黑" pitchFamily="2" charset="-122"/>
                <a:ea typeface="华文细黑" pitchFamily="2" charset="-122"/>
              </a:rPr>
              <a:t>、</a:t>
            </a:r>
            <a:r>
              <a:rPr lang="en-US" altLang="zh-CN" sz="1400" dirty="0" smtClean="0">
                <a:latin typeface="华文细黑" pitchFamily="2" charset="-122"/>
                <a:ea typeface="华文细黑" pitchFamily="2" charset="-122"/>
              </a:rPr>
              <a:t>JVM</a:t>
            </a:r>
            <a:r>
              <a:rPr lang="zh-CN" altLang="en-US" sz="1400" dirty="0">
                <a:latin typeface="华文细黑" pitchFamily="2" charset="-122"/>
                <a:ea typeface="华文细黑" pitchFamily="2" charset="-122"/>
              </a:rPr>
              <a:t>的</a:t>
            </a:r>
            <a:r>
              <a:rPr lang="en-US" altLang="zh-CN" sz="1400" dirty="0">
                <a:latin typeface="华文细黑" pitchFamily="2" charset="-122"/>
                <a:ea typeface="华文细黑" pitchFamily="2" charset="-122"/>
              </a:rPr>
              <a:t>GC</a:t>
            </a:r>
            <a:r>
              <a:rPr lang="zh-CN" altLang="en-US" sz="1400" dirty="0">
                <a:latin typeface="华文细黑" pitchFamily="2" charset="-122"/>
                <a:ea typeface="华文细黑" pitchFamily="2" charset="-122"/>
              </a:rPr>
              <a:t>效率低，内存占用大。使用磁盘可以避免这一问题。</a:t>
            </a:r>
          </a:p>
          <a:p>
            <a:pPr marL="0" lvl="2" indent="0">
              <a:lnSpc>
                <a:spcPct val="100000"/>
              </a:lnSpc>
              <a:spcBef>
                <a:spcPts val="600"/>
              </a:spcBef>
              <a:buNone/>
            </a:pPr>
            <a:r>
              <a:rPr lang="en-US" altLang="zh-CN" sz="1400" dirty="0" smtClean="0">
                <a:latin typeface="华文细黑" pitchFamily="2" charset="-122"/>
                <a:ea typeface="华文细黑" pitchFamily="2" charset="-122"/>
              </a:rPr>
              <a:t>4</a:t>
            </a:r>
            <a:r>
              <a:rPr lang="zh-CN" altLang="en-US" sz="1400" dirty="0" smtClean="0">
                <a:latin typeface="华文细黑" pitchFamily="2" charset="-122"/>
                <a:ea typeface="华文细黑" pitchFamily="2" charset="-122"/>
              </a:rPr>
              <a:t>、系</a:t>
            </a:r>
            <a:r>
              <a:rPr lang="zh-CN" altLang="en-US" sz="1400" dirty="0">
                <a:latin typeface="华文细黑" pitchFamily="2" charset="-122"/>
                <a:ea typeface="华文细黑" pitchFamily="2" charset="-122"/>
              </a:rPr>
              <a:t>统冷启动后，磁盘缓存依然可用。</a:t>
            </a:r>
            <a:endParaRPr lang="en-US" altLang="zh-CN" sz="1400" dirty="0" smtClean="0">
              <a:latin typeface="华文细黑" pitchFamily="2" charset="-122"/>
              <a:ea typeface="华文细黑" pitchFamily="2" charset="-122"/>
            </a:endParaRPr>
          </a:p>
          <a:p>
            <a:pPr marL="0" lvl="2" indent="0">
              <a:lnSpc>
                <a:spcPct val="100000"/>
              </a:lnSpc>
              <a:spcBef>
                <a:spcPts val="600"/>
              </a:spcBef>
              <a:buNone/>
            </a:pPr>
            <a:endParaRPr lang="en-US" altLang="zh-CN" sz="1400" dirty="0">
              <a:latin typeface="华文细黑" pitchFamily="2" charset="-122"/>
              <a:ea typeface="华文细黑" pitchFamily="2" charset="-122"/>
            </a:endParaRPr>
          </a:p>
          <a:p>
            <a:pPr marL="0" lvl="2" indent="0">
              <a:lnSpc>
                <a:spcPct val="100000"/>
              </a:lnSpc>
              <a:spcBef>
                <a:spcPts val="600"/>
              </a:spcBef>
              <a:buNone/>
            </a:pPr>
            <a:endParaRPr lang="en-US" altLang="zh-CN" sz="14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093" y="2180834"/>
            <a:ext cx="6302665" cy="2595883"/>
          </a:xfrm>
          <a:prstGeom prst="rect">
            <a:avLst/>
          </a:prstGeom>
        </p:spPr>
      </p:pic>
    </p:spTree>
    <p:extLst>
      <p:ext uri="{BB962C8B-B14F-4D97-AF65-F5344CB8AC3E}">
        <p14:creationId xmlns:p14="http://schemas.microsoft.com/office/powerpoint/2010/main" val="1741014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四、</a:t>
            </a:r>
            <a:r>
              <a:rPr lang="en-US" altLang="zh-CN" sz="3600" dirty="0" err="1">
                <a:latin typeface="华文细黑" pitchFamily="2" charset="-122"/>
                <a:ea typeface="华文细黑" pitchFamily="2" charset="-122"/>
              </a:rPr>
              <a:t>filebeat</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dirty="0">
                <a:latin typeface="华文细黑" pitchFamily="2" charset="-122"/>
                <a:ea typeface="华文细黑" pitchFamily="2" charset="-122"/>
              </a:rPr>
              <a:t>4.1</a:t>
            </a:r>
            <a:r>
              <a:rPr lang="zh-CN" altLang="en-US" dirty="0">
                <a:latin typeface="华文细黑" pitchFamily="2" charset="-122"/>
                <a:ea typeface="华文细黑" pitchFamily="2" charset="-122"/>
              </a:rPr>
              <a:t>、什么是</a:t>
            </a:r>
            <a:r>
              <a:rPr lang="en-US" altLang="zh-CN" dirty="0">
                <a:latin typeface="华文细黑" pitchFamily="2" charset="-122"/>
                <a:ea typeface="华文细黑" pitchFamily="2" charset="-122"/>
              </a:rPr>
              <a:t>Filebeat</a:t>
            </a:r>
          </a:p>
          <a:p>
            <a:pPr marL="0" lvl="2" indent="0">
              <a:lnSpc>
                <a:spcPct val="100000"/>
              </a:lnSpc>
              <a:spcBef>
                <a:spcPts val="0"/>
              </a:spcBef>
              <a:buNone/>
            </a:pPr>
            <a:r>
              <a:rPr lang="en-US" altLang="zh-CN" sz="1800" dirty="0" smtClean="0">
                <a:latin typeface="华文细黑" pitchFamily="2" charset="-122"/>
                <a:ea typeface="华文细黑" pitchFamily="2" charset="-122"/>
              </a:rPr>
              <a:t>	</a:t>
            </a:r>
            <a:r>
              <a:rPr lang="en-US" altLang="zh-CN" sz="1600" dirty="0" smtClean="0">
                <a:latin typeface="华文细黑" pitchFamily="2" charset="-122"/>
                <a:ea typeface="华文细黑" pitchFamily="2" charset="-122"/>
              </a:rPr>
              <a:t>Filebeat</a:t>
            </a:r>
            <a:r>
              <a:rPr lang="zh-CN" altLang="en-US" sz="1600" dirty="0">
                <a:latin typeface="华文细黑" pitchFamily="2" charset="-122"/>
                <a:ea typeface="华文细黑" pitchFamily="2" charset="-122"/>
              </a:rPr>
              <a:t>是一个开源的文本日志收集器</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它是</a:t>
            </a:r>
            <a:r>
              <a:rPr lang="en-US" altLang="zh-CN" sz="1600" dirty="0">
                <a:latin typeface="华文细黑" pitchFamily="2" charset="-122"/>
                <a:ea typeface="华文细黑" pitchFamily="2" charset="-122"/>
              </a:rPr>
              <a:t>elastic</a:t>
            </a:r>
            <a:r>
              <a:rPr lang="zh-CN" altLang="en-US" sz="1600" dirty="0">
                <a:latin typeface="华文细黑" pitchFamily="2" charset="-122"/>
                <a:ea typeface="华文细黑" pitchFamily="2" charset="-122"/>
              </a:rPr>
              <a:t>公司</a:t>
            </a:r>
            <a:r>
              <a:rPr lang="en-US" altLang="zh-CN" sz="1600" dirty="0">
                <a:latin typeface="华文细黑" pitchFamily="2" charset="-122"/>
                <a:ea typeface="华文细黑" pitchFamily="2" charset="-122"/>
              </a:rPr>
              <a:t>Beats</a:t>
            </a:r>
            <a:r>
              <a:rPr lang="zh-CN" altLang="en-US" sz="1600" dirty="0">
                <a:latin typeface="华文细黑" pitchFamily="2" charset="-122"/>
                <a:ea typeface="华文细黑" pitchFamily="2" charset="-122"/>
              </a:rPr>
              <a:t>数据采集产品的一个子产品，采用</a:t>
            </a:r>
            <a:r>
              <a:rPr lang="en-US" altLang="zh-CN" sz="1600" dirty="0">
                <a:latin typeface="华文细黑" pitchFamily="2" charset="-122"/>
                <a:ea typeface="华文细黑" pitchFamily="2" charset="-122"/>
              </a:rPr>
              <a:t>go</a:t>
            </a:r>
            <a:r>
              <a:rPr lang="zh-CN" altLang="en-US" sz="1600" dirty="0">
                <a:latin typeface="华文细黑" pitchFamily="2" charset="-122"/>
                <a:ea typeface="华文细黑" pitchFamily="2" charset="-122"/>
              </a:rPr>
              <a:t>语言开发，一般安装在业务服务器上作为代理来监测日志目录或特定的日志文件，并把它们发送到</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redis</a:t>
            </a:r>
            <a:r>
              <a:rPr lang="zh-CN" altLang="en-US" sz="1600" dirty="0">
                <a:latin typeface="华文细黑" pitchFamily="2" charset="-122"/>
                <a:ea typeface="华文细黑" pitchFamily="2" charset="-122"/>
              </a:rPr>
              <a:t>或</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等。可以在官方地址</a:t>
            </a:r>
            <a:r>
              <a:rPr lang="en-US" altLang="zh-CN" sz="1600" dirty="0">
                <a:latin typeface="华文细黑" pitchFamily="2" charset="-122"/>
                <a:ea typeface="华文细黑" pitchFamily="2" charset="-122"/>
              </a:rPr>
              <a:t>https://www.elastic.co/downloads/beats</a:t>
            </a:r>
            <a:r>
              <a:rPr lang="zh-CN" altLang="en-US" sz="1600" dirty="0">
                <a:latin typeface="华文细黑" pitchFamily="2" charset="-122"/>
                <a:ea typeface="华文细黑" pitchFamily="2" charset="-122"/>
              </a:rPr>
              <a:t>下载各个版本的</a:t>
            </a:r>
            <a:r>
              <a:rPr lang="en-US" altLang="zh-CN" sz="1600" dirty="0">
                <a:latin typeface="华文细黑" pitchFamily="2" charset="-122"/>
                <a:ea typeface="华文细黑" pitchFamily="2" charset="-122"/>
              </a:rPr>
              <a:t>Filebeat</a:t>
            </a:r>
            <a:r>
              <a:rPr lang="zh-CN" altLang="en-US" sz="1600" dirty="0">
                <a:latin typeface="华文细黑" pitchFamily="2" charset="-122"/>
                <a:ea typeface="华文细黑" pitchFamily="2" charset="-122"/>
              </a:rPr>
              <a:t>。</a:t>
            </a:r>
          </a:p>
          <a:p>
            <a:pPr marL="0" lvl="2" indent="0">
              <a:lnSpc>
                <a:spcPct val="100000"/>
              </a:lnSpc>
              <a:spcBef>
                <a:spcPts val="0"/>
              </a:spcBef>
              <a:buNone/>
            </a:pPr>
            <a:endParaRPr lang="en-US" altLang="zh-CN" dirty="0" smtClean="0">
              <a:latin typeface="华文细黑" pitchFamily="2" charset="-122"/>
              <a:ea typeface="华文细黑" pitchFamily="2" charset="-122"/>
            </a:endParaRPr>
          </a:p>
          <a:p>
            <a:pPr marL="0" lvl="2" indent="0">
              <a:lnSpc>
                <a:spcPct val="100000"/>
              </a:lnSpc>
              <a:spcBef>
                <a:spcPts val="0"/>
              </a:spcBef>
              <a:buNone/>
            </a:pPr>
            <a:r>
              <a:rPr lang="en-US" altLang="zh-CN" dirty="0" smtClean="0">
                <a:latin typeface="华文细黑" pitchFamily="2" charset="-122"/>
                <a:ea typeface="华文细黑" pitchFamily="2" charset="-122"/>
              </a:rPr>
              <a:t>4.2</a:t>
            </a:r>
            <a:r>
              <a:rPr lang="zh-CN" altLang="en-US" dirty="0">
                <a:latin typeface="华文细黑" pitchFamily="2" charset="-122"/>
                <a:ea typeface="华文细黑" pitchFamily="2" charset="-122"/>
              </a:rPr>
              <a:t>、</a:t>
            </a:r>
            <a:r>
              <a:rPr lang="en-US" altLang="zh-CN" dirty="0" err="1">
                <a:latin typeface="华文细黑" pitchFamily="2" charset="-122"/>
                <a:ea typeface="华文细黑" pitchFamily="2" charset="-122"/>
              </a:rPr>
              <a:t>Filebeat</a:t>
            </a:r>
            <a:r>
              <a:rPr lang="zh-CN" altLang="en-US" dirty="0">
                <a:latin typeface="华文细黑" pitchFamily="2" charset="-122"/>
                <a:ea typeface="华文细黑" pitchFamily="2" charset="-122"/>
              </a:rPr>
              <a:t>架构与运行原理</a:t>
            </a: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50000"/>
              </a:lnSpc>
              <a:spcBef>
                <a:spcPts val="0"/>
              </a:spcBef>
              <a:buNone/>
            </a:pPr>
            <a:r>
              <a:rPr lang="en-US" altLang="zh-CN" sz="1600" dirty="0" smtClean="0">
                <a:latin typeface="华文细黑" pitchFamily="2" charset="-122"/>
                <a:ea typeface="华文细黑" pitchFamily="2" charset="-122"/>
              </a:rPr>
              <a:t>Filebeat</a:t>
            </a:r>
            <a:r>
              <a:rPr lang="zh-CN" altLang="en-US" sz="1600" dirty="0">
                <a:latin typeface="华文细黑" pitchFamily="2" charset="-122"/>
                <a:ea typeface="华文细黑" pitchFamily="2" charset="-122"/>
              </a:rPr>
              <a:t>是一个轻量级的日志监测、传输工具</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50000"/>
              </a:lnSpc>
              <a:spcBef>
                <a:spcPts val="0"/>
              </a:spcBef>
              <a:buNone/>
            </a:pPr>
            <a:r>
              <a:rPr lang="zh-CN" altLang="en-US" sz="1600" dirty="0" smtClean="0">
                <a:latin typeface="华文细黑" pitchFamily="2" charset="-122"/>
                <a:ea typeface="华文细黑" pitchFamily="2" charset="-122"/>
              </a:rPr>
              <a:t>它</a:t>
            </a:r>
            <a:r>
              <a:rPr lang="zh-CN" altLang="en-US" sz="1600" dirty="0">
                <a:latin typeface="华文细黑" pitchFamily="2" charset="-122"/>
                <a:ea typeface="华文细黑" pitchFamily="2" charset="-122"/>
              </a:rPr>
              <a:t>最大的特点是性能稳定、配置简单、占用系统资源很少</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50000"/>
              </a:lnSpc>
              <a:spcBef>
                <a:spcPts val="0"/>
              </a:spcBef>
              <a:buNone/>
            </a:pP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也是强烈推荐</a:t>
            </a:r>
            <a:r>
              <a:rPr lang="en-US" altLang="zh-CN" sz="1600" dirty="0">
                <a:latin typeface="华文细黑" pitchFamily="2" charset="-122"/>
                <a:ea typeface="华文细黑" pitchFamily="2" charset="-122"/>
              </a:rPr>
              <a:t>Filebeat</a:t>
            </a:r>
            <a:r>
              <a:rPr lang="zh-CN" altLang="en-US" sz="1600" dirty="0">
                <a:latin typeface="华文细黑" pitchFamily="2" charset="-122"/>
                <a:ea typeface="华文细黑" pitchFamily="2" charset="-122"/>
              </a:rPr>
              <a:t>的原因</a:t>
            </a:r>
            <a:r>
              <a:rPr lang="zh-CN" altLang="en-US" sz="1600" dirty="0" smtClean="0">
                <a:latin typeface="华文细黑" pitchFamily="2" charset="-122"/>
                <a:ea typeface="华文细黑" pitchFamily="2" charset="-122"/>
              </a:rPr>
              <a:t>。</a:t>
            </a:r>
            <a:endParaRPr lang="en-US" altLang="zh-CN" sz="1600" dirty="0">
              <a:latin typeface="华文细黑" pitchFamily="2" charset="-122"/>
              <a:ea typeface="华文细黑" pitchFamily="2" charset="-122"/>
            </a:endParaRPr>
          </a:p>
          <a:p>
            <a:pPr marL="0" lvl="2" indent="0">
              <a:lnSpc>
                <a:spcPct val="150000"/>
              </a:lnSpc>
              <a:spcBef>
                <a:spcPts val="0"/>
              </a:spcBef>
              <a:buNone/>
            </a:pPr>
            <a:r>
              <a:rPr lang="zh-CN" altLang="en-US" sz="1600" dirty="0" smtClean="0">
                <a:latin typeface="华文细黑" pitchFamily="2" charset="-122"/>
                <a:ea typeface="华文细黑" pitchFamily="2" charset="-122"/>
              </a:rPr>
              <a:t>右图是</a:t>
            </a:r>
            <a:r>
              <a:rPr lang="zh-CN" altLang="en-US" sz="1600" dirty="0">
                <a:latin typeface="华文细黑" pitchFamily="2" charset="-122"/>
                <a:ea typeface="华文细黑" pitchFamily="2" charset="-122"/>
              </a:rPr>
              <a:t>官方给出的</a:t>
            </a:r>
            <a:r>
              <a:rPr lang="en-US" altLang="zh-CN" sz="1600" dirty="0">
                <a:latin typeface="华文细黑" pitchFamily="2" charset="-122"/>
                <a:ea typeface="华文细黑" pitchFamily="2" charset="-122"/>
              </a:rPr>
              <a:t>Filebeat</a:t>
            </a:r>
            <a:r>
              <a:rPr lang="zh-CN" altLang="en-US" sz="1600" dirty="0">
                <a:latin typeface="华文细黑" pitchFamily="2" charset="-122"/>
                <a:ea typeface="华文细黑" pitchFamily="2" charset="-122"/>
              </a:rPr>
              <a:t>架构图</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zh-CN" altLang="en-US" sz="1600" dirty="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6652422" y="2427948"/>
            <a:ext cx="5274310" cy="4124325"/>
          </a:xfrm>
          <a:prstGeom prst="rect">
            <a:avLst/>
          </a:prstGeom>
        </p:spPr>
      </p:pic>
    </p:spTree>
    <p:extLst>
      <p:ext uri="{BB962C8B-B14F-4D97-AF65-F5344CB8AC3E}">
        <p14:creationId xmlns:p14="http://schemas.microsoft.com/office/powerpoint/2010/main" val="2915405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四、</a:t>
            </a:r>
            <a:r>
              <a:rPr lang="en-US" altLang="zh-CN" sz="3600" dirty="0" err="1">
                <a:latin typeface="华文细黑" pitchFamily="2" charset="-122"/>
                <a:ea typeface="华文细黑" pitchFamily="2" charset="-122"/>
              </a:rPr>
              <a:t>filebeat</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dirty="0" smtClean="0">
                <a:latin typeface="华文细黑" pitchFamily="2" charset="-122"/>
                <a:ea typeface="华文细黑" pitchFamily="2" charset="-122"/>
              </a:rPr>
              <a:t>4.2</a:t>
            </a:r>
            <a:r>
              <a:rPr lang="zh-CN" altLang="en-US" dirty="0">
                <a:latin typeface="华文细黑" pitchFamily="2" charset="-122"/>
                <a:ea typeface="华文细黑" pitchFamily="2" charset="-122"/>
              </a:rPr>
              <a:t>、</a:t>
            </a:r>
            <a:r>
              <a:rPr lang="en-US" altLang="zh-CN" dirty="0" err="1">
                <a:latin typeface="华文细黑" pitchFamily="2" charset="-122"/>
                <a:ea typeface="华文细黑" pitchFamily="2" charset="-122"/>
              </a:rPr>
              <a:t>Filebeat</a:t>
            </a:r>
            <a:r>
              <a:rPr lang="zh-CN" altLang="en-US" dirty="0">
                <a:latin typeface="华文细黑" pitchFamily="2" charset="-122"/>
                <a:ea typeface="华文细黑" pitchFamily="2" charset="-122"/>
              </a:rPr>
              <a:t>架构与运行原</a:t>
            </a:r>
            <a:r>
              <a:rPr lang="zh-CN" altLang="en-US" dirty="0" smtClean="0">
                <a:latin typeface="华文细黑" pitchFamily="2" charset="-122"/>
                <a:ea typeface="华文细黑" pitchFamily="2" charset="-122"/>
              </a:rPr>
              <a:t>理</a:t>
            </a:r>
            <a:endParaRPr lang="en-US" altLang="zh-CN" dirty="0" smtClean="0">
              <a:latin typeface="华文细黑" pitchFamily="2" charset="-122"/>
              <a:ea typeface="华文细黑" pitchFamily="2" charset="-122"/>
            </a:endParaRPr>
          </a:p>
          <a:p>
            <a:pPr marL="0" lvl="2" indent="0">
              <a:lnSpc>
                <a:spcPct val="100000"/>
              </a:lnSpc>
              <a:spcBef>
                <a:spcPts val="0"/>
              </a:spcBef>
              <a:buNone/>
            </a:pPr>
            <a:endParaRPr lang="en-US" altLang="zh-CN" dirty="0">
              <a:latin typeface="华文细黑" pitchFamily="2" charset="-122"/>
              <a:ea typeface="华文细黑" pitchFamily="2" charset="-122"/>
            </a:endParaRPr>
          </a:p>
          <a:p>
            <a:pPr marL="0" lvl="2" indent="0">
              <a:lnSpc>
                <a:spcPct val="100000"/>
              </a:lnSpc>
              <a:spcBef>
                <a:spcPts val="1800"/>
              </a:spcBef>
              <a:buNone/>
            </a:pPr>
            <a:r>
              <a:rPr lang="en-US" altLang="zh-CN"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从</a:t>
            </a:r>
            <a:r>
              <a:rPr lang="zh-CN" altLang="en-US" sz="1600" dirty="0">
                <a:latin typeface="华文细黑" pitchFamily="2" charset="-122"/>
                <a:ea typeface="华文细黑" pitchFamily="2" charset="-122"/>
              </a:rPr>
              <a:t>图中可以看出，</a:t>
            </a:r>
            <a:r>
              <a:rPr lang="en-US" altLang="zh-CN" sz="1600" dirty="0">
                <a:latin typeface="华文细黑" pitchFamily="2" charset="-122"/>
                <a:ea typeface="华文细黑" pitchFamily="2" charset="-122"/>
              </a:rPr>
              <a:t>Filebeat</a:t>
            </a:r>
            <a:r>
              <a:rPr lang="zh-CN" altLang="en-US" sz="1600" dirty="0">
                <a:latin typeface="华文细黑" pitchFamily="2" charset="-122"/>
                <a:ea typeface="华文细黑" pitchFamily="2" charset="-122"/>
              </a:rPr>
              <a:t>主要由两个组件构成： </a:t>
            </a:r>
            <a:r>
              <a:rPr lang="en-US" altLang="zh-CN" sz="1600" dirty="0">
                <a:latin typeface="华文细黑" pitchFamily="2" charset="-122"/>
                <a:ea typeface="华文细黑" pitchFamily="2" charset="-122"/>
              </a:rPr>
              <a:t>prospector</a:t>
            </a:r>
            <a:r>
              <a:rPr lang="zh-CN" altLang="en-US" sz="1600" dirty="0">
                <a:latin typeface="华文细黑" pitchFamily="2" charset="-122"/>
                <a:ea typeface="华文细黑" pitchFamily="2" charset="-122"/>
              </a:rPr>
              <a:t>（探测器）和</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（收集器）。这两类组件一起协作完成</a:t>
            </a:r>
            <a:r>
              <a:rPr lang="en-US" altLang="zh-CN" sz="1600" dirty="0">
                <a:latin typeface="华文细黑" pitchFamily="2" charset="-122"/>
                <a:ea typeface="华文细黑" pitchFamily="2" charset="-122"/>
              </a:rPr>
              <a:t>Filebeat</a:t>
            </a:r>
            <a:r>
              <a:rPr lang="zh-CN" altLang="en-US" sz="1600" dirty="0">
                <a:latin typeface="华文细黑" pitchFamily="2" charset="-122"/>
                <a:ea typeface="华文细黑" pitchFamily="2" charset="-122"/>
              </a:rPr>
              <a:t>的工作。</a:t>
            </a:r>
          </a:p>
          <a:p>
            <a:pPr marL="0" lvl="2" indent="0">
              <a:lnSpc>
                <a:spcPct val="100000"/>
              </a:lnSpc>
              <a:spcBef>
                <a:spcPts val="180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其</a:t>
            </a:r>
            <a:r>
              <a:rPr lang="zh-CN" altLang="en-US" sz="1600" dirty="0">
                <a:latin typeface="华文细黑" pitchFamily="2" charset="-122"/>
                <a:ea typeface="华文细黑" pitchFamily="2" charset="-122"/>
              </a:rPr>
              <a:t>中，</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负责进行单个文件的内容收集，在运行过程中，每一个</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会对一个文件逐行进行内容读取，并且把读写到的内容发送到配置的</a:t>
            </a:r>
            <a:r>
              <a:rPr lang="en-US" altLang="zh-CN" sz="1600" dirty="0">
                <a:latin typeface="华文细黑" pitchFamily="2" charset="-122"/>
                <a:ea typeface="华文细黑" pitchFamily="2" charset="-122"/>
              </a:rPr>
              <a:t>output</a:t>
            </a:r>
            <a:r>
              <a:rPr lang="zh-CN" altLang="en-US" sz="1600" dirty="0">
                <a:latin typeface="华文细黑" pitchFamily="2" charset="-122"/>
                <a:ea typeface="华文细黑" pitchFamily="2" charset="-122"/>
              </a:rPr>
              <a:t>中。当</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开始进行文件的读取后，将会负责这个文件的打开和关闭操作，因此，在</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运行过程中，文件都处于打开状态。如果在收集过程中，删除了这个文件或者是对文件进行了重命名，</a:t>
            </a:r>
            <a:r>
              <a:rPr lang="en-US" altLang="zh-CN" sz="1600" dirty="0">
                <a:latin typeface="华文细黑" pitchFamily="2" charset="-122"/>
                <a:ea typeface="华文细黑" pitchFamily="2" charset="-122"/>
              </a:rPr>
              <a:t>Filebeat</a:t>
            </a:r>
            <a:r>
              <a:rPr lang="zh-CN" altLang="en-US" sz="1600" dirty="0">
                <a:latin typeface="华文细黑" pitchFamily="2" charset="-122"/>
                <a:ea typeface="华文细黑" pitchFamily="2" charset="-122"/>
              </a:rPr>
              <a:t>依然会继续对这个文件进行读取，这时候将会一直占用着文件所对应的磁盘空间，直到</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关闭。</a:t>
            </a:r>
          </a:p>
          <a:p>
            <a:pPr marL="0" lvl="2" indent="0">
              <a:lnSpc>
                <a:spcPct val="100000"/>
              </a:lnSpc>
              <a:spcBef>
                <a:spcPts val="1800"/>
              </a:spcBef>
              <a:buNone/>
            </a:pPr>
            <a:r>
              <a:rPr lang="en-US" altLang="zh-CN" sz="1600" dirty="0" smtClean="0">
                <a:latin typeface="华文细黑" pitchFamily="2" charset="-122"/>
                <a:ea typeface="华文细黑" pitchFamily="2" charset="-122"/>
              </a:rPr>
              <a:t>	Prospector</a:t>
            </a:r>
            <a:r>
              <a:rPr lang="zh-CN" altLang="en-US" sz="1600" dirty="0">
                <a:latin typeface="华文细黑" pitchFamily="2" charset="-122"/>
                <a:ea typeface="华文细黑" pitchFamily="2" charset="-122"/>
              </a:rPr>
              <a:t>负责管理</a:t>
            </a:r>
            <a:r>
              <a:rPr lang="en-US" altLang="zh-CN" sz="1600" dirty="0" err="1">
                <a:latin typeface="华文细黑" pitchFamily="2" charset="-122"/>
                <a:ea typeface="华文细黑" pitchFamily="2" charset="-122"/>
              </a:rPr>
              <a:t>Harvster</a:t>
            </a:r>
            <a:r>
              <a:rPr lang="zh-CN" altLang="en-US" sz="1600" dirty="0">
                <a:latin typeface="华文细黑" pitchFamily="2" charset="-122"/>
                <a:ea typeface="华文细黑" pitchFamily="2" charset="-122"/>
              </a:rPr>
              <a:t>，它会找到所有需要进行读取的数据源。然后交给</a:t>
            </a:r>
            <a:r>
              <a:rPr lang="en-US" altLang="zh-CN" sz="1600" dirty="0" err="1">
                <a:latin typeface="华文细黑" pitchFamily="2" charset="-122"/>
                <a:ea typeface="华文细黑" pitchFamily="2" charset="-122"/>
              </a:rPr>
              <a:t>Harvster</a:t>
            </a:r>
            <a:r>
              <a:rPr lang="zh-CN" altLang="en-US" sz="1600" dirty="0">
                <a:latin typeface="华文细黑" pitchFamily="2" charset="-122"/>
                <a:ea typeface="华文细黑" pitchFamily="2" charset="-122"/>
              </a:rPr>
              <a:t>进行内容收集，如果</a:t>
            </a:r>
            <a:r>
              <a:rPr lang="en-US" altLang="zh-CN" sz="1600" dirty="0">
                <a:latin typeface="华文细黑" pitchFamily="2" charset="-122"/>
                <a:ea typeface="华文细黑" pitchFamily="2" charset="-122"/>
              </a:rPr>
              <a:t>input type</a:t>
            </a:r>
            <a:r>
              <a:rPr lang="zh-CN" altLang="en-US" sz="1600" dirty="0">
                <a:latin typeface="华文细黑" pitchFamily="2" charset="-122"/>
                <a:ea typeface="华文细黑" pitchFamily="2" charset="-122"/>
              </a:rPr>
              <a:t>配置的是</a:t>
            </a:r>
            <a:r>
              <a:rPr lang="en-US" altLang="zh-CN" sz="1600" dirty="0">
                <a:latin typeface="华文细黑" pitchFamily="2" charset="-122"/>
                <a:ea typeface="华文细黑" pitchFamily="2" charset="-122"/>
              </a:rPr>
              <a:t>log</a:t>
            </a:r>
            <a:r>
              <a:rPr lang="zh-CN" altLang="en-US" sz="1600" dirty="0">
                <a:latin typeface="华文细黑" pitchFamily="2" charset="-122"/>
                <a:ea typeface="华文细黑" pitchFamily="2" charset="-122"/>
              </a:rPr>
              <a:t>类型，</a:t>
            </a:r>
            <a:r>
              <a:rPr lang="en-US" altLang="zh-CN" sz="1600" dirty="0">
                <a:latin typeface="华文细黑" pitchFamily="2" charset="-122"/>
                <a:ea typeface="华文细黑" pitchFamily="2" charset="-122"/>
              </a:rPr>
              <a:t>Prospector</a:t>
            </a:r>
            <a:r>
              <a:rPr lang="zh-CN" altLang="en-US" sz="1600" dirty="0">
                <a:latin typeface="华文细黑" pitchFamily="2" charset="-122"/>
                <a:ea typeface="华文细黑" pitchFamily="2" charset="-122"/>
              </a:rPr>
              <a:t>将会去配置路径下查找所有能匹配上的文件，然后为每一个文件创建一个</a:t>
            </a:r>
            <a:r>
              <a:rPr lang="en-US" altLang="zh-CN" sz="1600" dirty="0" err="1">
                <a:latin typeface="华文细黑" pitchFamily="2" charset="-122"/>
                <a:ea typeface="华文细黑" pitchFamily="2" charset="-122"/>
              </a:rPr>
              <a:t>Harvster</a:t>
            </a:r>
            <a:r>
              <a:rPr lang="zh-CN" altLang="en-US" sz="1600" dirty="0">
                <a:latin typeface="华文细黑" pitchFamily="2" charset="-122"/>
                <a:ea typeface="华文细黑" pitchFamily="2" charset="-122"/>
              </a:rPr>
              <a:t>。</a:t>
            </a:r>
          </a:p>
          <a:p>
            <a:pPr marL="0" lvl="2" indent="0">
              <a:lnSpc>
                <a:spcPct val="100000"/>
              </a:lnSpc>
              <a:spcBef>
                <a:spcPts val="180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综</a:t>
            </a:r>
            <a:r>
              <a:rPr lang="zh-CN" altLang="en-US" sz="1600" dirty="0">
                <a:latin typeface="华文细黑" pitchFamily="2" charset="-122"/>
                <a:ea typeface="华文细黑" pitchFamily="2" charset="-122"/>
              </a:rPr>
              <a:t>上所述，</a:t>
            </a:r>
            <a:r>
              <a:rPr lang="en-US" altLang="zh-CN" sz="1600" dirty="0" err="1">
                <a:latin typeface="华文细黑" pitchFamily="2" charset="-122"/>
                <a:ea typeface="华文细黑" pitchFamily="2" charset="-122"/>
              </a:rPr>
              <a:t>filebeat</a:t>
            </a:r>
            <a:r>
              <a:rPr lang="zh-CN" altLang="en-US" sz="1600" dirty="0">
                <a:latin typeface="华文细黑" pitchFamily="2" charset="-122"/>
                <a:ea typeface="华文细黑" pitchFamily="2" charset="-122"/>
              </a:rPr>
              <a:t>的工作流程为：当开启</a:t>
            </a:r>
            <a:r>
              <a:rPr lang="en-US" altLang="zh-CN" sz="1600" dirty="0" err="1">
                <a:latin typeface="华文细黑" pitchFamily="2" charset="-122"/>
                <a:ea typeface="华文细黑" pitchFamily="2" charset="-122"/>
              </a:rPr>
              <a:t>filebeat</a:t>
            </a:r>
            <a:r>
              <a:rPr lang="zh-CN" altLang="en-US" sz="1600" dirty="0">
                <a:latin typeface="华文细黑" pitchFamily="2" charset="-122"/>
                <a:ea typeface="华文细黑" pitchFamily="2" charset="-122"/>
              </a:rPr>
              <a:t>程序的时候，它会启动一个或多个探测器（</a:t>
            </a:r>
            <a:r>
              <a:rPr lang="en-US" altLang="zh-CN" sz="1600" dirty="0">
                <a:latin typeface="华文细黑" pitchFamily="2" charset="-122"/>
                <a:ea typeface="华文细黑" pitchFamily="2" charset="-122"/>
              </a:rPr>
              <a:t>prospector</a:t>
            </a:r>
            <a:r>
              <a:rPr lang="zh-CN" altLang="en-US" sz="1600" dirty="0">
                <a:latin typeface="华文细黑" pitchFamily="2" charset="-122"/>
                <a:ea typeface="华文细黑" pitchFamily="2" charset="-122"/>
              </a:rPr>
              <a:t>）去检测指定的日志目录或文件，对于探测器找出的每一个日志文件，</a:t>
            </a:r>
            <a:r>
              <a:rPr lang="en-US" altLang="zh-CN" sz="1600" dirty="0" err="1">
                <a:latin typeface="华文细黑" pitchFamily="2" charset="-122"/>
                <a:ea typeface="华文细黑" pitchFamily="2" charset="-122"/>
              </a:rPr>
              <a:t>filebeat</a:t>
            </a:r>
            <a:r>
              <a:rPr lang="zh-CN" altLang="en-US" sz="1600" dirty="0">
                <a:latin typeface="华文细黑" pitchFamily="2" charset="-122"/>
                <a:ea typeface="华文细黑" pitchFamily="2" charset="-122"/>
              </a:rPr>
              <a:t>会启动收集进程（</a:t>
            </a:r>
            <a:r>
              <a:rPr lang="en-US" altLang="zh-CN" sz="1600" dirty="0">
                <a:latin typeface="华文细黑" pitchFamily="2" charset="-122"/>
                <a:ea typeface="华文细黑" pitchFamily="2" charset="-122"/>
              </a:rPr>
              <a:t>harvester</a:t>
            </a:r>
            <a:r>
              <a:rPr lang="zh-CN" altLang="en-US" sz="1600" dirty="0">
                <a:latin typeface="华文细黑" pitchFamily="2" charset="-122"/>
                <a:ea typeface="华文细黑" pitchFamily="2" charset="-122"/>
              </a:rPr>
              <a:t>），每一个收集进程读取一个日志文件的内容，然后将这些日志数据发送到后台处理程序（</a:t>
            </a:r>
            <a:r>
              <a:rPr lang="en-US" altLang="zh-CN" sz="1600" dirty="0">
                <a:latin typeface="华文细黑" pitchFamily="2" charset="-122"/>
                <a:ea typeface="华文细黑" pitchFamily="2" charset="-122"/>
              </a:rPr>
              <a:t>spooler</a:t>
            </a:r>
            <a:r>
              <a:rPr lang="zh-CN" altLang="en-US" sz="1600" dirty="0">
                <a:latin typeface="华文细黑" pitchFamily="2" charset="-122"/>
                <a:ea typeface="华文细黑" pitchFamily="2" charset="-122"/>
              </a:rPr>
              <a:t>），后台处理程序会集合这些事件，最后发送集合的数据到</a:t>
            </a:r>
            <a:r>
              <a:rPr lang="en-US" altLang="zh-CN" sz="1600" dirty="0">
                <a:latin typeface="华文细黑" pitchFamily="2" charset="-122"/>
                <a:ea typeface="华文细黑" pitchFamily="2" charset="-122"/>
              </a:rPr>
              <a:t>output</a:t>
            </a:r>
            <a:r>
              <a:rPr lang="zh-CN" altLang="en-US" sz="1600" dirty="0">
                <a:latin typeface="华文细黑" pitchFamily="2" charset="-122"/>
                <a:ea typeface="华文细黑" pitchFamily="2" charset="-122"/>
              </a:rPr>
              <a:t>指定的目的地。</a:t>
            </a: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zh-CN" altLang="en-US" sz="1600" dirty="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2931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五、</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常见应用架构</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1</a:t>
            </a:r>
            <a:r>
              <a:rPr lang="zh-CN" altLang="en-US" sz="1800" dirty="0" smtClean="0">
                <a:latin typeface="华文细黑" pitchFamily="2" charset="-122"/>
                <a:ea typeface="华文细黑" pitchFamily="2" charset="-122"/>
              </a:rPr>
              <a:t>、简单的</a:t>
            </a:r>
            <a:r>
              <a:rPr lang="en-US" altLang="zh-CN" sz="1800" dirty="0" smtClean="0">
                <a:latin typeface="华文细黑" pitchFamily="2" charset="-122"/>
                <a:ea typeface="华文细黑" pitchFamily="2" charset="-122"/>
              </a:rPr>
              <a:t>ELK</a:t>
            </a:r>
            <a:r>
              <a:rPr lang="zh-CN" altLang="en-US" sz="1800" dirty="0" smtClean="0">
                <a:latin typeface="华文细黑" pitchFamily="2" charset="-122"/>
                <a:ea typeface="华文细黑" pitchFamily="2" charset="-122"/>
              </a:rPr>
              <a:t>应用架构</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r>
              <a:rPr lang="en-US" altLang="zh-CN" sz="1800" dirty="0" smtClean="0">
                <a:latin typeface="华文细黑" pitchFamily="2" charset="-122"/>
                <a:ea typeface="华文细黑" pitchFamily="2" charset="-122"/>
              </a:rPr>
              <a:t>	</a:t>
            </a:r>
            <a:r>
              <a:rPr lang="zh-CN" altLang="en-US" sz="1800" dirty="0" smtClean="0">
                <a:latin typeface="华文细黑" pitchFamily="2" charset="-122"/>
                <a:ea typeface="华文细黑" pitchFamily="2" charset="-122"/>
              </a:rPr>
              <a:t>此</a:t>
            </a:r>
            <a:r>
              <a:rPr lang="zh-CN" altLang="en-US" sz="1800" dirty="0">
                <a:latin typeface="华文细黑" pitchFamily="2" charset="-122"/>
                <a:ea typeface="华文细黑" pitchFamily="2" charset="-122"/>
              </a:rPr>
              <a:t>架构主要是将</a:t>
            </a:r>
            <a:r>
              <a:rPr lang="en-US" altLang="zh-CN" sz="1800" dirty="0" err="1">
                <a:latin typeface="华文细黑" pitchFamily="2" charset="-122"/>
                <a:ea typeface="华文细黑" pitchFamily="2" charset="-122"/>
              </a:rPr>
              <a:t>Logstash</a:t>
            </a:r>
            <a:r>
              <a:rPr lang="zh-CN" altLang="en-US" sz="1800" dirty="0">
                <a:latin typeface="华文细黑" pitchFamily="2" charset="-122"/>
                <a:ea typeface="华文细黑" pitchFamily="2" charset="-122"/>
              </a:rPr>
              <a:t>部署在各个节点上搜集相关日志、数据，并经过分析、过滤后发送给远端服务器上的</a:t>
            </a:r>
            <a:r>
              <a:rPr lang="en-US" altLang="zh-CN" sz="1800" dirty="0" err="1">
                <a:latin typeface="华文细黑" pitchFamily="2" charset="-122"/>
                <a:ea typeface="华文细黑" pitchFamily="2" charset="-122"/>
              </a:rPr>
              <a:t>Elasticsearch</a:t>
            </a:r>
            <a:r>
              <a:rPr lang="zh-CN" altLang="en-US" sz="1800" dirty="0">
                <a:latin typeface="华文细黑" pitchFamily="2" charset="-122"/>
                <a:ea typeface="华文细黑" pitchFamily="2" charset="-122"/>
              </a:rPr>
              <a:t>进行存储。</a:t>
            </a:r>
            <a:r>
              <a:rPr lang="en-US" altLang="zh-CN" sz="1800" dirty="0" err="1">
                <a:latin typeface="华文细黑" pitchFamily="2" charset="-122"/>
                <a:ea typeface="华文细黑" pitchFamily="2" charset="-122"/>
              </a:rPr>
              <a:t>Elasticsearch</a:t>
            </a:r>
            <a:r>
              <a:rPr lang="zh-CN" altLang="en-US" sz="1800" dirty="0">
                <a:latin typeface="华文细黑" pitchFamily="2" charset="-122"/>
                <a:ea typeface="华文细黑" pitchFamily="2" charset="-122"/>
              </a:rPr>
              <a:t>再将数据以分片的形式压缩存储，并提供多种</a:t>
            </a:r>
            <a:r>
              <a:rPr lang="en-US" altLang="zh-CN" sz="1800" dirty="0">
                <a:latin typeface="华文细黑" pitchFamily="2" charset="-122"/>
                <a:ea typeface="华文细黑" pitchFamily="2" charset="-122"/>
              </a:rPr>
              <a:t>API</a:t>
            </a:r>
            <a:r>
              <a:rPr lang="zh-CN" altLang="en-US" sz="1800" dirty="0">
                <a:latin typeface="华文细黑" pitchFamily="2" charset="-122"/>
                <a:ea typeface="华文细黑" pitchFamily="2" charset="-122"/>
              </a:rPr>
              <a:t>供用户查询、操作。用户可以通过</a:t>
            </a:r>
            <a:r>
              <a:rPr lang="en-US" altLang="zh-CN" sz="1800" dirty="0" err="1">
                <a:latin typeface="华文细黑" pitchFamily="2" charset="-122"/>
                <a:ea typeface="华文细黑" pitchFamily="2" charset="-122"/>
              </a:rPr>
              <a:t>Kibana</a:t>
            </a:r>
            <a:r>
              <a:rPr lang="en-US" altLang="zh-CN" sz="1800" dirty="0">
                <a:latin typeface="华文细黑" pitchFamily="2" charset="-122"/>
                <a:ea typeface="华文细黑" pitchFamily="2" charset="-122"/>
              </a:rPr>
              <a:t> Web</a:t>
            </a:r>
            <a:r>
              <a:rPr lang="zh-CN" altLang="en-US" sz="1800" dirty="0">
                <a:latin typeface="华文细黑" pitchFamily="2" charset="-122"/>
                <a:ea typeface="华文细黑" pitchFamily="2" charset="-122"/>
              </a:rPr>
              <a:t>直观的对日志进行查询，并根据需求生成数据报表。</a:t>
            </a:r>
          </a:p>
          <a:p>
            <a:pPr marL="0" lvl="2" indent="0">
              <a:lnSpc>
                <a:spcPct val="100000"/>
              </a:lnSpc>
              <a:spcBef>
                <a:spcPts val="0"/>
              </a:spcBef>
              <a:buNone/>
            </a:pPr>
            <a:r>
              <a:rPr lang="zh-CN" altLang="en-US" sz="1800" dirty="0">
                <a:latin typeface="华文细黑" pitchFamily="2" charset="-122"/>
                <a:ea typeface="华文细黑" pitchFamily="2" charset="-122"/>
              </a:rPr>
              <a:t>此架构的优点是搭建简单，易于上手。缺点是</a:t>
            </a:r>
            <a:r>
              <a:rPr lang="en-US" altLang="zh-CN" sz="1800" dirty="0" err="1">
                <a:latin typeface="华文细黑" pitchFamily="2" charset="-122"/>
                <a:ea typeface="华文细黑" pitchFamily="2" charset="-122"/>
              </a:rPr>
              <a:t>Logstash</a:t>
            </a:r>
            <a:r>
              <a:rPr lang="zh-CN" altLang="en-US" sz="1800" dirty="0">
                <a:latin typeface="华文细黑" pitchFamily="2" charset="-122"/>
                <a:ea typeface="华文细黑" pitchFamily="2" charset="-122"/>
              </a:rPr>
              <a:t>消耗系统资源比较大，运行时占用</a:t>
            </a:r>
            <a:r>
              <a:rPr lang="en-US" altLang="zh-CN" sz="1800" dirty="0">
                <a:latin typeface="华文细黑" pitchFamily="2" charset="-122"/>
                <a:ea typeface="华文细黑" pitchFamily="2" charset="-122"/>
              </a:rPr>
              <a:t>CPU</a:t>
            </a:r>
            <a:r>
              <a:rPr lang="zh-CN" altLang="en-US" sz="1800" dirty="0">
                <a:latin typeface="华文细黑" pitchFamily="2" charset="-122"/>
                <a:ea typeface="华文细黑" pitchFamily="2" charset="-122"/>
              </a:rPr>
              <a:t>和内存资源较高。另外，由于没有消息队列缓存，可能存在数据丢失的风险。此架构建议供初学者或数据量小的环境使用。</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zh-CN" altLang="en-US" sz="1600" dirty="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71601938"/>
              </p:ext>
            </p:extLst>
          </p:nvPr>
        </p:nvGraphicFramePr>
        <p:xfrm>
          <a:off x="3780430" y="1303362"/>
          <a:ext cx="5272088" cy="2909888"/>
        </p:xfrm>
        <a:graphic>
          <a:graphicData uri="http://schemas.openxmlformats.org/presentationml/2006/ole">
            <mc:AlternateContent xmlns:mc="http://schemas.openxmlformats.org/markup-compatibility/2006">
              <mc:Choice xmlns:v="urn:schemas-microsoft-com:vml" Requires="v">
                <p:oleObj spid="_x0000_s8211" name="Visio" r:id="rId3" imgW="5421177" imgH="2992659" progId="Visio.Drawing.11">
                  <p:embed/>
                </p:oleObj>
              </mc:Choice>
              <mc:Fallback>
                <p:oleObj name="Visio" r:id="rId3" imgW="5421177" imgH="299265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430" y="1303362"/>
                        <a:ext cx="5272088" cy="290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0123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五、</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常见应用架构</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2</a:t>
            </a:r>
            <a:r>
              <a:rPr lang="zh-CN" altLang="en-US" sz="1800" dirty="0" smtClean="0">
                <a:latin typeface="华文细黑" pitchFamily="2" charset="-122"/>
                <a:ea typeface="华文细黑" pitchFamily="2" charset="-122"/>
              </a:rPr>
              <a:t>、典</a:t>
            </a:r>
            <a:r>
              <a:rPr lang="zh-CN" altLang="en-US" sz="1800" dirty="0">
                <a:latin typeface="华文细黑" pitchFamily="2" charset="-122"/>
                <a:ea typeface="华文细黑" pitchFamily="2" charset="-122"/>
              </a:rPr>
              <a:t>型</a:t>
            </a:r>
            <a:r>
              <a:rPr lang="en-US" altLang="zh-CN" sz="1800" dirty="0">
                <a:latin typeface="华文细黑" pitchFamily="2" charset="-122"/>
                <a:ea typeface="华文细黑" pitchFamily="2" charset="-122"/>
              </a:rPr>
              <a:t>ELK</a:t>
            </a:r>
            <a:r>
              <a:rPr lang="zh-CN" altLang="en-US" sz="1800" dirty="0">
                <a:latin typeface="华文细黑" pitchFamily="2" charset="-122"/>
                <a:ea typeface="华文细黑" pitchFamily="2" charset="-122"/>
              </a:rPr>
              <a:t>架构</a:t>
            </a: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r>
              <a:rPr lang="en-US" altLang="zh-CN" sz="18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此</a:t>
            </a:r>
            <a:r>
              <a:rPr lang="zh-CN" altLang="en-US" sz="1600" dirty="0">
                <a:latin typeface="华文细黑" pitchFamily="2" charset="-122"/>
                <a:ea typeface="华文细黑" pitchFamily="2" charset="-122"/>
              </a:rPr>
              <a:t>架构主要特点是引入了消息队列机制，位于各个节点上的</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Agent</a:t>
            </a:r>
            <a:r>
              <a:rPr lang="zh-CN" altLang="en-US" sz="1600" dirty="0">
                <a:latin typeface="华文细黑" pitchFamily="2" charset="-122"/>
                <a:ea typeface="华文细黑" pitchFamily="2" charset="-122"/>
              </a:rPr>
              <a:t>（一级</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，主要用来传输数据）先将数据传递给消息队列（常见的有</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Redis</a:t>
            </a:r>
            <a:r>
              <a:rPr lang="zh-CN" altLang="en-US" sz="1600" dirty="0">
                <a:latin typeface="华文细黑" pitchFamily="2" charset="-122"/>
                <a:ea typeface="华文细黑" pitchFamily="2" charset="-122"/>
              </a:rPr>
              <a:t>等），接着，</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server</a:t>
            </a:r>
            <a:r>
              <a:rPr lang="zh-CN" altLang="en-US" sz="1600" dirty="0">
                <a:latin typeface="华文细黑" pitchFamily="2" charset="-122"/>
                <a:ea typeface="华文细黑" pitchFamily="2" charset="-122"/>
              </a:rPr>
              <a:t>（二级</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，主要用来拉取消息队列数据，过滤并分析数据）将格式化的数据传递给</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进行存储。最后，由</a:t>
            </a:r>
            <a:r>
              <a:rPr lang="en-US" altLang="zh-CN" sz="1600" dirty="0" err="1">
                <a:latin typeface="华文细黑" pitchFamily="2" charset="-122"/>
                <a:ea typeface="华文细黑" pitchFamily="2" charset="-122"/>
              </a:rPr>
              <a:t>Kibana</a:t>
            </a:r>
            <a:r>
              <a:rPr lang="zh-CN" altLang="en-US" sz="1600" dirty="0">
                <a:latin typeface="华文细黑" pitchFamily="2" charset="-122"/>
                <a:ea typeface="华文细黑" pitchFamily="2" charset="-122"/>
              </a:rPr>
              <a:t>将日志和数据呈现给用户。由于引入了</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（或者</a:t>
            </a:r>
            <a:r>
              <a:rPr lang="en-US" altLang="zh-CN" sz="1600" dirty="0" err="1">
                <a:latin typeface="华文细黑" pitchFamily="2" charset="-122"/>
                <a:ea typeface="华文细黑" pitchFamily="2" charset="-122"/>
              </a:rPr>
              <a:t>Redis</a:t>
            </a:r>
            <a:r>
              <a:rPr lang="zh-CN" altLang="en-US" sz="1600" dirty="0">
                <a:latin typeface="华文细黑" pitchFamily="2" charset="-122"/>
                <a:ea typeface="华文细黑" pitchFamily="2" charset="-122"/>
              </a:rPr>
              <a:t>）缓存机制，即使远端</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server</a:t>
            </a:r>
            <a:r>
              <a:rPr lang="zh-CN" altLang="en-US" sz="1600" dirty="0">
                <a:latin typeface="华文细黑" pitchFamily="2" charset="-122"/>
                <a:ea typeface="华文细黑" pitchFamily="2" charset="-122"/>
              </a:rPr>
              <a:t>因故障停止运行，数据也不会丢失，因为数据已经被存储下来了。</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种架构适合于较大集群、数据量一般的应用环境，但由于二级</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要分析处理大量数据，同时</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也要存储和索引大量数据，因此它们的负荷会比较重，解决的方法是将它们配置为集群模式，以分担负载。</a:t>
            </a:r>
          </a:p>
          <a:p>
            <a:pPr marL="0" lvl="2" indent="0">
              <a:lnSpc>
                <a:spcPct val="100000"/>
              </a:lnSpc>
              <a:spcBef>
                <a:spcPts val="0"/>
              </a:spcBef>
              <a:buNone/>
            </a:pPr>
            <a:r>
              <a:rPr lang="zh-CN" altLang="en-US" sz="1600" dirty="0">
                <a:latin typeface="华文细黑" pitchFamily="2" charset="-122"/>
                <a:ea typeface="华文细黑" pitchFamily="2" charset="-122"/>
              </a:rPr>
              <a:t>此架构的优点在于引入了消息队列机制，均衡了网络传输，从而降低了网络闭塞尤其是丢失数据的可能性，但依然存在</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占用系统资源过多的问题，在海量数据应用场景下，可能会出现性能瓶颈。</a:t>
            </a: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zh-CN" altLang="en-US" sz="1400" dirty="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7561910"/>
              </p:ext>
            </p:extLst>
          </p:nvPr>
        </p:nvGraphicFramePr>
        <p:xfrm>
          <a:off x="3596184" y="1071349"/>
          <a:ext cx="6486273" cy="2777320"/>
        </p:xfrm>
        <a:graphic>
          <a:graphicData uri="http://schemas.openxmlformats.org/presentationml/2006/ole">
            <mc:AlternateContent xmlns:mc="http://schemas.openxmlformats.org/markup-compatibility/2006">
              <mc:Choice xmlns:v="urn:schemas-microsoft-com:vml" Requires="v">
                <p:oleObj spid="_x0000_s9235" name="Visio" r:id="rId3" imgW="6990364" imgH="2992659" progId="Visio.Drawing.11">
                  <p:embed/>
                </p:oleObj>
              </mc:Choice>
              <mc:Fallback>
                <p:oleObj name="Visio" r:id="rId3" imgW="6990364" imgH="299265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184" y="1071349"/>
                        <a:ext cx="6486273" cy="2777320"/>
                      </a:xfrm>
                      <a:prstGeom prst="rect">
                        <a:avLst/>
                      </a:prstGeom>
                      <a:noFill/>
                    </p:spPr>
                  </p:pic>
                </p:oleObj>
              </mc:Fallback>
            </mc:AlternateContent>
          </a:graphicData>
        </a:graphic>
      </p:graphicFrame>
    </p:spTree>
    <p:extLst>
      <p:ext uri="{BB962C8B-B14F-4D97-AF65-F5344CB8AC3E}">
        <p14:creationId xmlns:p14="http://schemas.microsoft.com/office/powerpoint/2010/main" val="4179524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五、</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常见应用架构</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3</a:t>
            </a:r>
            <a:r>
              <a:rPr lang="zh-CN" altLang="en-US" sz="1800" dirty="0" smtClean="0">
                <a:latin typeface="华文细黑" pitchFamily="2" charset="-122"/>
                <a:ea typeface="华文细黑" pitchFamily="2" charset="-122"/>
              </a:rPr>
              <a:t>、</a:t>
            </a:r>
            <a:r>
              <a:rPr lang="en-US" altLang="zh-CN" sz="1800" dirty="0">
                <a:latin typeface="华文细黑" pitchFamily="2" charset="-122"/>
                <a:ea typeface="华文细黑" pitchFamily="2" charset="-122"/>
              </a:rPr>
              <a:t>ELK</a:t>
            </a:r>
            <a:r>
              <a:rPr lang="zh-CN" altLang="en-US" sz="1800" dirty="0">
                <a:latin typeface="华文细黑" pitchFamily="2" charset="-122"/>
                <a:ea typeface="华文细黑" pitchFamily="2" charset="-122"/>
              </a:rPr>
              <a:t>集群架构</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en-US" altLang="zh-CN" sz="1800" dirty="0">
              <a:latin typeface="华文细黑" pitchFamily="2" charset="-122"/>
              <a:ea typeface="华文细黑" pitchFamily="2" charset="-122"/>
            </a:endParaRPr>
          </a:p>
          <a:p>
            <a:pPr marL="0" lvl="2" indent="0">
              <a:lnSpc>
                <a:spcPct val="100000"/>
              </a:lnSpc>
              <a:spcBef>
                <a:spcPts val="0"/>
              </a:spcBef>
              <a:buNone/>
            </a:pPr>
            <a:endParaRPr lang="en-US" altLang="zh-CN" sz="1800" dirty="0" smtClean="0">
              <a:latin typeface="华文细黑" pitchFamily="2" charset="-122"/>
              <a:ea typeface="华文细黑" pitchFamily="2" charset="-122"/>
            </a:endParaRPr>
          </a:p>
          <a:p>
            <a:pPr marL="0" lvl="2" indent="0">
              <a:lnSpc>
                <a:spcPct val="100000"/>
              </a:lnSpc>
              <a:spcBef>
                <a:spcPts val="0"/>
              </a:spcBef>
              <a:buNone/>
            </a:pPr>
            <a:r>
              <a:rPr lang="en-US" altLang="zh-CN" sz="1400" dirty="0" smtClean="0">
                <a:latin typeface="华文细黑" pitchFamily="2" charset="-122"/>
                <a:ea typeface="华文细黑" pitchFamily="2" charset="-122"/>
              </a:rPr>
              <a:t>	</a:t>
            </a: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r>
              <a:rPr lang="en-US" altLang="zh-CN" sz="14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个架构是在上面第二个架构基础上改进而来的，主要是将前端收集数据的</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Agent</a:t>
            </a:r>
            <a:r>
              <a:rPr lang="zh-CN" altLang="en-US" sz="1600" dirty="0">
                <a:latin typeface="华文细黑" pitchFamily="2" charset="-122"/>
                <a:ea typeface="华文细黑" pitchFamily="2" charset="-122"/>
              </a:rPr>
              <a:t>换成了</a:t>
            </a:r>
            <a:r>
              <a:rPr lang="en-US" altLang="zh-CN" sz="1600" dirty="0" err="1">
                <a:latin typeface="华文细黑" pitchFamily="2" charset="-122"/>
                <a:ea typeface="华文细黑" pitchFamily="2" charset="-122"/>
              </a:rPr>
              <a:t>filebeat</a:t>
            </a:r>
            <a:r>
              <a:rPr lang="zh-CN" altLang="en-US" sz="1600" dirty="0">
                <a:latin typeface="华文细黑" pitchFamily="2" charset="-122"/>
                <a:ea typeface="华文细黑" pitchFamily="2" charset="-122"/>
              </a:rPr>
              <a:t>，消息队列使用了</a:t>
            </a:r>
            <a:r>
              <a:rPr lang="en-US" altLang="zh-CN" sz="1600" dirty="0" err="1">
                <a:latin typeface="华文细黑" pitchFamily="2" charset="-122"/>
                <a:ea typeface="华文细黑" pitchFamily="2" charset="-122"/>
              </a:rPr>
              <a:t>kafka</a:t>
            </a:r>
            <a:r>
              <a:rPr lang="zh-CN" altLang="en-US" sz="1600" dirty="0">
                <a:latin typeface="华文细黑" pitchFamily="2" charset="-122"/>
                <a:ea typeface="华文细黑" pitchFamily="2" charset="-122"/>
              </a:rPr>
              <a:t>集群，然后将</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和</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都通过集群模式进行构建，此架构适合大型集群、海量数据的业务场景，它通过将前端</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Agent</a:t>
            </a:r>
            <a:r>
              <a:rPr lang="zh-CN" altLang="en-US" sz="1600" dirty="0">
                <a:latin typeface="华文细黑" pitchFamily="2" charset="-122"/>
                <a:ea typeface="华文细黑" pitchFamily="2" charset="-122"/>
              </a:rPr>
              <a:t>替换成</a:t>
            </a:r>
            <a:r>
              <a:rPr lang="en-US" altLang="zh-CN" sz="1600" dirty="0" err="1">
                <a:latin typeface="华文细黑" pitchFamily="2" charset="-122"/>
                <a:ea typeface="华文细黑" pitchFamily="2" charset="-122"/>
              </a:rPr>
              <a:t>filebeat</a:t>
            </a:r>
            <a:r>
              <a:rPr lang="zh-CN" altLang="en-US" sz="1600" dirty="0">
                <a:latin typeface="华文细黑" pitchFamily="2" charset="-122"/>
                <a:ea typeface="华文细黑" pitchFamily="2" charset="-122"/>
              </a:rPr>
              <a:t>，有效降低了收集日志对业务系统资源的消耗。同时，消息队列使用</a:t>
            </a:r>
            <a:r>
              <a:rPr lang="en-US" altLang="zh-CN" sz="1600" dirty="0" err="1">
                <a:latin typeface="华文细黑" pitchFamily="2" charset="-122"/>
                <a:ea typeface="华文细黑" pitchFamily="2" charset="-122"/>
              </a:rPr>
              <a:t>kafka</a:t>
            </a:r>
            <a:r>
              <a:rPr lang="zh-CN" altLang="en-US" sz="1600" dirty="0">
                <a:latin typeface="华文细黑" pitchFamily="2" charset="-122"/>
                <a:ea typeface="华文细黑" pitchFamily="2" charset="-122"/>
              </a:rPr>
              <a:t>集群架构，有效保障了收集数据的安全性和稳定性，而后端</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和</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均采用集群模式搭建，从整体上提高了</a:t>
            </a:r>
            <a:r>
              <a:rPr lang="en-US" altLang="zh-CN" sz="1600" dirty="0">
                <a:latin typeface="华文细黑" pitchFamily="2" charset="-122"/>
                <a:ea typeface="华文细黑" pitchFamily="2" charset="-122"/>
              </a:rPr>
              <a:t>ELK</a:t>
            </a:r>
            <a:r>
              <a:rPr lang="zh-CN" altLang="en-US" sz="1600" dirty="0">
                <a:latin typeface="华文细黑" pitchFamily="2" charset="-122"/>
                <a:ea typeface="华文细黑" pitchFamily="2" charset="-122"/>
              </a:rPr>
              <a:t>系统的高效性、扩展性和吞吐量。</a:t>
            </a: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下</a:t>
            </a:r>
            <a:r>
              <a:rPr lang="zh-CN" altLang="en-US" sz="1600" dirty="0">
                <a:latin typeface="华文细黑" pitchFamily="2" charset="-122"/>
                <a:ea typeface="华文细黑" pitchFamily="2" charset="-122"/>
              </a:rPr>
              <a:t>面我们就以此架构为主介绍如何安装、配置、构建和使用</a:t>
            </a:r>
            <a:r>
              <a:rPr lang="en-US" altLang="zh-CN" sz="1600" dirty="0">
                <a:latin typeface="华文细黑" pitchFamily="2" charset="-122"/>
                <a:ea typeface="华文细黑" pitchFamily="2" charset="-122"/>
              </a:rPr>
              <a:t>ELK</a:t>
            </a:r>
            <a:r>
              <a:rPr lang="zh-CN" altLang="en-US" sz="1600" dirty="0">
                <a:latin typeface="华文细黑" pitchFamily="2" charset="-122"/>
                <a:ea typeface="华文细黑" pitchFamily="2" charset="-122"/>
              </a:rPr>
              <a:t>大数据日志分析系统。</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704647130"/>
              </p:ext>
            </p:extLst>
          </p:nvPr>
        </p:nvGraphicFramePr>
        <p:xfrm>
          <a:off x="3254991" y="1064525"/>
          <a:ext cx="6151600" cy="2634018"/>
        </p:xfrm>
        <a:graphic>
          <a:graphicData uri="http://schemas.openxmlformats.org/presentationml/2006/ole">
            <mc:AlternateContent xmlns:mc="http://schemas.openxmlformats.org/markup-compatibility/2006">
              <mc:Choice xmlns:v="urn:schemas-microsoft-com:vml" Requires="v">
                <p:oleObj spid="_x0000_s10261" name="Visio" r:id="rId3" imgW="6990364" imgH="2992659" progId="Visio.Drawing.11">
                  <p:embed/>
                </p:oleObj>
              </mc:Choice>
              <mc:Fallback>
                <p:oleObj name="Visio" r:id="rId3" imgW="6990364" imgH="299265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991" y="1064525"/>
                        <a:ext cx="6151600" cy="2634018"/>
                      </a:xfrm>
                      <a:prstGeom prst="rect">
                        <a:avLst/>
                      </a:prstGeom>
                      <a:noFill/>
                    </p:spPr>
                  </p:pic>
                </p:oleObj>
              </mc:Fallback>
            </mc:AlternateContent>
          </a:graphicData>
        </a:graphic>
      </p:graphicFrame>
    </p:spTree>
    <p:extLst>
      <p:ext uri="{BB962C8B-B14F-4D97-AF65-F5344CB8AC3E}">
        <p14:creationId xmlns:p14="http://schemas.microsoft.com/office/powerpoint/2010/main" val="3411683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330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a:latin typeface="华文细黑" pitchFamily="2" charset="-122"/>
                <a:ea typeface="华文细黑" pitchFamily="2" charset="-122"/>
              </a:rPr>
              <a:t>一</a:t>
            </a:r>
            <a:r>
              <a:rPr lang="zh-CN" altLang="en-US" sz="3600" dirty="0" smtClean="0">
                <a:latin typeface="华文细黑" pitchFamily="2" charset="-122"/>
                <a:ea typeface="华文细黑" pitchFamily="2" charset="-122"/>
              </a:rPr>
              <a:t>、</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架构介绍</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a:latin typeface="华文细黑" pitchFamily="2" charset="-122"/>
                <a:ea typeface="华文细黑" pitchFamily="2" charset="-122"/>
              </a:rPr>
              <a:t>1</a:t>
            </a:r>
            <a:r>
              <a:rPr lang="zh-CN" altLang="en-US" sz="1800" dirty="0">
                <a:latin typeface="华文细黑" pitchFamily="2" charset="-122"/>
                <a:ea typeface="华文细黑" pitchFamily="2" charset="-122"/>
              </a:rPr>
              <a:t>、核心组成</a:t>
            </a:r>
          </a:p>
          <a:p>
            <a:pPr marL="0" lvl="2" indent="0">
              <a:lnSpc>
                <a:spcPct val="100000"/>
              </a:lnSpc>
              <a:spcBef>
                <a:spcPts val="0"/>
              </a:spcBef>
              <a:buNone/>
            </a:pPr>
            <a:r>
              <a:rPr lang="en-US" altLang="zh-CN" sz="1600" dirty="0" smtClean="0">
                <a:latin typeface="华文细黑" pitchFamily="2" charset="-122"/>
                <a:ea typeface="华文细黑" pitchFamily="2" charset="-122"/>
              </a:rPr>
              <a:t>	ELK</a:t>
            </a:r>
            <a:r>
              <a:rPr lang="zh-CN" altLang="en-US" sz="1600" dirty="0">
                <a:latin typeface="华文细黑" pitchFamily="2" charset="-122"/>
                <a:ea typeface="华文细黑" pitchFamily="2" charset="-122"/>
              </a:rPr>
              <a:t>是一个应用套件，由</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和</a:t>
            </a:r>
            <a:r>
              <a:rPr lang="en-US" altLang="zh-CN" sz="1600" dirty="0" err="1">
                <a:latin typeface="华文细黑" pitchFamily="2" charset="-122"/>
                <a:ea typeface="华文细黑" pitchFamily="2" charset="-122"/>
              </a:rPr>
              <a:t>Kibana</a:t>
            </a:r>
            <a:r>
              <a:rPr lang="zh-CN" altLang="en-US" sz="1600" dirty="0">
                <a:latin typeface="华文细黑" pitchFamily="2" charset="-122"/>
                <a:ea typeface="华文细黑" pitchFamily="2" charset="-122"/>
              </a:rPr>
              <a:t>三部分组件组成，简称</a:t>
            </a:r>
            <a:r>
              <a:rPr lang="en-US" altLang="zh-CN" sz="1600" dirty="0">
                <a:latin typeface="华文细黑" pitchFamily="2" charset="-122"/>
                <a:ea typeface="华文细黑" pitchFamily="2" charset="-122"/>
              </a:rPr>
              <a:t>ELK</a:t>
            </a:r>
            <a:r>
              <a:rPr lang="zh-CN" altLang="en-US" sz="1600" dirty="0">
                <a:latin typeface="华文细黑" pitchFamily="2" charset="-122"/>
                <a:ea typeface="华文细黑" pitchFamily="2" charset="-122"/>
              </a:rPr>
              <a:t>；它是一套开源免费、功能强大的日志分析管理系统。</a:t>
            </a:r>
            <a:r>
              <a:rPr lang="en-US" altLang="zh-CN" sz="1600" dirty="0">
                <a:latin typeface="华文细黑" pitchFamily="2" charset="-122"/>
                <a:ea typeface="华文细黑" pitchFamily="2" charset="-122"/>
              </a:rPr>
              <a:t>ELK</a:t>
            </a:r>
            <a:r>
              <a:rPr lang="zh-CN" altLang="en-US" sz="1600" dirty="0">
                <a:latin typeface="华文细黑" pitchFamily="2" charset="-122"/>
                <a:ea typeface="华文细黑" pitchFamily="2" charset="-122"/>
              </a:rPr>
              <a:t>可以将我们的系统日志、网站日志、应用系统日志等各种日志进行收集、过滤、清洗，然后进行集中存放并可用于实时检索、分析</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三款软件都是开源软件，通常是配合使用，而且又先后归于</a:t>
            </a:r>
            <a:r>
              <a:rPr lang="en-US" altLang="zh-CN" sz="1600" dirty="0">
                <a:latin typeface="华文细黑" pitchFamily="2" charset="-122"/>
                <a:ea typeface="华文细黑" pitchFamily="2" charset="-122"/>
              </a:rPr>
              <a:t>Elastic.co</a:t>
            </a:r>
            <a:r>
              <a:rPr lang="zh-CN" altLang="en-US" sz="1600" dirty="0">
                <a:latin typeface="华文细黑" pitchFamily="2" charset="-122"/>
                <a:ea typeface="华文细黑" pitchFamily="2" charset="-122"/>
              </a:rPr>
              <a:t>公司名下，故又被简称为</a:t>
            </a:r>
            <a:r>
              <a:rPr lang="en-US" altLang="zh-CN" sz="1600" dirty="0">
                <a:latin typeface="华文细黑" pitchFamily="2" charset="-122"/>
                <a:ea typeface="华文细黑" pitchFamily="2" charset="-122"/>
              </a:rPr>
              <a:t>ELK Stack</a:t>
            </a:r>
            <a:r>
              <a:rPr lang="zh-CN" altLang="en-US" sz="1600" dirty="0">
                <a:latin typeface="华文细黑" pitchFamily="2" charset="-122"/>
                <a:ea typeface="华文细黑" pitchFamily="2" charset="-122"/>
              </a:rPr>
              <a:t>。下</a:t>
            </a:r>
            <a:r>
              <a:rPr lang="zh-CN" altLang="en-US" sz="1600" dirty="0" smtClean="0">
                <a:latin typeface="华文细黑" pitchFamily="2" charset="-122"/>
                <a:ea typeface="华文细黑" pitchFamily="2" charset="-122"/>
              </a:rPr>
              <a:t>图是</a:t>
            </a:r>
            <a:r>
              <a:rPr lang="en-US" altLang="zh-CN" sz="1600" dirty="0">
                <a:latin typeface="华文细黑" pitchFamily="2" charset="-122"/>
                <a:ea typeface="华文细黑" pitchFamily="2" charset="-122"/>
              </a:rPr>
              <a:t>ELK Stack</a:t>
            </a:r>
            <a:r>
              <a:rPr lang="zh-CN" altLang="en-US" sz="1600" dirty="0">
                <a:latin typeface="华文细黑" pitchFamily="2" charset="-122"/>
                <a:ea typeface="华文细黑" pitchFamily="2" charset="-122"/>
              </a:rPr>
              <a:t>的基础组成</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r>
              <a:rPr lang="en-US" altLang="zh-CN" sz="1800" dirty="0" smtClean="0">
                <a:latin typeface="华文细黑" pitchFamily="2" charset="-122"/>
                <a:ea typeface="华文细黑" pitchFamily="2" charset="-122"/>
              </a:rPr>
              <a:t>2</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Elasticsearch</a:t>
            </a:r>
            <a:r>
              <a:rPr lang="zh-CN" altLang="en-US" sz="1800" dirty="0">
                <a:latin typeface="华文细黑" pitchFamily="2" charset="-122"/>
                <a:ea typeface="华文细黑" pitchFamily="2" charset="-122"/>
              </a:rPr>
              <a:t>介绍</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en-US" altLang="zh-CN" sz="1600" dirty="0" err="1" smtClean="0">
                <a:latin typeface="华文细黑" pitchFamily="2" charset="-122"/>
                <a:ea typeface="华文细黑" pitchFamily="2" charset="-122"/>
              </a:rPr>
              <a:t>Elasticsearch</a:t>
            </a:r>
            <a:r>
              <a:rPr lang="zh-CN" altLang="en-US" sz="1600" dirty="0">
                <a:latin typeface="华文细黑" pitchFamily="2" charset="-122"/>
                <a:ea typeface="华文细黑" pitchFamily="2" charset="-122"/>
              </a:rPr>
              <a:t>是一个实时的分布式搜索和分析引擎，它可以用于全文搜索，结构化搜索以及分析，采用</a:t>
            </a:r>
            <a:r>
              <a:rPr lang="en-US" altLang="zh-CN" sz="1600" dirty="0">
                <a:latin typeface="华文细黑" pitchFamily="2" charset="-122"/>
                <a:ea typeface="华文细黑" pitchFamily="2" charset="-122"/>
              </a:rPr>
              <a:t>Java</a:t>
            </a:r>
            <a:r>
              <a:rPr lang="zh-CN" altLang="en-US" sz="1600" dirty="0">
                <a:latin typeface="华文细黑" pitchFamily="2" charset="-122"/>
                <a:ea typeface="华文细黑" pitchFamily="2" charset="-122"/>
              </a:rPr>
              <a:t>语言编写。目前，最新的版本是</a:t>
            </a:r>
            <a:r>
              <a:rPr lang="en-US" altLang="zh-CN" sz="1600" dirty="0" err="1">
                <a:latin typeface="华文细黑" pitchFamily="2" charset="-122"/>
                <a:ea typeface="华文细黑" pitchFamily="2" charset="-122"/>
              </a:rPr>
              <a:t>Elasticsearch</a:t>
            </a:r>
            <a:r>
              <a:rPr lang="en-US" altLang="zh-CN" sz="1600" dirty="0">
                <a:latin typeface="华文细黑" pitchFamily="2" charset="-122"/>
                <a:ea typeface="华文细黑" pitchFamily="2" charset="-122"/>
              </a:rPr>
              <a:t> </a:t>
            </a:r>
            <a:r>
              <a:rPr lang="en-US" altLang="zh-CN" sz="1600" dirty="0" smtClean="0">
                <a:latin typeface="华文细黑" pitchFamily="2" charset="-122"/>
                <a:ea typeface="华文细黑" pitchFamily="2" charset="-122"/>
              </a:rPr>
              <a:t>6.3.2</a:t>
            </a:r>
            <a:r>
              <a:rPr lang="zh-CN" altLang="en-US" sz="1600" dirty="0" smtClean="0">
                <a:latin typeface="华文细黑" pitchFamily="2" charset="-122"/>
                <a:ea typeface="华文细黑" pitchFamily="2" charset="-122"/>
              </a:rPr>
              <a:t>，</a:t>
            </a:r>
            <a:r>
              <a:rPr lang="zh-CN" altLang="en-US" sz="1600" dirty="0">
                <a:latin typeface="华文细黑" pitchFamily="2" charset="-122"/>
                <a:ea typeface="华文细黑" pitchFamily="2" charset="-122"/>
              </a:rPr>
              <a:t>它的主要特点如下：</a:t>
            </a:r>
          </a:p>
          <a:p>
            <a:pPr marL="0" lvl="2" indent="0">
              <a:lnSpc>
                <a:spcPct val="100000"/>
              </a:lnSpc>
              <a:spcBef>
                <a:spcPts val="0"/>
              </a:spcBef>
              <a:buNone/>
            </a:pPr>
            <a:r>
              <a:rPr lang="zh-CN" altLang="en-US" sz="1600" dirty="0">
                <a:latin typeface="华文细黑" pitchFamily="2" charset="-122"/>
                <a:ea typeface="华文细黑" pitchFamily="2" charset="-122"/>
              </a:rPr>
              <a:t>	实时搜索，实时分析</a:t>
            </a:r>
          </a:p>
          <a:p>
            <a:pPr marL="0" lvl="2" indent="0">
              <a:lnSpc>
                <a:spcPct val="100000"/>
              </a:lnSpc>
              <a:spcBef>
                <a:spcPts val="0"/>
              </a:spcBef>
              <a:buNone/>
            </a:pPr>
            <a:r>
              <a:rPr lang="zh-CN" altLang="en-US" sz="1600" dirty="0">
                <a:latin typeface="华文细黑" pitchFamily="2" charset="-122"/>
                <a:ea typeface="华文细黑" pitchFamily="2" charset="-122"/>
              </a:rPr>
              <a:t>	分布式架构、实时文件存储，并将每一个字段都编入索引</a:t>
            </a:r>
          </a:p>
          <a:p>
            <a:pPr marL="0" lvl="2" indent="0">
              <a:lnSpc>
                <a:spcPct val="100000"/>
              </a:lnSpc>
              <a:spcBef>
                <a:spcPts val="0"/>
              </a:spcBef>
              <a:buNone/>
            </a:pPr>
            <a:r>
              <a:rPr lang="zh-CN" altLang="en-US" sz="1600" dirty="0">
                <a:latin typeface="华文细黑" pitchFamily="2" charset="-122"/>
                <a:ea typeface="华文细黑" pitchFamily="2" charset="-122"/>
              </a:rPr>
              <a:t>	文档导向，所有的对象全部是文档</a:t>
            </a:r>
          </a:p>
          <a:p>
            <a:pPr marL="0" lvl="2" indent="0">
              <a:lnSpc>
                <a:spcPct val="100000"/>
              </a:lnSpc>
              <a:spcBef>
                <a:spcPts val="0"/>
              </a:spcBef>
              <a:buNone/>
            </a:pPr>
            <a:r>
              <a:rPr lang="zh-CN" altLang="en-US" sz="1600" dirty="0">
                <a:latin typeface="华文细黑" pitchFamily="2" charset="-122"/>
                <a:ea typeface="华文细黑" pitchFamily="2" charset="-122"/>
              </a:rPr>
              <a:t>	高可用性，易扩展，支持集群（</a:t>
            </a:r>
            <a:r>
              <a:rPr lang="en-US" altLang="zh-CN" sz="1600" dirty="0">
                <a:latin typeface="华文细黑" pitchFamily="2" charset="-122"/>
                <a:ea typeface="华文细黑" pitchFamily="2" charset="-122"/>
              </a:rPr>
              <a:t>Cluster</a:t>
            </a:r>
            <a:r>
              <a:rPr lang="zh-CN" altLang="en-US" sz="1600" dirty="0">
                <a:latin typeface="华文细黑" pitchFamily="2" charset="-122"/>
                <a:ea typeface="华文细黑" pitchFamily="2" charset="-122"/>
              </a:rPr>
              <a:t>）、分片和复制（</a:t>
            </a:r>
            <a:r>
              <a:rPr lang="en-US" altLang="zh-CN" sz="1600" dirty="0">
                <a:latin typeface="华文细黑" pitchFamily="2" charset="-122"/>
                <a:ea typeface="华文细黑" pitchFamily="2" charset="-122"/>
              </a:rPr>
              <a:t>Shards</a:t>
            </a:r>
            <a:r>
              <a:rPr lang="zh-CN" altLang="en-US" sz="1600" dirty="0">
                <a:latin typeface="华文细黑" pitchFamily="2" charset="-122"/>
                <a:ea typeface="华文细黑" pitchFamily="2" charset="-122"/>
              </a:rPr>
              <a:t>和</a:t>
            </a:r>
            <a:r>
              <a:rPr lang="en-US" altLang="zh-CN" sz="1600" dirty="0">
                <a:latin typeface="华文细黑" pitchFamily="2" charset="-122"/>
                <a:ea typeface="华文细黑" pitchFamily="2" charset="-122"/>
              </a:rPr>
              <a:t>Replicas</a:t>
            </a:r>
            <a:r>
              <a:rPr lang="zh-CN" altLang="en-US" sz="1600" dirty="0">
                <a:latin typeface="华文细黑" pitchFamily="2" charset="-122"/>
                <a:ea typeface="华文细黑" pitchFamily="2" charset="-122"/>
              </a:rPr>
              <a:t>）</a:t>
            </a:r>
          </a:p>
          <a:p>
            <a:pPr marL="0" lvl="2" indent="0">
              <a:lnSpc>
                <a:spcPct val="100000"/>
              </a:lnSpc>
              <a:spcBef>
                <a:spcPts val="0"/>
              </a:spcBef>
              <a:buNone/>
            </a:pPr>
            <a:r>
              <a:rPr lang="zh-CN" altLang="en-US" sz="1600" dirty="0">
                <a:latin typeface="华文细黑" pitchFamily="2" charset="-122"/>
                <a:ea typeface="华文细黑" pitchFamily="2" charset="-122"/>
              </a:rPr>
              <a:t>	接口友好，支持</a:t>
            </a:r>
            <a:r>
              <a:rPr lang="en-US" altLang="zh-CN" sz="1600" dirty="0" smtClean="0">
                <a:latin typeface="华文细黑" pitchFamily="2" charset="-122"/>
                <a:ea typeface="华文细黑" pitchFamily="2" charset="-122"/>
              </a:rPr>
              <a:t>JSON</a:t>
            </a: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r>
              <a:rPr lang="zh-CN" altLang="en-US" sz="1400" dirty="0">
                <a:latin typeface="华文细黑" pitchFamily="2" charset="-122"/>
                <a:ea typeface="华文细黑" pitchFamily="2" charset="-122"/>
              </a:rPr>
              <a:t>从图中可以看出，</a:t>
            </a:r>
            <a:r>
              <a:rPr lang="en-US" altLang="zh-CN" sz="1400" dirty="0" err="1">
                <a:latin typeface="华文细黑" pitchFamily="2" charset="-122"/>
                <a:ea typeface="华文细黑" pitchFamily="2" charset="-122"/>
              </a:rPr>
              <a:t>Elasticsearch</a:t>
            </a:r>
            <a:r>
              <a:rPr lang="zh-CN" altLang="en-US" sz="1400" dirty="0">
                <a:latin typeface="华文细黑" pitchFamily="2" charset="-122"/>
                <a:ea typeface="华文细黑" pitchFamily="2" charset="-122"/>
              </a:rPr>
              <a:t>集群中有</a:t>
            </a:r>
            <a:r>
              <a:rPr lang="en-US" altLang="zh-CN" sz="1400" dirty="0">
                <a:latin typeface="华文细黑" pitchFamily="2" charset="-122"/>
                <a:ea typeface="华文细黑" pitchFamily="2" charset="-122"/>
              </a:rPr>
              <a:t>Master Node</a:t>
            </a:r>
            <a:r>
              <a:rPr lang="zh-CN" altLang="en-US" sz="1400" dirty="0">
                <a:latin typeface="华文细黑" pitchFamily="2" charset="-122"/>
                <a:ea typeface="华文细黑" pitchFamily="2" charset="-122"/>
              </a:rPr>
              <a:t>和</a:t>
            </a:r>
            <a:r>
              <a:rPr lang="en-US" altLang="zh-CN" sz="1400" dirty="0">
                <a:latin typeface="华文细黑" pitchFamily="2" charset="-122"/>
                <a:ea typeface="华文细黑" pitchFamily="2" charset="-122"/>
              </a:rPr>
              <a:t>Slave Node</a:t>
            </a:r>
            <a:r>
              <a:rPr lang="zh-CN" altLang="en-US" sz="1400" dirty="0">
                <a:latin typeface="华文细黑" pitchFamily="2" charset="-122"/>
                <a:ea typeface="华文细黑" pitchFamily="2" charset="-122"/>
              </a:rPr>
              <a:t>两种角色，其实还有一种角色</a:t>
            </a:r>
            <a:r>
              <a:rPr lang="en-US" altLang="zh-CN" sz="1400" dirty="0">
                <a:latin typeface="华文细黑" pitchFamily="2" charset="-122"/>
                <a:ea typeface="华文细黑" pitchFamily="2" charset="-122"/>
              </a:rPr>
              <a:t>Client Node</a:t>
            </a:r>
            <a:r>
              <a:rPr lang="zh-CN" altLang="en-US" sz="1400" dirty="0">
                <a:latin typeface="华文细黑" pitchFamily="2" charset="-122"/>
                <a:ea typeface="华文细黑" pitchFamily="2" charset="-122"/>
              </a:rPr>
              <a:t>，这在后面会做深入介绍。</a:t>
            </a:r>
            <a:endParaRPr lang="en-US" altLang="zh-CN" sz="14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54537014"/>
              </p:ext>
            </p:extLst>
          </p:nvPr>
        </p:nvGraphicFramePr>
        <p:xfrm>
          <a:off x="3452884" y="2620371"/>
          <a:ext cx="4824413" cy="1690688"/>
        </p:xfrm>
        <a:graphic>
          <a:graphicData uri="http://schemas.openxmlformats.org/presentationml/2006/ole">
            <mc:AlternateContent xmlns:mc="http://schemas.openxmlformats.org/markup-compatibility/2006">
              <mc:Choice xmlns:v="urn:schemas-microsoft-com:vml" Requires="v">
                <p:oleObj spid="_x0000_s1059" name="Visio" r:id="rId3" imgW="4822661" imgH="1690874" progId="Visio.Drawing.11">
                  <p:embed/>
                </p:oleObj>
              </mc:Choice>
              <mc:Fallback>
                <p:oleObj name="Visio" r:id="rId3" imgW="4822661" imgH="16908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84" y="2620371"/>
                        <a:ext cx="4824413"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964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a:latin typeface="华文细黑" pitchFamily="2" charset="-122"/>
                <a:ea typeface="华文细黑" pitchFamily="2" charset="-122"/>
              </a:rPr>
              <a:t>一</a:t>
            </a:r>
            <a:r>
              <a:rPr lang="zh-CN" altLang="en-US" sz="3600" dirty="0" smtClean="0">
                <a:latin typeface="华文细黑" pitchFamily="2" charset="-122"/>
                <a:ea typeface="华文细黑" pitchFamily="2" charset="-122"/>
              </a:rPr>
              <a:t>、</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架构介绍</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2</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Elasticsearch</a:t>
            </a:r>
            <a:r>
              <a:rPr lang="zh-CN" altLang="en-US" sz="1800" dirty="0">
                <a:latin typeface="华文细黑" pitchFamily="2" charset="-122"/>
                <a:ea typeface="华文细黑" pitchFamily="2" charset="-122"/>
              </a:rPr>
              <a:t>介</a:t>
            </a:r>
            <a:r>
              <a:rPr lang="zh-CN" altLang="en-US" sz="1800" dirty="0" smtClean="0">
                <a:latin typeface="华文细黑" pitchFamily="2" charset="-122"/>
                <a:ea typeface="华文细黑" pitchFamily="2" charset="-122"/>
              </a:rPr>
              <a:t>绍</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endParaRPr lang="zh-CN" altLang="en-US" sz="1800" dirty="0">
              <a:latin typeface="华文细黑" pitchFamily="2" charset="-122"/>
              <a:ea typeface="华文细黑" pitchFamily="2" charset="-122"/>
            </a:endParaRPr>
          </a:p>
          <a:p>
            <a:pPr marL="0" lvl="2" indent="0">
              <a:lnSpc>
                <a:spcPct val="100000"/>
              </a:lnSpc>
              <a:spcBef>
                <a:spcPts val="0"/>
              </a:spcBef>
              <a:buNone/>
            </a:pP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支持集群架构，典型的集群架构如下</a:t>
            </a:r>
            <a:r>
              <a:rPr lang="zh-CN" altLang="en-US" sz="1600" dirty="0" smtClean="0">
                <a:latin typeface="华文细黑" pitchFamily="2" charset="-122"/>
                <a:ea typeface="华文细黑" pitchFamily="2" charset="-122"/>
              </a:rPr>
              <a:t>图所</a:t>
            </a:r>
            <a:r>
              <a:rPr lang="zh-CN" altLang="en-US" sz="1600" dirty="0">
                <a:latin typeface="华文细黑" pitchFamily="2" charset="-122"/>
                <a:ea typeface="华文细黑" pitchFamily="2" charset="-122"/>
              </a:rPr>
              <a:t>示：</a:t>
            </a:r>
          </a:p>
          <a:p>
            <a:pPr marL="0" lvl="2" indent="0">
              <a:lnSpc>
                <a:spcPct val="100000"/>
              </a:lnSpc>
              <a:spcBef>
                <a:spcPts val="0"/>
              </a:spcBef>
              <a:buNone/>
            </a:pPr>
            <a:r>
              <a:rPr lang="zh-CN" altLang="en-US" sz="1600" dirty="0">
                <a:latin typeface="华文细黑" pitchFamily="2" charset="-122"/>
                <a:ea typeface="华文细黑" pitchFamily="2" charset="-122"/>
              </a:rPr>
              <a:t> </a:t>
            </a: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r>
              <a:rPr lang="en-US" altLang="zh-CN" sz="1600" dirty="0" smtClean="0">
                <a:latin typeface="华文细黑" pitchFamily="2" charset="-122"/>
                <a:ea typeface="华文细黑" pitchFamily="2" charset="-122"/>
              </a:rPr>
              <a:t>	</a:t>
            </a:r>
          </a:p>
          <a:p>
            <a:pPr marL="0" lvl="2" indent="0">
              <a:lnSpc>
                <a:spcPct val="100000"/>
              </a:lnSpc>
              <a:spcBef>
                <a:spcPts val="0"/>
              </a:spcBef>
              <a:buNone/>
            </a:pPr>
            <a:r>
              <a:rPr lang="en-US" altLang="zh-CN" sz="1600" dirty="0">
                <a:latin typeface="华文细黑" pitchFamily="2" charset="-122"/>
                <a:ea typeface="华文细黑" pitchFamily="2" charset="-122"/>
              </a:rPr>
              <a:t>	</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从</a:t>
            </a:r>
            <a:r>
              <a:rPr lang="zh-CN" altLang="en-US" sz="1600" dirty="0">
                <a:latin typeface="华文细黑" pitchFamily="2" charset="-122"/>
                <a:ea typeface="华文细黑" pitchFamily="2" charset="-122"/>
              </a:rPr>
              <a:t>图中可以看出，</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集群中有</a:t>
            </a:r>
            <a:r>
              <a:rPr lang="en-US" altLang="zh-CN" sz="1600" dirty="0">
                <a:latin typeface="华文细黑" pitchFamily="2" charset="-122"/>
                <a:ea typeface="华文细黑" pitchFamily="2" charset="-122"/>
              </a:rPr>
              <a:t>Master Node</a:t>
            </a:r>
            <a:r>
              <a:rPr lang="zh-CN" altLang="en-US" sz="1600" dirty="0">
                <a:latin typeface="华文细黑" pitchFamily="2" charset="-122"/>
                <a:ea typeface="华文细黑" pitchFamily="2" charset="-122"/>
              </a:rPr>
              <a:t>和</a:t>
            </a:r>
            <a:r>
              <a:rPr lang="en-US" altLang="zh-CN" sz="1600" dirty="0">
                <a:latin typeface="华文细黑" pitchFamily="2" charset="-122"/>
                <a:ea typeface="华文细黑" pitchFamily="2" charset="-122"/>
              </a:rPr>
              <a:t>Slave Node</a:t>
            </a:r>
            <a:r>
              <a:rPr lang="zh-CN" altLang="en-US" sz="1600" dirty="0">
                <a:latin typeface="华文细黑" pitchFamily="2" charset="-122"/>
                <a:ea typeface="华文细黑" pitchFamily="2" charset="-122"/>
              </a:rPr>
              <a:t>两种角色，其实还有一种角色</a:t>
            </a:r>
            <a:r>
              <a:rPr lang="en-US" altLang="zh-CN" sz="1600" dirty="0">
                <a:latin typeface="华文细黑" pitchFamily="2" charset="-122"/>
                <a:ea typeface="华文细黑" pitchFamily="2" charset="-122"/>
              </a:rPr>
              <a:t>Client Node</a:t>
            </a:r>
            <a:r>
              <a:rPr lang="zh-CN" altLang="en-US" sz="1600" dirty="0">
                <a:latin typeface="华文细黑" pitchFamily="2" charset="-122"/>
                <a:ea typeface="华文细黑" pitchFamily="2" charset="-122"/>
              </a:rPr>
              <a:t>，这在后面会做深入介绍。</a:t>
            </a: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01197997"/>
              </p:ext>
            </p:extLst>
          </p:nvPr>
        </p:nvGraphicFramePr>
        <p:xfrm>
          <a:off x="4264927" y="2101756"/>
          <a:ext cx="4012440" cy="3386427"/>
        </p:xfrm>
        <a:graphic>
          <a:graphicData uri="http://schemas.openxmlformats.org/presentationml/2006/ole">
            <mc:AlternateContent xmlns:mc="http://schemas.openxmlformats.org/markup-compatibility/2006">
              <mc:Choice xmlns:v="urn:schemas-microsoft-com:vml" Requires="v">
                <p:oleObj spid="_x0000_s2081" name="Visio" r:id="rId3" imgW="3202745" imgH="2704461" progId="Visio.Drawing.11">
                  <p:embed/>
                </p:oleObj>
              </mc:Choice>
              <mc:Fallback>
                <p:oleObj name="Visio" r:id="rId3" imgW="3202745" imgH="27044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927" y="2101756"/>
                        <a:ext cx="4012440" cy="3386427"/>
                      </a:xfrm>
                      <a:prstGeom prst="rect">
                        <a:avLst/>
                      </a:prstGeom>
                      <a:noFill/>
                    </p:spPr>
                  </p:pic>
                </p:oleObj>
              </mc:Fallback>
            </mc:AlternateContent>
          </a:graphicData>
        </a:graphic>
      </p:graphicFrame>
    </p:spTree>
    <p:extLst>
      <p:ext uri="{BB962C8B-B14F-4D97-AF65-F5344CB8AC3E}">
        <p14:creationId xmlns:p14="http://schemas.microsoft.com/office/powerpoint/2010/main" val="2484184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a:latin typeface="华文细黑" pitchFamily="2" charset="-122"/>
                <a:ea typeface="华文细黑" pitchFamily="2" charset="-122"/>
              </a:rPr>
              <a:t>一</a:t>
            </a:r>
            <a:r>
              <a:rPr lang="zh-CN" altLang="en-US" sz="3600" dirty="0" smtClean="0">
                <a:latin typeface="华文细黑" pitchFamily="2" charset="-122"/>
                <a:ea typeface="华文细黑" pitchFamily="2" charset="-122"/>
              </a:rPr>
              <a:t>、</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架构介绍</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3</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Logstash</a:t>
            </a:r>
            <a:r>
              <a:rPr lang="zh-CN" altLang="en-US" sz="1800" dirty="0">
                <a:latin typeface="华文细黑" pitchFamily="2" charset="-122"/>
                <a:ea typeface="华文细黑" pitchFamily="2" charset="-122"/>
              </a:rPr>
              <a:t>介绍</a:t>
            </a:r>
          </a:p>
          <a:p>
            <a:pPr marL="0" lvl="2" indent="0">
              <a:lnSpc>
                <a:spcPct val="100000"/>
              </a:lnSpc>
              <a:spcBef>
                <a:spcPts val="0"/>
              </a:spcBef>
              <a:buNone/>
            </a:pPr>
            <a:r>
              <a:rPr lang="en-US" altLang="zh-CN" sz="1400" dirty="0" smtClean="0">
                <a:latin typeface="华文细黑" pitchFamily="2" charset="-122"/>
                <a:ea typeface="华文细黑" pitchFamily="2" charset="-122"/>
              </a:rPr>
              <a:t>	</a:t>
            </a:r>
            <a:r>
              <a:rPr lang="en-US" altLang="zh-CN" sz="1600" dirty="0" err="1" smtClean="0">
                <a:latin typeface="华文细黑" pitchFamily="2" charset="-122"/>
                <a:ea typeface="华文细黑" pitchFamily="2" charset="-122"/>
              </a:rPr>
              <a:t>Logstash</a:t>
            </a:r>
            <a:r>
              <a:rPr lang="zh-CN" altLang="en-US" sz="1600" dirty="0">
                <a:latin typeface="华文细黑" pitchFamily="2" charset="-122"/>
                <a:ea typeface="华文细黑" pitchFamily="2" charset="-122"/>
              </a:rPr>
              <a:t>是一款轻量级的、开源的日志收集处理框架，它可以方便的把分散的、多样化的日志搜集起来，并进行自定义过滤分析处理，然后传输到指定的位置，比如某个服务器或者文件。</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采用</a:t>
            </a:r>
            <a:r>
              <a:rPr lang="en-US" altLang="zh-CN" sz="1600" dirty="0" err="1">
                <a:latin typeface="华文细黑" pitchFamily="2" charset="-122"/>
                <a:ea typeface="华文细黑" pitchFamily="2" charset="-122"/>
              </a:rPr>
              <a:t>JRuby</a:t>
            </a:r>
            <a:r>
              <a:rPr lang="zh-CN" altLang="en-US" sz="1600" dirty="0">
                <a:latin typeface="华文细黑" pitchFamily="2" charset="-122"/>
                <a:ea typeface="华文细黑" pitchFamily="2" charset="-122"/>
              </a:rPr>
              <a:t>语言编写，目前最新的版本是</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a:t>
            </a:r>
            <a:r>
              <a:rPr lang="en-US" altLang="zh-CN" sz="1600" dirty="0" smtClean="0">
                <a:latin typeface="华文细黑" pitchFamily="2" charset="-122"/>
                <a:ea typeface="华文细黑" pitchFamily="2" charset="-122"/>
              </a:rPr>
              <a:t>6.3.2</a:t>
            </a:r>
            <a:r>
              <a:rPr lang="zh-CN" altLang="en-US" sz="1600" dirty="0" smtClean="0">
                <a:latin typeface="华文细黑" pitchFamily="2" charset="-122"/>
                <a:ea typeface="华文细黑" pitchFamily="2" charset="-122"/>
              </a:rPr>
              <a:t>，</a:t>
            </a:r>
            <a:r>
              <a:rPr lang="zh-CN" altLang="en-US" sz="1600" dirty="0">
                <a:latin typeface="华文细黑" pitchFamily="2" charset="-122"/>
                <a:ea typeface="华文细黑" pitchFamily="2" charset="-122"/>
              </a:rPr>
              <a:t>它的主要特点如下</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en-US" altLang="zh-CN" sz="1600" dirty="0" err="1" smtClean="0">
                <a:latin typeface="华文细黑" pitchFamily="2" charset="-122"/>
                <a:ea typeface="华文细黑" pitchFamily="2" charset="-122"/>
              </a:rPr>
              <a:t>Logstash</a:t>
            </a:r>
            <a:r>
              <a:rPr lang="zh-CN" altLang="en-US" sz="1600" dirty="0">
                <a:latin typeface="华文细黑" pitchFamily="2" charset="-122"/>
                <a:ea typeface="华文细黑" pitchFamily="2" charset="-122"/>
              </a:rPr>
              <a:t>的理念很简单，从功能上来讲，它只做三件事情：</a:t>
            </a:r>
          </a:p>
          <a:p>
            <a:pPr marL="0" lvl="2" indent="0">
              <a:lnSpc>
                <a:spcPct val="100000"/>
              </a:lnSpc>
              <a:spcBef>
                <a:spcPts val="0"/>
              </a:spcBef>
              <a:buNone/>
            </a:pPr>
            <a:r>
              <a:rPr lang="zh-CN" altLang="en-US" sz="1600" dirty="0">
                <a:latin typeface="华文细黑" pitchFamily="2" charset="-122"/>
                <a:ea typeface="华文细黑" pitchFamily="2" charset="-122"/>
              </a:rPr>
              <a:t>	</a:t>
            </a:r>
            <a:r>
              <a:rPr lang="en-US" altLang="zh-CN" sz="1600" dirty="0">
                <a:solidFill>
                  <a:srgbClr val="FF0000"/>
                </a:solidFill>
                <a:latin typeface="华文细黑" pitchFamily="2" charset="-122"/>
                <a:ea typeface="华文细黑" pitchFamily="2" charset="-122"/>
              </a:rPr>
              <a:t>input</a:t>
            </a:r>
            <a:r>
              <a:rPr lang="zh-CN" altLang="en-US" sz="1600" dirty="0">
                <a:solidFill>
                  <a:srgbClr val="FF0000"/>
                </a:solidFill>
                <a:latin typeface="华文细黑" pitchFamily="2" charset="-122"/>
                <a:ea typeface="华文细黑" pitchFamily="2" charset="-122"/>
              </a:rPr>
              <a:t>：数据收集</a:t>
            </a:r>
          </a:p>
          <a:p>
            <a:pPr marL="0" lvl="2" indent="0">
              <a:lnSpc>
                <a:spcPct val="100000"/>
              </a:lnSpc>
              <a:spcBef>
                <a:spcPts val="0"/>
              </a:spcBef>
              <a:buNone/>
            </a:pPr>
            <a:r>
              <a:rPr lang="zh-CN" altLang="en-US" sz="1600" dirty="0">
                <a:solidFill>
                  <a:srgbClr val="FF0000"/>
                </a:solidFill>
                <a:latin typeface="华文细黑" pitchFamily="2" charset="-122"/>
                <a:ea typeface="华文细黑" pitchFamily="2" charset="-122"/>
              </a:rPr>
              <a:t>	</a:t>
            </a:r>
            <a:r>
              <a:rPr lang="en-US" altLang="zh-CN" sz="1600" dirty="0">
                <a:solidFill>
                  <a:srgbClr val="FF0000"/>
                </a:solidFill>
                <a:latin typeface="华文细黑" pitchFamily="2" charset="-122"/>
                <a:ea typeface="华文细黑" pitchFamily="2" charset="-122"/>
              </a:rPr>
              <a:t>filter</a:t>
            </a:r>
            <a:r>
              <a:rPr lang="zh-CN" altLang="en-US" sz="1600" dirty="0">
                <a:solidFill>
                  <a:srgbClr val="FF0000"/>
                </a:solidFill>
                <a:latin typeface="华文细黑" pitchFamily="2" charset="-122"/>
                <a:ea typeface="华文细黑" pitchFamily="2" charset="-122"/>
              </a:rPr>
              <a:t>：数据加工，如过滤，改写等</a:t>
            </a:r>
          </a:p>
          <a:p>
            <a:pPr marL="0" lvl="2" indent="0">
              <a:lnSpc>
                <a:spcPct val="100000"/>
              </a:lnSpc>
              <a:spcBef>
                <a:spcPts val="0"/>
              </a:spcBef>
              <a:buNone/>
            </a:pPr>
            <a:r>
              <a:rPr lang="zh-CN" altLang="en-US" sz="1600" dirty="0">
                <a:solidFill>
                  <a:srgbClr val="FF0000"/>
                </a:solidFill>
                <a:latin typeface="华文细黑" pitchFamily="2" charset="-122"/>
                <a:ea typeface="华文细黑" pitchFamily="2" charset="-122"/>
              </a:rPr>
              <a:t>	</a:t>
            </a:r>
            <a:r>
              <a:rPr lang="en-US" altLang="zh-CN" sz="1600" dirty="0">
                <a:solidFill>
                  <a:srgbClr val="FF0000"/>
                </a:solidFill>
                <a:latin typeface="华文细黑" pitchFamily="2" charset="-122"/>
                <a:ea typeface="华文细黑" pitchFamily="2" charset="-122"/>
              </a:rPr>
              <a:t>output</a:t>
            </a:r>
            <a:r>
              <a:rPr lang="zh-CN" altLang="en-US" sz="1600" dirty="0">
                <a:solidFill>
                  <a:srgbClr val="FF0000"/>
                </a:solidFill>
                <a:latin typeface="华文细黑" pitchFamily="2" charset="-122"/>
                <a:ea typeface="华文细黑" pitchFamily="2" charset="-122"/>
              </a:rPr>
              <a:t>：数据输出</a:t>
            </a:r>
          </a:p>
          <a:p>
            <a:pPr marL="0" lvl="2" indent="0">
              <a:lnSpc>
                <a:spcPct val="100000"/>
              </a:lnSpc>
              <a:spcBef>
                <a:spcPts val="0"/>
              </a:spcBef>
              <a:buNone/>
            </a:pPr>
            <a:r>
              <a:rPr lang="zh-CN" altLang="en-US" sz="1600" dirty="0">
                <a:latin typeface="华文细黑" pitchFamily="2" charset="-122"/>
                <a:ea typeface="华文细黑" pitchFamily="2" charset="-122"/>
              </a:rPr>
              <a:t>别看它只做三件事，但通过组合输入和输出，可以变幻出多种架构实现多种需求。</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内部运行逻辑如下</a:t>
            </a:r>
            <a:r>
              <a:rPr lang="zh-CN" altLang="en-US" sz="1600" dirty="0" smtClean="0">
                <a:latin typeface="华文细黑" pitchFamily="2" charset="-122"/>
                <a:ea typeface="华文细黑" pitchFamily="2" charset="-122"/>
              </a:rPr>
              <a:t>图所</a:t>
            </a:r>
            <a:r>
              <a:rPr lang="zh-CN" altLang="en-US" sz="1600" dirty="0">
                <a:latin typeface="华文细黑" pitchFamily="2" charset="-122"/>
                <a:ea typeface="华文细黑" pitchFamily="2" charset="-122"/>
              </a:rPr>
              <a:t>示：</a:t>
            </a: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a:p>
            <a:pPr marL="0" lvl="2" indent="0">
              <a:lnSpc>
                <a:spcPct val="100000"/>
              </a:lnSpc>
              <a:spcBef>
                <a:spcPts val="0"/>
              </a:spcBef>
              <a:buNone/>
            </a:pPr>
            <a:endParaRPr lang="en-US" altLang="zh-CN" sz="14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58016297"/>
              </p:ext>
            </p:extLst>
          </p:nvPr>
        </p:nvGraphicFramePr>
        <p:xfrm>
          <a:off x="2623818" y="3691720"/>
          <a:ext cx="6604840" cy="2361062"/>
        </p:xfrm>
        <a:graphic>
          <a:graphicData uri="http://schemas.openxmlformats.org/presentationml/2006/ole">
            <mc:AlternateContent xmlns:mc="http://schemas.openxmlformats.org/markup-compatibility/2006">
              <mc:Choice xmlns:v="urn:schemas-microsoft-com:vml" Requires="v">
                <p:oleObj spid="_x0000_s3105" name="Visio" r:id="rId3" imgW="5128740" imgH="1834760" progId="Visio.Drawing.11">
                  <p:embed/>
                </p:oleObj>
              </mc:Choice>
              <mc:Fallback>
                <p:oleObj name="Visio" r:id="rId3" imgW="5128740" imgH="183476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818" y="3691720"/>
                        <a:ext cx="6604840" cy="2361062"/>
                      </a:xfrm>
                      <a:prstGeom prst="rect">
                        <a:avLst/>
                      </a:prstGeom>
                      <a:noFill/>
                    </p:spPr>
                  </p:pic>
                </p:oleObj>
              </mc:Fallback>
            </mc:AlternateContent>
          </a:graphicData>
        </a:graphic>
      </p:graphicFrame>
    </p:spTree>
    <p:extLst>
      <p:ext uri="{BB962C8B-B14F-4D97-AF65-F5344CB8AC3E}">
        <p14:creationId xmlns:p14="http://schemas.microsoft.com/office/powerpoint/2010/main" val="3700617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a:latin typeface="华文细黑" pitchFamily="2" charset="-122"/>
                <a:ea typeface="华文细黑" pitchFamily="2" charset="-122"/>
              </a:rPr>
              <a:t>一</a:t>
            </a:r>
            <a:r>
              <a:rPr lang="zh-CN" altLang="en-US" sz="3600" dirty="0" smtClean="0">
                <a:latin typeface="华文细黑" pitchFamily="2" charset="-122"/>
                <a:ea typeface="华文细黑" pitchFamily="2" charset="-122"/>
              </a:rPr>
              <a:t>、</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架构介绍</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3</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Logstash</a:t>
            </a:r>
            <a:r>
              <a:rPr lang="zh-CN" altLang="en-US" sz="1800" dirty="0">
                <a:latin typeface="华文细黑" pitchFamily="2" charset="-122"/>
                <a:ea typeface="华文细黑" pitchFamily="2" charset="-122"/>
              </a:rPr>
              <a:t>介绍</a:t>
            </a:r>
          </a:p>
          <a:p>
            <a:pPr marL="0" lvl="2" indent="0">
              <a:lnSpc>
                <a:spcPct val="100000"/>
              </a:lnSpc>
              <a:spcBef>
                <a:spcPts val="0"/>
              </a:spcBef>
              <a:buNone/>
            </a:pPr>
            <a:r>
              <a:rPr lang="en-US" altLang="zh-CN" sz="1400" dirty="0" smtClean="0">
                <a:latin typeface="华文细黑" pitchFamily="2" charset="-122"/>
                <a:ea typeface="华文细黑" pitchFamily="2" charset="-122"/>
              </a:rPr>
              <a:t>	</a:t>
            </a:r>
          </a:p>
          <a:p>
            <a:pPr marL="0" lvl="2" indent="0">
              <a:lnSpc>
                <a:spcPct val="150000"/>
              </a:lnSpc>
              <a:spcBef>
                <a:spcPts val="0"/>
              </a:spcBef>
              <a:buNone/>
            </a:pPr>
            <a:r>
              <a:rPr lang="zh-CN" altLang="en-US" sz="1600" dirty="0" smtClean="0">
                <a:latin typeface="华文细黑" pitchFamily="2" charset="-122"/>
                <a:ea typeface="华文细黑" pitchFamily="2" charset="-122"/>
              </a:rPr>
              <a:t>其</a:t>
            </a:r>
            <a:r>
              <a:rPr lang="zh-CN" altLang="en-US" sz="1600" dirty="0">
                <a:latin typeface="华文细黑" pitchFamily="2" charset="-122"/>
                <a:ea typeface="华文细黑" pitchFamily="2" charset="-122"/>
              </a:rPr>
              <a:t>中，每个部分含义如下：</a:t>
            </a:r>
          </a:p>
          <a:p>
            <a:pPr marL="0" lvl="2" indent="0">
              <a:lnSpc>
                <a:spcPct val="15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Shipper</a:t>
            </a:r>
            <a:r>
              <a:rPr lang="zh-CN" altLang="en-US" sz="1600" dirty="0">
                <a:latin typeface="华文细黑" pitchFamily="2" charset="-122"/>
                <a:ea typeface="华文细黑" pitchFamily="2" charset="-122"/>
              </a:rPr>
              <a:t>：主要用来收集日志数据，负责监控本地日志文件的变化，及时把日志文件的最新内容收集起来，然后经过加工、过滤，输出到</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a:t>
            </a:r>
          </a:p>
          <a:p>
            <a:pPr marL="0" lvl="2" indent="0">
              <a:lnSpc>
                <a:spcPct val="15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：相当于日志</a:t>
            </a:r>
            <a:r>
              <a:rPr lang="en-US" altLang="zh-CN" sz="1600" dirty="0">
                <a:latin typeface="华文细黑" pitchFamily="2" charset="-122"/>
                <a:ea typeface="华文细黑" pitchFamily="2" charset="-122"/>
              </a:rPr>
              <a:t>Hub</a:t>
            </a:r>
            <a:r>
              <a:rPr lang="zh-CN" altLang="en-US" sz="1600" dirty="0">
                <a:latin typeface="华文细黑" pitchFamily="2" charset="-122"/>
                <a:ea typeface="华文细黑" pitchFamily="2" charset="-122"/>
              </a:rPr>
              <a:t>，用来连接多个</a:t>
            </a:r>
            <a:r>
              <a:rPr lang="en-US" altLang="zh-CN" sz="1600" dirty="0">
                <a:latin typeface="华文细黑" pitchFamily="2" charset="-122"/>
                <a:ea typeface="华文细黑" pitchFamily="2" charset="-122"/>
              </a:rPr>
              <a:t>Shipper</a:t>
            </a:r>
            <a:r>
              <a:rPr lang="zh-CN" altLang="en-US" sz="1600" dirty="0">
                <a:latin typeface="华文细黑" pitchFamily="2" charset="-122"/>
                <a:ea typeface="华文细黑" pitchFamily="2" charset="-122"/>
              </a:rPr>
              <a:t>和多个</a:t>
            </a:r>
            <a:r>
              <a:rPr lang="en-US" altLang="zh-CN" sz="1600" dirty="0">
                <a:latin typeface="华文细黑" pitchFamily="2" charset="-122"/>
                <a:ea typeface="华文细黑" pitchFamily="2" charset="-122"/>
              </a:rPr>
              <a:t>Indexer</a:t>
            </a:r>
            <a:r>
              <a:rPr lang="zh-CN" altLang="en-US" sz="1600" dirty="0">
                <a:latin typeface="华文细黑" pitchFamily="2" charset="-122"/>
                <a:ea typeface="华文细黑" pitchFamily="2" charset="-122"/>
              </a:rPr>
              <a:t>。</a:t>
            </a:r>
          </a:p>
          <a:p>
            <a:pPr marL="0" lvl="2" indent="0">
              <a:lnSpc>
                <a:spcPct val="150000"/>
              </a:lnSpc>
              <a:spcBef>
                <a:spcPts val="0"/>
              </a:spcBef>
              <a:buNone/>
            </a:pPr>
            <a:r>
              <a:rPr lang="zh-CN" altLang="en-US" sz="1600" dirty="0">
                <a:latin typeface="华文细黑" pitchFamily="2" charset="-122"/>
                <a:ea typeface="华文细黑" pitchFamily="2" charset="-122"/>
              </a:rPr>
              <a:t>	</a:t>
            </a:r>
            <a:r>
              <a:rPr lang="en-US" altLang="zh-CN" sz="1600" dirty="0">
                <a:latin typeface="华文细黑" pitchFamily="2" charset="-122"/>
                <a:ea typeface="华文细黑" pitchFamily="2" charset="-122"/>
              </a:rPr>
              <a:t>Indexer</a:t>
            </a:r>
            <a:r>
              <a:rPr lang="zh-CN" altLang="en-US" sz="1600" dirty="0">
                <a:latin typeface="华文细黑" pitchFamily="2" charset="-122"/>
                <a:ea typeface="华文细黑" pitchFamily="2" charset="-122"/>
              </a:rPr>
              <a:t>：从</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读取文本，经过加工、过滤，输出到指定的介质（可以是文件、网络、</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等）中。 </a:t>
            </a:r>
          </a:p>
          <a:p>
            <a:pPr marL="0" lvl="2" indent="0">
              <a:lnSpc>
                <a:spcPct val="150000"/>
              </a:lnSpc>
              <a:spcBef>
                <a:spcPts val="0"/>
              </a:spcBef>
              <a:buNone/>
            </a:pPr>
            <a:r>
              <a:rPr lang="en-US" altLang="zh-CN" sz="1600" dirty="0" err="1" smtClean="0">
                <a:latin typeface="华文细黑" pitchFamily="2" charset="-122"/>
                <a:ea typeface="华文细黑" pitchFamily="2" charset="-122"/>
              </a:rPr>
              <a:t>Redis</a:t>
            </a:r>
            <a:r>
              <a:rPr lang="zh-CN" altLang="en-US" sz="1600" dirty="0">
                <a:latin typeface="华文细黑" pitchFamily="2" charset="-122"/>
                <a:ea typeface="华文细黑" pitchFamily="2" charset="-122"/>
              </a:rPr>
              <a:t>服务器是</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官方推荐的</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，这个</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起数据缓存的作用，通过这个缓存器可以提高</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shipper</a:t>
            </a:r>
            <a:r>
              <a:rPr lang="zh-CN" altLang="en-US" sz="1600" dirty="0">
                <a:latin typeface="华文细黑" pitchFamily="2" charset="-122"/>
                <a:ea typeface="华文细黑" pitchFamily="2" charset="-122"/>
              </a:rPr>
              <a:t>发送日志到</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indexer</a:t>
            </a:r>
            <a:r>
              <a:rPr lang="zh-CN" altLang="en-US" sz="1600" dirty="0">
                <a:latin typeface="华文细黑" pitchFamily="2" charset="-122"/>
                <a:ea typeface="华文细黑" pitchFamily="2" charset="-122"/>
              </a:rPr>
              <a:t>的速度，同时避免由于突然断电等导致的数据丢失。可以实现</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功能的还有很多软件，例如</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等。</a:t>
            </a:r>
          </a:p>
          <a:p>
            <a:pPr marL="0" lvl="2" indent="0">
              <a:lnSpc>
                <a:spcPct val="150000"/>
              </a:lnSpc>
              <a:spcBef>
                <a:spcPts val="0"/>
              </a:spcBef>
              <a:buNone/>
            </a:pPr>
            <a:r>
              <a:rPr lang="en-US" altLang="zh-CN" sz="1600" dirty="0" smtClean="0">
                <a:latin typeface="华文细黑" pitchFamily="2" charset="-122"/>
                <a:ea typeface="华文细黑" pitchFamily="2" charset="-122"/>
              </a:rPr>
              <a:t>	</a:t>
            </a:r>
            <a:r>
              <a:rPr lang="zh-CN" altLang="en-US" sz="1600" dirty="0" smtClean="0">
                <a:solidFill>
                  <a:srgbClr val="FF0000"/>
                </a:solidFill>
                <a:latin typeface="华文细黑" pitchFamily="2" charset="-122"/>
                <a:ea typeface="华文细黑" pitchFamily="2" charset="-122"/>
              </a:rPr>
              <a:t>这</a:t>
            </a:r>
            <a:r>
              <a:rPr lang="zh-CN" altLang="en-US" sz="1600" dirty="0">
                <a:solidFill>
                  <a:srgbClr val="FF0000"/>
                </a:solidFill>
                <a:latin typeface="华文细黑" pitchFamily="2" charset="-122"/>
                <a:ea typeface="华文细黑" pitchFamily="2" charset="-122"/>
              </a:rPr>
              <a:t>里需要说明的是，在实际应用中，</a:t>
            </a:r>
            <a:r>
              <a:rPr lang="en-US" altLang="zh-CN" sz="1600" dirty="0" err="1">
                <a:solidFill>
                  <a:srgbClr val="FF0000"/>
                </a:solidFill>
                <a:latin typeface="华文细黑" pitchFamily="2" charset="-122"/>
                <a:ea typeface="华文细黑" pitchFamily="2" charset="-122"/>
              </a:rPr>
              <a:t>LogStash</a:t>
            </a:r>
            <a:r>
              <a:rPr lang="zh-CN" altLang="en-US" sz="1600" dirty="0">
                <a:solidFill>
                  <a:srgbClr val="FF0000"/>
                </a:solidFill>
                <a:latin typeface="华文细黑" pitchFamily="2" charset="-122"/>
                <a:ea typeface="华文细黑" pitchFamily="2" charset="-122"/>
              </a:rPr>
              <a:t>自身并没有什么角色，只是根据不同的功能、不同的配置给出不同的称呼而已，无论是</a:t>
            </a:r>
            <a:r>
              <a:rPr lang="en-US" altLang="zh-CN" sz="1600" dirty="0">
                <a:solidFill>
                  <a:srgbClr val="FF0000"/>
                </a:solidFill>
                <a:latin typeface="华文细黑" pitchFamily="2" charset="-122"/>
                <a:ea typeface="华文细黑" pitchFamily="2" charset="-122"/>
              </a:rPr>
              <a:t>Shipper</a:t>
            </a:r>
            <a:r>
              <a:rPr lang="zh-CN" altLang="en-US" sz="1600" dirty="0">
                <a:solidFill>
                  <a:srgbClr val="FF0000"/>
                </a:solidFill>
                <a:latin typeface="华文细黑" pitchFamily="2" charset="-122"/>
                <a:ea typeface="华文细黑" pitchFamily="2" charset="-122"/>
              </a:rPr>
              <a:t>还是</a:t>
            </a:r>
            <a:r>
              <a:rPr lang="en-US" altLang="zh-CN" sz="1600" dirty="0">
                <a:solidFill>
                  <a:srgbClr val="FF0000"/>
                </a:solidFill>
                <a:latin typeface="华文细黑" pitchFamily="2" charset="-122"/>
                <a:ea typeface="华文细黑" pitchFamily="2" charset="-122"/>
              </a:rPr>
              <a:t>Indexer</a:t>
            </a:r>
            <a:r>
              <a:rPr lang="zh-CN" altLang="en-US" sz="1600" dirty="0">
                <a:solidFill>
                  <a:srgbClr val="FF0000"/>
                </a:solidFill>
                <a:latin typeface="华文细黑" pitchFamily="2" charset="-122"/>
                <a:ea typeface="华文细黑" pitchFamily="2" charset="-122"/>
              </a:rPr>
              <a:t>，始终只做前面提到的三件事。</a:t>
            </a:r>
          </a:p>
          <a:p>
            <a:pPr marL="0" lvl="2" indent="0">
              <a:lnSpc>
                <a:spcPct val="15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里需要重点掌握的是</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中</a:t>
            </a:r>
            <a:r>
              <a:rPr lang="en-US" altLang="zh-CN" sz="1600" dirty="0">
                <a:latin typeface="华文细黑" pitchFamily="2" charset="-122"/>
                <a:ea typeface="华文细黑" pitchFamily="2" charset="-122"/>
              </a:rPr>
              <a:t>Shipper</a:t>
            </a:r>
            <a:r>
              <a:rPr lang="zh-CN" altLang="en-US" sz="1600" dirty="0">
                <a:latin typeface="华文细黑" pitchFamily="2" charset="-122"/>
                <a:ea typeface="华文细黑" pitchFamily="2" charset="-122"/>
              </a:rPr>
              <a:t>和</a:t>
            </a:r>
            <a:r>
              <a:rPr lang="en-US" altLang="zh-CN" sz="1600" dirty="0">
                <a:latin typeface="华文细黑" pitchFamily="2" charset="-122"/>
                <a:ea typeface="华文细黑" pitchFamily="2" charset="-122"/>
              </a:rPr>
              <a:t>Indexer</a:t>
            </a:r>
            <a:r>
              <a:rPr lang="zh-CN" altLang="en-US" sz="1600" dirty="0">
                <a:latin typeface="华文细黑" pitchFamily="2" charset="-122"/>
                <a:ea typeface="华文细黑" pitchFamily="2" charset="-122"/>
              </a:rPr>
              <a:t>的作用，因为这两个部分是</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功能的核心，在下面的介绍中，会陆续介绍到这两个部分实现的功能细节。</a:t>
            </a: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4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50019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a:latin typeface="华文细黑" pitchFamily="2" charset="-122"/>
                <a:ea typeface="华文细黑" pitchFamily="2" charset="-122"/>
              </a:rPr>
              <a:t>一</a:t>
            </a:r>
            <a:r>
              <a:rPr lang="zh-CN" altLang="en-US" sz="3600" dirty="0" smtClean="0">
                <a:latin typeface="华文细黑" pitchFamily="2" charset="-122"/>
                <a:ea typeface="华文细黑" pitchFamily="2" charset="-122"/>
              </a:rPr>
              <a:t>、</a:t>
            </a:r>
            <a:r>
              <a:rPr lang="en-US" altLang="zh-CN" sz="3600" dirty="0">
                <a:latin typeface="华文细黑" pitchFamily="2" charset="-122"/>
                <a:ea typeface="华文细黑" pitchFamily="2" charset="-122"/>
              </a:rPr>
              <a:t>ELK</a:t>
            </a:r>
            <a:r>
              <a:rPr lang="zh-CN" altLang="en-US" sz="3600" dirty="0">
                <a:latin typeface="华文细黑" pitchFamily="2" charset="-122"/>
                <a:ea typeface="华文细黑" pitchFamily="2" charset="-122"/>
              </a:rPr>
              <a:t>架构介绍</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1800" dirty="0" smtClean="0">
                <a:latin typeface="华文细黑" pitchFamily="2" charset="-122"/>
                <a:ea typeface="华文细黑" pitchFamily="2" charset="-122"/>
              </a:rPr>
              <a:t>4</a:t>
            </a:r>
            <a:r>
              <a:rPr lang="zh-CN" altLang="en-US" sz="1800" dirty="0">
                <a:latin typeface="华文细黑" pitchFamily="2" charset="-122"/>
                <a:ea typeface="华文细黑" pitchFamily="2" charset="-122"/>
              </a:rPr>
              <a:t>、</a:t>
            </a:r>
            <a:r>
              <a:rPr lang="en-US" altLang="zh-CN" sz="1800" dirty="0" err="1">
                <a:latin typeface="华文细黑" pitchFamily="2" charset="-122"/>
                <a:ea typeface="华文细黑" pitchFamily="2" charset="-122"/>
              </a:rPr>
              <a:t>kibana</a:t>
            </a:r>
            <a:r>
              <a:rPr lang="zh-CN" altLang="en-US" sz="1800" dirty="0">
                <a:latin typeface="华文细黑" pitchFamily="2" charset="-122"/>
                <a:ea typeface="华文细黑" pitchFamily="2" charset="-122"/>
              </a:rPr>
              <a:t>介</a:t>
            </a:r>
            <a:r>
              <a:rPr lang="zh-CN" altLang="en-US" sz="1800" dirty="0" smtClean="0">
                <a:latin typeface="华文细黑" pitchFamily="2" charset="-122"/>
                <a:ea typeface="华文细黑" pitchFamily="2" charset="-122"/>
              </a:rPr>
              <a:t>绍</a:t>
            </a:r>
            <a:endParaRPr lang="en-US" altLang="zh-CN" sz="1800" dirty="0" smtClean="0">
              <a:latin typeface="华文细黑" pitchFamily="2" charset="-122"/>
              <a:ea typeface="华文细黑" pitchFamily="2" charset="-122"/>
            </a:endParaRPr>
          </a:p>
          <a:p>
            <a:pPr marL="0" lvl="2" indent="0">
              <a:lnSpc>
                <a:spcPct val="100000"/>
              </a:lnSpc>
              <a:spcBef>
                <a:spcPts val="0"/>
              </a:spcBef>
              <a:buNone/>
            </a:pPr>
            <a:r>
              <a:rPr lang="en-US" altLang="zh-CN" sz="1800" dirty="0" smtClean="0">
                <a:latin typeface="华文细黑" pitchFamily="2" charset="-122"/>
                <a:ea typeface="华文细黑" pitchFamily="2" charset="-122"/>
              </a:rPr>
              <a:t>	</a:t>
            </a:r>
            <a:r>
              <a:rPr lang="en-US" altLang="zh-CN" sz="1600" dirty="0" err="1" smtClean="0">
                <a:latin typeface="华文细黑" pitchFamily="2" charset="-122"/>
                <a:ea typeface="华文细黑" pitchFamily="2" charset="-122"/>
              </a:rPr>
              <a:t>Kibana</a:t>
            </a:r>
            <a:r>
              <a:rPr lang="zh-CN" altLang="en-US" sz="1600" dirty="0">
                <a:latin typeface="华文细黑" pitchFamily="2" charset="-122"/>
                <a:ea typeface="华文细黑" pitchFamily="2" charset="-122"/>
              </a:rPr>
              <a:t>是一个开源的数据分析可视化平台。使用</a:t>
            </a:r>
            <a:r>
              <a:rPr lang="en-US" altLang="zh-CN" sz="1600" dirty="0" err="1">
                <a:latin typeface="华文细黑" pitchFamily="2" charset="-122"/>
                <a:ea typeface="华文细黑" pitchFamily="2" charset="-122"/>
              </a:rPr>
              <a:t>Kibana</a:t>
            </a:r>
            <a:r>
              <a:rPr lang="zh-CN" altLang="en-US" sz="1600" dirty="0">
                <a:latin typeface="华文细黑" pitchFamily="2" charset="-122"/>
                <a:ea typeface="华文细黑" pitchFamily="2" charset="-122"/>
              </a:rPr>
              <a:t>可以为</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和</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提供的日志数据进行高效的搜索、可视化汇总和多维度分析，还可以与</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搜索引擎之中的数据进行交互。它基于浏览器的界面操作可以快速创建动态仪表板，实时监控</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的数据状态与更改</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800" dirty="0" smtClean="0">
                <a:latin typeface="华文细黑" pitchFamily="2" charset="-122"/>
                <a:ea typeface="华文细黑" pitchFamily="2" charset="-122"/>
              </a:rPr>
              <a:t>5</a:t>
            </a:r>
            <a:r>
              <a:rPr lang="zh-CN" altLang="en-US" sz="1800" dirty="0">
                <a:latin typeface="华文细黑" pitchFamily="2" charset="-122"/>
                <a:ea typeface="华文细黑" pitchFamily="2" charset="-122"/>
              </a:rPr>
              <a:t>、</a:t>
            </a:r>
            <a:r>
              <a:rPr lang="en-US" altLang="zh-CN" sz="1800" dirty="0">
                <a:latin typeface="华文细黑" pitchFamily="2" charset="-122"/>
                <a:ea typeface="华文细黑" pitchFamily="2" charset="-122"/>
              </a:rPr>
              <a:t>ELK</a:t>
            </a:r>
            <a:r>
              <a:rPr lang="zh-CN" altLang="en-US" sz="1800" dirty="0">
                <a:latin typeface="华文细黑" pitchFamily="2" charset="-122"/>
                <a:ea typeface="华文细黑" pitchFamily="2" charset="-122"/>
              </a:rPr>
              <a:t>工作流程</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一</a:t>
            </a:r>
            <a:r>
              <a:rPr lang="zh-CN" altLang="en-US" sz="1600" dirty="0">
                <a:latin typeface="华文细黑" pitchFamily="2" charset="-122"/>
                <a:ea typeface="华文细黑" pitchFamily="2" charset="-122"/>
              </a:rPr>
              <a:t>般都是在需要收集日志的所有服务上部署</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，作为</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shipper</a:t>
            </a:r>
            <a:r>
              <a:rPr lang="zh-CN" altLang="en-US" sz="1600" dirty="0">
                <a:latin typeface="华文细黑" pitchFamily="2" charset="-122"/>
                <a:ea typeface="华文细黑" pitchFamily="2" charset="-122"/>
              </a:rPr>
              <a:t>用于监控并收集、过滤日志，接着，将过滤后的日志发送给</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，然后，</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Indexer</a:t>
            </a:r>
            <a:r>
              <a:rPr lang="zh-CN" altLang="en-US" sz="1600" dirty="0">
                <a:latin typeface="华文细黑" pitchFamily="2" charset="-122"/>
                <a:ea typeface="华文细黑" pitchFamily="2" charset="-122"/>
              </a:rPr>
              <a:t>将存放在</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中的数据再写入</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对这些数据创建索引，最后由</a:t>
            </a:r>
            <a:r>
              <a:rPr lang="en-US" altLang="zh-CN" sz="1600" dirty="0" err="1">
                <a:latin typeface="华文细黑" pitchFamily="2" charset="-122"/>
                <a:ea typeface="华文细黑" pitchFamily="2" charset="-122"/>
              </a:rPr>
              <a:t>Kibana</a:t>
            </a:r>
            <a:r>
              <a:rPr lang="zh-CN" altLang="en-US" sz="1600" dirty="0">
                <a:latin typeface="华文细黑" pitchFamily="2" charset="-122"/>
                <a:ea typeface="华文细黑" pitchFamily="2" charset="-122"/>
              </a:rPr>
              <a:t>对其进行各种分析并以图表的形式展示。</a:t>
            </a:r>
          </a:p>
          <a:p>
            <a:pPr marL="0" lvl="2" indent="0">
              <a:lnSpc>
                <a:spcPct val="100000"/>
              </a:lnSpc>
              <a:spcBef>
                <a:spcPts val="0"/>
              </a:spcBef>
              <a:buNone/>
            </a:pPr>
            <a:r>
              <a:rPr lang="zh-CN" altLang="en-US" sz="1600" dirty="0" smtClean="0">
                <a:latin typeface="华文细黑" pitchFamily="2" charset="-122"/>
                <a:ea typeface="华文细黑" pitchFamily="2" charset="-122"/>
              </a:rPr>
              <a:t> </a:t>
            </a:r>
            <a:endParaRPr lang="zh-CN" altLang="en-US"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有</a:t>
            </a:r>
            <a:r>
              <a:rPr lang="zh-CN" altLang="en-US" sz="1600" dirty="0">
                <a:latin typeface="华文细黑" pitchFamily="2" charset="-122"/>
                <a:ea typeface="华文细黑" pitchFamily="2" charset="-122"/>
              </a:rPr>
              <a:t>些时候，如果收集的日志量较大，为了保证日志收集的性能和数据的完整性，</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shipper</a:t>
            </a:r>
            <a:r>
              <a:rPr lang="zh-CN" altLang="en-US" sz="1600" dirty="0">
                <a:latin typeface="华文细黑" pitchFamily="2" charset="-122"/>
                <a:ea typeface="华文细黑" pitchFamily="2" charset="-122"/>
              </a:rPr>
              <a:t>和</a:t>
            </a:r>
            <a:r>
              <a:rPr lang="en-US" altLang="zh-CN" sz="1600" dirty="0" err="1">
                <a:latin typeface="华文细黑" pitchFamily="2" charset="-122"/>
                <a:ea typeface="华文细黑" pitchFamily="2" charset="-122"/>
              </a:rPr>
              <a:t>logstash</a:t>
            </a:r>
            <a:r>
              <a:rPr lang="en-US" altLang="zh-CN" sz="1600" dirty="0">
                <a:latin typeface="华文细黑" pitchFamily="2" charset="-122"/>
                <a:ea typeface="华文细黑" pitchFamily="2" charset="-122"/>
              </a:rPr>
              <a:t> indexer</a:t>
            </a:r>
            <a:r>
              <a:rPr lang="zh-CN" altLang="en-US" sz="1600" dirty="0">
                <a:latin typeface="华文细黑" pitchFamily="2" charset="-122"/>
                <a:ea typeface="华文细黑" pitchFamily="2" charset="-122"/>
              </a:rPr>
              <a:t>之间的缓冲器（</a:t>
            </a:r>
            <a:r>
              <a:rPr lang="en-US" altLang="zh-CN" sz="1600" dirty="0">
                <a:latin typeface="华文细黑" pitchFamily="2" charset="-122"/>
                <a:ea typeface="华文细黑" pitchFamily="2" charset="-122"/>
              </a:rPr>
              <a:t>Broker</a:t>
            </a:r>
            <a:r>
              <a:rPr lang="zh-CN" altLang="en-US" sz="1600" dirty="0">
                <a:latin typeface="华文细黑" pitchFamily="2" charset="-122"/>
                <a:ea typeface="华文细黑" pitchFamily="2" charset="-122"/>
              </a:rPr>
              <a:t>）也经常采用</a:t>
            </a:r>
            <a:r>
              <a:rPr lang="en-US" altLang="zh-CN" sz="1600" dirty="0">
                <a:latin typeface="华文细黑" pitchFamily="2" charset="-122"/>
                <a:ea typeface="华文细黑" pitchFamily="2" charset="-122"/>
              </a:rPr>
              <a:t>kafka</a:t>
            </a:r>
            <a:r>
              <a:rPr lang="zh-CN" altLang="en-US" sz="1600" dirty="0">
                <a:latin typeface="华文细黑" pitchFamily="2" charset="-122"/>
                <a:ea typeface="华文细黑" pitchFamily="2" charset="-122"/>
              </a:rPr>
              <a:t>来实现。</a:t>
            </a: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在这</a:t>
            </a:r>
            <a:r>
              <a:rPr lang="zh-CN" altLang="en-US" sz="1600" dirty="0">
                <a:latin typeface="华文细黑" pitchFamily="2" charset="-122"/>
                <a:ea typeface="华文细黑" pitchFamily="2" charset="-122"/>
              </a:rPr>
              <a:t>个图中，要重点掌握的是</a:t>
            </a:r>
            <a:r>
              <a:rPr lang="en-US" altLang="zh-CN" sz="1600" dirty="0">
                <a:latin typeface="华文细黑" pitchFamily="2" charset="-122"/>
                <a:ea typeface="华文细黑" pitchFamily="2" charset="-122"/>
              </a:rPr>
              <a:t>ELK</a:t>
            </a:r>
            <a:r>
              <a:rPr lang="zh-CN" altLang="en-US" sz="1600" dirty="0">
                <a:latin typeface="华文细黑" pitchFamily="2" charset="-122"/>
                <a:ea typeface="华文细黑" pitchFamily="2" charset="-122"/>
              </a:rPr>
              <a:t>架构的数据流向，以及</a:t>
            </a:r>
            <a:r>
              <a:rPr lang="en-US" altLang="zh-CN" sz="1600" dirty="0" err="1">
                <a:latin typeface="华文细黑" pitchFamily="2" charset="-122"/>
                <a:ea typeface="华文细黑" pitchFamily="2" charset="-122"/>
              </a:rPr>
              <a:t>logstash</a:t>
            </a:r>
            <a:r>
              <a:rPr lang="zh-CN" altLang="en-US" sz="1600" dirty="0">
                <a:latin typeface="华文细黑" pitchFamily="2" charset="-122"/>
                <a:ea typeface="华文细黑" pitchFamily="2" charset="-122"/>
              </a:rPr>
              <a:t>、</a:t>
            </a:r>
            <a:r>
              <a:rPr lang="en-US" altLang="zh-CN" sz="1600" dirty="0" err="1">
                <a:latin typeface="华文细黑" pitchFamily="2" charset="-122"/>
                <a:ea typeface="华文细黑" pitchFamily="2" charset="-122"/>
              </a:rPr>
              <a:t>Elasticsearch</a:t>
            </a:r>
            <a:r>
              <a:rPr lang="zh-CN" altLang="en-US" sz="1600" dirty="0">
                <a:latin typeface="华文细黑" pitchFamily="2" charset="-122"/>
                <a:ea typeface="华文细黑" pitchFamily="2" charset="-122"/>
              </a:rPr>
              <a:t>和</a:t>
            </a:r>
            <a:r>
              <a:rPr lang="en-US" altLang="zh-CN" sz="1600" dirty="0" err="1">
                <a:latin typeface="华文细黑" pitchFamily="2" charset="-122"/>
                <a:ea typeface="华文细黑" pitchFamily="2" charset="-122"/>
              </a:rPr>
              <a:t>Kibana</a:t>
            </a:r>
            <a:r>
              <a:rPr lang="zh-CN" altLang="en-US" sz="1600" dirty="0">
                <a:latin typeface="华文细黑" pitchFamily="2" charset="-122"/>
                <a:ea typeface="华文细黑" pitchFamily="2" charset="-122"/>
              </a:rPr>
              <a:t>组合实现的功能细节。</a:t>
            </a:r>
            <a:endParaRPr lang="en-US" altLang="zh-CN" sz="1200" dirty="0" smtClean="0">
              <a:latin typeface="华文细黑" pitchFamily="2" charset="-122"/>
              <a:ea typeface="华文细黑" pitchFamily="2"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65215640"/>
              </p:ext>
            </p:extLst>
          </p:nvPr>
        </p:nvGraphicFramePr>
        <p:xfrm>
          <a:off x="3807724" y="3357349"/>
          <a:ext cx="5272088" cy="1771650"/>
        </p:xfrm>
        <a:graphic>
          <a:graphicData uri="http://schemas.openxmlformats.org/presentationml/2006/ole">
            <mc:AlternateContent xmlns:mc="http://schemas.openxmlformats.org/markup-compatibility/2006">
              <mc:Choice xmlns:v="urn:schemas-microsoft-com:vml" Requires="v">
                <p:oleObj spid="_x0000_s4129" name="Visio" r:id="rId3" imgW="6334724" imgH="2128917" progId="Visio.Drawing.11">
                  <p:embed/>
                </p:oleObj>
              </mc:Choice>
              <mc:Fallback>
                <p:oleObj name="Visio" r:id="rId3" imgW="6334724" imgH="21289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724" y="3357349"/>
                        <a:ext cx="5272088" cy="177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331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smtClean="0">
                <a:latin typeface="华文细黑" pitchFamily="2" charset="-122"/>
                <a:ea typeface="华文细黑" pitchFamily="2" charset="-122"/>
              </a:rPr>
              <a:t>2.1</a:t>
            </a:r>
            <a:r>
              <a:rPr lang="zh-CN" altLang="en-US" sz="2400" dirty="0" smtClean="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概念介</a:t>
            </a:r>
            <a:r>
              <a:rPr lang="zh-CN" altLang="en-US" sz="2400" dirty="0" smtClean="0">
                <a:latin typeface="华文细黑" pitchFamily="2" charset="-122"/>
                <a:ea typeface="华文细黑" pitchFamily="2" charset="-122"/>
              </a:rPr>
              <a:t>绍</a:t>
            </a:r>
            <a:endParaRPr lang="zh-CN" altLang="en-US" sz="2400" dirty="0">
              <a:latin typeface="华文细黑" pitchFamily="2" charset="-122"/>
              <a:ea typeface="华文细黑" pitchFamily="2" charset="-122"/>
            </a:endParaRPr>
          </a:p>
          <a:p>
            <a:pPr marL="0" lvl="2" indent="0">
              <a:lnSpc>
                <a:spcPct val="10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在</a:t>
            </a:r>
            <a:r>
              <a:rPr lang="zh-CN" altLang="en-US" sz="1600" dirty="0">
                <a:latin typeface="华文细黑" pitchFamily="2" charset="-122"/>
                <a:ea typeface="华文细黑" pitchFamily="2" charset="-122"/>
              </a:rPr>
              <a:t>介绍</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之前，先来介绍一下分布式协调技术，所谓分布式协调技术主要是用来解决分布式环境当中多个进程之间的同步控制，让他们有序的去访问某种共享资源，防止造成资源竞争（脑裂）的后果。</a:t>
            </a:r>
          </a:p>
          <a:p>
            <a:pPr marL="0" lvl="2" indent="0">
              <a:lnSpc>
                <a:spcPct val="100000"/>
              </a:lnSpc>
              <a:spcBef>
                <a:spcPts val="0"/>
              </a:spcBef>
              <a:buNone/>
            </a:pP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里首先介绍下什么是分布式系统，所谓分布式系统就</a:t>
            </a:r>
            <a:r>
              <a:rPr lang="zh-CN" altLang="en-US" sz="1600" dirty="0" smtClean="0">
                <a:latin typeface="华文细黑" pitchFamily="2" charset="-122"/>
                <a:ea typeface="华文细黑" pitchFamily="2" charset="-122"/>
              </a:rPr>
              <a:t>是</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在</a:t>
            </a:r>
            <a:r>
              <a:rPr lang="zh-CN" altLang="en-US" sz="1600" dirty="0">
                <a:latin typeface="华文细黑" pitchFamily="2" charset="-122"/>
                <a:ea typeface="华文细黑" pitchFamily="2" charset="-122"/>
              </a:rPr>
              <a:t>不同地域分布的多个服务器</a:t>
            </a:r>
            <a:r>
              <a:rPr lang="zh-CN" altLang="en-US" sz="1600" dirty="0" smtClean="0">
                <a:latin typeface="华文细黑" pitchFamily="2" charset="-122"/>
                <a:ea typeface="华文细黑" pitchFamily="2" charset="-122"/>
              </a:rPr>
              <a:t>，共</a:t>
            </a:r>
            <a:r>
              <a:rPr lang="zh-CN" altLang="en-US" sz="1600" dirty="0">
                <a:latin typeface="华文细黑" pitchFamily="2" charset="-122"/>
                <a:ea typeface="华文细黑" pitchFamily="2" charset="-122"/>
              </a:rPr>
              <a:t>同组成的一个应用系统</a:t>
            </a:r>
            <a:r>
              <a:rPr lang="zh-CN" altLang="en-US" sz="1600" dirty="0" smtClean="0">
                <a:latin typeface="华文细黑" pitchFamily="2" charset="-122"/>
                <a:ea typeface="华文细黑" pitchFamily="2" charset="-122"/>
              </a:rPr>
              <a:t>来</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为</a:t>
            </a:r>
            <a:r>
              <a:rPr lang="zh-CN" altLang="en-US" sz="1600" dirty="0">
                <a:latin typeface="华文细黑" pitchFamily="2" charset="-122"/>
                <a:ea typeface="华文细黑" pitchFamily="2" charset="-122"/>
              </a:rPr>
              <a:t>用户提供服务，在分布式系统中最重要的是进程的调度</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里假设有一个分布在三个地域的服务器组成的一</a:t>
            </a:r>
            <a:r>
              <a:rPr lang="zh-CN" altLang="en-US" sz="1600" dirty="0" smtClean="0">
                <a:latin typeface="华文细黑" pitchFamily="2" charset="-122"/>
                <a:ea typeface="华文细黑" pitchFamily="2" charset="-122"/>
              </a:rPr>
              <a:t>个</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应</a:t>
            </a:r>
            <a:r>
              <a:rPr lang="zh-CN" altLang="en-US" sz="1600" dirty="0">
                <a:latin typeface="华文细黑" pitchFamily="2" charset="-122"/>
                <a:ea typeface="华文细黑" pitchFamily="2" charset="-122"/>
              </a:rPr>
              <a:t>用系统</a:t>
            </a:r>
            <a:r>
              <a:rPr lang="zh-CN" altLang="en-US" sz="1600" dirty="0" smtClean="0">
                <a:latin typeface="华文细黑" pitchFamily="2" charset="-122"/>
                <a:ea typeface="华文细黑" pitchFamily="2" charset="-122"/>
              </a:rPr>
              <a:t>，在</a:t>
            </a:r>
            <a:r>
              <a:rPr lang="zh-CN" altLang="en-US" sz="1600" dirty="0">
                <a:latin typeface="华文细黑" pitchFamily="2" charset="-122"/>
                <a:ea typeface="华文细黑" pitchFamily="2" charset="-122"/>
              </a:rPr>
              <a:t>第一台机器上挂载了一个资源</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然</a:t>
            </a:r>
            <a:r>
              <a:rPr lang="zh-CN" altLang="en-US" sz="1600" dirty="0">
                <a:latin typeface="华文细黑" pitchFamily="2" charset="-122"/>
                <a:ea typeface="华文细黑" pitchFamily="2" charset="-122"/>
              </a:rPr>
              <a:t>后这三个地域分布的应用进程都要竞争这个资源</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但</a:t>
            </a:r>
            <a:r>
              <a:rPr lang="zh-CN" altLang="en-US" sz="1600" dirty="0">
                <a:latin typeface="华文细黑" pitchFamily="2" charset="-122"/>
                <a:ea typeface="华文细黑" pitchFamily="2" charset="-122"/>
              </a:rPr>
              <a:t>我们又不希望多个进程同时进行访问</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个时候就需要一个协调器</a:t>
            </a:r>
            <a:r>
              <a:rPr lang="zh-CN" altLang="en-US" sz="1600" dirty="0" smtClean="0">
                <a:latin typeface="华文细黑" pitchFamily="2" charset="-122"/>
                <a:ea typeface="华文细黑" pitchFamily="2" charset="-122"/>
              </a:rPr>
              <a:t>，来</a:t>
            </a:r>
            <a:r>
              <a:rPr lang="zh-CN" altLang="en-US" sz="1600" dirty="0">
                <a:latin typeface="华文细黑" pitchFamily="2" charset="-122"/>
                <a:ea typeface="华文细黑" pitchFamily="2" charset="-122"/>
              </a:rPr>
              <a:t>让它们有序的来访问这个资源</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r>
              <a:rPr lang="zh-CN" altLang="en-US" sz="1600" dirty="0" smtClean="0">
                <a:latin typeface="华文细黑" pitchFamily="2" charset="-122"/>
                <a:ea typeface="华文细黑" pitchFamily="2" charset="-122"/>
              </a:rPr>
              <a:t>这</a:t>
            </a:r>
            <a:r>
              <a:rPr lang="zh-CN" altLang="en-US" sz="1600" dirty="0">
                <a:latin typeface="华文细黑" pitchFamily="2" charset="-122"/>
                <a:ea typeface="华文细黑" pitchFamily="2" charset="-122"/>
              </a:rPr>
              <a:t>个协调器就是分布式系统中经常提到的那个“锁</a:t>
            </a:r>
            <a:r>
              <a:rPr lang="zh-CN" altLang="en-US" sz="1600" dirty="0" smtClean="0">
                <a:latin typeface="华文细黑" pitchFamily="2" charset="-122"/>
                <a:ea typeface="华文细黑" pitchFamily="2" charset="-122"/>
              </a:rPr>
              <a:t>”。</a:t>
            </a:r>
            <a:endParaRPr lang="en-US" altLang="zh-CN" sz="1600" dirty="0" smtClean="0">
              <a:latin typeface="华文细黑" pitchFamily="2" charset="-122"/>
              <a:ea typeface="华文细黑" pitchFamily="2" charset="-122"/>
            </a:endParaRPr>
          </a:p>
          <a:p>
            <a:pPr marL="0" lvl="2" indent="0">
              <a:lnSpc>
                <a:spcPct val="100000"/>
              </a:lnSpc>
              <a:spcBef>
                <a:spcPts val="0"/>
              </a:spcBef>
              <a:buNone/>
            </a:pPr>
            <a:endParaRPr lang="en-US" altLang="zh-CN" sz="1600" dirty="0">
              <a:latin typeface="华文细黑" pitchFamily="2" charset="-122"/>
              <a:ea typeface="华文细黑"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577" y="2079967"/>
            <a:ext cx="4429600" cy="4518726"/>
          </a:xfrm>
          <a:prstGeom prst="rect">
            <a:avLst/>
          </a:prstGeom>
        </p:spPr>
      </p:pic>
    </p:spTree>
    <p:extLst>
      <p:ext uri="{BB962C8B-B14F-4D97-AF65-F5344CB8AC3E}">
        <p14:creationId xmlns:p14="http://schemas.microsoft.com/office/powerpoint/2010/main" val="887080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02" y="23773"/>
            <a:ext cx="10515600" cy="1135072"/>
          </a:xfrm>
        </p:spPr>
        <p:txBody>
          <a:bodyPr>
            <a:normAutofit/>
          </a:bodyPr>
          <a:lstStyle/>
          <a:p>
            <a:pPr>
              <a:lnSpc>
                <a:spcPct val="150000"/>
              </a:lnSpc>
            </a:pPr>
            <a:r>
              <a:rPr lang="zh-CN" altLang="en-US" sz="3600" dirty="0" smtClean="0">
                <a:latin typeface="华文细黑" pitchFamily="2" charset="-122"/>
                <a:ea typeface="华文细黑" pitchFamily="2" charset="-122"/>
              </a:rPr>
              <a:t>二、</a:t>
            </a:r>
            <a:r>
              <a:rPr lang="en-US" altLang="zh-CN" sz="3600" dirty="0" err="1">
                <a:latin typeface="华文细黑" pitchFamily="2" charset="-122"/>
                <a:ea typeface="华文细黑" pitchFamily="2" charset="-122"/>
              </a:rPr>
              <a:t>ZooKeeper</a:t>
            </a:r>
            <a:r>
              <a:rPr lang="zh-CN" altLang="en-US" sz="3600" dirty="0">
                <a:latin typeface="华文细黑" pitchFamily="2" charset="-122"/>
                <a:ea typeface="华文细黑" pitchFamily="2" charset="-122"/>
              </a:rPr>
              <a:t>基础与入门</a:t>
            </a:r>
            <a:endParaRPr lang="en-US" altLang="zh-CN" sz="3600" dirty="0">
              <a:latin typeface="华文细黑" pitchFamily="2" charset="-122"/>
              <a:ea typeface="华文细黑" pitchFamily="2" charset="-122"/>
            </a:endParaRPr>
          </a:p>
        </p:txBody>
      </p:sp>
      <p:sp>
        <p:nvSpPr>
          <p:cNvPr id="3" name="内容占位符 2"/>
          <p:cNvSpPr>
            <a:spLocks noGrp="1"/>
          </p:cNvSpPr>
          <p:nvPr>
            <p:ph idx="1"/>
          </p:nvPr>
        </p:nvSpPr>
        <p:spPr>
          <a:xfrm>
            <a:off x="588665" y="1140653"/>
            <a:ext cx="11280428" cy="5205834"/>
          </a:xfrm>
        </p:spPr>
        <p:txBody>
          <a:bodyPr>
            <a:noAutofit/>
          </a:bodyPr>
          <a:lstStyle/>
          <a:p>
            <a:pPr marL="0" lvl="2" indent="0">
              <a:lnSpc>
                <a:spcPct val="100000"/>
              </a:lnSpc>
              <a:spcBef>
                <a:spcPts val="0"/>
              </a:spcBef>
              <a:buNone/>
            </a:pPr>
            <a:r>
              <a:rPr lang="en-US" altLang="zh-CN" sz="2400" dirty="0" smtClean="0">
                <a:latin typeface="华文细黑" pitchFamily="2" charset="-122"/>
                <a:ea typeface="华文细黑" pitchFamily="2" charset="-122"/>
              </a:rPr>
              <a:t>2.1</a:t>
            </a:r>
            <a:r>
              <a:rPr lang="zh-CN" altLang="en-US" sz="2400" dirty="0" smtClean="0">
                <a:latin typeface="华文细黑" pitchFamily="2" charset="-122"/>
                <a:ea typeface="华文细黑" pitchFamily="2" charset="-122"/>
              </a:rPr>
              <a:t>、</a:t>
            </a:r>
            <a:r>
              <a:rPr lang="en-US" altLang="zh-CN" sz="2400" dirty="0" err="1">
                <a:latin typeface="华文细黑" pitchFamily="2" charset="-122"/>
                <a:ea typeface="华文细黑" pitchFamily="2" charset="-122"/>
              </a:rPr>
              <a:t>ZooKeeper</a:t>
            </a:r>
            <a:r>
              <a:rPr lang="zh-CN" altLang="en-US" sz="2400" dirty="0">
                <a:latin typeface="华文细黑" pitchFamily="2" charset="-122"/>
                <a:ea typeface="华文细黑" pitchFamily="2" charset="-122"/>
              </a:rPr>
              <a:t>概念介</a:t>
            </a:r>
            <a:r>
              <a:rPr lang="zh-CN" altLang="en-US" sz="2400" dirty="0" smtClean="0">
                <a:latin typeface="华文细黑" pitchFamily="2" charset="-122"/>
                <a:ea typeface="华文细黑" pitchFamily="2" charset="-122"/>
              </a:rPr>
              <a:t>绍</a:t>
            </a:r>
            <a:endParaRPr lang="en-US" altLang="zh-CN" sz="2400" dirty="0" smtClean="0">
              <a:latin typeface="华文细黑" pitchFamily="2" charset="-122"/>
              <a:ea typeface="华文细黑" pitchFamily="2" charset="-122"/>
            </a:endParaRPr>
          </a:p>
          <a:p>
            <a:pPr marL="0" lvl="2" indent="0">
              <a:lnSpc>
                <a:spcPct val="100000"/>
              </a:lnSpc>
              <a:spcBef>
                <a:spcPts val="0"/>
              </a:spcBef>
              <a:buNone/>
            </a:pPr>
            <a:endParaRPr lang="zh-CN" altLang="en-US" sz="2400" dirty="0">
              <a:latin typeface="华文细黑" pitchFamily="2" charset="-122"/>
              <a:ea typeface="华文细黑" pitchFamily="2" charset="-122"/>
            </a:endParaRPr>
          </a:p>
          <a:p>
            <a:pPr marL="0" lvl="2" indent="0">
              <a:lnSpc>
                <a:spcPct val="100000"/>
              </a:lnSpc>
              <a:spcBef>
                <a:spcPts val="0"/>
              </a:spcBef>
              <a:buNone/>
            </a:pPr>
            <a:r>
              <a:rPr lang="en-US" altLang="zh-CN" sz="1600" dirty="0" smtClean="0">
                <a:latin typeface="华文细黑" pitchFamily="2" charset="-122"/>
                <a:ea typeface="华文细黑" pitchFamily="2" charset="-122"/>
              </a:rPr>
              <a:t>	</a:t>
            </a:r>
            <a:endParaRPr lang="en-US" altLang="zh-CN" sz="1600" dirty="0">
              <a:latin typeface="华文细黑" pitchFamily="2" charset="-122"/>
              <a:ea typeface="华文细黑" pitchFamily="2" charset="-122"/>
            </a:endParaRPr>
          </a:p>
          <a:p>
            <a:pPr marL="0" lvl="2" indent="0">
              <a:lnSpc>
                <a:spcPct val="150000"/>
              </a:lnSpc>
              <a:spcBef>
                <a:spcPts val="0"/>
              </a:spcBef>
              <a:buNone/>
            </a:pPr>
            <a:r>
              <a:rPr lang="en-US" altLang="zh-CN" sz="1600"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例</a:t>
            </a:r>
            <a:r>
              <a:rPr lang="zh-CN" altLang="en-US" sz="1600" dirty="0">
                <a:latin typeface="华文细黑" pitchFamily="2" charset="-122"/>
                <a:ea typeface="华文细黑" pitchFamily="2" charset="-122"/>
              </a:rPr>
              <a:t>如</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进程</a:t>
            </a:r>
            <a:r>
              <a:rPr lang="en-US" altLang="zh-CN" sz="1600" dirty="0">
                <a:latin typeface="华文细黑" pitchFamily="2" charset="-122"/>
                <a:ea typeface="华文细黑" pitchFamily="2" charset="-122"/>
              </a:rPr>
              <a:t>1"</a:t>
            </a:r>
            <a:r>
              <a:rPr lang="zh-CN" altLang="en-US" sz="1600" dirty="0">
                <a:latin typeface="华文细黑" pitchFamily="2" charset="-122"/>
                <a:ea typeface="华文细黑" pitchFamily="2" charset="-122"/>
              </a:rPr>
              <a:t>在使用该资源的时候，会先去获得这把锁，</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进程</a:t>
            </a:r>
            <a:r>
              <a:rPr lang="en-US" altLang="zh-CN" sz="1600" dirty="0">
                <a:latin typeface="华文细黑" pitchFamily="2" charset="-122"/>
                <a:ea typeface="华文细黑" pitchFamily="2" charset="-122"/>
              </a:rPr>
              <a:t>1"</a:t>
            </a:r>
            <a:r>
              <a:rPr lang="zh-CN" altLang="en-US" sz="1600" dirty="0">
                <a:latin typeface="华文细黑" pitchFamily="2" charset="-122"/>
                <a:ea typeface="华文细黑" pitchFamily="2" charset="-122"/>
              </a:rPr>
              <a:t>获得锁以后会对该资源保持独占，此时其它进程就无法访问该资源，</a:t>
            </a:r>
            <a:r>
              <a:rPr lang="en-US" altLang="zh-CN" sz="1600" dirty="0">
                <a:latin typeface="华文细黑" pitchFamily="2" charset="-122"/>
                <a:ea typeface="华文细黑" pitchFamily="2" charset="-122"/>
              </a:rPr>
              <a:t>"</a:t>
            </a:r>
            <a:r>
              <a:rPr lang="zh-CN" altLang="en-US" sz="1600" dirty="0">
                <a:latin typeface="华文细黑" pitchFamily="2" charset="-122"/>
                <a:ea typeface="华文细黑" pitchFamily="2" charset="-122"/>
              </a:rPr>
              <a:t>进程</a:t>
            </a:r>
            <a:r>
              <a:rPr lang="en-US" altLang="zh-CN" sz="1600" dirty="0">
                <a:latin typeface="华文细黑" pitchFamily="2" charset="-122"/>
                <a:ea typeface="华文细黑" pitchFamily="2" charset="-122"/>
              </a:rPr>
              <a:t>1"</a:t>
            </a:r>
            <a:r>
              <a:rPr lang="zh-CN" altLang="en-US" sz="1600" dirty="0">
                <a:latin typeface="华文细黑" pitchFamily="2" charset="-122"/>
                <a:ea typeface="华文细黑" pitchFamily="2" charset="-122"/>
              </a:rPr>
              <a:t>在用完该资源以后会将该锁释放掉，以便让其它进程来获得锁。由此可见，通过这个“锁”机制，就可以保证分布式系统中多个进程能够有序的访问该共享资源。这里把这个分布式环境下的这个“锁”叫作分布式锁。</a:t>
            </a:r>
            <a:r>
              <a:rPr lang="zh-CN" altLang="en-US" sz="1600" dirty="0">
                <a:solidFill>
                  <a:srgbClr val="FF0000"/>
                </a:solidFill>
                <a:latin typeface="华文细黑" pitchFamily="2" charset="-122"/>
                <a:ea typeface="华文细黑" pitchFamily="2" charset="-122"/>
              </a:rPr>
              <a:t>这个分布式锁就是分布式协调技术实现的核心内容</a:t>
            </a:r>
            <a:r>
              <a:rPr lang="zh-CN" altLang="en-US" sz="1600" dirty="0" smtClean="0">
                <a:solidFill>
                  <a:srgbClr val="FF0000"/>
                </a:solidFill>
                <a:latin typeface="华文细黑" pitchFamily="2" charset="-122"/>
                <a:ea typeface="华文细黑" pitchFamily="2" charset="-122"/>
              </a:rPr>
              <a:t>。</a:t>
            </a:r>
            <a:endParaRPr lang="en-US" altLang="zh-CN" sz="1600" dirty="0" smtClean="0">
              <a:solidFill>
                <a:srgbClr val="FF0000"/>
              </a:solidFill>
              <a:latin typeface="华文细黑" pitchFamily="2" charset="-122"/>
              <a:ea typeface="华文细黑" pitchFamily="2" charset="-122"/>
            </a:endParaRPr>
          </a:p>
          <a:p>
            <a:pPr marL="0" lvl="2" indent="0">
              <a:lnSpc>
                <a:spcPct val="150000"/>
              </a:lnSpc>
              <a:spcBef>
                <a:spcPts val="0"/>
              </a:spcBef>
              <a:buNone/>
            </a:pPr>
            <a:endParaRPr lang="zh-CN" altLang="en-US" sz="1600" dirty="0">
              <a:latin typeface="华文细黑" pitchFamily="2" charset="-122"/>
              <a:ea typeface="华文细黑" pitchFamily="2" charset="-122"/>
            </a:endParaRPr>
          </a:p>
          <a:p>
            <a:pPr marL="0" lvl="2" indent="0">
              <a:lnSpc>
                <a:spcPct val="150000"/>
              </a:lnSpc>
              <a:spcBef>
                <a:spcPts val="0"/>
              </a:spcBef>
              <a:buNone/>
            </a:pPr>
            <a:r>
              <a:rPr lang="en-US" altLang="zh-CN" sz="1600" dirty="0">
                <a:latin typeface="华文细黑" pitchFamily="2" charset="-122"/>
                <a:ea typeface="华文细黑" pitchFamily="2" charset="-122"/>
              </a:rPr>
              <a:t>	</a:t>
            </a:r>
            <a:r>
              <a:rPr lang="zh-CN" altLang="en-US" sz="1600" dirty="0" smtClean="0">
                <a:latin typeface="华文细黑" pitchFamily="2" charset="-122"/>
                <a:ea typeface="华文细黑" pitchFamily="2" charset="-122"/>
              </a:rPr>
              <a:t>综</a:t>
            </a:r>
            <a:r>
              <a:rPr lang="zh-CN" altLang="en-US" sz="1600" dirty="0">
                <a:latin typeface="华文细黑" pitchFamily="2" charset="-122"/>
                <a:ea typeface="华文细黑" pitchFamily="2" charset="-122"/>
              </a:rPr>
              <a:t>上所述，</a:t>
            </a:r>
            <a:r>
              <a:rPr lang="en-US" altLang="zh-CN" sz="1600" dirty="0" err="1">
                <a:latin typeface="华文细黑" pitchFamily="2" charset="-122"/>
                <a:ea typeface="华文细黑" pitchFamily="2" charset="-122"/>
              </a:rPr>
              <a:t>ZooKeeper</a:t>
            </a:r>
            <a:r>
              <a:rPr lang="zh-CN" altLang="en-US" sz="1600" dirty="0">
                <a:latin typeface="华文细黑" pitchFamily="2" charset="-122"/>
                <a:ea typeface="华文细黑" pitchFamily="2" charset="-122"/>
              </a:rPr>
              <a:t>是一种为分布式应用所设计的高可用、高性能的开源协调服务，它提供了一项基本服务：分布式锁服务，同时，也提供了数据的维护和管理机制，如：统一命名服务、状态同步服务、集群管理、分布式消息队列、分布式应用配置项的管理等等。</a:t>
            </a:r>
            <a:endParaRPr lang="en-US" altLang="zh-CN" sz="1000" dirty="0" smtClean="0">
              <a:latin typeface="华文细黑" pitchFamily="2" charset="-122"/>
              <a:ea typeface="华文细黑" pitchFamily="2" charset="-122"/>
            </a:endParaRPr>
          </a:p>
        </p:txBody>
      </p:sp>
    </p:spTree>
    <p:extLst>
      <p:ext uri="{BB962C8B-B14F-4D97-AF65-F5344CB8AC3E}">
        <p14:creationId xmlns:p14="http://schemas.microsoft.com/office/powerpoint/2010/main" val="1184929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6724</TotalTime>
  <Words>440</Words>
  <Application>Microsoft Office PowerPoint</Application>
  <PresentationFormat>自定义</PresentationFormat>
  <Paragraphs>288</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Visio</vt:lpstr>
      <vt:lpstr>ELK大规模日志实时处理系统</vt:lpstr>
      <vt:lpstr>PowerPoint 演示文稿</vt:lpstr>
      <vt:lpstr>一、ELK架构介绍</vt:lpstr>
      <vt:lpstr>一、ELK架构介绍</vt:lpstr>
      <vt:lpstr>一、ELK架构介绍</vt:lpstr>
      <vt:lpstr>一、ELK架构介绍</vt:lpstr>
      <vt:lpstr>一、ELK架构介绍</vt:lpstr>
      <vt:lpstr>二、ZooKeeper基础与入门</vt:lpstr>
      <vt:lpstr>二、ZooKeeper基础与入门</vt:lpstr>
      <vt:lpstr>二、ZooKeeper基础与入门</vt:lpstr>
      <vt:lpstr>二、ZooKeeper基础与入门</vt:lpstr>
      <vt:lpstr>二、ZooKeeper基础与入门</vt:lpstr>
      <vt:lpstr>二、ZooKeeper基础与入门</vt:lpstr>
      <vt:lpstr>二、ZooKeeper基础与入门</vt:lpstr>
      <vt:lpstr>二、ZooKeeper基础与入门</vt:lpstr>
      <vt:lpstr>三、kafka基础与入门</vt:lpstr>
      <vt:lpstr>三、kafka基础与入门</vt:lpstr>
      <vt:lpstr>三、kafka基础与入门</vt:lpstr>
      <vt:lpstr>三、kafka基础与入门</vt:lpstr>
      <vt:lpstr>三、kafka基础与入门</vt:lpstr>
      <vt:lpstr>三、kafka基础与入门</vt:lpstr>
      <vt:lpstr>三、kafka基础与入门</vt:lpstr>
      <vt:lpstr>四、filebeat基础与入门</vt:lpstr>
      <vt:lpstr>四、filebeat基础与入门</vt:lpstr>
      <vt:lpstr>五、ELK常见应用架构</vt:lpstr>
      <vt:lpstr>五、ELK常见应用架构</vt:lpstr>
      <vt:lpstr>五、ELK常见应用架构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微软用户</cp:lastModifiedBy>
  <cp:revision>260</cp:revision>
  <dcterms:created xsi:type="dcterms:W3CDTF">2016-09-12T07:04:34Z</dcterms:created>
  <dcterms:modified xsi:type="dcterms:W3CDTF">2020-11-30T09:29:28Z</dcterms:modified>
</cp:coreProperties>
</file>