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597" r:id="rId4"/>
    <p:sldId id="615" r:id="rId5"/>
    <p:sldId id="616" r:id="rId6"/>
    <p:sldId id="617" r:id="rId7"/>
    <p:sldId id="618" r:id="rId8"/>
    <p:sldId id="619" r:id="rId9"/>
    <p:sldId id="620" r:id="rId10"/>
    <p:sldId id="621" r:id="rId11"/>
    <p:sldId id="622" r:id="rId12"/>
    <p:sldId id="623" r:id="rId13"/>
    <p:sldId id="624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34" r:id="rId24"/>
    <p:sldId id="26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486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20800" y="1122363"/>
            <a:ext cx="947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单击此处编辑课程标题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0800" y="3602038"/>
            <a:ext cx="947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2588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8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 smtClean="0"/>
              <a:t>单击此处编辑章标题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7687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34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E8AB8-09CB-4EC0-821D-CDE64E7E8EA7}" type="datetimeFigureOut">
              <a:rPr lang="zh-CN" altLang="en-US" smtClean="0"/>
              <a:t>2018/8/24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90FCE-D58E-4466-9747-84928ED235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Picture 10" descr="pasted-imag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17466"/>
            <a:ext cx="2895600" cy="582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9804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文本框 6"/>
          <p:cNvSpPr txBox="1"/>
          <p:nvPr userDrawn="1"/>
        </p:nvSpPr>
        <p:spPr>
          <a:xfrm>
            <a:off x="3926175" y="2374900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 smtClean="0"/>
              <a:t>技术成就梦想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4340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E8AB8-09CB-4EC0-821D-CDE64E7E8EA7}" type="datetimeFigureOut">
              <a:rPr lang="zh-CN" altLang="en-US" smtClean="0"/>
              <a:t>2018/8/24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0FCE-D58E-4466-9747-84928ED2354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6374175"/>
            <a:ext cx="1789585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6163" y="1665026"/>
            <a:ext cx="10780311" cy="2072691"/>
          </a:xfrm>
        </p:spPr>
        <p:txBody>
          <a:bodyPr>
            <a:normAutofit/>
          </a:bodyPr>
          <a:lstStyle/>
          <a:p>
            <a:r>
              <a:rPr lang="en-US" altLang="zh-CN" sz="5400" b="1" dirty="0" smtClean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zh-CN" sz="5400" b="1" dirty="0" smtClean="0">
                <a:latin typeface="华文细黑" pitchFamily="2" charset="-122"/>
                <a:ea typeface="华文细黑" pitchFamily="2" charset="-122"/>
              </a:rPr>
              <a:t>大</a:t>
            </a:r>
            <a:r>
              <a:rPr lang="zh-CN" altLang="zh-CN" sz="5400" b="1" dirty="0">
                <a:latin typeface="华文细黑" pitchFamily="2" charset="-122"/>
                <a:ea typeface="华文细黑" pitchFamily="2" charset="-122"/>
              </a:rPr>
              <a:t>规模日志实时处理系</a:t>
            </a:r>
            <a:r>
              <a:rPr lang="zh-CN" altLang="zh-CN" sz="5400" b="1" dirty="0" smtClean="0">
                <a:latin typeface="华文细黑" pitchFamily="2" charset="-122"/>
                <a:ea typeface="华文细黑" pitchFamily="2" charset="-122"/>
              </a:rPr>
              <a:t>统</a:t>
            </a:r>
            <a:endParaRPr lang="zh-CN" altLang="en-US" sz="5400" b="1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31325" y="4414504"/>
            <a:ext cx="35750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 smtClean="0">
                <a:latin typeface="华文细黑" pitchFamily="2" charset="-122"/>
                <a:ea typeface="华文细黑" pitchFamily="2" charset="-122"/>
              </a:rPr>
              <a:t>51CTO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学院</a:t>
            </a:r>
            <a:r>
              <a:rPr lang="zh-CN" altLang="en-US" sz="2000" b="1" dirty="0" smtClean="0">
                <a:latin typeface="华文细黑" pitchFamily="2" charset="-122"/>
                <a:ea typeface="华文细黑" pitchFamily="2" charset="-122"/>
              </a:rPr>
              <a:t>高</a:t>
            </a:r>
            <a:r>
              <a:rPr lang="zh-CN" altLang="en-US" sz="2000" b="1" dirty="0">
                <a:latin typeface="华文细黑" pitchFamily="2" charset="-122"/>
                <a:ea typeface="华文细黑" pitchFamily="2" charset="-122"/>
              </a:rPr>
              <a:t>级讲师：高俊峰</a:t>
            </a:r>
          </a:p>
        </p:txBody>
      </p:sp>
    </p:spTree>
    <p:extLst>
      <p:ext uri="{BB962C8B-B14F-4D97-AF65-F5344CB8AC3E}">
        <p14:creationId xmlns:p14="http://schemas.microsoft.com/office/powerpoint/2010/main" val="6086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八、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8.7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下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面直接给出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事件配置文件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kafka_apache_into_es.conf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的内容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input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bootstrap_servers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=&gt; "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172.16.213.51:9092,172.16.213.75:9092,172.16.213.109:9092“ 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指定输入源中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集群的地址。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topics =&gt; "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apachelogs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"		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指定输入源中需要从哪个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中读取数据。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group_id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=&gt; "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codec =&gt;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    charset =&gt; "UTF-8"		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将输入的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格式进行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UTF8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格式编码。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add_field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=&gt; { "[@metadata][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tagid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]" =&gt; "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apacheaccess_log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" }	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增加一个字段，用于标识和判断，在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输出中会用到。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八、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8.7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filter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if [@metadata][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tagid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] == "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apacheaccess_log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"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mutate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gsub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["message", "\\x", "\\\x"]		#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这里的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就是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字段，也就是日志的内容。这个插件的作用是将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字段内容中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UTF-8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单字节编码做替换处理，这是为了应对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URL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有中文出现的情况。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if ( '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method":"HEAD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' in [message] ) {		#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如果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字段中有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HEAD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请求，就删除此条信息。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     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drop {}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{			#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这是启用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解码插件，因为输入的数据是复合的数据结构，只是一部分记录是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格式的。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source =&gt; "message"	#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指定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格式的字段，也就是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字段。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add_field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{ "[@metadata][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]" =&gt; "%{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}"}	   #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这里添加一个字段，用于后面的判断。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"@version"		#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从这里开始到最后，都是移除不需要的字段，前面九个字段都是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传输日志时添加的，没什么用处，所以需要移除。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"prospector"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"beat"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"source"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"input"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"offset"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"fields"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"host"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	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"message"	  #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因为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格式中已经定义好了每个字段，那么输出也是按照每个字段输出的，因此就不需要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字段了，这里是移除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字段。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	 mutate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split =&gt; ["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", ","]		#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这是对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这个字段按逗号进行分组切分，因为在多级代理情况下，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获取到的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可能是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列表，如果是单个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的话，也会进行分组，只不过是分一个组而已。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mutate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replace =&gt; { "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" =&gt; "%{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[0]}" }		 #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将切分出来的第一个分组赋值给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，因为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是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列表的情况下，第一个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才是客户端真实的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 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if [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] == "-" {			#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这是个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if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判断，主要用来判断当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为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"-"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的情况下，当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不为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"-"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的情况下，就将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的值赋给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。因为在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为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"-"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的情况下，都是直接不经过代理的访问，此时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的值就是客户端真实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地址，所以要进行一下替换。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     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if [@metadata][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] not in ["%{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}","-"] {		#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这个判断的意思是如果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非空。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          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mutate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        replace =&gt; { "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" =&gt; "%{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}"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} else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    drop{}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mutate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=&gt; "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"		#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只是一个过渡字段，主要用于在某些情况下将值传给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，因此传值完成后，就可以删除</a:t>
            </a:r>
            <a:r>
              <a:rPr lang="en-US" altLang="zh-CN" sz="7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字段了。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7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700" dirty="0">
                <a:latin typeface="华文细黑" pitchFamily="2" charset="-122"/>
                <a:ea typeface="华文细黑" pitchFamily="2" charset="-122"/>
              </a:rPr>
              <a:t>}</a:t>
            </a: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1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八、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华文细黑" pitchFamily="2" charset="-122"/>
                <a:ea typeface="华文细黑" pitchFamily="2" charset="-122"/>
              </a:rPr>
              <a:t>8.7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28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endParaRPr lang="en-US" altLang="zh-CN" sz="2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output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if [@metadata][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tagid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] == "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apacheaccess_log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" {				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用于判断，跟上面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input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中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[@metadata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][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tagid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]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对应，当有多个输入源的时候，可根据不同的标识，指定到不同的输出地址。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 hosts =&gt; ["172.16.213.37:9200","172.16.213.77:9200","172.16.213.78:9200"]	   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这是指定输出到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，并指定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集群的地址。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        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index =&gt; "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logstash_apachelogs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-%{+YYYY.MM.dd}"			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指定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日志在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中索引的名称，这个名称会在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中用到。索引的名称推荐以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开头，后面跟上索引标识和时间。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}</a:t>
            </a:r>
            <a:endParaRPr lang="en-US" altLang="zh-CN" sz="60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6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八、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华文细黑" pitchFamily="2" charset="-122"/>
                <a:ea typeface="华文细黑" pitchFamily="2" charset="-122"/>
              </a:rPr>
              <a:t>8.8</a:t>
            </a:r>
            <a:r>
              <a:rPr lang="zh-CN" altLang="en-US" sz="2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2800" dirty="0" err="1" smtClean="0">
                <a:latin typeface="华文细黑" pitchFamily="2" charset="-122"/>
                <a:ea typeface="华文细黑" pitchFamily="2" charset="-122"/>
              </a:rPr>
              <a:t>Kibana</a:t>
            </a:r>
            <a:endParaRPr lang="en-US" altLang="zh-CN" sz="2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收集数据到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，然后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从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拉取数据，如果数据能够正确发送到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，我们就可以在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中配置索引了。</a:t>
            </a: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登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录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，首先配置一个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index_pattern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，点击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左侧导航中的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Management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菜单，然后选择右侧的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Index Patterns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按钮，最后点击左上角的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Create index 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pattern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。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九、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9.1	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访问日志应用架构</a:t>
            </a: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465896"/>
              </p:ext>
            </p:extLst>
          </p:nvPr>
        </p:nvGraphicFramePr>
        <p:xfrm>
          <a:off x="1153234" y="2272351"/>
          <a:ext cx="9698081" cy="2654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Visio" r:id="rId3" imgW="5944666" imgH="1621911" progId="Visio.Drawing.11">
                  <p:embed/>
                </p:oleObj>
              </mc:Choice>
              <mc:Fallback>
                <p:oleObj name="Visio" r:id="rId3" imgW="5944666" imgH="16219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234" y="2272351"/>
                        <a:ext cx="9698081" cy="26544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37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九、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9.2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的日志格式与日志变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量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跟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一样，都支持自定义输出日志格式，在进行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日志格式定义前，先来了解一下关于多层代理获取用户真实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的几个概念。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remote_addr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：表示客户端地址，但有个条件，如果没有使用代理，这个地址就是客户端的真实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，如果使用了代理，这个地址就是上层代理的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X-Forwarded-For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：简称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XFF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，这是一个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HTTP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扩展头，格式为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X-Forwarded-For: client, proxy1, proxy2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，如果一个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HTTP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请求到达服务器之前，经过了三个代理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Proxy1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Proxy2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Proxy3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 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分别为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IP1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IP2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IP3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，用户真实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为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IP0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，那么按照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XFF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标准，服务端最终会收到以下信息：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X-Forwarded-For: IP0, IP1, IP2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由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此可知，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IP3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这个地址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X-Forwarded-For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并没有获取到，而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remote_addr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刚好获取的就是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IP3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的地址。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还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要几个容易混淆的变量，这里也列出来做下说明：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  $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remote_addr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：此变量如果走代理访问，那么将获取上层代理的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，如果不走代理，那么就是客户端真实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地址。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$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http_x_forwarded_for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：此变量获取的就是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X-Forwarded-For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的值。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	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$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proxy_add_x_forwarded_for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：此变量是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$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http_x_forwarded_for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$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remote_addr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两个变量之和。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5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九、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9.2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的日志格式与日志变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量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931" y="1173730"/>
            <a:ext cx="6562140" cy="5022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811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九、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9.3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、自定义</a:t>
            </a:r>
            <a:r>
              <a:rPr lang="en-US" altLang="zh-CN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日志格</a:t>
            </a:r>
            <a:r>
              <a:rPr lang="zh-CN" altLang="en-US" dirty="0" smtClean="0">
                <a:latin typeface="华文细黑" pitchFamily="2" charset="-122"/>
                <a:ea typeface="华文细黑" pitchFamily="2" charset="-122"/>
              </a:rPr>
              <a:t>式</a:t>
            </a:r>
            <a:endParaRPr lang="en-US" altLang="zh-CN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在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掌握了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日志变量的含义后，接着开始对它输出的日志格式进行改造，这里我们仍将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日志输出设置为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格式，下面仅列出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配置文件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中日志格式和日志文件定义部分，定义好的日志格式与日志文件如下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map $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http_x_forwarded_for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$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clientRealIp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{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"" $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remote_addr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~^(?P&lt;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firstAddr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&gt;[0-9\.]+),?.*$ $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firstAddr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log_format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nginx_log_json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 '{"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accessip_list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":"$proxy_add_x_forwarded_for","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client_ip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":"$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clientRealIp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","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http_host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":"$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host","@timestamp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":"$time_iso8601","method":"$request_method","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url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":"$request_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uri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","status":"$status","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http_referer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":"$http_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referer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","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body_bytes_sent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":"$body_bytes_sent","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request_time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":"$request_time","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http_user_agent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":"$http_user_agent","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total_bytes_sent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":"$bytes_sent","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server_ip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":"$</a:t>
            </a:r>
            <a:r>
              <a:rPr lang="en-US" altLang="zh-CN" sz="16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server_addr</a:t>
            </a:r>
            <a:r>
              <a:rPr lang="en-US" altLang="zh-CN" sz="1600" dirty="0">
                <a:latin typeface="Verdana" pitchFamily="34" charset="0"/>
                <a:ea typeface="Verdana" pitchFamily="34" charset="0"/>
                <a:cs typeface="Verdana" pitchFamily="34" charset="0"/>
              </a:rPr>
              <a:t>"}';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access_log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/log/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/access.log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nginx_log_json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;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九、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9.4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、验证日志输出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{"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accessip_list":"172.16.213.132","client_ip":"172.16.213.132","http_host":"172.16.213.157","@timestamp":"2018-02-28T12:26:26+08:00","method":"GET","url":"/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/guonian.png","status":"304","http_referer":"-","body_bytes_sent":"1699956","request_time":"0.000","http_user_agent":"Mozilla/5.0 (Windows NT 6.3; Win64; x64)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AppleWebKit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/537.36 (KHTML, like Gecko) Chrome/64.0.3282.140 Safari/537.36","total_bytes_sent":"1700201","server_ip":"172.16.213.157"}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{"accessip_list":"172.16.213.132, 172.16.213.120","client_ip":"172.16.213.132","http_host":"172.16.213.157","@timestamp":"2018-02-28T12:26:35+08:00","method":"GET","url":"/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/guonian.png","status":"304","http_referer":"-","body_bytes_sent":"1699956","request_time":"0.000","http_user_agent":"Mozilla/5.0 (Windows NT 6.3; Win64; x64)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AppleWebKit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/537.36 (KHTML, like Gecko) Chrome/64.0.3282.140 Safari/537.36","total_bytes_sent":"1700201","server_ip":"172.16.213.157"}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{"accessip_list":"172.16.213.132, 172.16.213.84, 172.16.213.120","client_ip":"172.16.213.132","http_host":"172.16.213.157","@timestamp":"2018-02-28T12:26:44+08:00","method":"GET","url":"/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img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/guonian.png","status":"304","http_referer":"-","body_bytes_sent":"1699956","request_time":"0.000","http_user_agent":"Mozilla/5.0 (Windows NT 6.3; Win64; x64) </a:t>
            </a:r>
            <a:r>
              <a:rPr lang="en-US" altLang="zh-CN" sz="14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AppleWebKit</a:t>
            </a:r>
            <a:r>
              <a:rPr lang="en-US" altLang="zh-CN" sz="1400" dirty="0">
                <a:latin typeface="Verdana" pitchFamily="34" charset="0"/>
                <a:ea typeface="Verdana" pitchFamily="34" charset="0"/>
                <a:cs typeface="Verdana" pitchFamily="34" charset="0"/>
              </a:rPr>
              <a:t>/537.36 (KHTML, like Gecko) Chrome/64.0.3282.140 Safari/537.36","total_bytes_sent":"1700201","server_ip":"172.16.213.157</a:t>
            </a:r>
            <a:r>
              <a:rPr lang="en-US" altLang="zh-CN" sz="1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"}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在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这个输出中，可以看到，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accessip_list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输出的异同，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字段输出的就是真实的客户端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地址，而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accessip_list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输出是代理叠加而成的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列表，第一条日志，是直接访问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http://172.16.213.157/img/guonian.png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不经过任何代理得到的输出日志，第二条日志，是经过一层代理访问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http://172.16.213.120/img/guonian.png 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而输出的日志，第三条日志，是经过二层代理访问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http://172.16.213.84/img/guonian.png 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得到的日志输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出。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400" dirty="0" err="1" smtClean="0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中获取客户端真实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的方法很简单，无需做特殊处理，这也给后面编写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的事件配置文件减少了很多工作量。</a:t>
            </a:r>
            <a:endParaRPr lang="zh-CN" altLang="en-US" sz="11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九、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9.5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filebeat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 smtClean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是安装在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服务器上的</a:t>
            </a:r>
            <a:r>
              <a:rPr lang="zh-CN" altLang="en-US" sz="1200" dirty="0" smtClean="0">
                <a:latin typeface="华文细黑" pitchFamily="2" charset="-122"/>
                <a:ea typeface="华文细黑" pitchFamily="2" charset="-122"/>
              </a:rPr>
              <a:t>，这里给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出配置好的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filebeat.yml</a:t>
            </a:r>
            <a:r>
              <a:rPr lang="zh-CN" altLang="en-US" sz="1200" dirty="0">
                <a:latin typeface="华文细黑" pitchFamily="2" charset="-122"/>
                <a:ea typeface="华文细黑" pitchFamily="2" charset="-122"/>
              </a:rPr>
              <a:t>文件的内容：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filebeat.inputs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- type: log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enabled: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paths: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- /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/log/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/access.log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fields: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log_topic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nginxlogs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filebeat.config.modules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path: ${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path.config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}/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modules.d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/*.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yml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reload.enabled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false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name: 172.16.213.157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output.kafka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enabled: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hosts: ["172.16.213.51:9092", "172.16.213.75:9092", "172.16.213.109:9092"]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version: "0.10"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topic: '%{[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fields.log_topic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]}'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partition.round_robin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reachable_only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worker: 2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required_acks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1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compression: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gzip</a:t>
            </a:r>
            <a:endParaRPr lang="en-US" altLang="zh-CN" sz="12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max_message_bytes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10000000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latin typeface="华文细黑" pitchFamily="2" charset="-122"/>
                <a:ea typeface="华文细黑" pitchFamily="2" charset="-122"/>
              </a:rPr>
              <a:t>logging.level</a:t>
            </a:r>
            <a:r>
              <a:rPr lang="en-US" altLang="zh-CN" sz="1200" dirty="0">
                <a:latin typeface="华文细黑" pitchFamily="2" charset="-122"/>
                <a:ea typeface="华文细黑" pitchFamily="2" charset="-122"/>
              </a:rPr>
              <a:t>: </a:t>
            </a:r>
            <a:r>
              <a:rPr lang="en-US" altLang="zh-CN" sz="1200" dirty="0" smtClean="0">
                <a:latin typeface="华文细黑" pitchFamily="2" charset="-122"/>
                <a:ea typeface="华文细黑" pitchFamily="2" charset="-122"/>
              </a:rPr>
              <a:t>debug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2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1475" y="662356"/>
            <a:ext cx="10515600" cy="829560"/>
          </a:xfrm>
        </p:spPr>
        <p:txBody>
          <a:bodyPr>
            <a:normAutofit/>
          </a:bodyPr>
          <a:lstStyle/>
          <a:p>
            <a:r>
              <a:rPr lang="zh-CN" altLang="en-US" sz="4400" b="1" dirty="0" smtClean="0">
                <a:solidFill>
                  <a:schemeClr val="tx1"/>
                </a:solidFill>
                <a:latin typeface="华文细黑" pitchFamily="2" charset="-122"/>
                <a:ea typeface="华文细黑" pitchFamily="2" charset="-122"/>
              </a:rPr>
              <a:t>课程学习安排</a:t>
            </a:r>
            <a:endParaRPr lang="zh-CN" altLang="en-US" sz="4400" b="1" dirty="0">
              <a:solidFill>
                <a:schemeClr val="tx1"/>
              </a:solidFill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1638" y="1680851"/>
            <a:ext cx="9770596" cy="4191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ELK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架构介绍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ZooKeeper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基础与入门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3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基础与入门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4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filebeat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基础与入门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5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常见应用架构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6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构建大数据日志分析平台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案例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7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配置语法详解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8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ELK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9</a:t>
            </a:r>
            <a:r>
              <a:rPr lang="zh-CN" altLang="en-US" sz="20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2000" dirty="0">
                <a:latin typeface="华文细黑" pitchFamily="2" charset="-122"/>
                <a:ea typeface="华文细黑" pitchFamily="2" charset="-122"/>
              </a:rPr>
              <a:t> ELK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0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zh-CN" sz="20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000" dirty="0">
              <a:latin typeface="华文细黑" pitchFamily="2" charset="-122"/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1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九、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9.6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由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于在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输出日志中已经定义好了日志格式，因此在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中就不需要对日志进行过滤和分析操作了，下面直接给出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事件配置文件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kafka_nginx_into_es.conf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的内容：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input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bootstrap_servers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=&gt; "172.16.213.51:9092,172.16.213.75:9092,172.16.213.109:9092"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topics =&gt; "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nginxlogs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"		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指定输入源中需要从哪个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中读取数据，这里会自动新建一个名为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nginxlogs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topic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group_id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=&gt; "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codec =&gt;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   charset =&gt; "UTF-8"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add_field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 =&gt; { "[@metadata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][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myid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]"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=&gt; "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nginxaccess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-log" }   #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增加一个字段，用于标识和判断，在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output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输出中会用到。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}</a:t>
            </a:r>
            <a:endParaRPr lang="en-US" altLang="zh-CN" sz="1200" dirty="0" smtClean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九、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9.6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filter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if [@metadata</a:t>
            </a:r>
            <a:r>
              <a:rPr lang="en-US" altLang="zh-CN" sz="1300" dirty="0" smtClean="0">
                <a:latin typeface="华文细黑" pitchFamily="2" charset="-122"/>
                <a:ea typeface="华文细黑" pitchFamily="2" charset="-122"/>
              </a:rPr>
              <a:t>][</a:t>
            </a:r>
            <a:r>
              <a:rPr lang="en-US" altLang="zh-CN" sz="1300" dirty="0" err="1" smtClean="0">
                <a:latin typeface="华文细黑" pitchFamily="2" charset="-122"/>
                <a:ea typeface="华文细黑" pitchFamily="2" charset="-122"/>
              </a:rPr>
              <a:t>myid</a:t>
            </a:r>
            <a:r>
              <a:rPr lang="en-US" altLang="zh-CN" sz="1300" dirty="0" smtClean="0">
                <a:latin typeface="华文细黑" pitchFamily="2" charset="-122"/>
                <a:ea typeface="华文细黑" pitchFamily="2" charset="-122"/>
              </a:rPr>
              <a:t>] 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== "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nginxaccess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-log"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mutate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gsub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=&gt; ["message", "\\x", "\\\x"]   #</a:t>
            </a:r>
            <a:r>
              <a:rPr lang="zh-CN" altLang="en-US" sz="1300" dirty="0">
                <a:latin typeface="华文细黑" pitchFamily="2" charset="-122"/>
                <a:ea typeface="华文细黑" pitchFamily="2" charset="-122"/>
              </a:rPr>
              <a:t>这里的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1300" dirty="0">
                <a:latin typeface="华文细黑" pitchFamily="2" charset="-122"/>
                <a:ea typeface="华文细黑" pitchFamily="2" charset="-122"/>
              </a:rPr>
              <a:t>就是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1300" dirty="0">
                <a:latin typeface="华文细黑" pitchFamily="2" charset="-122"/>
                <a:ea typeface="华文细黑" pitchFamily="2" charset="-122"/>
              </a:rPr>
              <a:t>字段，也就是日志的内容。这个插件的作用是将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1300" dirty="0">
                <a:latin typeface="华文细黑" pitchFamily="2" charset="-122"/>
                <a:ea typeface="华文细黑" pitchFamily="2" charset="-122"/>
              </a:rPr>
              <a:t>字段内容中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UTF-8</a:t>
            </a:r>
            <a:r>
              <a:rPr lang="zh-CN" altLang="en-US" sz="1300" dirty="0">
                <a:latin typeface="华文细黑" pitchFamily="2" charset="-122"/>
                <a:ea typeface="华文细黑" pitchFamily="2" charset="-122"/>
              </a:rPr>
              <a:t>单字节编码做替换处理，这是为了应对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URL</a:t>
            </a:r>
            <a:r>
              <a:rPr lang="zh-CN" altLang="en-US" sz="1300" dirty="0">
                <a:latin typeface="华文细黑" pitchFamily="2" charset="-122"/>
                <a:ea typeface="华文细黑" pitchFamily="2" charset="-122"/>
              </a:rPr>
              <a:t>有中文出现的情况。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300" dirty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if ( '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method":"HEAD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' in [message] ) {    #</a:t>
            </a:r>
            <a:r>
              <a:rPr lang="zh-CN" altLang="en-US" sz="1300" dirty="0">
                <a:latin typeface="华文细黑" pitchFamily="2" charset="-122"/>
                <a:ea typeface="华文细黑" pitchFamily="2" charset="-122"/>
              </a:rPr>
              <a:t>如果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message</a:t>
            </a:r>
            <a:r>
              <a:rPr lang="zh-CN" altLang="en-US" sz="1300" dirty="0">
                <a:latin typeface="华文细黑" pitchFamily="2" charset="-122"/>
                <a:ea typeface="华文细黑" pitchFamily="2" charset="-122"/>
              </a:rPr>
              <a:t>字段中有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HEAD</a:t>
            </a:r>
            <a:r>
              <a:rPr lang="zh-CN" altLang="en-US" sz="1300" dirty="0">
                <a:latin typeface="华文细黑" pitchFamily="2" charset="-122"/>
                <a:ea typeface="华文细黑" pitchFamily="2" charset="-122"/>
              </a:rPr>
              <a:t>请求，就删除此条信息。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300" dirty="0">
                <a:latin typeface="华文细黑" pitchFamily="2" charset="-122"/>
                <a:ea typeface="华文细黑" pitchFamily="2" charset="-122"/>
              </a:rPr>
              <a:t>           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drop {}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      source =&gt; "message"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300" dirty="0" smtClean="0">
                <a:latin typeface="华文细黑" pitchFamily="2" charset="-122"/>
                <a:ea typeface="华文细黑" pitchFamily="2" charset="-122"/>
              </a:rPr>
              <a:t>          </a:t>
            </a:r>
            <a:r>
              <a:rPr lang="en-US" altLang="zh-CN" sz="1300" dirty="0" err="1" smtClean="0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300" dirty="0" smtClean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=&gt; "prospector"     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=&gt; "beat"          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=&gt; "source"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=&gt; "input"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=&gt; "offset"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=&gt; "fields"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=&gt; "host"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=&gt; "@</a:t>
            </a:r>
            <a:r>
              <a:rPr lang="en-US" altLang="zh-CN" sz="1300" dirty="0" smtClean="0">
                <a:latin typeface="华文细黑" pitchFamily="2" charset="-122"/>
                <a:ea typeface="华文细黑" pitchFamily="2" charset="-122"/>
              </a:rPr>
              <a:t>version“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 smtClean="0">
                <a:latin typeface="华文细黑" pitchFamily="2" charset="-122"/>
                <a:ea typeface="华文细黑" pitchFamily="2" charset="-122"/>
              </a:rPr>
              <a:t>            </a:t>
            </a:r>
            <a:r>
              <a:rPr lang="en-US" altLang="zh-CN" sz="1300" dirty="0" err="1">
                <a:latin typeface="华文细黑" pitchFamily="2" charset="-122"/>
                <a:ea typeface="华文细黑" pitchFamily="2" charset="-122"/>
              </a:rPr>
              <a:t>remove_field</a:t>
            </a: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=&gt; "message"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华文细黑" pitchFamily="2" charset="-122"/>
                <a:ea typeface="华文细黑" pitchFamily="2" charset="-122"/>
              </a:rPr>
              <a:t>}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九、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9.6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logstash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3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output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if [@metadata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][</a:t>
            </a:r>
            <a:r>
              <a:rPr lang="en-US" altLang="zh-CN" sz="1600" dirty="0" err="1" smtClean="0">
                <a:latin typeface="华文细黑" pitchFamily="2" charset="-122"/>
                <a:ea typeface="华文细黑" pitchFamily="2" charset="-122"/>
              </a:rPr>
              <a:t>myid</a:t>
            </a: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]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== 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nginxaccess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-log"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{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   hosts =&gt; ["172.16.213.37:9200","172.16.213.77:9200","172.16.213.78:9200"]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        index =&gt; "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logstash_nginxlogs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-%{+YYYY.MM.dd}"   #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指定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日志在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中索引的名称，这个名称会在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中用到。索引的名称推荐以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开头，后面跟上索引标识和时间。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       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   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个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事件配置文件非常简单，没对日志格式或逻辑做任何特殊处理，由于整个配置文件跟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日志的配置文件基本相同，因此不再做过多介绍。所有配置完成后，就可以启动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了，执行如下命令：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root@logstashserver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~]# cd 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usr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/local/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[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root@logstashserver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]#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nohup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bin/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-f 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kafka_nginx_into_es.conf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 &amp;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6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九、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5786" y="1120182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9.7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Kibana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en-US" altLang="zh-CN" sz="1800" dirty="0" err="1" smtClean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从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上收集数据到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，然后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从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拉取数据，如果数据能够正确发送到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elasticsearch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，我们就可以在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Kibana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中配置索引了。</a:t>
            </a: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8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33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八、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8.1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收集日志的几种方式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收集日志常用的有两种方式，分别是：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1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）不修改源日志的格式，而是通过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方式进行过滤、清洗，将原始无规则的日志转换为规则的日志。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（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2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）修改源日志输出格式，按照需要的日志格式输出规则日志，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只负责日志的收集和传输，不对日志做任何的过滤清洗。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两种方式各有优缺点，第一种方式不用修改原始日志输出格式，直接通过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方式进行过滤分析，好处是对线上业务系统无任何影响，缺点是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方式在高压力情况下会成为性能瓶颈，如果要分析的日志量超大时，日志过滤分析可能阻塞正常的日志输出。因此，在使用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时，能不用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的，尽量不使用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grok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过滤功能。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第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二种方式缺点是需要事先定义好日志的输出格式，这可能有一定工作量，但优点更明显，因为已经定义好了需要的日志输出格式，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只负责日志的收集和传输，这样就大大减轻了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logstash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的负担，可以更高效的收集和传输日志。另外，目前常见的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web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服务器，例如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nginx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等都支持自定义日志输出格式。因此，在企业实际应用中，第二种方式是首选方案。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4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八、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8.2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访问日志应用架构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这里我们还是以</a:t>
            </a:r>
            <a:r>
              <a:rPr lang="en-US" altLang="zh-CN" sz="1800" dirty="0" err="1">
                <a:latin typeface="华文细黑" pitchFamily="2" charset="-122"/>
                <a:ea typeface="华文细黑" pitchFamily="2" charset="-122"/>
              </a:rPr>
              <a:t>ELK+Filebeat+Kafka+ZooKeeper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构建大数据日志分析平台一节的架构进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行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介</a:t>
            </a:r>
            <a:r>
              <a:rPr lang="zh-CN" altLang="en-US" sz="1800" dirty="0" smtClean="0">
                <a:latin typeface="华文细黑" pitchFamily="2" charset="-122"/>
                <a:ea typeface="华文细黑" pitchFamily="2" charset="-122"/>
              </a:rPr>
              <a:t>绍：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718115"/>
              </p:ext>
            </p:extLst>
          </p:nvPr>
        </p:nvGraphicFramePr>
        <p:xfrm>
          <a:off x="1591188" y="2879679"/>
          <a:ext cx="9009624" cy="244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Visio" r:id="rId3" imgW="5944666" imgH="1621911" progId="Visio.Drawing.11">
                  <p:embed/>
                </p:oleObj>
              </mc:Choice>
              <mc:Fallback>
                <p:oleObj name="Visio" r:id="rId3" imgW="5944666" imgH="162191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188" y="2879679"/>
                        <a:ext cx="9009624" cy="24497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75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八、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华文细黑" pitchFamily="2" charset="-122"/>
                <a:ea typeface="华文细黑" pitchFamily="2" charset="-122"/>
              </a:rPr>
              <a:t>8.3</a:t>
            </a:r>
            <a:r>
              <a:rPr lang="zh-CN" altLang="pt-BR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pt-BR" altLang="zh-CN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pt-BR" dirty="0">
                <a:latin typeface="华文细黑" pitchFamily="2" charset="-122"/>
                <a:ea typeface="华文细黑" pitchFamily="2" charset="-122"/>
              </a:rPr>
              <a:t>的日志格式与日志变量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pt-BR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pt-BR" altLang="zh-CN" sz="18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pt-BR" altLang="zh-CN" sz="1800" dirty="0" smtClean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pt-BR" sz="1800" dirty="0">
                <a:latin typeface="华文细黑" pitchFamily="2" charset="-122"/>
                <a:ea typeface="华文细黑" pitchFamily="2" charset="-122"/>
              </a:rPr>
              <a:t>支持自定义输出日志格式，但是，</a:t>
            </a:r>
            <a:r>
              <a:rPr lang="pt-BR" altLang="zh-CN" sz="18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pt-BR" sz="1800" dirty="0">
                <a:latin typeface="华文细黑" pitchFamily="2" charset="-122"/>
                <a:ea typeface="华文细黑" pitchFamily="2" charset="-122"/>
              </a:rPr>
              <a:t>有很多日志变量字段，所以在收集日志前，需要首先确定哪些是我们需要的日志字段，然后将日志格式定下来。要完成这个工作，需要了解</a:t>
            </a:r>
            <a:r>
              <a:rPr lang="pt-BR" altLang="zh-CN" sz="18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pt-BR" sz="1800" dirty="0">
                <a:latin typeface="华文细黑" pitchFamily="2" charset="-122"/>
                <a:ea typeface="华文细黑" pitchFamily="2" charset="-122"/>
              </a:rPr>
              <a:t>日志字段定义的方法和日志变量的含义，在</a:t>
            </a:r>
            <a:r>
              <a:rPr lang="pt-BR" altLang="zh-CN" sz="18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pt-BR" sz="1800" dirty="0">
                <a:latin typeface="华文细黑" pitchFamily="2" charset="-122"/>
                <a:ea typeface="华文细黑" pitchFamily="2" charset="-122"/>
              </a:rPr>
              <a:t>配置文件</a:t>
            </a:r>
            <a:r>
              <a:rPr lang="pt-BR" altLang="zh-CN" sz="1800" dirty="0">
                <a:latin typeface="华文细黑" pitchFamily="2" charset="-122"/>
                <a:ea typeface="华文细黑" pitchFamily="2" charset="-122"/>
              </a:rPr>
              <a:t>httpd.conf</a:t>
            </a:r>
            <a:r>
              <a:rPr lang="zh-CN" altLang="pt-BR" sz="1800" dirty="0">
                <a:latin typeface="华文细黑" pitchFamily="2" charset="-122"/>
                <a:ea typeface="华文细黑" pitchFamily="2" charset="-122"/>
              </a:rPr>
              <a:t>中，对日志格式定义的配置项为</a:t>
            </a:r>
            <a:r>
              <a:rPr lang="pt-BR" altLang="zh-CN" sz="1800" dirty="0">
                <a:latin typeface="华文细黑" pitchFamily="2" charset="-122"/>
                <a:ea typeface="华文细黑" pitchFamily="2" charset="-122"/>
              </a:rPr>
              <a:t>LogFormat</a:t>
            </a:r>
            <a:r>
              <a:rPr lang="zh-CN" altLang="pt-BR" sz="1800" dirty="0">
                <a:latin typeface="华文细黑" pitchFamily="2" charset="-122"/>
                <a:ea typeface="华文细黑" pitchFamily="2" charset="-122"/>
              </a:rPr>
              <a:t>，默认的日志字段定义为如下内容</a:t>
            </a:r>
            <a:r>
              <a:rPr lang="zh-CN" altLang="pt-BR" sz="1800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200000"/>
              </a:lnSpc>
              <a:spcBef>
                <a:spcPts val="0"/>
              </a:spcBef>
              <a:buNone/>
            </a:pPr>
            <a:endParaRPr lang="zh-CN" altLang="pt-BR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sz="1800" dirty="0" smtClean="0">
                <a:latin typeface="华文细黑" pitchFamily="2" charset="-122"/>
                <a:ea typeface="华文细黑" pitchFamily="2" charset="-122"/>
              </a:rPr>
              <a:t>	LogFormat </a:t>
            </a:r>
            <a:r>
              <a:rPr lang="pt-BR" altLang="zh-CN" sz="1800" dirty="0">
                <a:latin typeface="华文细黑" pitchFamily="2" charset="-122"/>
                <a:ea typeface="华文细黑" pitchFamily="2" charset="-122"/>
              </a:rPr>
              <a:t>"%h %l %u %t \"%r\" %&gt;s %b \"%{Referer}i\" \"%{User-Agent}i\"" combined</a:t>
            </a: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33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八、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sz="1800" dirty="0">
                <a:latin typeface="华文细黑" pitchFamily="2" charset="-122"/>
                <a:ea typeface="华文细黑" pitchFamily="2" charset="-122"/>
              </a:rPr>
              <a:t>8.3</a:t>
            </a:r>
            <a:r>
              <a:rPr lang="zh-CN" altLang="pt-BR" sz="1800" dirty="0">
                <a:latin typeface="华文细黑" pitchFamily="2" charset="-122"/>
                <a:ea typeface="华文细黑" pitchFamily="2" charset="-122"/>
              </a:rPr>
              <a:t>、</a:t>
            </a:r>
            <a:r>
              <a:rPr lang="pt-BR" altLang="zh-CN" sz="18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pt-BR" sz="1800" dirty="0">
                <a:latin typeface="华文细黑" pitchFamily="2" charset="-122"/>
                <a:ea typeface="华文细黑" pitchFamily="2" charset="-122"/>
              </a:rPr>
              <a:t>的日志格式与日志变量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pt-BR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altLang="zh-CN" sz="1800" dirty="0">
                <a:latin typeface="华文细黑" pitchFamily="2" charset="-122"/>
                <a:ea typeface="华文细黑" pitchFamily="2" charset="-122"/>
              </a:rPr>
              <a:t>	</a:t>
            </a: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225" y="904804"/>
            <a:ext cx="5530542" cy="5669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八、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8.4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、自定义</a:t>
            </a:r>
            <a:r>
              <a:rPr lang="en-US" altLang="zh-CN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dirty="0">
                <a:latin typeface="华文细黑" pitchFamily="2" charset="-122"/>
                <a:ea typeface="华文细黑" pitchFamily="2" charset="-122"/>
              </a:rPr>
              <a:t>日志格式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里定义将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日志输出为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json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格式，下面仅列出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配置文件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httpd.conf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中日志格式和日志文件定义部分，定义好的日志格式与日志文件如下：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LogFormat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	 "{\"@timestamp\":\"%{%Y-%m-%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dT%H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:%M:%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S%z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}t\",\"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\":\"%{X-Forwarded-For}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\",\"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\": \"%a\",\"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request_time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\":%T,\"status\":%&gt;s,\"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url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\":\"%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U%q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\",\"method\":\"%m\",\"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http_host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\":\"%{Host}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\",\"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server_ip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\":\"%A\",\"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http_referer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\":\"%{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Referer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}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\",\"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http_user_agent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\":\"%{User-agent}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\",\"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body_bytes_sent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\":\"%B\",\"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total_bytes_sent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\":\"%O\"}"  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access_log_json</a:t>
            </a:r>
            <a:endParaRPr lang="en-US" altLang="zh-CN" sz="1600" dirty="0">
              <a:solidFill>
                <a:schemeClr val="accent2"/>
              </a:solidFill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CustomLog</a:t>
            </a:r>
            <a:r>
              <a:rPr lang="en-US" altLang="zh-CN" sz="16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	 logs/access.log </a:t>
            </a:r>
            <a:r>
              <a:rPr lang="en-US" altLang="zh-CN" sz="16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access_log_json</a:t>
            </a:r>
            <a:endParaRPr lang="en-US" altLang="zh-CN" sz="1600" dirty="0">
              <a:solidFill>
                <a:schemeClr val="accent2"/>
              </a:solidFill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里通过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LogFormat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指令定义了日志输出格式，在这个自定义日志输出中，定义了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13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个字段，定义方式为：字段名称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: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字段内容，字段名称是随意指定的，能代表其含义即可，字段名称和字段内容都通过双引号括起来，而双引号是特殊字符，需要转移，因此，使用了转移字符“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\”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，每个字段之间通过逗号分隔。此外，还定义了一个时间字段 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@timestamp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，这个字段的时间格式也是自定义的，此字段记录日志的生成时间，非常有用。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CustomLog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指令用来指定日志文件的名称和路径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。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需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要注意的是，上面日志输出字段中用到了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body_bytes_sent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total_bytes_sent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发送字节数统计字段，这个功能需要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加载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mod_logio.so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模块，如果没有加载这个模块的话，需要安装此模块并在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httpd.conf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文件中加载一下即可。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8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八、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8.5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、验证日志输出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的日志格式配置完成后，重启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，然后查看输出日志是否正常，如果能看到类似如下内容，表示自定义日志格式输出正常</a:t>
            </a:r>
            <a:r>
              <a:rPr lang="zh-CN" altLang="en-US" sz="1600" dirty="0" smtClean="0">
                <a:latin typeface="华文细黑" pitchFamily="2" charset="-122"/>
                <a:ea typeface="华文细黑" pitchFamily="2" charset="-122"/>
              </a:rPr>
              <a:t>：</a:t>
            </a:r>
            <a:endParaRPr lang="en-US" altLang="zh-CN" sz="16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{"@timestamp":"2018-02-24T16:15:29+0800","client_ip":"-","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": "172.16.213.132","request_time":0,"status":200,"url":"/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img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/guonian.png","method":"GET","http_host":"172.16.213.157","server_ip":"172.16.213.157","http_referer":"http://172.16.213.157/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img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/","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http_user_agent":"Mozilla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/5.0 (Windows NT 6.3; Win64; x64; rv:58.0) Gecko/20100101 Firefox/58.0","body_bytes_sent":"1699956","total_bytes_sent":"1700218"}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{"@timestamp":"2018-02-24T16:17:28+0800","client_ip":"172.16.213.132","direct_ip": "172.16.213.84","request_time":0,"status":200,"url":"/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img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/logstash1.png","method":"GET","http_host":"172.16.213.157","server_ip":"172.16.213.157","http_referer":"http://172.16.213.84/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img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/","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http_user_agent":"Mozilla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/5.0 (Windows NT 6.3; Win64; x64; rv:58.0) Gecko/20100101 Firefox/58.0","body_bytes_sent":"163006","total_bytes_sent":"163266"}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{"@timestamp":"2018-02-24T17:48:50+0800","client_ip":"172.16.213.132, 172.16.213.84","direct_ip": "172.16.213.120","request_time":0,"status":200,"url":"/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img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/logstash2.png","method":"GET","http_host":"172.16.213.157","server_ip":"172.16.213.157","http_referer":"http://172.16.213.84/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img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/","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http_user_agent":"Mozilla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/5.0 (Windows NT 6.3; Win64; x64; rv:58.0) Gecko/20100101 Firefox/58.0","body_bytes_sent":"163006","total_bytes_sent":"163266</a:t>
            </a: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"}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400" dirty="0" smtClean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在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这个输出中，可以看到，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输出的异同，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字段对应的变量为“</a:t>
            </a:r>
            <a:r>
              <a:rPr lang="en-US" altLang="zh-CN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%{X-Forwarded-For}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</a:t>
            </a:r>
            <a:r>
              <a:rPr lang="en-US" altLang="zh-CN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”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，它的输出是代理叠加而成的</a:t>
            </a:r>
            <a:r>
              <a:rPr lang="en-US" altLang="zh-CN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列表，而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对应的变量为</a:t>
            </a:r>
            <a:r>
              <a:rPr lang="en-US" altLang="zh-CN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%a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，表示不经过代理访问的直连</a:t>
            </a:r>
            <a:r>
              <a:rPr lang="en-US" altLang="zh-CN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，当用户不经过任何代理直接访问</a:t>
            </a:r>
            <a:r>
              <a:rPr lang="en-US" altLang="zh-CN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时，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client_ip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和</a:t>
            </a:r>
            <a:r>
              <a:rPr lang="en-US" altLang="zh-CN" sz="1400" dirty="0" err="1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direct_ip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应该是同一个</a:t>
            </a:r>
            <a:r>
              <a:rPr lang="en-US" altLang="zh-CN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IP</a:t>
            </a:r>
            <a:r>
              <a:rPr lang="zh-CN" altLang="en-US" sz="1400" dirty="0">
                <a:solidFill>
                  <a:schemeClr val="accent2"/>
                </a:solidFill>
                <a:latin typeface="华文细黑" pitchFamily="2" charset="-122"/>
                <a:ea typeface="华文细黑" pitchFamily="2" charset="-122"/>
              </a:rPr>
              <a:t>。</a:t>
            </a:r>
            <a:endParaRPr lang="en-US" altLang="zh-CN" sz="1400" dirty="0">
              <a:solidFill>
                <a:schemeClr val="accent2"/>
              </a:solidFill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57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302" y="23773"/>
            <a:ext cx="10515600" cy="11350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华文细黑" pitchFamily="2" charset="-122"/>
                <a:ea typeface="华文细黑" pitchFamily="2" charset="-122"/>
              </a:rPr>
              <a:t>八、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ELK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收集</a:t>
            </a:r>
            <a:r>
              <a:rPr lang="en-US" altLang="zh-CN" sz="27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2700" dirty="0">
                <a:latin typeface="华文细黑" pitchFamily="2" charset="-122"/>
                <a:ea typeface="华文细黑" pitchFamily="2" charset="-122"/>
              </a:rPr>
              <a:t>访问日志实战案例</a:t>
            </a:r>
            <a:endParaRPr lang="en-US" altLang="zh-CN" sz="27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8665" y="1140653"/>
            <a:ext cx="11280428" cy="5205834"/>
          </a:xfrm>
        </p:spPr>
        <p:txBody>
          <a:bodyPr>
            <a:noAutofit/>
          </a:bodyPr>
          <a:lstStyle/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8.6</a:t>
            </a:r>
            <a:r>
              <a:rPr lang="zh-CN" altLang="en-US" sz="1800" dirty="0">
                <a:latin typeface="华文细黑" pitchFamily="2" charset="-122"/>
                <a:ea typeface="华文细黑" pitchFamily="2" charset="-122"/>
              </a:rPr>
              <a:t>、配置</a:t>
            </a:r>
            <a:r>
              <a:rPr lang="en-US" altLang="zh-CN" sz="1800" dirty="0">
                <a:latin typeface="华文细黑" pitchFamily="2" charset="-122"/>
                <a:ea typeface="华文细黑" pitchFamily="2" charset="-122"/>
              </a:rPr>
              <a:t>filebeat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>
                <a:latin typeface="华文细黑" pitchFamily="2" charset="-122"/>
                <a:ea typeface="华文细黑" pitchFamily="2" charset="-122"/>
              </a:rPr>
              <a:t>	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是安装在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服务器上的，关于</a:t>
            </a:r>
            <a:r>
              <a:rPr lang="en-US" altLang="zh-CN" sz="1600" dirty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的安装与基础应用，在前面章节已经做过详细介绍了，这里不再说明，仅给出配置好的</a:t>
            </a:r>
            <a:r>
              <a:rPr lang="en-US" altLang="zh-CN" sz="1600" dirty="0" err="1">
                <a:latin typeface="华文细黑" pitchFamily="2" charset="-122"/>
                <a:ea typeface="华文细黑" pitchFamily="2" charset="-122"/>
              </a:rPr>
              <a:t>filebeat.yml</a:t>
            </a:r>
            <a:r>
              <a:rPr lang="zh-CN" altLang="en-US" sz="1600" dirty="0">
                <a:latin typeface="华文细黑" pitchFamily="2" charset="-122"/>
                <a:ea typeface="华文细黑" pitchFamily="2" charset="-122"/>
              </a:rPr>
              <a:t>文件的内容：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filebeat.inputs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- type: log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enabled: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paths: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 - /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/log/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httpd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/access.log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fields: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log_topic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: 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apachelogs</a:t>
            </a: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filebeat.config.modules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path: ${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path.config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}/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modules.d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/*.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yml</a:t>
            </a: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reload.enabled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: false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name: 172.16.213.157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output.kafka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enabled: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hosts: ["172.16.213.51:9092", "172.16.213.75:9092", "172.16.213.109:9092"]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version: "0.10"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topic: '%{[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fields.log_topic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]}' 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partition.round_robin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: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  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reachable_only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: true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worker: 2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required_acks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: 1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compression: 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gzip</a:t>
            </a:r>
            <a:endParaRPr lang="en-US" altLang="zh-CN" sz="11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  </a:t>
            </a: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max_message_bytes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: 10000000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100" dirty="0" err="1">
                <a:latin typeface="华文细黑" pitchFamily="2" charset="-122"/>
                <a:ea typeface="华文细黑" pitchFamily="2" charset="-122"/>
              </a:rPr>
              <a:t>logging.level</a:t>
            </a:r>
            <a:r>
              <a:rPr lang="en-US" altLang="zh-CN" sz="1100" dirty="0">
                <a:latin typeface="华文细黑" pitchFamily="2" charset="-122"/>
                <a:ea typeface="华文细黑" pitchFamily="2" charset="-122"/>
              </a:rPr>
              <a:t>: debug</a:t>
            </a:r>
            <a:r>
              <a:rPr lang="en-US" altLang="zh-CN" sz="1800" dirty="0" smtClean="0">
                <a:latin typeface="华文细黑" pitchFamily="2" charset="-122"/>
                <a:ea typeface="华文细黑" pitchFamily="2" charset="-122"/>
              </a:rPr>
              <a:t>	</a:t>
            </a:r>
            <a:r>
              <a:rPr lang="zh-CN" altLang="en-US" sz="1400" dirty="0" smtClean="0">
                <a:latin typeface="华文细黑" pitchFamily="2" charset="-122"/>
                <a:ea typeface="华文细黑" pitchFamily="2" charset="-122"/>
              </a:rPr>
              <a:t>这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个配置文件中，是将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apache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的访问日志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var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/log/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httpd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/access.log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内容实时的发送到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集群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topic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为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apachelogs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中。需要注意的是</a:t>
            </a: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filebeat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输出日志到</a:t>
            </a:r>
            <a:r>
              <a:rPr lang="en-US" altLang="zh-CN" sz="1400" dirty="0" err="1">
                <a:latin typeface="华文细黑" pitchFamily="2" charset="-122"/>
                <a:ea typeface="华文细黑" pitchFamily="2" charset="-122"/>
              </a:rPr>
              <a:t>kafka</a:t>
            </a:r>
            <a:r>
              <a:rPr lang="zh-CN" altLang="en-US" sz="1400" dirty="0">
                <a:latin typeface="华文细黑" pitchFamily="2" charset="-122"/>
                <a:ea typeface="华文细黑" pitchFamily="2" charset="-122"/>
              </a:rPr>
              <a:t>中配置文件的写法。</a:t>
            </a: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 smtClean="0">
                <a:latin typeface="华文细黑" pitchFamily="2" charset="-122"/>
                <a:ea typeface="华文细黑" pitchFamily="2" charset="-122"/>
              </a:rPr>
              <a:t>	</a:t>
            </a: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400" dirty="0" smtClean="0">
              <a:latin typeface="华文细黑" pitchFamily="2" charset="-122"/>
              <a:ea typeface="华文细黑" pitchFamily="2" charset="-122"/>
            </a:endParaRPr>
          </a:p>
          <a:p>
            <a:pPr marL="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400" dirty="0">
                <a:latin typeface="华文细黑" pitchFamily="2" charset="-122"/>
                <a:ea typeface="华文细黑" pitchFamily="2" charset="-122"/>
              </a:rPr>
              <a:t>	</a:t>
            </a:r>
            <a:endParaRPr lang="zh-CN" altLang="en-US" sz="1600" dirty="0">
              <a:latin typeface="华文细黑" pitchFamily="2" charset="-122"/>
              <a:ea typeface="华文细黑" pitchFamily="2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7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w Cen MT"/>
        <a:ea typeface="微软雅黑"/>
        <a:cs typeface=""/>
      </a:majorFont>
      <a:minorFont>
        <a:latin typeface="Tw Cen M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6849</TotalTime>
  <Words>1713</Words>
  <Application>Microsoft Office PowerPoint</Application>
  <PresentationFormat>自定义</PresentationFormat>
  <Paragraphs>362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Office 主题</vt:lpstr>
      <vt:lpstr>Visio</vt:lpstr>
      <vt:lpstr>ELK大规模日志实时处理系统</vt:lpstr>
      <vt:lpstr>PowerPoint 演示文稿</vt:lpstr>
      <vt:lpstr>八、ELK收集Apache访问日志实战案例</vt:lpstr>
      <vt:lpstr>八、ELK收集Apache访问日志实战案例</vt:lpstr>
      <vt:lpstr>八、ELK收集Apache访问日志实战案例</vt:lpstr>
      <vt:lpstr>八、ELK收集Apache访问日志实战案例</vt:lpstr>
      <vt:lpstr>八、ELK收集Apache访问日志实战案例</vt:lpstr>
      <vt:lpstr>八、ELK收集Apache访问日志实战案例</vt:lpstr>
      <vt:lpstr>八、ELK收集Apache访问日志实战案例</vt:lpstr>
      <vt:lpstr>八、ELK收集Apache访问日志实战案例</vt:lpstr>
      <vt:lpstr>八、ELK收集Apache访问日志实战案例</vt:lpstr>
      <vt:lpstr>八、ELK收集Apache访问日志实战案例</vt:lpstr>
      <vt:lpstr>八、ELK收集Apache访问日志实战案例</vt:lpstr>
      <vt:lpstr>九、ELK收集Nginx访问日志实战案例</vt:lpstr>
      <vt:lpstr>九、ELK收集Nginx访问日志实战案例</vt:lpstr>
      <vt:lpstr>九、ELK收集Nginx访问日志实战案例</vt:lpstr>
      <vt:lpstr>九、ELK收集Nginx访问日志实战案例</vt:lpstr>
      <vt:lpstr>九、ELK收集Nginx访问日志实战案例</vt:lpstr>
      <vt:lpstr>九、ELK收集Nginx访问日志实战案例</vt:lpstr>
      <vt:lpstr>九、ELK收集Nginx访问日志实战案例</vt:lpstr>
      <vt:lpstr>九、ELK收集Nginx访问日志实战案例</vt:lpstr>
      <vt:lpstr>九、ELK收集Nginx访问日志实战案例</vt:lpstr>
      <vt:lpstr>九、ELK收集Nginx访问日志实战案例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yali cao</dc:creator>
  <cp:lastModifiedBy>gaojunfeng</cp:lastModifiedBy>
  <cp:revision>273</cp:revision>
  <dcterms:created xsi:type="dcterms:W3CDTF">2016-09-12T07:04:34Z</dcterms:created>
  <dcterms:modified xsi:type="dcterms:W3CDTF">2018-08-24T08:49:10Z</dcterms:modified>
</cp:coreProperties>
</file>