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Lst>
  <p:sldSz cx="7556500" cy="10693400"/>
  <p:notesSz cx="7556500" cy="10693400"/>
  <p:custDataLst>
    <p:tags r:id="rId77"/>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3"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63"/>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7" Type="http://schemas.openxmlformats.org/officeDocument/2006/relationships/tags" Target="tags/tag1.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宋体" panose="02010600030101010101" pitchFamily="2" charset="-122"/>
                <a:cs typeface="宋体" panose="02010600030101010101" pitchFamily="2" charset="-122"/>
              </a:defRPr>
            </a:lvl1pPr>
          </a:lstStyle>
          <a:p>
            <a:pPr marL="12700">
              <a:lnSpc>
                <a:spcPts val="1075"/>
              </a:lnSpc>
            </a:pPr>
            <a:r>
              <a:rPr dirty="0"/>
              <a:t>第</a:t>
            </a:r>
            <a:r>
              <a:rPr spc="-30" dirty="0"/>
              <a:t> </a:t>
            </a:r>
            <a:fld id="{81D60167-4931-47E6-BA6A-407CBD079E47}" type="slidenum">
              <a:rPr dirty="0">
                <a:latin typeface="Calibri" panose="020F0502020204030204"/>
                <a:cs typeface="Calibri" panose="020F0502020204030204"/>
              </a:rPr>
            </a:fld>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chemeClr val="tx1"/>
                </a:solidFill>
                <a:latin typeface="黑体" panose="02010609060101010101" charset="-122"/>
                <a:cs typeface="黑体" panose="02010609060101010101" charset="-122"/>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宋体" panose="02010600030101010101" pitchFamily="2" charset="-122"/>
                <a:cs typeface="宋体" panose="02010600030101010101" pitchFamily="2" charset="-122"/>
              </a:defRPr>
            </a:lvl1pPr>
          </a:lstStyle>
          <a:p>
            <a:pPr marL="12700">
              <a:lnSpc>
                <a:spcPts val="1075"/>
              </a:lnSpc>
            </a:pPr>
            <a:r>
              <a:rPr dirty="0"/>
              <a:t>第</a:t>
            </a:r>
            <a:r>
              <a:rPr spc="-30" dirty="0"/>
              <a:t> </a:t>
            </a:r>
            <a:fld id="{81D60167-4931-47E6-BA6A-407CBD079E47}" type="slidenum">
              <a:rPr dirty="0">
                <a:latin typeface="Calibri" panose="020F0502020204030204"/>
                <a:cs typeface="Calibri" panose="020F0502020204030204"/>
              </a:rPr>
            </a:fld>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chemeClr val="tx1"/>
                </a:solidFill>
                <a:latin typeface="黑体" panose="02010609060101010101" charset="-122"/>
                <a:cs typeface="黑体" panose="02010609060101010101" charset="-122"/>
              </a:defRPr>
            </a:lvl1pPr>
          </a:lstStyle>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900" b="0" i="0">
                <a:solidFill>
                  <a:schemeClr val="tx1"/>
                </a:solidFill>
                <a:latin typeface="宋体" panose="02010600030101010101" pitchFamily="2" charset="-122"/>
                <a:cs typeface="宋体" panose="02010600030101010101" pitchFamily="2" charset="-122"/>
              </a:defRPr>
            </a:lvl1pPr>
          </a:lstStyle>
          <a:p>
            <a:pPr marL="12700">
              <a:lnSpc>
                <a:spcPts val="1075"/>
              </a:lnSpc>
            </a:pPr>
            <a:r>
              <a:rPr dirty="0"/>
              <a:t>第</a:t>
            </a:r>
            <a:r>
              <a:rPr spc="-30" dirty="0"/>
              <a:t> </a:t>
            </a:r>
            <a:fld id="{81D60167-4931-47E6-BA6A-407CBD079E47}" type="slidenum">
              <a:rPr dirty="0">
                <a:latin typeface="Calibri" panose="020F0502020204030204"/>
                <a:cs typeface="Calibri" panose="020F0502020204030204"/>
              </a:rPr>
            </a:fld>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chemeClr val="tx1"/>
                </a:solidFill>
                <a:latin typeface="黑体" panose="02010609060101010101" charset="-122"/>
                <a:cs typeface="黑体" panose="02010609060101010101" charset="-122"/>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900" b="0" i="0">
                <a:solidFill>
                  <a:schemeClr val="tx1"/>
                </a:solidFill>
                <a:latin typeface="宋体" panose="02010600030101010101" pitchFamily="2" charset="-122"/>
                <a:cs typeface="宋体" panose="02010600030101010101" pitchFamily="2" charset="-122"/>
              </a:defRPr>
            </a:lvl1pPr>
          </a:lstStyle>
          <a:p>
            <a:pPr marL="12700">
              <a:lnSpc>
                <a:spcPts val="1075"/>
              </a:lnSpc>
            </a:pPr>
            <a:r>
              <a:rPr dirty="0"/>
              <a:t>第</a:t>
            </a:r>
            <a:r>
              <a:rPr spc="-30" dirty="0"/>
              <a:t> </a:t>
            </a:r>
            <a:fld id="{81D60167-4931-47E6-BA6A-407CBD079E47}" type="slidenum">
              <a:rPr dirty="0">
                <a:latin typeface="Calibri" panose="020F0502020204030204"/>
                <a:cs typeface="Calibri" panose="020F0502020204030204"/>
              </a:rPr>
            </a:fld>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900" b="0" i="0">
                <a:solidFill>
                  <a:schemeClr val="tx1"/>
                </a:solidFill>
                <a:latin typeface="宋体" panose="02010600030101010101" pitchFamily="2" charset="-122"/>
                <a:cs typeface="宋体" panose="02010600030101010101" pitchFamily="2" charset="-122"/>
              </a:defRPr>
            </a:lvl1pPr>
          </a:lstStyle>
          <a:p>
            <a:pPr marL="12700">
              <a:lnSpc>
                <a:spcPts val="1075"/>
              </a:lnSpc>
            </a:pPr>
            <a:r>
              <a:rPr dirty="0"/>
              <a:t>第</a:t>
            </a:r>
            <a:r>
              <a:rPr spc="-30" dirty="0"/>
              <a:t> </a:t>
            </a:r>
            <a:fld id="{81D60167-4931-47E6-BA6A-407CBD079E47}" type="slidenum">
              <a:rPr dirty="0">
                <a:latin typeface="Calibri" panose="020F0502020204030204"/>
                <a:cs typeface="Calibri" panose="020F0502020204030204"/>
              </a:rPr>
            </a:fld>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63521" y="2688463"/>
            <a:ext cx="4035806" cy="665479"/>
          </a:xfrm>
          <a:prstGeom prst="rect">
            <a:avLst/>
          </a:prstGeom>
        </p:spPr>
        <p:txBody>
          <a:bodyPr wrap="square" lIns="0" tIns="0" rIns="0" bIns="0">
            <a:spAutoFit/>
          </a:bodyPr>
          <a:lstStyle>
            <a:lvl1pPr>
              <a:defRPr sz="4200" b="1" i="0">
                <a:solidFill>
                  <a:schemeClr val="tx1"/>
                </a:solidFill>
                <a:latin typeface="黑体" panose="02010609060101010101" charset="-122"/>
                <a:cs typeface="黑体" panose="02010609060101010101" charset="-122"/>
              </a:defRPr>
            </a:lvl1pPr>
          </a:lstStyle>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3419347" y="9919140"/>
            <a:ext cx="1037589" cy="155575"/>
          </a:xfrm>
          <a:prstGeom prst="rect">
            <a:avLst/>
          </a:prstGeom>
        </p:spPr>
        <p:txBody>
          <a:bodyPr wrap="square" lIns="0" tIns="0" rIns="0" bIns="0">
            <a:spAutoFit/>
          </a:bodyPr>
          <a:lstStyle>
            <a:lvl1pPr>
              <a:defRPr sz="900" b="0" i="0">
                <a:solidFill>
                  <a:schemeClr val="tx1"/>
                </a:solidFill>
                <a:latin typeface="宋体" panose="02010600030101010101" pitchFamily="2" charset="-122"/>
                <a:cs typeface="宋体" panose="02010600030101010101" pitchFamily="2" charset="-122"/>
              </a:defRPr>
            </a:lvl1pPr>
          </a:lstStyle>
          <a:p>
            <a:pPr marL="12700">
              <a:lnSpc>
                <a:spcPts val="1075"/>
              </a:lnSpc>
            </a:pPr>
            <a:r>
              <a:rPr dirty="0"/>
              <a:t>第</a:t>
            </a:r>
            <a:r>
              <a:rPr spc="-30" dirty="0"/>
              <a:t> </a:t>
            </a:r>
            <a:fld id="{81D60167-4931-47E6-BA6A-407CBD079E47}" type="slidenum">
              <a:rPr dirty="0">
                <a:latin typeface="Calibri" panose="020F0502020204030204"/>
                <a:cs typeface="Calibri" panose="020F0502020204030204"/>
              </a:rPr>
            </a:fld>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jpe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5.jpeg"/><Relationship Id="rId1" Type="http://schemas.openxmlformats.org/officeDocument/2006/relationships/image" Target="../media/image14.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0.jpeg"/><Relationship Id="rId1" Type="http://schemas.openxmlformats.org/officeDocument/2006/relationships/image" Target="../media/image19.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3.jpeg"/><Relationship Id="rId1" Type="http://schemas.openxmlformats.org/officeDocument/2006/relationships/image" Target="../media/image22.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5.jpeg"/><Relationship Id="rId1" Type="http://schemas.openxmlformats.org/officeDocument/2006/relationships/image" Target="../media/image24.jpe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7.jpeg"/><Relationship Id="rId1" Type="http://schemas.openxmlformats.org/officeDocument/2006/relationships/image" Target="../media/image26.jpe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9.jpeg"/><Relationship Id="rId1" Type="http://schemas.openxmlformats.org/officeDocument/2006/relationships/image" Target="../media/image28.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jpe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2.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5.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6.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8.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9.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0.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kns.cnki.net/kcms2/author/detail?v=1aGKlzgJW-pfAovTE_JRVD7egMedfOPqaJ9wjchv5Hg9YxPSlsE28atBXysGoIsae_g4gY2ot9BLAcGultJ0d7qd21cPAN_5-yxFkVNI6iQ%3D&amp;uniplatform=NZKPT"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1128775" y="1268209"/>
            <a:ext cx="5580380" cy="6232525"/>
          </a:xfrm>
          <a:prstGeom prst="rect">
            <a:avLst/>
          </a:prstGeom>
        </p:spPr>
        <p:txBody>
          <a:bodyPr vert="horz" wrap="square" lIns="0" tIns="12065" rIns="0" bIns="0" rtlCol="0">
            <a:spAutoFit/>
          </a:bodyPr>
          <a:lstStyle/>
          <a:p>
            <a:pPr marL="234950">
              <a:lnSpc>
                <a:spcPct val="100000"/>
              </a:lnSpc>
              <a:spcBef>
                <a:spcPts val="95"/>
              </a:spcBef>
            </a:pPr>
            <a:r>
              <a:rPr sz="1600" b="1" u="sng" spc="-5" dirty="0">
                <a:uFill>
                  <a:solidFill>
                    <a:srgbClr val="000000"/>
                  </a:solidFill>
                </a:uFill>
                <a:latin typeface="黑体" panose="02010609060101010101" charset="-122"/>
                <a:cs typeface="黑体" panose="02010609060101010101" charset="-122"/>
              </a:rPr>
              <a:t>基</a:t>
            </a:r>
            <a:r>
              <a:rPr sz="1600" b="1" u="sng" spc="380" dirty="0">
                <a:uFill>
                  <a:solidFill>
                    <a:srgbClr val="000000"/>
                  </a:solidFill>
                </a:uFill>
                <a:latin typeface="黑体" panose="02010609060101010101" charset="-122"/>
                <a:cs typeface="黑体" panose="02010609060101010101" charset="-122"/>
              </a:rPr>
              <a:t>于</a:t>
            </a:r>
            <a:r>
              <a:rPr sz="1600" b="1" u="sng" spc="-5" dirty="0">
                <a:uFill>
                  <a:solidFill>
                    <a:srgbClr val="000000"/>
                  </a:solidFill>
                </a:uFill>
                <a:latin typeface="黑体" panose="02010609060101010101" charset="-122"/>
                <a:cs typeface="黑体" panose="02010609060101010101" charset="-122"/>
              </a:rPr>
              <a:t>Springboot+ElasticSearch</a:t>
            </a:r>
            <a:r>
              <a:rPr sz="1600" b="1" u="sng" spc="-405" dirty="0">
                <a:uFill>
                  <a:solidFill>
                    <a:srgbClr val="000000"/>
                  </a:solidFill>
                </a:uFill>
                <a:latin typeface="黑体" panose="02010609060101010101" charset="-122"/>
                <a:cs typeface="黑体" panose="02010609060101010101" charset="-122"/>
              </a:rPr>
              <a:t> </a:t>
            </a:r>
            <a:r>
              <a:rPr sz="1600" b="1" u="sng" spc="-15" dirty="0">
                <a:uFill>
                  <a:solidFill>
                    <a:srgbClr val="000000"/>
                  </a:solidFill>
                </a:uFill>
                <a:latin typeface="黑体" panose="02010609060101010101" charset="-122"/>
                <a:cs typeface="黑体" panose="02010609060101010101" charset="-122"/>
              </a:rPr>
              <a:t>的</a:t>
            </a:r>
            <a:r>
              <a:rPr sz="1600" b="1" u="sng" spc="-395" dirty="0">
                <a:uFill>
                  <a:solidFill>
                    <a:srgbClr val="000000"/>
                  </a:solidFill>
                </a:uFill>
                <a:latin typeface="黑体" panose="02010609060101010101" charset="-122"/>
                <a:cs typeface="黑体" panose="02010609060101010101" charset="-122"/>
              </a:rPr>
              <a:t> </a:t>
            </a:r>
            <a:r>
              <a:rPr sz="1600" b="1" u="sng" spc="-5" dirty="0">
                <a:uFill>
                  <a:solidFill>
                    <a:srgbClr val="000000"/>
                  </a:solidFill>
                </a:uFill>
                <a:latin typeface="黑体" panose="02010609060101010101" charset="-122"/>
                <a:cs typeface="黑体" panose="02010609060101010101" charset="-122"/>
              </a:rPr>
              <a:t>vlog</a:t>
            </a:r>
            <a:r>
              <a:rPr sz="1600" b="1" u="sng" spc="-405" dirty="0">
                <a:uFill>
                  <a:solidFill>
                    <a:srgbClr val="000000"/>
                  </a:solidFill>
                </a:uFill>
                <a:latin typeface="黑体" panose="02010609060101010101" charset="-122"/>
                <a:cs typeface="黑体" panose="02010609060101010101" charset="-122"/>
              </a:rPr>
              <a:t> </a:t>
            </a:r>
            <a:r>
              <a:rPr sz="1600" b="1" u="sng" spc="-5" dirty="0">
                <a:uFill>
                  <a:solidFill>
                    <a:srgbClr val="000000"/>
                  </a:solidFill>
                </a:uFill>
                <a:latin typeface="黑体" panose="02010609060101010101" charset="-122"/>
                <a:cs typeface="黑体" panose="02010609060101010101" charset="-122"/>
              </a:rPr>
              <a:t>共享平台的设</a:t>
            </a:r>
            <a:r>
              <a:rPr sz="1600" b="1" u="sng" spc="-15" dirty="0">
                <a:uFill>
                  <a:solidFill>
                    <a:srgbClr val="000000"/>
                  </a:solidFill>
                </a:uFill>
                <a:latin typeface="黑体" panose="02010609060101010101" charset="-122"/>
                <a:cs typeface="黑体" panose="02010609060101010101" charset="-122"/>
              </a:rPr>
              <a:t>计</a:t>
            </a:r>
            <a:endParaRPr sz="1600">
              <a:latin typeface="黑体" panose="02010609060101010101" charset="-122"/>
              <a:cs typeface="黑体" panose="02010609060101010101" charset="-122"/>
            </a:endParaRPr>
          </a:p>
          <a:p>
            <a:pPr>
              <a:lnSpc>
                <a:spcPct val="100000"/>
              </a:lnSpc>
            </a:pPr>
            <a:endParaRPr sz="1950">
              <a:latin typeface="黑体" panose="02010609060101010101" charset="-122"/>
              <a:cs typeface="黑体" panose="02010609060101010101" charset="-122"/>
            </a:endParaRPr>
          </a:p>
          <a:p>
            <a:pPr marL="12700" marR="5080" algn="just">
              <a:lnSpc>
                <a:spcPct val="163000"/>
              </a:lnSpc>
            </a:pPr>
            <a:r>
              <a:rPr sz="1200" b="1" spc="-5" dirty="0">
                <a:latin typeface="宋体" panose="02010600030101010101" pitchFamily="2" charset="-122"/>
                <a:cs typeface="宋体" panose="02010600030101010101" pitchFamily="2" charset="-122"/>
              </a:rPr>
              <a:t>摘</a:t>
            </a:r>
            <a:r>
              <a:rPr sz="1200" b="1" spc="-105" dirty="0">
                <a:latin typeface="宋体" panose="02010600030101010101" pitchFamily="2" charset="-122"/>
                <a:cs typeface="宋体" panose="02010600030101010101" pitchFamily="2" charset="-122"/>
              </a:rPr>
              <a:t> </a:t>
            </a:r>
            <a:r>
              <a:rPr sz="1200" b="1" spc="5" dirty="0">
                <a:latin typeface="宋体" panose="02010600030101010101" pitchFamily="2" charset="-122"/>
                <a:cs typeface="宋体" panose="02010600030101010101" pitchFamily="2" charset="-122"/>
              </a:rPr>
              <a:t>要</a:t>
            </a:r>
            <a:r>
              <a:rPr sz="1200" b="1" spc="-45" dirty="0">
                <a:latin typeface="宋体" panose="02010600030101010101" pitchFamily="2" charset="-122"/>
                <a:cs typeface="宋体" panose="02010600030101010101" pitchFamily="2" charset="-122"/>
              </a:rPr>
              <a:t>：</a:t>
            </a:r>
            <a:r>
              <a:rPr sz="1200" dirty="0">
                <a:solidFill>
                  <a:srgbClr val="0D0D0D"/>
                </a:solidFill>
                <a:latin typeface="楷体" panose="02010609060101010101" charset="-122"/>
                <a:cs typeface="楷体" panose="02010609060101010101" charset="-122"/>
              </a:rPr>
              <a:t>视频分享平台在社交媒体生态中的地位越来越重要</a:t>
            </a:r>
            <a:r>
              <a:rPr sz="1200" spc="-40" dirty="0">
                <a:solidFill>
                  <a:srgbClr val="0D0D0D"/>
                </a:solidFill>
                <a:latin typeface="楷体" panose="02010609060101010101" charset="-122"/>
                <a:cs typeface="楷体" panose="02010609060101010101" charset="-122"/>
              </a:rPr>
              <a:t>，</a:t>
            </a:r>
            <a:r>
              <a:rPr sz="1200" dirty="0">
                <a:solidFill>
                  <a:srgbClr val="0D0D0D"/>
                </a:solidFill>
                <a:latin typeface="楷体" panose="02010609060101010101" charset="-122"/>
                <a:cs typeface="楷体" panose="02010609060101010101" charset="-122"/>
              </a:rPr>
              <a:t>随着数字化时代的不断 </a:t>
            </a:r>
            <a:r>
              <a:rPr sz="1200" spc="10" dirty="0">
                <a:solidFill>
                  <a:srgbClr val="0D0D0D"/>
                </a:solidFill>
                <a:latin typeface="楷体" panose="02010609060101010101" charset="-122"/>
                <a:cs typeface="楷体" panose="02010609060101010101" charset="-122"/>
              </a:rPr>
              <a:t>发</a:t>
            </a:r>
            <a:r>
              <a:rPr sz="1200" spc="20" dirty="0">
                <a:solidFill>
                  <a:srgbClr val="0D0D0D"/>
                </a:solidFill>
                <a:latin typeface="楷体" panose="02010609060101010101" charset="-122"/>
                <a:cs typeface="楷体" panose="02010609060101010101" charset="-122"/>
              </a:rPr>
              <a:t>展</a:t>
            </a:r>
            <a:r>
              <a:rPr sz="1200" spc="10" dirty="0">
                <a:solidFill>
                  <a:srgbClr val="0D0D0D"/>
                </a:solidFill>
                <a:latin typeface="楷体" panose="02010609060101010101" charset="-122"/>
                <a:cs typeface="楷体" panose="02010609060101010101" charset="-122"/>
              </a:rPr>
              <a:t>设计实</a:t>
            </a:r>
            <a:r>
              <a:rPr sz="1200" spc="20" dirty="0">
                <a:solidFill>
                  <a:srgbClr val="0D0D0D"/>
                </a:solidFill>
                <a:latin typeface="楷体" panose="02010609060101010101" charset="-122"/>
                <a:cs typeface="楷体" panose="02010609060101010101" charset="-122"/>
              </a:rPr>
              <a:t>现</a:t>
            </a:r>
            <a:r>
              <a:rPr sz="1200" spc="10" dirty="0">
                <a:solidFill>
                  <a:srgbClr val="0D0D0D"/>
                </a:solidFill>
                <a:latin typeface="楷体" panose="02010609060101010101" charset="-122"/>
                <a:cs typeface="楷体" panose="02010609060101010101" charset="-122"/>
              </a:rPr>
              <a:t>功能</a:t>
            </a:r>
            <a:r>
              <a:rPr sz="1200" spc="20" dirty="0">
                <a:solidFill>
                  <a:srgbClr val="0D0D0D"/>
                </a:solidFill>
                <a:latin typeface="楷体" panose="02010609060101010101" charset="-122"/>
                <a:cs typeface="楷体" panose="02010609060101010101" charset="-122"/>
              </a:rPr>
              <a:t>丰</a:t>
            </a:r>
            <a:r>
              <a:rPr sz="1200" spc="10" dirty="0">
                <a:solidFill>
                  <a:srgbClr val="0D0D0D"/>
                </a:solidFill>
                <a:latin typeface="楷体" panose="02010609060101010101" charset="-122"/>
                <a:cs typeface="楷体" panose="02010609060101010101" charset="-122"/>
              </a:rPr>
              <a:t>富的视</a:t>
            </a:r>
            <a:r>
              <a:rPr sz="1200" spc="20" dirty="0">
                <a:solidFill>
                  <a:srgbClr val="0D0D0D"/>
                </a:solidFill>
                <a:latin typeface="楷体" panose="02010609060101010101" charset="-122"/>
                <a:cs typeface="楷体" panose="02010609060101010101" charset="-122"/>
              </a:rPr>
              <a:t>频</a:t>
            </a:r>
            <a:r>
              <a:rPr sz="1200" spc="10" dirty="0">
                <a:solidFill>
                  <a:srgbClr val="0D0D0D"/>
                </a:solidFill>
                <a:latin typeface="楷体" panose="02010609060101010101" charset="-122"/>
                <a:cs typeface="楷体" panose="02010609060101010101" charset="-122"/>
              </a:rPr>
              <a:t>上传</a:t>
            </a:r>
            <a:r>
              <a:rPr sz="1200" spc="20" dirty="0">
                <a:solidFill>
                  <a:srgbClr val="0D0D0D"/>
                </a:solidFill>
                <a:latin typeface="楷体" panose="02010609060101010101" charset="-122"/>
                <a:cs typeface="楷体" panose="02010609060101010101" charset="-122"/>
              </a:rPr>
              <a:t>平</a:t>
            </a:r>
            <a:r>
              <a:rPr sz="1200" spc="10" dirty="0">
                <a:solidFill>
                  <a:srgbClr val="0D0D0D"/>
                </a:solidFill>
                <a:latin typeface="楷体" panose="02010609060101010101" charset="-122"/>
                <a:cs typeface="楷体" panose="02010609060101010101" charset="-122"/>
              </a:rPr>
              <a:t>台，以</a:t>
            </a:r>
            <a:r>
              <a:rPr sz="1200" spc="20" dirty="0">
                <a:solidFill>
                  <a:srgbClr val="0D0D0D"/>
                </a:solidFill>
                <a:latin typeface="楷体" panose="02010609060101010101" charset="-122"/>
                <a:cs typeface="楷体" panose="02010609060101010101" charset="-122"/>
              </a:rPr>
              <a:t>满</a:t>
            </a:r>
            <a:r>
              <a:rPr sz="1200" spc="10" dirty="0">
                <a:solidFill>
                  <a:srgbClr val="0D0D0D"/>
                </a:solidFill>
                <a:latin typeface="楷体" panose="02010609060101010101" charset="-122"/>
                <a:cs typeface="楷体" panose="02010609060101010101" charset="-122"/>
              </a:rPr>
              <a:t>足多</a:t>
            </a:r>
            <a:r>
              <a:rPr sz="1200" spc="20" dirty="0">
                <a:solidFill>
                  <a:srgbClr val="0D0D0D"/>
                </a:solidFill>
                <a:latin typeface="楷体" panose="02010609060101010101" charset="-122"/>
                <a:cs typeface="楷体" panose="02010609060101010101" charset="-122"/>
              </a:rPr>
              <a:t>功</a:t>
            </a:r>
            <a:r>
              <a:rPr sz="1200" spc="10" dirty="0">
                <a:solidFill>
                  <a:srgbClr val="0D0D0D"/>
                </a:solidFill>
                <a:latin typeface="楷体" panose="02010609060101010101" charset="-122"/>
                <a:cs typeface="楷体" panose="02010609060101010101" charset="-122"/>
              </a:rPr>
              <a:t>能需求</a:t>
            </a:r>
            <a:r>
              <a:rPr sz="1200" spc="20" dirty="0">
                <a:solidFill>
                  <a:srgbClr val="0D0D0D"/>
                </a:solidFill>
                <a:latin typeface="楷体" panose="02010609060101010101" charset="-122"/>
                <a:cs typeface="楷体" panose="02010609060101010101" charset="-122"/>
              </a:rPr>
              <a:t>为</a:t>
            </a:r>
            <a:r>
              <a:rPr sz="1200" spc="10" dirty="0">
                <a:solidFill>
                  <a:srgbClr val="0D0D0D"/>
                </a:solidFill>
                <a:latin typeface="楷体" panose="02010609060101010101" charset="-122"/>
                <a:cs typeface="楷体" panose="02010609060101010101" charset="-122"/>
              </a:rPr>
              <a:t>出发</a:t>
            </a:r>
            <a:r>
              <a:rPr sz="1200" spc="20" dirty="0">
                <a:solidFill>
                  <a:srgbClr val="0D0D0D"/>
                </a:solidFill>
                <a:latin typeface="楷体" panose="02010609060101010101" charset="-122"/>
                <a:cs typeface="楷体" panose="02010609060101010101" charset="-122"/>
              </a:rPr>
              <a:t>点</a:t>
            </a:r>
            <a:r>
              <a:rPr sz="1200" spc="10" dirty="0">
                <a:solidFill>
                  <a:srgbClr val="0D0D0D"/>
                </a:solidFill>
                <a:latin typeface="楷体" panose="02010609060101010101" charset="-122"/>
                <a:cs typeface="楷体" panose="02010609060101010101" charset="-122"/>
              </a:rPr>
              <a:t>。该平</a:t>
            </a:r>
            <a:r>
              <a:rPr sz="1200" spc="20" dirty="0">
                <a:solidFill>
                  <a:srgbClr val="0D0D0D"/>
                </a:solidFill>
                <a:latin typeface="楷体" panose="02010609060101010101" charset="-122"/>
                <a:cs typeface="楷体" panose="02010609060101010101" charset="-122"/>
              </a:rPr>
              <a:t>台</a:t>
            </a:r>
            <a:r>
              <a:rPr sz="1200" spc="10" dirty="0">
                <a:solidFill>
                  <a:srgbClr val="0D0D0D"/>
                </a:solidFill>
                <a:latin typeface="楷体" panose="02010609060101010101" charset="-122"/>
                <a:cs typeface="楷体" panose="02010609060101010101" charset="-122"/>
              </a:rPr>
              <a:t>除</a:t>
            </a:r>
            <a:r>
              <a:rPr sz="1200" dirty="0">
                <a:solidFill>
                  <a:srgbClr val="0D0D0D"/>
                </a:solidFill>
                <a:latin typeface="楷体" panose="02010609060101010101" charset="-122"/>
                <a:cs typeface="楷体" panose="02010609060101010101" charset="-122"/>
              </a:rPr>
              <a:t>具 </a:t>
            </a:r>
            <a:r>
              <a:rPr sz="1200" spc="10" dirty="0">
                <a:solidFill>
                  <a:srgbClr val="0D0D0D"/>
                </a:solidFill>
                <a:latin typeface="楷体" panose="02010609060101010101" charset="-122"/>
                <a:cs typeface="楷体" panose="02010609060101010101" charset="-122"/>
              </a:rPr>
              <a:t>备</a:t>
            </a:r>
            <a:r>
              <a:rPr sz="1200" spc="20" dirty="0">
                <a:solidFill>
                  <a:srgbClr val="0D0D0D"/>
                </a:solidFill>
                <a:latin typeface="楷体" panose="02010609060101010101" charset="-122"/>
                <a:cs typeface="楷体" panose="02010609060101010101" charset="-122"/>
              </a:rPr>
              <a:t>视</a:t>
            </a:r>
            <a:r>
              <a:rPr sz="1200" spc="10" dirty="0">
                <a:solidFill>
                  <a:srgbClr val="0D0D0D"/>
                </a:solidFill>
                <a:latin typeface="楷体" panose="02010609060101010101" charset="-122"/>
                <a:cs typeface="楷体" panose="02010609060101010101" charset="-122"/>
              </a:rPr>
              <a:t>频上传</a:t>
            </a:r>
            <a:r>
              <a:rPr sz="1200" spc="20" dirty="0">
                <a:solidFill>
                  <a:srgbClr val="0D0D0D"/>
                </a:solidFill>
                <a:latin typeface="楷体" panose="02010609060101010101" charset="-122"/>
                <a:cs typeface="楷体" panose="02010609060101010101" charset="-122"/>
              </a:rPr>
              <a:t>播</a:t>
            </a:r>
            <a:r>
              <a:rPr sz="1200" spc="10" dirty="0">
                <a:solidFill>
                  <a:srgbClr val="0D0D0D"/>
                </a:solidFill>
                <a:latin typeface="楷体" panose="02010609060101010101" charset="-122"/>
                <a:cs typeface="楷体" panose="02010609060101010101" charset="-122"/>
              </a:rPr>
              <a:t>放的</a:t>
            </a:r>
            <a:r>
              <a:rPr sz="1200" spc="20" dirty="0">
                <a:solidFill>
                  <a:srgbClr val="0D0D0D"/>
                </a:solidFill>
                <a:latin typeface="楷体" panose="02010609060101010101" charset="-122"/>
                <a:cs typeface="楷体" panose="02010609060101010101" charset="-122"/>
              </a:rPr>
              <a:t>基</a:t>
            </a:r>
            <a:r>
              <a:rPr sz="1200" spc="10" dirty="0">
                <a:solidFill>
                  <a:srgbClr val="0D0D0D"/>
                </a:solidFill>
                <a:latin typeface="楷体" panose="02010609060101010101" charset="-122"/>
                <a:cs typeface="楷体" panose="02010609060101010101" charset="-122"/>
              </a:rPr>
              <a:t>本功能</a:t>
            </a:r>
            <a:r>
              <a:rPr sz="1200" spc="20" dirty="0">
                <a:solidFill>
                  <a:srgbClr val="0D0D0D"/>
                </a:solidFill>
                <a:latin typeface="楷体" panose="02010609060101010101" charset="-122"/>
                <a:cs typeface="楷体" panose="02010609060101010101" charset="-122"/>
              </a:rPr>
              <a:t>外</a:t>
            </a:r>
            <a:r>
              <a:rPr sz="1200" spc="10" dirty="0">
                <a:solidFill>
                  <a:srgbClr val="0D0D0D"/>
                </a:solidFill>
                <a:latin typeface="楷体" panose="02010609060101010101" charset="-122"/>
                <a:cs typeface="楷体" panose="02010609060101010101" charset="-122"/>
              </a:rPr>
              <a:t>，还</a:t>
            </a:r>
            <a:r>
              <a:rPr sz="1200" spc="20" dirty="0">
                <a:solidFill>
                  <a:srgbClr val="0D0D0D"/>
                </a:solidFill>
                <a:latin typeface="楷体" panose="02010609060101010101" charset="-122"/>
                <a:cs typeface="楷体" panose="02010609060101010101" charset="-122"/>
              </a:rPr>
              <a:t>包</a:t>
            </a:r>
            <a:r>
              <a:rPr sz="1200" spc="10" dirty="0">
                <a:solidFill>
                  <a:srgbClr val="0D0D0D"/>
                </a:solidFill>
                <a:latin typeface="楷体" panose="02010609060101010101" charset="-122"/>
                <a:cs typeface="楷体" panose="02010609060101010101" charset="-122"/>
              </a:rPr>
              <a:t>含了一</a:t>
            </a:r>
            <a:r>
              <a:rPr sz="1200" spc="20" dirty="0">
                <a:solidFill>
                  <a:srgbClr val="0D0D0D"/>
                </a:solidFill>
                <a:latin typeface="楷体" panose="02010609060101010101" charset="-122"/>
                <a:cs typeface="楷体" panose="02010609060101010101" charset="-122"/>
              </a:rPr>
              <a:t>系</a:t>
            </a:r>
            <a:r>
              <a:rPr sz="1200" spc="10" dirty="0">
                <a:solidFill>
                  <a:srgbClr val="0D0D0D"/>
                </a:solidFill>
                <a:latin typeface="楷体" panose="02010609060101010101" charset="-122"/>
                <a:cs typeface="楷体" panose="02010609060101010101" charset="-122"/>
              </a:rPr>
              <a:t>列功</a:t>
            </a:r>
            <a:r>
              <a:rPr sz="1200" spc="20" dirty="0">
                <a:solidFill>
                  <a:srgbClr val="0D0D0D"/>
                </a:solidFill>
                <a:latin typeface="楷体" panose="02010609060101010101" charset="-122"/>
                <a:cs typeface="楷体" panose="02010609060101010101" charset="-122"/>
              </a:rPr>
              <a:t>能</a:t>
            </a:r>
            <a:r>
              <a:rPr sz="1200" spc="10" dirty="0">
                <a:solidFill>
                  <a:srgbClr val="0D0D0D"/>
                </a:solidFill>
                <a:latin typeface="楷体" panose="02010609060101010101" charset="-122"/>
                <a:cs typeface="楷体" panose="02010609060101010101" charset="-122"/>
              </a:rPr>
              <a:t>，如搜</a:t>
            </a:r>
            <a:r>
              <a:rPr sz="1200" spc="20" dirty="0">
                <a:solidFill>
                  <a:srgbClr val="0D0D0D"/>
                </a:solidFill>
                <a:latin typeface="楷体" panose="02010609060101010101" charset="-122"/>
                <a:cs typeface="楷体" panose="02010609060101010101" charset="-122"/>
              </a:rPr>
              <a:t>索</a:t>
            </a:r>
            <a:r>
              <a:rPr sz="1200" spc="10" dirty="0">
                <a:solidFill>
                  <a:srgbClr val="0D0D0D"/>
                </a:solidFill>
                <a:latin typeface="楷体" panose="02010609060101010101" charset="-122"/>
                <a:cs typeface="楷体" panose="02010609060101010101" charset="-122"/>
              </a:rPr>
              <a:t>首页</a:t>
            </a:r>
            <a:r>
              <a:rPr sz="1200" spc="20" dirty="0">
                <a:solidFill>
                  <a:srgbClr val="0D0D0D"/>
                </a:solidFill>
                <a:latin typeface="楷体" panose="02010609060101010101" charset="-122"/>
                <a:cs typeface="楷体" panose="02010609060101010101" charset="-122"/>
              </a:rPr>
              <a:t>，</a:t>
            </a:r>
            <a:r>
              <a:rPr sz="1200" spc="10" dirty="0">
                <a:solidFill>
                  <a:srgbClr val="0D0D0D"/>
                </a:solidFill>
                <a:latin typeface="楷体" panose="02010609060101010101" charset="-122"/>
                <a:cs typeface="楷体" panose="02010609060101010101" charset="-122"/>
              </a:rPr>
              <a:t>注册登</a:t>
            </a:r>
            <a:r>
              <a:rPr sz="1200" spc="20" dirty="0">
                <a:solidFill>
                  <a:srgbClr val="0D0D0D"/>
                </a:solidFill>
                <a:latin typeface="楷体" panose="02010609060101010101" charset="-122"/>
                <a:cs typeface="楷体" panose="02010609060101010101" charset="-122"/>
              </a:rPr>
              <a:t>录</a:t>
            </a:r>
            <a:r>
              <a:rPr sz="1200" spc="10" dirty="0">
                <a:solidFill>
                  <a:srgbClr val="0D0D0D"/>
                </a:solidFill>
                <a:latin typeface="楷体" panose="02010609060101010101" charset="-122"/>
                <a:cs typeface="楷体" panose="02010609060101010101" charset="-122"/>
              </a:rPr>
              <a:t>，</a:t>
            </a:r>
            <a:r>
              <a:rPr sz="1200" dirty="0">
                <a:solidFill>
                  <a:srgbClr val="0D0D0D"/>
                </a:solidFill>
                <a:latin typeface="楷体" panose="02010609060101010101" charset="-122"/>
                <a:cs typeface="楷体" panose="02010609060101010101" charset="-122"/>
              </a:rPr>
              <a:t>弹 </a:t>
            </a:r>
            <a:r>
              <a:rPr sz="1200" spc="10" dirty="0">
                <a:solidFill>
                  <a:srgbClr val="0D0D0D"/>
                </a:solidFill>
                <a:latin typeface="楷体" panose="02010609060101010101" charset="-122"/>
                <a:cs typeface="楷体" panose="02010609060101010101" charset="-122"/>
              </a:rPr>
              <a:t>幕</a:t>
            </a:r>
            <a:r>
              <a:rPr sz="1200" spc="20" dirty="0">
                <a:solidFill>
                  <a:srgbClr val="0D0D0D"/>
                </a:solidFill>
                <a:latin typeface="楷体" panose="02010609060101010101" charset="-122"/>
                <a:cs typeface="楷体" panose="02010609060101010101" charset="-122"/>
              </a:rPr>
              <a:t>评</a:t>
            </a:r>
            <a:r>
              <a:rPr sz="1200" spc="10" dirty="0">
                <a:solidFill>
                  <a:srgbClr val="0D0D0D"/>
                </a:solidFill>
                <a:latin typeface="楷体" panose="02010609060101010101" charset="-122"/>
                <a:cs typeface="楷体" panose="02010609060101010101" charset="-122"/>
              </a:rPr>
              <a:t>论，视</a:t>
            </a:r>
            <a:r>
              <a:rPr sz="1200" spc="20" dirty="0">
                <a:solidFill>
                  <a:srgbClr val="0D0D0D"/>
                </a:solidFill>
                <a:latin typeface="楷体" panose="02010609060101010101" charset="-122"/>
                <a:cs typeface="楷体" panose="02010609060101010101" charset="-122"/>
              </a:rPr>
              <a:t>频</a:t>
            </a:r>
            <a:r>
              <a:rPr sz="1200" spc="10" dirty="0">
                <a:solidFill>
                  <a:srgbClr val="0D0D0D"/>
                </a:solidFill>
                <a:latin typeface="楷体" panose="02010609060101010101" charset="-122"/>
                <a:cs typeface="楷体" panose="02010609060101010101" charset="-122"/>
              </a:rPr>
              <a:t>审核</a:t>
            </a:r>
            <a:r>
              <a:rPr sz="1200" spc="20" dirty="0">
                <a:solidFill>
                  <a:srgbClr val="0D0D0D"/>
                </a:solidFill>
                <a:latin typeface="楷体" panose="02010609060101010101" charset="-122"/>
                <a:cs typeface="楷体" panose="02010609060101010101" charset="-122"/>
              </a:rPr>
              <a:t>，</a:t>
            </a:r>
            <a:r>
              <a:rPr sz="1200" spc="10" dirty="0">
                <a:solidFill>
                  <a:srgbClr val="0D0D0D"/>
                </a:solidFill>
                <a:latin typeface="楷体" panose="02010609060101010101" charset="-122"/>
                <a:cs typeface="楷体" panose="02010609060101010101" charset="-122"/>
              </a:rPr>
              <a:t>影音管</a:t>
            </a:r>
            <a:r>
              <a:rPr sz="1200" spc="20" dirty="0">
                <a:solidFill>
                  <a:srgbClr val="0D0D0D"/>
                </a:solidFill>
                <a:latin typeface="楷体" panose="02010609060101010101" charset="-122"/>
                <a:cs typeface="楷体" panose="02010609060101010101" charset="-122"/>
              </a:rPr>
              <a:t>理</a:t>
            </a:r>
            <a:r>
              <a:rPr sz="1200" spc="10" dirty="0">
                <a:solidFill>
                  <a:srgbClr val="0D0D0D"/>
                </a:solidFill>
                <a:latin typeface="楷体" panose="02010609060101010101" charset="-122"/>
                <a:cs typeface="楷体" panose="02010609060101010101" charset="-122"/>
              </a:rPr>
              <a:t>，私</a:t>
            </a:r>
            <a:r>
              <a:rPr sz="1200" spc="20" dirty="0">
                <a:solidFill>
                  <a:srgbClr val="0D0D0D"/>
                </a:solidFill>
                <a:latin typeface="楷体" panose="02010609060101010101" charset="-122"/>
                <a:cs typeface="楷体" panose="02010609060101010101" charset="-122"/>
              </a:rPr>
              <a:t>信</a:t>
            </a:r>
            <a:r>
              <a:rPr sz="1200" spc="10" dirty="0">
                <a:solidFill>
                  <a:srgbClr val="0D0D0D"/>
                </a:solidFill>
                <a:latin typeface="楷体" panose="02010609060101010101" charset="-122"/>
                <a:cs typeface="楷体" panose="02010609060101010101" charset="-122"/>
              </a:rPr>
              <a:t>等。这</a:t>
            </a:r>
            <a:r>
              <a:rPr sz="1200" spc="20" dirty="0">
                <a:solidFill>
                  <a:srgbClr val="0D0D0D"/>
                </a:solidFill>
                <a:latin typeface="楷体" panose="02010609060101010101" charset="-122"/>
                <a:cs typeface="楷体" panose="02010609060101010101" charset="-122"/>
              </a:rPr>
              <a:t>些</a:t>
            </a:r>
            <a:r>
              <a:rPr sz="1200" spc="10" dirty="0">
                <a:solidFill>
                  <a:srgbClr val="0D0D0D"/>
                </a:solidFill>
                <a:latin typeface="楷体" panose="02010609060101010101" charset="-122"/>
                <a:cs typeface="楷体" panose="02010609060101010101" charset="-122"/>
              </a:rPr>
              <a:t>功能</a:t>
            </a:r>
            <a:r>
              <a:rPr sz="1200" spc="20" dirty="0">
                <a:solidFill>
                  <a:srgbClr val="0D0D0D"/>
                </a:solidFill>
                <a:latin typeface="楷体" panose="02010609060101010101" charset="-122"/>
                <a:cs typeface="楷体" panose="02010609060101010101" charset="-122"/>
              </a:rPr>
              <a:t>的</a:t>
            </a:r>
            <a:r>
              <a:rPr sz="1200" spc="10" dirty="0">
                <a:solidFill>
                  <a:srgbClr val="0D0D0D"/>
                </a:solidFill>
                <a:latin typeface="楷体" panose="02010609060101010101" charset="-122"/>
                <a:cs typeface="楷体" panose="02010609060101010101" charset="-122"/>
              </a:rPr>
              <a:t>整合，</a:t>
            </a:r>
            <a:r>
              <a:rPr sz="1200" spc="20" dirty="0">
                <a:solidFill>
                  <a:srgbClr val="0D0D0D"/>
                </a:solidFill>
                <a:latin typeface="楷体" panose="02010609060101010101" charset="-122"/>
                <a:cs typeface="楷体" panose="02010609060101010101" charset="-122"/>
              </a:rPr>
              <a:t>让</a:t>
            </a:r>
            <a:r>
              <a:rPr sz="1200" spc="10" dirty="0">
                <a:solidFill>
                  <a:srgbClr val="0D0D0D"/>
                </a:solidFill>
                <a:latin typeface="楷体" panose="02010609060101010101" charset="-122"/>
                <a:cs typeface="楷体" panose="02010609060101010101" charset="-122"/>
              </a:rPr>
              <a:t>用户</a:t>
            </a:r>
            <a:r>
              <a:rPr sz="1200" spc="20" dirty="0">
                <a:solidFill>
                  <a:srgbClr val="0D0D0D"/>
                </a:solidFill>
                <a:latin typeface="楷体" panose="02010609060101010101" charset="-122"/>
                <a:cs typeface="楷体" panose="02010609060101010101" charset="-122"/>
              </a:rPr>
              <a:t>可</a:t>
            </a:r>
            <a:r>
              <a:rPr sz="1200" spc="10" dirty="0">
                <a:solidFill>
                  <a:srgbClr val="0D0D0D"/>
                </a:solidFill>
                <a:latin typeface="楷体" panose="02010609060101010101" charset="-122"/>
                <a:cs typeface="楷体" panose="02010609060101010101" charset="-122"/>
              </a:rPr>
              <a:t>以在平</a:t>
            </a:r>
            <a:r>
              <a:rPr sz="1200" spc="20" dirty="0">
                <a:solidFill>
                  <a:srgbClr val="0D0D0D"/>
                </a:solidFill>
                <a:latin typeface="楷体" panose="02010609060101010101" charset="-122"/>
                <a:cs typeface="楷体" panose="02010609060101010101" charset="-122"/>
              </a:rPr>
              <a:t>台</a:t>
            </a:r>
            <a:r>
              <a:rPr sz="1200" spc="10" dirty="0">
                <a:solidFill>
                  <a:srgbClr val="0D0D0D"/>
                </a:solidFill>
                <a:latin typeface="楷体" panose="02010609060101010101" charset="-122"/>
                <a:cs typeface="楷体" panose="02010609060101010101" charset="-122"/>
              </a:rPr>
              <a:t>上</a:t>
            </a:r>
            <a:r>
              <a:rPr sz="1200" dirty="0">
                <a:solidFill>
                  <a:srgbClr val="0D0D0D"/>
                </a:solidFill>
                <a:latin typeface="楷体" panose="02010609060101010101" charset="-122"/>
                <a:cs typeface="楷体" panose="02010609060101010101" charset="-122"/>
              </a:rPr>
              <a:t>进 </a:t>
            </a:r>
            <a:r>
              <a:rPr sz="1200" spc="10" dirty="0">
                <a:solidFill>
                  <a:srgbClr val="0D0D0D"/>
                </a:solidFill>
                <a:latin typeface="楷体" panose="02010609060101010101" charset="-122"/>
                <a:cs typeface="楷体" panose="02010609060101010101" charset="-122"/>
              </a:rPr>
              <a:t>行</a:t>
            </a:r>
            <a:r>
              <a:rPr sz="1200" spc="20" dirty="0">
                <a:solidFill>
                  <a:srgbClr val="0D0D0D"/>
                </a:solidFill>
                <a:latin typeface="楷体" panose="02010609060101010101" charset="-122"/>
                <a:cs typeface="楷体" panose="02010609060101010101" charset="-122"/>
              </a:rPr>
              <a:t>视</a:t>
            </a:r>
            <a:r>
              <a:rPr sz="1200" spc="10" dirty="0">
                <a:solidFill>
                  <a:srgbClr val="0D0D0D"/>
                </a:solidFill>
                <a:latin typeface="楷体" panose="02010609060101010101" charset="-122"/>
                <a:cs typeface="楷体" panose="02010609060101010101" charset="-122"/>
              </a:rPr>
              <a:t>频的全</a:t>
            </a:r>
            <a:r>
              <a:rPr sz="1200" spc="20" dirty="0">
                <a:solidFill>
                  <a:srgbClr val="0D0D0D"/>
                </a:solidFill>
                <a:latin typeface="楷体" panose="02010609060101010101" charset="-122"/>
                <a:cs typeface="楷体" panose="02010609060101010101" charset="-122"/>
              </a:rPr>
              <a:t>方</a:t>
            </a:r>
            <a:r>
              <a:rPr sz="1200" spc="10" dirty="0">
                <a:solidFill>
                  <a:srgbClr val="0D0D0D"/>
                </a:solidFill>
                <a:latin typeface="楷体" panose="02010609060101010101" charset="-122"/>
                <a:cs typeface="楷体" panose="02010609060101010101" charset="-122"/>
              </a:rPr>
              <a:t>位分</a:t>
            </a:r>
            <a:r>
              <a:rPr sz="1200" spc="20" dirty="0">
                <a:solidFill>
                  <a:srgbClr val="0D0D0D"/>
                </a:solidFill>
                <a:latin typeface="楷体" panose="02010609060101010101" charset="-122"/>
                <a:cs typeface="楷体" panose="02010609060101010101" charset="-122"/>
              </a:rPr>
              <a:t>享</a:t>
            </a:r>
            <a:r>
              <a:rPr sz="1200" spc="10" dirty="0">
                <a:solidFill>
                  <a:srgbClr val="0D0D0D"/>
                </a:solidFill>
                <a:latin typeface="楷体" panose="02010609060101010101" charset="-122"/>
                <a:cs typeface="楷体" panose="02010609060101010101" charset="-122"/>
              </a:rPr>
              <a:t>，沟通</a:t>
            </a:r>
            <a:r>
              <a:rPr sz="1200" spc="20" dirty="0">
                <a:solidFill>
                  <a:srgbClr val="0D0D0D"/>
                </a:solidFill>
                <a:latin typeface="楷体" panose="02010609060101010101" charset="-122"/>
                <a:cs typeface="楷体" panose="02010609060101010101" charset="-122"/>
              </a:rPr>
              <a:t>，</a:t>
            </a:r>
            <a:r>
              <a:rPr sz="1200" spc="10" dirty="0">
                <a:solidFill>
                  <a:srgbClr val="0D0D0D"/>
                </a:solidFill>
                <a:latin typeface="楷体" panose="02010609060101010101" charset="-122"/>
                <a:cs typeface="楷体" panose="02010609060101010101" charset="-122"/>
              </a:rPr>
              <a:t>管理</a:t>
            </a:r>
            <a:r>
              <a:rPr sz="1200" spc="20" dirty="0">
                <a:solidFill>
                  <a:srgbClr val="0D0D0D"/>
                </a:solidFill>
                <a:latin typeface="楷体" panose="02010609060101010101" charset="-122"/>
                <a:cs typeface="楷体" panose="02010609060101010101" charset="-122"/>
              </a:rPr>
              <a:t>等</a:t>
            </a:r>
            <a:r>
              <a:rPr sz="1200" spc="10" dirty="0">
                <a:solidFill>
                  <a:srgbClr val="0D0D0D"/>
                </a:solidFill>
                <a:latin typeface="楷体" panose="02010609060101010101" charset="-122"/>
                <a:cs typeface="楷体" panose="02010609060101010101" charset="-122"/>
              </a:rPr>
              <a:t>各个环</a:t>
            </a:r>
            <a:r>
              <a:rPr sz="1200" spc="20" dirty="0">
                <a:solidFill>
                  <a:srgbClr val="0D0D0D"/>
                </a:solidFill>
                <a:latin typeface="楷体" panose="02010609060101010101" charset="-122"/>
                <a:cs typeface="楷体" panose="02010609060101010101" charset="-122"/>
              </a:rPr>
              <a:t>节</a:t>
            </a:r>
            <a:r>
              <a:rPr sz="1200" spc="10" dirty="0">
                <a:solidFill>
                  <a:srgbClr val="0D0D0D"/>
                </a:solidFill>
                <a:latin typeface="楷体" panose="02010609060101010101" charset="-122"/>
                <a:cs typeface="楷体" panose="02010609060101010101" charset="-122"/>
              </a:rPr>
              <a:t>的工</a:t>
            </a:r>
            <a:r>
              <a:rPr sz="1200" spc="20" dirty="0">
                <a:solidFill>
                  <a:srgbClr val="0D0D0D"/>
                </a:solidFill>
                <a:latin typeface="楷体" panose="02010609060101010101" charset="-122"/>
                <a:cs typeface="楷体" panose="02010609060101010101" charset="-122"/>
              </a:rPr>
              <a:t>作</a:t>
            </a:r>
            <a:r>
              <a:rPr sz="1200" spc="10" dirty="0">
                <a:solidFill>
                  <a:srgbClr val="0D0D0D"/>
                </a:solidFill>
                <a:latin typeface="楷体" panose="02010609060101010101" charset="-122"/>
                <a:cs typeface="楷体" panose="02010609060101010101" charset="-122"/>
              </a:rPr>
              <a:t>。一是</a:t>
            </a:r>
            <a:r>
              <a:rPr sz="1200" spc="20" dirty="0">
                <a:solidFill>
                  <a:srgbClr val="0D0D0D"/>
                </a:solidFill>
                <a:latin typeface="楷体" panose="02010609060101010101" charset="-122"/>
                <a:cs typeface="楷体" panose="02010609060101010101" charset="-122"/>
              </a:rPr>
              <a:t>通</a:t>
            </a:r>
            <a:r>
              <a:rPr sz="1200" spc="10" dirty="0">
                <a:solidFill>
                  <a:srgbClr val="0D0D0D"/>
                </a:solidFill>
                <a:latin typeface="楷体" panose="02010609060101010101" charset="-122"/>
                <a:cs typeface="楷体" panose="02010609060101010101" charset="-122"/>
              </a:rPr>
              <a:t>过用</a:t>
            </a:r>
            <a:r>
              <a:rPr sz="1200" spc="20" dirty="0">
                <a:solidFill>
                  <a:srgbClr val="0D0D0D"/>
                </a:solidFill>
                <a:latin typeface="楷体" panose="02010609060101010101" charset="-122"/>
                <a:cs typeface="楷体" panose="02010609060101010101" charset="-122"/>
              </a:rPr>
              <a:t>户</a:t>
            </a:r>
            <a:r>
              <a:rPr sz="1200" spc="10" dirty="0">
                <a:solidFill>
                  <a:srgbClr val="0D0D0D"/>
                </a:solidFill>
                <a:latin typeface="楷体" panose="02010609060101010101" charset="-122"/>
                <a:cs typeface="楷体" panose="02010609060101010101" charset="-122"/>
              </a:rPr>
              <a:t>管理、</a:t>
            </a:r>
            <a:r>
              <a:rPr sz="1200" spc="20" dirty="0">
                <a:solidFill>
                  <a:srgbClr val="0D0D0D"/>
                </a:solidFill>
                <a:latin typeface="楷体" panose="02010609060101010101" charset="-122"/>
                <a:cs typeface="楷体" panose="02010609060101010101" charset="-122"/>
              </a:rPr>
              <a:t>内</a:t>
            </a:r>
            <a:r>
              <a:rPr sz="1200" spc="10" dirty="0">
                <a:solidFill>
                  <a:srgbClr val="0D0D0D"/>
                </a:solidFill>
                <a:latin typeface="楷体" panose="02010609060101010101" charset="-122"/>
                <a:cs typeface="楷体" panose="02010609060101010101" charset="-122"/>
              </a:rPr>
              <a:t>容</a:t>
            </a:r>
            <a:r>
              <a:rPr sz="1200" dirty="0">
                <a:solidFill>
                  <a:srgbClr val="0D0D0D"/>
                </a:solidFill>
                <a:latin typeface="楷体" panose="02010609060101010101" charset="-122"/>
                <a:cs typeface="楷体" panose="02010609060101010101" charset="-122"/>
              </a:rPr>
              <a:t>管 理</a:t>
            </a:r>
            <a:r>
              <a:rPr sz="1200" spc="-25" dirty="0">
                <a:solidFill>
                  <a:srgbClr val="0D0D0D"/>
                </a:solidFill>
                <a:latin typeface="楷体" panose="02010609060101010101" charset="-122"/>
                <a:cs typeface="楷体" panose="02010609060101010101" charset="-122"/>
              </a:rPr>
              <a:t>、</a:t>
            </a:r>
            <a:r>
              <a:rPr sz="1200" dirty="0">
                <a:solidFill>
                  <a:srgbClr val="0D0D0D"/>
                </a:solidFill>
                <a:latin typeface="楷体" panose="02010609060101010101" charset="-122"/>
                <a:cs typeface="楷体" panose="02010609060101010101" charset="-122"/>
              </a:rPr>
              <a:t>交互功能</a:t>
            </a:r>
            <a:r>
              <a:rPr sz="1200" spc="-25" dirty="0">
                <a:solidFill>
                  <a:srgbClr val="0D0D0D"/>
                </a:solidFill>
                <a:latin typeface="楷体" panose="02010609060101010101" charset="-122"/>
                <a:cs typeface="楷体" panose="02010609060101010101" charset="-122"/>
              </a:rPr>
              <a:t>、</a:t>
            </a:r>
            <a:r>
              <a:rPr sz="1200" dirty="0">
                <a:solidFill>
                  <a:srgbClr val="0D0D0D"/>
                </a:solidFill>
                <a:latin typeface="楷体" panose="02010609060101010101" charset="-122"/>
                <a:cs typeface="楷体" panose="02010609060101010101" charset="-122"/>
              </a:rPr>
              <a:t>审核管理等平台基本功能模块的深入分析,确定了用户需求</a:t>
            </a:r>
            <a:r>
              <a:rPr sz="1200" spc="-15" dirty="0">
                <a:solidFill>
                  <a:srgbClr val="0D0D0D"/>
                </a:solidFill>
                <a:latin typeface="楷体" panose="02010609060101010101" charset="-122"/>
                <a:cs typeface="楷体" panose="02010609060101010101" charset="-122"/>
              </a:rPr>
              <a:t>。</a:t>
            </a:r>
            <a:r>
              <a:rPr sz="1200" dirty="0">
                <a:solidFill>
                  <a:srgbClr val="0D0D0D"/>
                </a:solidFill>
                <a:latin typeface="楷体" panose="02010609060101010101" charset="-122"/>
                <a:cs typeface="楷体" panose="02010609060101010101" charset="-122"/>
              </a:rPr>
              <a:t>二是对 </a:t>
            </a:r>
            <a:r>
              <a:rPr sz="1200" spc="10" dirty="0">
                <a:solidFill>
                  <a:srgbClr val="0D0D0D"/>
                </a:solidFill>
                <a:latin typeface="楷体" panose="02010609060101010101" charset="-122"/>
                <a:cs typeface="楷体" panose="02010609060101010101" charset="-122"/>
              </a:rPr>
              <a:t>后</a:t>
            </a:r>
            <a:r>
              <a:rPr sz="1200" spc="20" dirty="0">
                <a:solidFill>
                  <a:srgbClr val="0D0D0D"/>
                </a:solidFill>
                <a:latin typeface="楷体" panose="02010609060101010101" charset="-122"/>
                <a:cs typeface="楷体" panose="02010609060101010101" charset="-122"/>
              </a:rPr>
              <a:t>续</a:t>
            </a:r>
            <a:r>
              <a:rPr sz="1200" spc="10" dirty="0">
                <a:solidFill>
                  <a:srgbClr val="0D0D0D"/>
                </a:solidFill>
                <a:latin typeface="楷体" panose="02010609060101010101" charset="-122"/>
                <a:cs typeface="楷体" panose="02010609060101010101" charset="-122"/>
              </a:rPr>
              <a:t>技术</a:t>
            </a:r>
            <a:r>
              <a:rPr sz="1200" spc="20" dirty="0">
                <a:solidFill>
                  <a:srgbClr val="0D0D0D"/>
                </a:solidFill>
                <a:latin typeface="楷体" panose="02010609060101010101" charset="-122"/>
                <a:cs typeface="楷体" panose="02010609060101010101" charset="-122"/>
              </a:rPr>
              <a:t>实</a:t>
            </a:r>
            <a:r>
              <a:rPr sz="1200" spc="10" dirty="0">
                <a:solidFill>
                  <a:srgbClr val="0D0D0D"/>
                </a:solidFill>
                <a:latin typeface="楷体" panose="02010609060101010101" charset="-122"/>
                <a:cs typeface="楷体" panose="02010609060101010101" charset="-122"/>
              </a:rPr>
              <a:t>现</a:t>
            </a:r>
            <a:r>
              <a:rPr sz="1200" spc="20" dirty="0">
                <a:solidFill>
                  <a:srgbClr val="0D0D0D"/>
                </a:solidFill>
                <a:latin typeface="楷体" panose="02010609060101010101" charset="-122"/>
                <a:cs typeface="楷体" panose="02010609060101010101" charset="-122"/>
              </a:rPr>
              <a:t>有</a:t>
            </a:r>
            <a:r>
              <a:rPr sz="1200" spc="10" dirty="0">
                <a:solidFill>
                  <a:srgbClr val="0D0D0D"/>
                </a:solidFill>
                <a:latin typeface="楷体" panose="02010609060101010101" charset="-122"/>
                <a:cs typeface="楷体" panose="02010609060101010101" charset="-122"/>
              </a:rPr>
              <a:t>清晰</a:t>
            </a:r>
            <a:r>
              <a:rPr sz="1200" spc="20" dirty="0">
                <a:solidFill>
                  <a:srgbClr val="0D0D0D"/>
                </a:solidFill>
                <a:latin typeface="楷体" panose="02010609060101010101" charset="-122"/>
                <a:cs typeface="楷体" panose="02010609060101010101" charset="-122"/>
              </a:rPr>
              <a:t>的</a:t>
            </a:r>
            <a:r>
              <a:rPr sz="1200" spc="10" dirty="0">
                <a:solidFill>
                  <a:srgbClr val="0D0D0D"/>
                </a:solidFill>
                <a:latin typeface="楷体" panose="02010609060101010101" charset="-122"/>
                <a:cs typeface="楷体" panose="02010609060101010101" charset="-122"/>
              </a:rPr>
              <a:t>指导</a:t>
            </a:r>
            <a:r>
              <a:rPr sz="1200" spc="20" dirty="0">
                <a:solidFill>
                  <a:srgbClr val="0D0D0D"/>
                </a:solidFill>
                <a:latin typeface="楷体" panose="02010609060101010101" charset="-122"/>
                <a:cs typeface="楷体" panose="02010609060101010101" charset="-122"/>
              </a:rPr>
              <a:t>和</a:t>
            </a:r>
            <a:r>
              <a:rPr sz="1200" spc="10" dirty="0">
                <a:solidFill>
                  <a:srgbClr val="0D0D0D"/>
                </a:solidFill>
                <a:latin typeface="楷体" panose="02010609060101010101" charset="-122"/>
                <a:cs typeface="楷体" panose="02010609060101010101" charset="-122"/>
              </a:rPr>
              <a:t>方向</a:t>
            </a:r>
            <a:r>
              <a:rPr sz="1200" spc="20" dirty="0">
                <a:solidFill>
                  <a:srgbClr val="0D0D0D"/>
                </a:solidFill>
                <a:latin typeface="楷体" panose="02010609060101010101" charset="-122"/>
                <a:cs typeface="楷体" panose="02010609060101010101" charset="-122"/>
              </a:rPr>
              <a:t>可</a:t>
            </a:r>
            <a:r>
              <a:rPr sz="1200" spc="10" dirty="0">
                <a:solidFill>
                  <a:srgbClr val="0D0D0D"/>
                </a:solidFill>
                <a:latin typeface="楷体" panose="02010609060101010101" charset="-122"/>
                <a:cs typeface="楷体" panose="02010609060101010101" charset="-122"/>
              </a:rPr>
              <a:t>供</a:t>
            </a:r>
            <a:r>
              <a:rPr sz="1200" spc="20" dirty="0">
                <a:solidFill>
                  <a:srgbClr val="0D0D0D"/>
                </a:solidFill>
                <a:latin typeface="楷体" panose="02010609060101010101" charset="-122"/>
                <a:cs typeface="楷体" panose="02010609060101010101" charset="-122"/>
              </a:rPr>
              <a:t>参</a:t>
            </a:r>
            <a:r>
              <a:rPr sz="1200" spc="10" dirty="0">
                <a:solidFill>
                  <a:srgbClr val="0D0D0D"/>
                </a:solidFill>
                <a:latin typeface="楷体" panose="02010609060101010101" charset="-122"/>
                <a:cs typeface="楷体" panose="02010609060101010101" charset="-122"/>
              </a:rPr>
              <a:t>考。</a:t>
            </a:r>
            <a:r>
              <a:rPr sz="1200" spc="20" dirty="0">
                <a:solidFill>
                  <a:srgbClr val="0D0D0D"/>
                </a:solidFill>
                <a:latin typeface="楷体" panose="02010609060101010101" charset="-122"/>
                <a:cs typeface="楷体" panose="02010609060101010101" charset="-122"/>
              </a:rPr>
              <a:t>另</a:t>
            </a:r>
            <a:r>
              <a:rPr sz="1200" spc="10" dirty="0">
                <a:solidFill>
                  <a:srgbClr val="0D0D0D"/>
                </a:solidFill>
                <a:latin typeface="楷体" panose="02010609060101010101" charset="-122"/>
                <a:cs typeface="楷体" panose="02010609060101010101" charset="-122"/>
              </a:rPr>
              <a:t>外，</a:t>
            </a:r>
            <a:r>
              <a:rPr sz="1200" spc="20" dirty="0">
                <a:solidFill>
                  <a:srgbClr val="0D0D0D"/>
                </a:solidFill>
                <a:latin typeface="楷体" panose="02010609060101010101" charset="-122"/>
                <a:cs typeface="楷体" panose="02010609060101010101" charset="-122"/>
              </a:rPr>
              <a:t>还</a:t>
            </a:r>
            <a:r>
              <a:rPr sz="1200" spc="10" dirty="0">
                <a:solidFill>
                  <a:srgbClr val="0D0D0D"/>
                </a:solidFill>
                <a:latin typeface="楷体" panose="02010609060101010101" charset="-122"/>
                <a:cs typeface="楷体" panose="02010609060101010101" charset="-122"/>
              </a:rPr>
              <a:t>采取</a:t>
            </a:r>
            <a:r>
              <a:rPr sz="1200" spc="20" dirty="0">
                <a:solidFill>
                  <a:srgbClr val="0D0D0D"/>
                </a:solidFill>
                <a:latin typeface="楷体" panose="02010609060101010101" charset="-122"/>
                <a:cs typeface="楷体" panose="02010609060101010101" charset="-122"/>
              </a:rPr>
              <a:t>了</a:t>
            </a:r>
            <a:r>
              <a:rPr sz="1200" spc="10" dirty="0">
                <a:solidFill>
                  <a:srgbClr val="0D0D0D"/>
                </a:solidFill>
                <a:latin typeface="楷体" panose="02010609060101010101" charset="-122"/>
                <a:cs typeface="楷体" panose="02010609060101010101" charset="-122"/>
              </a:rPr>
              <a:t>包</a:t>
            </a:r>
            <a:r>
              <a:rPr sz="1200" dirty="0">
                <a:solidFill>
                  <a:srgbClr val="0D0D0D"/>
                </a:solidFill>
                <a:latin typeface="楷体" panose="02010609060101010101" charset="-122"/>
                <a:cs typeface="楷体" panose="02010609060101010101" charset="-122"/>
              </a:rPr>
              <a:t>括</a:t>
            </a:r>
            <a:r>
              <a:rPr sz="1200" spc="-335" dirty="0">
                <a:solidFill>
                  <a:srgbClr val="0D0D0D"/>
                </a:solidFill>
                <a:latin typeface="楷体" panose="02010609060101010101" charset="-122"/>
                <a:cs typeface="楷体" panose="02010609060101010101" charset="-122"/>
              </a:rPr>
              <a:t> </a:t>
            </a:r>
            <a:r>
              <a:rPr sz="1200" dirty="0">
                <a:solidFill>
                  <a:srgbClr val="0D0D0D"/>
                </a:solidFill>
                <a:latin typeface="楷体" panose="02010609060101010101" charset="-122"/>
                <a:cs typeface="楷体" panose="02010609060101010101" charset="-122"/>
              </a:rPr>
              <a:t>Minio</a:t>
            </a:r>
            <a:r>
              <a:rPr sz="1200" spc="-325" dirty="0">
                <a:solidFill>
                  <a:srgbClr val="0D0D0D"/>
                </a:solidFill>
                <a:latin typeface="楷体" panose="02010609060101010101" charset="-122"/>
                <a:cs typeface="楷体" panose="02010609060101010101" charset="-122"/>
              </a:rPr>
              <a:t> </a:t>
            </a:r>
            <a:r>
              <a:rPr sz="1200" spc="10" dirty="0">
                <a:solidFill>
                  <a:srgbClr val="0D0D0D"/>
                </a:solidFill>
                <a:latin typeface="楷体" panose="02010609060101010101" charset="-122"/>
                <a:cs typeface="楷体" panose="02010609060101010101" charset="-122"/>
              </a:rPr>
              <a:t>存</a:t>
            </a:r>
            <a:r>
              <a:rPr sz="1200" spc="20" dirty="0">
                <a:solidFill>
                  <a:srgbClr val="0D0D0D"/>
                </a:solidFill>
                <a:latin typeface="楷体" panose="02010609060101010101" charset="-122"/>
                <a:cs typeface="楷体" panose="02010609060101010101" charset="-122"/>
              </a:rPr>
              <a:t>储</a:t>
            </a:r>
            <a:r>
              <a:rPr sz="1200" spc="10" dirty="0">
                <a:solidFill>
                  <a:srgbClr val="0D0D0D"/>
                </a:solidFill>
                <a:latin typeface="楷体" panose="02010609060101010101" charset="-122"/>
                <a:cs typeface="楷体" panose="02010609060101010101" charset="-122"/>
              </a:rPr>
              <a:t>在</a:t>
            </a:r>
            <a:r>
              <a:rPr sz="1200" dirty="0">
                <a:solidFill>
                  <a:srgbClr val="0D0D0D"/>
                </a:solidFill>
                <a:latin typeface="楷体" panose="02010609060101010101" charset="-122"/>
                <a:cs typeface="楷体" panose="02010609060101010101" charset="-122"/>
              </a:rPr>
              <a:t>内 </a:t>
            </a:r>
            <a:r>
              <a:rPr sz="1200" spc="10" dirty="0">
                <a:solidFill>
                  <a:srgbClr val="0D0D0D"/>
                </a:solidFill>
                <a:latin typeface="楷体" panose="02010609060101010101" charset="-122"/>
                <a:cs typeface="楷体" panose="02010609060101010101" charset="-122"/>
              </a:rPr>
              <a:t>的</a:t>
            </a:r>
            <a:r>
              <a:rPr sz="1200" spc="20" dirty="0">
                <a:solidFill>
                  <a:srgbClr val="0D0D0D"/>
                </a:solidFill>
                <a:latin typeface="楷体" panose="02010609060101010101" charset="-122"/>
                <a:cs typeface="楷体" panose="02010609060101010101" charset="-122"/>
              </a:rPr>
              <a:t>先</a:t>
            </a:r>
            <a:r>
              <a:rPr sz="1200" spc="10" dirty="0">
                <a:solidFill>
                  <a:srgbClr val="0D0D0D"/>
                </a:solidFill>
                <a:latin typeface="楷体" panose="02010609060101010101" charset="-122"/>
                <a:cs typeface="楷体" panose="02010609060101010101" charset="-122"/>
              </a:rPr>
              <a:t>进的技</a:t>
            </a:r>
            <a:r>
              <a:rPr sz="1200" spc="20" dirty="0">
                <a:solidFill>
                  <a:srgbClr val="0D0D0D"/>
                </a:solidFill>
                <a:latin typeface="楷体" panose="02010609060101010101" charset="-122"/>
                <a:cs typeface="楷体" panose="02010609060101010101" charset="-122"/>
              </a:rPr>
              <a:t>术</a:t>
            </a:r>
            <a:r>
              <a:rPr sz="1200" spc="10" dirty="0">
                <a:solidFill>
                  <a:srgbClr val="0D0D0D"/>
                </a:solidFill>
                <a:latin typeface="楷体" panose="02010609060101010101" charset="-122"/>
                <a:cs typeface="楷体" panose="02010609060101010101" charset="-122"/>
              </a:rPr>
              <a:t>手段</a:t>
            </a:r>
            <a:r>
              <a:rPr sz="1200" spc="20" dirty="0">
                <a:solidFill>
                  <a:srgbClr val="0D0D0D"/>
                </a:solidFill>
                <a:latin typeface="楷体" panose="02010609060101010101" charset="-122"/>
                <a:cs typeface="楷体" panose="02010609060101010101" charset="-122"/>
              </a:rPr>
              <a:t>，</a:t>
            </a:r>
            <a:r>
              <a:rPr sz="1200" spc="10" dirty="0">
                <a:solidFill>
                  <a:srgbClr val="0D0D0D"/>
                </a:solidFill>
                <a:latin typeface="楷体" panose="02010609060101010101" charset="-122"/>
                <a:cs typeface="楷体" panose="02010609060101010101" charset="-122"/>
              </a:rPr>
              <a:t>保证了</a:t>
            </a:r>
            <a:r>
              <a:rPr sz="1200" spc="20" dirty="0">
                <a:solidFill>
                  <a:srgbClr val="0D0D0D"/>
                </a:solidFill>
                <a:latin typeface="楷体" panose="02010609060101010101" charset="-122"/>
                <a:cs typeface="楷体" panose="02010609060101010101" charset="-122"/>
              </a:rPr>
              <a:t>视</a:t>
            </a:r>
            <a:r>
              <a:rPr sz="1200" spc="10" dirty="0">
                <a:solidFill>
                  <a:srgbClr val="0D0D0D"/>
                </a:solidFill>
                <a:latin typeface="楷体" panose="02010609060101010101" charset="-122"/>
                <a:cs typeface="楷体" panose="02010609060101010101" charset="-122"/>
              </a:rPr>
              <a:t>频上</a:t>
            </a:r>
            <a:r>
              <a:rPr sz="1200" spc="20" dirty="0">
                <a:solidFill>
                  <a:srgbClr val="0D0D0D"/>
                </a:solidFill>
                <a:latin typeface="楷体" panose="02010609060101010101" charset="-122"/>
                <a:cs typeface="楷体" panose="02010609060101010101" charset="-122"/>
              </a:rPr>
              <a:t>传</a:t>
            </a:r>
            <a:r>
              <a:rPr sz="1200" spc="10" dirty="0">
                <a:solidFill>
                  <a:srgbClr val="0D0D0D"/>
                </a:solidFill>
                <a:latin typeface="楷体" panose="02010609060101010101" charset="-122"/>
                <a:cs typeface="楷体" panose="02010609060101010101" charset="-122"/>
              </a:rPr>
              <a:t>和播放</a:t>
            </a:r>
            <a:r>
              <a:rPr sz="1200" spc="20" dirty="0">
                <a:solidFill>
                  <a:srgbClr val="0D0D0D"/>
                </a:solidFill>
                <a:latin typeface="楷体" panose="02010609060101010101" charset="-122"/>
                <a:cs typeface="楷体" panose="02010609060101010101" charset="-122"/>
              </a:rPr>
              <a:t>的</a:t>
            </a:r>
            <a:r>
              <a:rPr sz="1200" spc="10" dirty="0">
                <a:solidFill>
                  <a:srgbClr val="0D0D0D"/>
                </a:solidFill>
                <a:latin typeface="楷体" panose="02010609060101010101" charset="-122"/>
                <a:cs typeface="楷体" panose="02010609060101010101" charset="-122"/>
              </a:rPr>
              <a:t>高效</a:t>
            </a:r>
            <a:r>
              <a:rPr sz="1200" spc="20" dirty="0">
                <a:solidFill>
                  <a:srgbClr val="0D0D0D"/>
                </a:solidFill>
                <a:latin typeface="楷体" panose="02010609060101010101" charset="-122"/>
                <a:cs typeface="楷体" panose="02010609060101010101" charset="-122"/>
              </a:rPr>
              <a:t>性</a:t>
            </a:r>
            <a:r>
              <a:rPr sz="1200" spc="10" dirty="0">
                <a:solidFill>
                  <a:srgbClr val="0D0D0D"/>
                </a:solidFill>
                <a:latin typeface="楷体" panose="02010609060101010101" charset="-122"/>
                <a:cs typeface="楷体" panose="02010609060101010101" charset="-122"/>
              </a:rPr>
              <a:t>和稳定</a:t>
            </a:r>
            <a:r>
              <a:rPr sz="1200" spc="20" dirty="0">
                <a:solidFill>
                  <a:srgbClr val="0D0D0D"/>
                </a:solidFill>
                <a:latin typeface="楷体" panose="02010609060101010101" charset="-122"/>
                <a:cs typeface="楷体" panose="02010609060101010101" charset="-122"/>
              </a:rPr>
              <a:t>性</a:t>
            </a:r>
            <a:r>
              <a:rPr sz="1200" spc="10" dirty="0">
                <a:solidFill>
                  <a:srgbClr val="0D0D0D"/>
                </a:solidFill>
                <a:latin typeface="楷体" panose="02010609060101010101" charset="-122"/>
                <a:cs typeface="楷体" panose="02010609060101010101" charset="-122"/>
              </a:rPr>
              <a:t>，以</a:t>
            </a:r>
            <a:r>
              <a:rPr sz="1200" spc="20" dirty="0">
                <a:solidFill>
                  <a:srgbClr val="0D0D0D"/>
                </a:solidFill>
                <a:latin typeface="楷体" panose="02010609060101010101" charset="-122"/>
                <a:cs typeface="楷体" panose="02010609060101010101" charset="-122"/>
              </a:rPr>
              <a:t>及</a:t>
            </a:r>
            <a:r>
              <a:rPr sz="1200" spc="10" dirty="0">
                <a:solidFill>
                  <a:srgbClr val="0D0D0D"/>
                </a:solidFill>
                <a:latin typeface="楷体" panose="02010609060101010101" charset="-122"/>
                <a:cs typeface="楷体" panose="02010609060101010101" charset="-122"/>
              </a:rPr>
              <a:t>在个性</a:t>
            </a:r>
            <a:r>
              <a:rPr sz="1200" spc="20" dirty="0">
                <a:solidFill>
                  <a:srgbClr val="0D0D0D"/>
                </a:solidFill>
                <a:latin typeface="楷体" panose="02010609060101010101" charset="-122"/>
                <a:cs typeface="楷体" panose="02010609060101010101" charset="-122"/>
              </a:rPr>
              <a:t>化</a:t>
            </a:r>
            <a:r>
              <a:rPr sz="1200" spc="10" dirty="0">
                <a:solidFill>
                  <a:srgbClr val="0D0D0D"/>
                </a:solidFill>
                <a:latin typeface="楷体" panose="02010609060101010101" charset="-122"/>
                <a:cs typeface="楷体" panose="02010609060101010101" charset="-122"/>
              </a:rPr>
              <a:t>搜</a:t>
            </a:r>
            <a:r>
              <a:rPr sz="1200" dirty="0">
                <a:solidFill>
                  <a:srgbClr val="0D0D0D"/>
                </a:solidFill>
                <a:latin typeface="楷体" panose="02010609060101010101" charset="-122"/>
                <a:cs typeface="楷体" panose="02010609060101010101" charset="-122"/>
              </a:rPr>
              <a:t>索 </a:t>
            </a:r>
            <a:r>
              <a:rPr sz="1200" spc="10" dirty="0">
                <a:solidFill>
                  <a:srgbClr val="0D0D0D"/>
                </a:solidFill>
                <a:latin typeface="楷体" panose="02010609060101010101" charset="-122"/>
                <a:cs typeface="楷体" panose="02010609060101010101" charset="-122"/>
              </a:rPr>
              <a:t>主</a:t>
            </a:r>
            <a:r>
              <a:rPr sz="1200" spc="20" dirty="0">
                <a:solidFill>
                  <a:srgbClr val="0D0D0D"/>
                </a:solidFill>
                <a:latin typeface="楷体" panose="02010609060101010101" charset="-122"/>
                <a:cs typeface="楷体" panose="02010609060101010101" charset="-122"/>
              </a:rPr>
              <a:t>页</a:t>
            </a:r>
            <a:r>
              <a:rPr sz="1200" spc="10" dirty="0">
                <a:solidFill>
                  <a:srgbClr val="0D0D0D"/>
                </a:solidFill>
                <a:latin typeface="楷体" panose="02010609060101010101" charset="-122"/>
                <a:cs typeface="楷体" panose="02010609060101010101" charset="-122"/>
              </a:rPr>
              <a:t>和注册</a:t>
            </a:r>
            <a:r>
              <a:rPr sz="1200" spc="20" dirty="0">
                <a:solidFill>
                  <a:srgbClr val="0D0D0D"/>
                </a:solidFill>
                <a:latin typeface="楷体" panose="02010609060101010101" charset="-122"/>
                <a:cs typeface="楷体" panose="02010609060101010101" charset="-122"/>
              </a:rPr>
              <a:t>登</a:t>
            </a:r>
            <a:r>
              <a:rPr sz="1200" spc="10" dirty="0">
                <a:solidFill>
                  <a:srgbClr val="0D0D0D"/>
                </a:solidFill>
                <a:latin typeface="楷体" panose="02010609060101010101" charset="-122"/>
                <a:cs typeface="楷体" panose="02010609060101010101" charset="-122"/>
              </a:rPr>
              <a:t>录系</a:t>
            </a:r>
            <a:r>
              <a:rPr sz="1200" spc="20" dirty="0">
                <a:solidFill>
                  <a:srgbClr val="0D0D0D"/>
                </a:solidFill>
                <a:latin typeface="楷体" panose="02010609060101010101" charset="-122"/>
                <a:cs typeface="楷体" panose="02010609060101010101" charset="-122"/>
              </a:rPr>
              <a:t>统</a:t>
            </a:r>
            <a:r>
              <a:rPr sz="1200" spc="10" dirty="0">
                <a:solidFill>
                  <a:srgbClr val="0D0D0D"/>
                </a:solidFill>
                <a:latin typeface="楷体" panose="02010609060101010101" charset="-122"/>
                <a:cs typeface="楷体" panose="02010609060101010101" charset="-122"/>
              </a:rPr>
              <a:t>的帮助</a:t>
            </a:r>
            <a:r>
              <a:rPr sz="1200" spc="20" dirty="0">
                <a:solidFill>
                  <a:srgbClr val="0D0D0D"/>
                </a:solidFill>
                <a:latin typeface="楷体" panose="02010609060101010101" charset="-122"/>
                <a:cs typeface="楷体" panose="02010609060101010101" charset="-122"/>
              </a:rPr>
              <a:t>下</a:t>
            </a:r>
            <a:r>
              <a:rPr sz="1200" spc="10" dirty="0">
                <a:solidFill>
                  <a:srgbClr val="0D0D0D"/>
                </a:solidFill>
                <a:latin typeface="楷体" panose="02010609060101010101" charset="-122"/>
                <a:cs typeface="楷体" panose="02010609060101010101" charset="-122"/>
              </a:rPr>
              <a:t>，为</a:t>
            </a:r>
            <a:r>
              <a:rPr sz="1200" spc="20" dirty="0">
                <a:solidFill>
                  <a:srgbClr val="0D0D0D"/>
                </a:solidFill>
                <a:latin typeface="楷体" panose="02010609060101010101" charset="-122"/>
                <a:cs typeface="楷体" panose="02010609060101010101" charset="-122"/>
              </a:rPr>
              <a:t>用</a:t>
            </a:r>
            <a:r>
              <a:rPr sz="1200" spc="10" dirty="0">
                <a:solidFill>
                  <a:srgbClr val="0D0D0D"/>
                </a:solidFill>
                <a:latin typeface="楷体" panose="02010609060101010101" charset="-122"/>
                <a:cs typeface="楷体" panose="02010609060101010101" charset="-122"/>
              </a:rPr>
              <a:t>户提供</a:t>
            </a:r>
            <a:r>
              <a:rPr sz="1200" spc="20" dirty="0">
                <a:solidFill>
                  <a:srgbClr val="0D0D0D"/>
                </a:solidFill>
                <a:latin typeface="楷体" panose="02010609060101010101" charset="-122"/>
                <a:cs typeface="楷体" panose="02010609060101010101" charset="-122"/>
              </a:rPr>
              <a:t>了</a:t>
            </a:r>
            <a:r>
              <a:rPr sz="1200" spc="10" dirty="0">
                <a:solidFill>
                  <a:srgbClr val="0D0D0D"/>
                </a:solidFill>
                <a:latin typeface="楷体" panose="02010609060101010101" charset="-122"/>
                <a:cs typeface="楷体" panose="02010609060101010101" charset="-122"/>
              </a:rPr>
              <a:t>便捷</a:t>
            </a:r>
            <a:r>
              <a:rPr sz="1200" spc="20" dirty="0">
                <a:solidFill>
                  <a:srgbClr val="0D0D0D"/>
                </a:solidFill>
                <a:latin typeface="楷体" panose="02010609060101010101" charset="-122"/>
                <a:cs typeface="楷体" panose="02010609060101010101" charset="-122"/>
              </a:rPr>
              <a:t>的</a:t>
            </a:r>
            <a:r>
              <a:rPr sz="1200" spc="10" dirty="0">
                <a:solidFill>
                  <a:srgbClr val="0D0D0D"/>
                </a:solidFill>
                <a:latin typeface="楷体" panose="02010609060101010101" charset="-122"/>
                <a:cs typeface="楷体" panose="02010609060101010101" charset="-122"/>
              </a:rPr>
              <a:t>体验，</a:t>
            </a:r>
            <a:r>
              <a:rPr sz="1200" spc="20" dirty="0">
                <a:solidFill>
                  <a:srgbClr val="0D0D0D"/>
                </a:solidFill>
                <a:latin typeface="楷体" panose="02010609060101010101" charset="-122"/>
                <a:cs typeface="楷体" panose="02010609060101010101" charset="-122"/>
              </a:rPr>
              <a:t>并</a:t>
            </a:r>
            <a:r>
              <a:rPr sz="1200" spc="10" dirty="0">
                <a:solidFill>
                  <a:srgbClr val="0D0D0D"/>
                </a:solidFill>
                <a:latin typeface="楷体" panose="02010609060101010101" charset="-122"/>
                <a:cs typeface="楷体" panose="02010609060101010101" charset="-122"/>
              </a:rPr>
              <a:t>加强</a:t>
            </a:r>
            <a:r>
              <a:rPr sz="1200" spc="20" dirty="0">
                <a:solidFill>
                  <a:srgbClr val="0D0D0D"/>
                </a:solidFill>
                <a:latin typeface="楷体" panose="02010609060101010101" charset="-122"/>
                <a:cs typeface="楷体" panose="02010609060101010101" charset="-122"/>
              </a:rPr>
              <a:t>了</a:t>
            </a:r>
            <a:r>
              <a:rPr sz="1200" spc="10" dirty="0">
                <a:solidFill>
                  <a:srgbClr val="0D0D0D"/>
                </a:solidFill>
                <a:latin typeface="楷体" panose="02010609060101010101" charset="-122"/>
                <a:cs typeface="楷体" panose="02010609060101010101" charset="-122"/>
              </a:rPr>
              <a:t>用户信</a:t>
            </a:r>
            <a:r>
              <a:rPr sz="1200" spc="20" dirty="0">
                <a:solidFill>
                  <a:srgbClr val="0D0D0D"/>
                </a:solidFill>
                <a:latin typeface="楷体" panose="02010609060101010101" charset="-122"/>
                <a:cs typeface="楷体" panose="02010609060101010101" charset="-122"/>
              </a:rPr>
              <a:t>息</a:t>
            </a:r>
            <a:r>
              <a:rPr sz="1200" spc="10" dirty="0">
                <a:solidFill>
                  <a:srgbClr val="0D0D0D"/>
                </a:solidFill>
                <a:latin typeface="楷体" panose="02010609060101010101" charset="-122"/>
                <a:cs typeface="楷体" panose="02010609060101010101" charset="-122"/>
              </a:rPr>
              <a:t>的</a:t>
            </a:r>
            <a:r>
              <a:rPr sz="1200" dirty="0">
                <a:solidFill>
                  <a:srgbClr val="0D0D0D"/>
                </a:solidFill>
                <a:latin typeface="楷体" panose="02010609060101010101" charset="-122"/>
                <a:cs typeface="楷体" panose="02010609060101010101" charset="-122"/>
              </a:rPr>
              <a:t>安 </a:t>
            </a:r>
            <a:r>
              <a:rPr sz="1200" spc="10" dirty="0">
                <a:solidFill>
                  <a:srgbClr val="0D0D0D"/>
                </a:solidFill>
                <a:latin typeface="楷体" panose="02010609060101010101" charset="-122"/>
                <a:cs typeface="楷体" panose="02010609060101010101" charset="-122"/>
              </a:rPr>
              <a:t>全</a:t>
            </a:r>
            <a:r>
              <a:rPr sz="1200" dirty="0">
                <a:solidFill>
                  <a:srgbClr val="0D0D0D"/>
                </a:solidFill>
                <a:latin typeface="楷体" panose="02010609060101010101" charset="-122"/>
                <a:cs typeface="楷体" panose="02010609060101010101" charset="-122"/>
              </a:rPr>
              <a:t>管</a:t>
            </a:r>
            <a:r>
              <a:rPr sz="1200" spc="10" dirty="0">
                <a:solidFill>
                  <a:srgbClr val="0D0D0D"/>
                </a:solidFill>
                <a:latin typeface="楷体" panose="02010609060101010101" charset="-122"/>
                <a:cs typeface="楷体" panose="02010609060101010101" charset="-122"/>
              </a:rPr>
              <a:t>理。</a:t>
            </a:r>
            <a:r>
              <a:rPr sz="1200" dirty="0">
                <a:solidFill>
                  <a:srgbClr val="0D0D0D"/>
                </a:solidFill>
                <a:latin typeface="楷体" panose="02010609060101010101" charset="-122"/>
                <a:cs typeface="楷体" panose="02010609060101010101" charset="-122"/>
              </a:rPr>
              <a:t>关</a:t>
            </a:r>
            <a:r>
              <a:rPr sz="1200" spc="10" dirty="0">
                <a:solidFill>
                  <a:srgbClr val="0D0D0D"/>
                </a:solidFill>
                <a:latin typeface="楷体" panose="02010609060101010101" charset="-122"/>
                <a:cs typeface="楷体" panose="02010609060101010101" charset="-122"/>
              </a:rPr>
              <a:t>于用</a:t>
            </a:r>
            <a:r>
              <a:rPr sz="1200" dirty="0">
                <a:solidFill>
                  <a:srgbClr val="0D0D0D"/>
                </a:solidFill>
                <a:latin typeface="楷体" panose="02010609060101010101" charset="-122"/>
                <a:cs typeface="楷体" panose="02010609060101010101" charset="-122"/>
              </a:rPr>
              <a:t>户</a:t>
            </a:r>
            <a:r>
              <a:rPr sz="1200" spc="10" dirty="0">
                <a:solidFill>
                  <a:srgbClr val="0D0D0D"/>
                </a:solidFill>
                <a:latin typeface="楷体" panose="02010609060101010101" charset="-122"/>
                <a:cs typeface="楷体" panose="02010609060101010101" charset="-122"/>
              </a:rPr>
              <a:t>交</a:t>
            </a:r>
            <a:r>
              <a:rPr sz="1200" dirty="0">
                <a:solidFill>
                  <a:srgbClr val="0D0D0D"/>
                </a:solidFill>
                <a:latin typeface="楷体" panose="02010609060101010101" charset="-122"/>
                <a:cs typeface="楷体" panose="02010609060101010101" charset="-122"/>
              </a:rPr>
              <a:t>互</a:t>
            </a:r>
            <a:r>
              <a:rPr sz="1200" spc="10" dirty="0">
                <a:solidFill>
                  <a:srgbClr val="0D0D0D"/>
                </a:solidFill>
                <a:latin typeface="楷体" panose="02010609060101010101" charset="-122"/>
                <a:cs typeface="楷体" panose="02010609060101010101" charset="-122"/>
              </a:rPr>
              <a:t>的问</a:t>
            </a:r>
            <a:r>
              <a:rPr sz="1200" dirty="0">
                <a:solidFill>
                  <a:srgbClr val="0D0D0D"/>
                </a:solidFill>
                <a:latin typeface="楷体" panose="02010609060101010101" charset="-122"/>
                <a:cs typeface="楷体" panose="02010609060101010101" charset="-122"/>
              </a:rPr>
              <a:t>题</a:t>
            </a:r>
            <a:r>
              <a:rPr sz="1200" spc="10" dirty="0">
                <a:solidFill>
                  <a:srgbClr val="0D0D0D"/>
                </a:solidFill>
                <a:latin typeface="楷体" panose="02010609060101010101" charset="-122"/>
                <a:cs typeface="楷体" panose="02010609060101010101" charset="-122"/>
              </a:rPr>
              <a:t>，通</a:t>
            </a:r>
            <a:r>
              <a:rPr sz="1200" dirty="0">
                <a:solidFill>
                  <a:srgbClr val="0D0D0D"/>
                </a:solidFill>
                <a:latin typeface="楷体" panose="02010609060101010101" charset="-122"/>
                <a:cs typeface="楷体" panose="02010609060101010101" charset="-122"/>
              </a:rPr>
              <a:t>过</a:t>
            </a:r>
            <a:r>
              <a:rPr sz="1200" spc="10" dirty="0">
                <a:solidFill>
                  <a:srgbClr val="0D0D0D"/>
                </a:solidFill>
                <a:latin typeface="楷体" panose="02010609060101010101" charset="-122"/>
                <a:cs typeface="楷体" panose="02010609060101010101" charset="-122"/>
              </a:rPr>
              <a:t>引</a:t>
            </a:r>
            <a:r>
              <a:rPr sz="1200" dirty="0">
                <a:solidFill>
                  <a:srgbClr val="0D0D0D"/>
                </a:solidFill>
                <a:latin typeface="楷体" panose="02010609060101010101" charset="-122"/>
                <a:cs typeface="楷体" panose="02010609060101010101" charset="-122"/>
              </a:rPr>
              <a:t>入</a:t>
            </a:r>
            <a:r>
              <a:rPr sz="1200" spc="-335" dirty="0">
                <a:solidFill>
                  <a:srgbClr val="0D0D0D"/>
                </a:solidFill>
                <a:latin typeface="楷体" panose="02010609060101010101" charset="-122"/>
                <a:cs typeface="楷体" panose="02010609060101010101" charset="-122"/>
              </a:rPr>
              <a:t> </a:t>
            </a:r>
            <a:r>
              <a:rPr sz="1200" dirty="0">
                <a:solidFill>
                  <a:srgbClr val="0D0D0D"/>
                </a:solidFill>
                <a:latin typeface="楷体" panose="02010609060101010101" charset="-122"/>
                <a:cs typeface="楷体" panose="02010609060101010101" charset="-122"/>
              </a:rPr>
              <a:t>WebSocket</a:t>
            </a:r>
            <a:r>
              <a:rPr sz="1200" spc="-50" dirty="0">
                <a:solidFill>
                  <a:srgbClr val="0D0D0D"/>
                </a:solidFill>
                <a:latin typeface="楷体" panose="02010609060101010101" charset="-122"/>
                <a:cs typeface="楷体" panose="02010609060101010101" charset="-122"/>
              </a:rPr>
              <a:t> </a:t>
            </a:r>
            <a:r>
              <a:rPr sz="1200" spc="10" dirty="0">
                <a:solidFill>
                  <a:srgbClr val="0D0D0D"/>
                </a:solidFill>
                <a:latin typeface="楷体" panose="02010609060101010101" charset="-122"/>
                <a:cs typeface="楷体" panose="02010609060101010101" charset="-122"/>
              </a:rPr>
              <a:t>实</a:t>
            </a:r>
            <a:r>
              <a:rPr sz="1200" dirty="0">
                <a:solidFill>
                  <a:srgbClr val="0D0D0D"/>
                </a:solidFill>
                <a:latin typeface="楷体" panose="02010609060101010101" charset="-122"/>
                <a:cs typeface="楷体" panose="02010609060101010101" charset="-122"/>
              </a:rPr>
              <a:t>时</a:t>
            </a:r>
            <a:r>
              <a:rPr sz="1200" spc="10" dirty="0">
                <a:solidFill>
                  <a:srgbClr val="0D0D0D"/>
                </a:solidFill>
                <a:latin typeface="楷体" panose="02010609060101010101" charset="-122"/>
                <a:cs typeface="楷体" panose="02010609060101010101" charset="-122"/>
              </a:rPr>
              <a:t>消息</a:t>
            </a:r>
            <a:r>
              <a:rPr sz="1200" dirty="0">
                <a:solidFill>
                  <a:srgbClr val="0D0D0D"/>
                </a:solidFill>
                <a:latin typeface="楷体" panose="02010609060101010101" charset="-122"/>
                <a:cs typeface="楷体" panose="02010609060101010101" charset="-122"/>
              </a:rPr>
              <a:t>传</a:t>
            </a:r>
            <a:r>
              <a:rPr sz="1200" spc="10" dirty="0">
                <a:solidFill>
                  <a:srgbClr val="0D0D0D"/>
                </a:solidFill>
                <a:latin typeface="楷体" panose="02010609060101010101" charset="-122"/>
                <a:cs typeface="楷体" panose="02010609060101010101" charset="-122"/>
              </a:rPr>
              <a:t>输技</a:t>
            </a:r>
            <a:r>
              <a:rPr sz="1200" dirty="0">
                <a:solidFill>
                  <a:srgbClr val="0D0D0D"/>
                </a:solidFill>
                <a:latin typeface="楷体" panose="02010609060101010101" charset="-122"/>
                <a:cs typeface="楷体" panose="02010609060101010101" charset="-122"/>
              </a:rPr>
              <a:t>术</a:t>
            </a:r>
            <a:r>
              <a:rPr sz="1200" spc="10" dirty="0">
                <a:solidFill>
                  <a:srgbClr val="0D0D0D"/>
                </a:solidFill>
                <a:latin typeface="楷体" panose="02010609060101010101" charset="-122"/>
                <a:cs typeface="楷体" panose="02010609060101010101" charset="-122"/>
              </a:rPr>
              <a:t>，</a:t>
            </a:r>
            <a:r>
              <a:rPr sz="1200" dirty="0">
                <a:solidFill>
                  <a:srgbClr val="0D0D0D"/>
                </a:solidFill>
                <a:latin typeface="楷体" panose="02010609060101010101" charset="-122"/>
                <a:cs typeface="楷体" panose="02010609060101010101" charset="-122"/>
              </a:rPr>
              <a:t>为</a:t>
            </a:r>
            <a:r>
              <a:rPr sz="1200" spc="10" dirty="0">
                <a:solidFill>
                  <a:srgbClr val="0D0D0D"/>
                </a:solidFill>
                <a:latin typeface="楷体" panose="02010609060101010101" charset="-122"/>
                <a:cs typeface="楷体" panose="02010609060101010101" charset="-122"/>
              </a:rPr>
              <a:t>平台</a:t>
            </a:r>
            <a:r>
              <a:rPr sz="1200" dirty="0">
                <a:solidFill>
                  <a:srgbClr val="0D0D0D"/>
                </a:solidFill>
                <a:latin typeface="楷体" panose="02010609060101010101" charset="-122"/>
                <a:cs typeface="楷体" panose="02010609060101010101" charset="-122"/>
              </a:rPr>
              <a:t>增 </a:t>
            </a:r>
            <a:r>
              <a:rPr sz="1200" spc="10" dirty="0">
                <a:solidFill>
                  <a:srgbClr val="0D0D0D"/>
                </a:solidFill>
                <a:latin typeface="楷体" panose="02010609060101010101" charset="-122"/>
                <a:cs typeface="楷体" panose="02010609060101010101" charset="-122"/>
              </a:rPr>
              <a:t>加</a:t>
            </a:r>
            <a:r>
              <a:rPr sz="1200" spc="20" dirty="0">
                <a:solidFill>
                  <a:srgbClr val="0D0D0D"/>
                </a:solidFill>
                <a:latin typeface="楷体" panose="02010609060101010101" charset="-122"/>
                <a:cs typeface="楷体" panose="02010609060101010101" charset="-122"/>
              </a:rPr>
              <a:t>了</a:t>
            </a:r>
            <a:r>
              <a:rPr sz="1200" spc="10" dirty="0">
                <a:solidFill>
                  <a:srgbClr val="0D0D0D"/>
                </a:solidFill>
                <a:latin typeface="楷体" panose="02010609060101010101" charset="-122"/>
                <a:cs typeface="楷体" panose="02010609060101010101" charset="-122"/>
              </a:rPr>
              <a:t>弹幕评</a:t>
            </a:r>
            <a:r>
              <a:rPr sz="1200" spc="20" dirty="0">
                <a:solidFill>
                  <a:srgbClr val="0D0D0D"/>
                </a:solidFill>
                <a:latin typeface="楷体" panose="02010609060101010101" charset="-122"/>
                <a:cs typeface="楷体" panose="02010609060101010101" charset="-122"/>
              </a:rPr>
              <a:t>论</a:t>
            </a:r>
            <a:r>
              <a:rPr sz="1200" spc="10" dirty="0">
                <a:solidFill>
                  <a:srgbClr val="0D0D0D"/>
                </a:solidFill>
                <a:latin typeface="楷体" panose="02010609060101010101" charset="-122"/>
                <a:cs typeface="楷体" panose="02010609060101010101" charset="-122"/>
              </a:rPr>
              <a:t>以及</a:t>
            </a:r>
            <a:r>
              <a:rPr sz="1200" spc="20" dirty="0">
                <a:solidFill>
                  <a:srgbClr val="0D0D0D"/>
                </a:solidFill>
                <a:latin typeface="楷体" panose="02010609060101010101" charset="-122"/>
                <a:cs typeface="楷体" panose="02010609060101010101" charset="-122"/>
              </a:rPr>
              <a:t>私</a:t>
            </a:r>
            <a:r>
              <a:rPr sz="1200" spc="10" dirty="0">
                <a:solidFill>
                  <a:srgbClr val="0D0D0D"/>
                </a:solidFill>
                <a:latin typeface="楷体" panose="02010609060101010101" charset="-122"/>
                <a:cs typeface="楷体" panose="02010609060101010101" charset="-122"/>
              </a:rPr>
              <a:t>信功能</a:t>
            </a:r>
            <a:r>
              <a:rPr sz="1200" spc="20" dirty="0">
                <a:solidFill>
                  <a:srgbClr val="0D0D0D"/>
                </a:solidFill>
                <a:latin typeface="楷体" panose="02010609060101010101" charset="-122"/>
                <a:cs typeface="楷体" panose="02010609060101010101" charset="-122"/>
              </a:rPr>
              <a:t>，</a:t>
            </a:r>
            <a:r>
              <a:rPr sz="1200" spc="10" dirty="0">
                <a:solidFill>
                  <a:srgbClr val="0D0D0D"/>
                </a:solidFill>
                <a:latin typeface="楷体" panose="02010609060101010101" charset="-122"/>
                <a:cs typeface="楷体" panose="02010609060101010101" charset="-122"/>
              </a:rPr>
              <a:t>使用</a:t>
            </a:r>
            <a:r>
              <a:rPr sz="1200" spc="20" dirty="0">
                <a:solidFill>
                  <a:srgbClr val="0D0D0D"/>
                </a:solidFill>
                <a:latin typeface="楷体" panose="02010609060101010101" charset="-122"/>
                <a:cs typeface="楷体" panose="02010609060101010101" charset="-122"/>
              </a:rPr>
              <a:t>户</a:t>
            </a:r>
            <a:r>
              <a:rPr sz="1200" spc="10" dirty="0">
                <a:solidFill>
                  <a:srgbClr val="0D0D0D"/>
                </a:solidFill>
                <a:latin typeface="楷体" panose="02010609060101010101" charset="-122"/>
                <a:cs typeface="楷体" panose="02010609060101010101" charset="-122"/>
              </a:rPr>
              <a:t>之间的</a:t>
            </a:r>
            <a:r>
              <a:rPr sz="1200" spc="20" dirty="0">
                <a:solidFill>
                  <a:srgbClr val="0D0D0D"/>
                </a:solidFill>
                <a:latin typeface="楷体" panose="02010609060101010101" charset="-122"/>
                <a:cs typeface="楷体" panose="02010609060101010101" charset="-122"/>
              </a:rPr>
              <a:t>互</a:t>
            </a:r>
            <a:r>
              <a:rPr sz="1200" spc="10" dirty="0">
                <a:solidFill>
                  <a:srgbClr val="0D0D0D"/>
                </a:solidFill>
                <a:latin typeface="楷体" panose="02010609060101010101" charset="-122"/>
                <a:cs typeface="楷体" panose="02010609060101010101" charset="-122"/>
              </a:rPr>
              <a:t>动性</a:t>
            </a:r>
            <a:r>
              <a:rPr sz="1200" spc="20" dirty="0">
                <a:solidFill>
                  <a:srgbClr val="0D0D0D"/>
                </a:solidFill>
                <a:latin typeface="楷体" panose="02010609060101010101" charset="-122"/>
                <a:cs typeface="楷体" panose="02010609060101010101" charset="-122"/>
              </a:rPr>
              <a:t>得</a:t>
            </a:r>
            <a:r>
              <a:rPr sz="1200" spc="10" dirty="0">
                <a:solidFill>
                  <a:srgbClr val="0D0D0D"/>
                </a:solidFill>
                <a:latin typeface="楷体" panose="02010609060101010101" charset="-122"/>
                <a:cs typeface="楷体" panose="02010609060101010101" charset="-122"/>
              </a:rPr>
              <a:t>到了很</a:t>
            </a:r>
            <a:r>
              <a:rPr sz="1200" spc="20" dirty="0">
                <a:solidFill>
                  <a:srgbClr val="0D0D0D"/>
                </a:solidFill>
                <a:latin typeface="楷体" panose="02010609060101010101" charset="-122"/>
                <a:cs typeface="楷体" panose="02010609060101010101" charset="-122"/>
              </a:rPr>
              <a:t>大</a:t>
            </a:r>
            <a:r>
              <a:rPr sz="1200" spc="10" dirty="0">
                <a:solidFill>
                  <a:srgbClr val="0D0D0D"/>
                </a:solidFill>
                <a:latin typeface="楷体" panose="02010609060101010101" charset="-122"/>
                <a:cs typeface="楷体" panose="02010609060101010101" charset="-122"/>
              </a:rPr>
              <a:t>的提</a:t>
            </a:r>
            <a:r>
              <a:rPr sz="1200" spc="20" dirty="0">
                <a:solidFill>
                  <a:srgbClr val="0D0D0D"/>
                </a:solidFill>
                <a:latin typeface="楷体" panose="02010609060101010101" charset="-122"/>
                <a:cs typeface="楷体" panose="02010609060101010101" charset="-122"/>
              </a:rPr>
              <a:t>升</a:t>
            </a:r>
            <a:r>
              <a:rPr sz="1200" spc="10" dirty="0">
                <a:solidFill>
                  <a:srgbClr val="0D0D0D"/>
                </a:solidFill>
                <a:latin typeface="楷体" panose="02010609060101010101" charset="-122"/>
                <a:cs typeface="楷体" panose="02010609060101010101" charset="-122"/>
              </a:rPr>
              <a:t>。同时</a:t>
            </a:r>
            <a:r>
              <a:rPr sz="1200" spc="20" dirty="0">
                <a:solidFill>
                  <a:srgbClr val="0D0D0D"/>
                </a:solidFill>
                <a:latin typeface="楷体" panose="02010609060101010101" charset="-122"/>
                <a:cs typeface="楷体" panose="02010609060101010101" charset="-122"/>
              </a:rPr>
              <a:t>，</a:t>
            </a:r>
            <a:r>
              <a:rPr sz="1200" spc="10" dirty="0">
                <a:solidFill>
                  <a:srgbClr val="0D0D0D"/>
                </a:solidFill>
                <a:latin typeface="楷体" panose="02010609060101010101" charset="-122"/>
                <a:cs typeface="楷体" panose="02010609060101010101" charset="-122"/>
              </a:rPr>
              <a:t>用</a:t>
            </a:r>
            <a:r>
              <a:rPr sz="1200" dirty="0">
                <a:solidFill>
                  <a:srgbClr val="0D0D0D"/>
                </a:solidFill>
                <a:latin typeface="楷体" panose="02010609060101010101" charset="-122"/>
                <a:cs typeface="楷体" panose="02010609060101010101" charset="-122"/>
              </a:rPr>
              <a:t>户 </a:t>
            </a:r>
            <a:r>
              <a:rPr sz="1200" spc="10" dirty="0">
                <a:solidFill>
                  <a:srgbClr val="0D0D0D"/>
                </a:solidFill>
                <a:latin typeface="楷体" panose="02010609060101010101" charset="-122"/>
                <a:cs typeface="楷体" panose="02010609060101010101" charset="-122"/>
              </a:rPr>
              <a:t>还</a:t>
            </a:r>
            <a:r>
              <a:rPr sz="1200" spc="20" dirty="0">
                <a:solidFill>
                  <a:srgbClr val="0D0D0D"/>
                </a:solidFill>
                <a:latin typeface="楷体" panose="02010609060101010101" charset="-122"/>
                <a:cs typeface="楷体" panose="02010609060101010101" charset="-122"/>
              </a:rPr>
              <a:t>能</a:t>
            </a:r>
            <a:r>
              <a:rPr sz="1200" spc="10" dirty="0">
                <a:solidFill>
                  <a:srgbClr val="0D0D0D"/>
                </a:solidFill>
                <a:latin typeface="楷体" panose="02010609060101010101" charset="-122"/>
                <a:cs typeface="楷体" panose="02010609060101010101" charset="-122"/>
              </a:rPr>
              <a:t>边观看</a:t>
            </a:r>
            <a:r>
              <a:rPr sz="1200" spc="20" dirty="0">
                <a:solidFill>
                  <a:srgbClr val="0D0D0D"/>
                </a:solidFill>
                <a:latin typeface="楷体" panose="02010609060101010101" charset="-122"/>
                <a:cs typeface="楷体" panose="02010609060101010101" charset="-122"/>
              </a:rPr>
              <a:t>视</a:t>
            </a:r>
            <a:r>
              <a:rPr sz="1200" spc="10" dirty="0">
                <a:solidFill>
                  <a:srgbClr val="0D0D0D"/>
                </a:solidFill>
                <a:latin typeface="楷体" panose="02010609060101010101" charset="-122"/>
                <a:cs typeface="楷体" panose="02010609060101010101" charset="-122"/>
              </a:rPr>
              <a:t>频边</a:t>
            </a:r>
            <a:r>
              <a:rPr sz="1200" spc="20" dirty="0">
                <a:solidFill>
                  <a:srgbClr val="0D0D0D"/>
                </a:solidFill>
                <a:latin typeface="楷体" panose="02010609060101010101" charset="-122"/>
                <a:cs typeface="楷体" panose="02010609060101010101" charset="-122"/>
              </a:rPr>
              <a:t>实</a:t>
            </a:r>
            <a:r>
              <a:rPr sz="1200" spc="10" dirty="0">
                <a:solidFill>
                  <a:srgbClr val="0D0D0D"/>
                </a:solidFill>
                <a:latin typeface="楷体" panose="02010609060101010101" charset="-122"/>
                <a:cs typeface="楷体" panose="02010609060101010101" charset="-122"/>
              </a:rPr>
              <a:t>时互动</a:t>
            </a:r>
            <a:r>
              <a:rPr sz="1200" spc="20" dirty="0">
                <a:solidFill>
                  <a:srgbClr val="0D0D0D"/>
                </a:solidFill>
                <a:latin typeface="楷体" panose="02010609060101010101" charset="-122"/>
                <a:cs typeface="楷体" panose="02010609060101010101" charset="-122"/>
              </a:rPr>
              <a:t>，</a:t>
            </a:r>
            <a:r>
              <a:rPr sz="1200" spc="10" dirty="0">
                <a:solidFill>
                  <a:srgbClr val="0D0D0D"/>
                </a:solidFill>
                <a:latin typeface="楷体" panose="02010609060101010101" charset="-122"/>
                <a:cs typeface="楷体" panose="02010609060101010101" charset="-122"/>
              </a:rPr>
              <a:t>分享</a:t>
            </a:r>
            <a:r>
              <a:rPr sz="1200" spc="20" dirty="0">
                <a:solidFill>
                  <a:srgbClr val="0D0D0D"/>
                </a:solidFill>
                <a:latin typeface="楷体" panose="02010609060101010101" charset="-122"/>
                <a:cs typeface="楷体" panose="02010609060101010101" charset="-122"/>
              </a:rPr>
              <a:t>看</a:t>
            </a:r>
            <a:r>
              <a:rPr sz="1200" spc="10" dirty="0">
                <a:solidFill>
                  <a:srgbClr val="0D0D0D"/>
                </a:solidFill>
                <a:latin typeface="楷体" panose="02010609060101010101" charset="-122"/>
                <a:cs typeface="楷体" panose="02010609060101010101" charset="-122"/>
              </a:rPr>
              <a:t>法并交</a:t>
            </a:r>
            <a:r>
              <a:rPr sz="1200" spc="20" dirty="0">
                <a:solidFill>
                  <a:srgbClr val="0D0D0D"/>
                </a:solidFill>
                <a:latin typeface="楷体" panose="02010609060101010101" charset="-122"/>
                <a:cs typeface="楷体" panose="02010609060101010101" charset="-122"/>
              </a:rPr>
              <a:t>流</a:t>
            </a:r>
            <a:r>
              <a:rPr sz="1200" spc="10" dirty="0">
                <a:solidFill>
                  <a:srgbClr val="0D0D0D"/>
                </a:solidFill>
                <a:latin typeface="楷体" panose="02010609060101010101" charset="-122"/>
                <a:cs typeface="楷体" panose="02010609060101010101" charset="-122"/>
              </a:rPr>
              <a:t>心得</a:t>
            </a:r>
            <a:r>
              <a:rPr sz="1200" spc="20" dirty="0">
                <a:solidFill>
                  <a:srgbClr val="0D0D0D"/>
                </a:solidFill>
                <a:latin typeface="楷体" panose="02010609060101010101" charset="-122"/>
                <a:cs typeface="楷体" panose="02010609060101010101" charset="-122"/>
              </a:rPr>
              <a:t>。</a:t>
            </a:r>
            <a:r>
              <a:rPr sz="1200" spc="10" dirty="0">
                <a:solidFill>
                  <a:srgbClr val="0D0D0D"/>
                </a:solidFill>
                <a:latin typeface="楷体" panose="02010609060101010101" charset="-122"/>
                <a:cs typeface="楷体" panose="02010609060101010101" charset="-122"/>
              </a:rPr>
              <a:t>通过这</a:t>
            </a:r>
            <a:r>
              <a:rPr sz="1200" spc="20" dirty="0">
                <a:solidFill>
                  <a:srgbClr val="0D0D0D"/>
                </a:solidFill>
                <a:latin typeface="楷体" panose="02010609060101010101" charset="-122"/>
                <a:cs typeface="楷体" panose="02010609060101010101" charset="-122"/>
              </a:rPr>
              <a:t>种</a:t>
            </a:r>
            <a:r>
              <a:rPr sz="1200" spc="10" dirty="0">
                <a:solidFill>
                  <a:srgbClr val="0D0D0D"/>
                </a:solidFill>
                <a:latin typeface="楷体" panose="02010609060101010101" charset="-122"/>
                <a:cs typeface="楷体" panose="02010609060101010101" charset="-122"/>
              </a:rPr>
              <a:t>方式</a:t>
            </a:r>
            <a:r>
              <a:rPr sz="1200" spc="20" dirty="0">
                <a:solidFill>
                  <a:srgbClr val="0D0D0D"/>
                </a:solidFill>
                <a:latin typeface="楷体" panose="02010609060101010101" charset="-122"/>
                <a:cs typeface="楷体" panose="02010609060101010101" charset="-122"/>
              </a:rPr>
              <a:t>，</a:t>
            </a:r>
            <a:r>
              <a:rPr sz="1200" spc="10" dirty="0">
                <a:solidFill>
                  <a:srgbClr val="0D0D0D"/>
                </a:solidFill>
                <a:latin typeface="楷体" panose="02010609060101010101" charset="-122"/>
                <a:cs typeface="楷体" panose="02010609060101010101" charset="-122"/>
              </a:rPr>
              <a:t>平台为</a:t>
            </a:r>
            <a:r>
              <a:rPr sz="1200" spc="20" dirty="0">
                <a:solidFill>
                  <a:srgbClr val="0D0D0D"/>
                </a:solidFill>
                <a:latin typeface="楷体" panose="02010609060101010101" charset="-122"/>
                <a:cs typeface="楷体" panose="02010609060101010101" charset="-122"/>
              </a:rPr>
              <a:t>提</a:t>
            </a:r>
            <a:r>
              <a:rPr sz="1200" spc="10" dirty="0">
                <a:solidFill>
                  <a:srgbClr val="0D0D0D"/>
                </a:solidFill>
                <a:latin typeface="楷体" panose="02010609060101010101" charset="-122"/>
                <a:cs typeface="楷体" panose="02010609060101010101" charset="-122"/>
              </a:rPr>
              <a:t>升</a:t>
            </a:r>
            <a:r>
              <a:rPr sz="1200" dirty="0">
                <a:solidFill>
                  <a:srgbClr val="0D0D0D"/>
                </a:solidFill>
                <a:latin typeface="楷体" panose="02010609060101010101" charset="-122"/>
                <a:cs typeface="楷体" panose="02010609060101010101" charset="-122"/>
              </a:rPr>
              <a:t>用 </a:t>
            </a:r>
            <a:r>
              <a:rPr sz="1200" spc="10" dirty="0">
                <a:solidFill>
                  <a:srgbClr val="0D0D0D"/>
                </a:solidFill>
                <a:latin typeface="楷体" panose="02010609060101010101" charset="-122"/>
                <a:cs typeface="楷体" panose="02010609060101010101" charset="-122"/>
              </a:rPr>
              <a:t>户</a:t>
            </a:r>
            <a:r>
              <a:rPr sz="1200" spc="20" dirty="0">
                <a:solidFill>
                  <a:srgbClr val="0D0D0D"/>
                </a:solidFill>
                <a:latin typeface="楷体" panose="02010609060101010101" charset="-122"/>
                <a:cs typeface="楷体" panose="02010609060101010101" charset="-122"/>
              </a:rPr>
              <a:t>的</a:t>
            </a:r>
            <a:r>
              <a:rPr sz="1200" spc="10" dirty="0">
                <a:solidFill>
                  <a:srgbClr val="0D0D0D"/>
                </a:solidFill>
                <a:latin typeface="楷体" panose="02010609060101010101" charset="-122"/>
                <a:cs typeface="楷体" panose="02010609060101010101" charset="-122"/>
              </a:rPr>
              <a:t>互动性</a:t>
            </a:r>
            <a:r>
              <a:rPr sz="1200" spc="20" dirty="0">
                <a:solidFill>
                  <a:srgbClr val="0D0D0D"/>
                </a:solidFill>
                <a:latin typeface="楷体" panose="02010609060101010101" charset="-122"/>
                <a:cs typeface="楷体" panose="02010609060101010101" charset="-122"/>
              </a:rPr>
              <a:t>以</a:t>
            </a:r>
            <a:r>
              <a:rPr sz="1200" spc="10" dirty="0">
                <a:solidFill>
                  <a:srgbClr val="0D0D0D"/>
                </a:solidFill>
                <a:latin typeface="楷体" panose="02010609060101010101" charset="-122"/>
                <a:cs typeface="楷体" panose="02010609060101010101" charset="-122"/>
              </a:rPr>
              <a:t>及视</a:t>
            </a:r>
            <a:r>
              <a:rPr sz="1200" spc="20" dirty="0">
                <a:solidFill>
                  <a:srgbClr val="0D0D0D"/>
                </a:solidFill>
                <a:latin typeface="楷体" panose="02010609060101010101" charset="-122"/>
                <a:cs typeface="楷体" panose="02010609060101010101" charset="-122"/>
              </a:rPr>
              <a:t>频</a:t>
            </a:r>
            <a:r>
              <a:rPr sz="1200" spc="10" dirty="0">
                <a:solidFill>
                  <a:srgbClr val="0D0D0D"/>
                </a:solidFill>
                <a:latin typeface="楷体" panose="02010609060101010101" charset="-122"/>
                <a:cs typeface="楷体" panose="02010609060101010101" charset="-122"/>
              </a:rPr>
              <a:t>的社交</a:t>
            </a:r>
            <a:r>
              <a:rPr sz="1200" spc="20" dirty="0">
                <a:solidFill>
                  <a:srgbClr val="0D0D0D"/>
                </a:solidFill>
                <a:latin typeface="楷体" panose="02010609060101010101" charset="-122"/>
                <a:cs typeface="楷体" panose="02010609060101010101" charset="-122"/>
              </a:rPr>
              <a:t>属</a:t>
            </a:r>
            <a:r>
              <a:rPr sz="1200" spc="10" dirty="0">
                <a:solidFill>
                  <a:srgbClr val="0D0D0D"/>
                </a:solidFill>
                <a:latin typeface="楷体" panose="02010609060101010101" charset="-122"/>
                <a:cs typeface="楷体" panose="02010609060101010101" charset="-122"/>
              </a:rPr>
              <a:t>性。</a:t>
            </a:r>
            <a:r>
              <a:rPr sz="1200" spc="20" dirty="0">
                <a:solidFill>
                  <a:srgbClr val="0D0D0D"/>
                </a:solidFill>
                <a:latin typeface="楷体" panose="02010609060101010101" charset="-122"/>
                <a:cs typeface="楷体" panose="02010609060101010101" charset="-122"/>
              </a:rPr>
              <a:t>另</a:t>
            </a:r>
            <a:r>
              <a:rPr sz="1200" spc="10" dirty="0">
                <a:solidFill>
                  <a:srgbClr val="0D0D0D"/>
                </a:solidFill>
                <a:latin typeface="楷体" panose="02010609060101010101" charset="-122"/>
                <a:cs typeface="楷体" panose="02010609060101010101" charset="-122"/>
              </a:rPr>
              <a:t>外，视</a:t>
            </a:r>
            <a:r>
              <a:rPr sz="1200" spc="20" dirty="0">
                <a:solidFill>
                  <a:srgbClr val="0D0D0D"/>
                </a:solidFill>
                <a:latin typeface="楷体" panose="02010609060101010101" charset="-122"/>
                <a:cs typeface="楷体" panose="02010609060101010101" charset="-122"/>
              </a:rPr>
              <a:t>频</a:t>
            </a:r>
            <a:r>
              <a:rPr sz="1200" spc="10" dirty="0">
                <a:solidFill>
                  <a:srgbClr val="0D0D0D"/>
                </a:solidFill>
                <a:latin typeface="楷体" panose="02010609060101010101" charset="-122"/>
                <a:cs typeface="楷体" panose="02010609060101010101" charset="-122"/>
              </a:rPr>
              <a:t>审核</a:t>
            </a:r>
            <a:r>
              <a:rPr sz="1200" spc="20" dirty="0">
                <a:solidFill>
                  <a:srgbClr val="0D0D0D"/>
                </a:solidFill>
                <a:latin typeface="楷体" panose="02010609060101010101" charset="-122"/>
                <a:cs typeface="楷体" panose="02010609060101010101" charset="-122"/>
              </a:rPr>
              <a:t>和</a:t>
            </a:r>
            <a:r>
              <a:rPr sz="1200" spc="10" dirty="0">
                <a:solidFill>
                  <a:srgbClr val="0D0D0D"/>
                </a:solidFill>
                <a:latin typeface="楷体" panose="02010609060101010101" charset="-122"/>
                <a:cs typeface="楷体" panose="02010609060101010101" charset="-122"/>
              </a:rPr>
              <a:t>管理功</a:t>
            </a:r>
            <a:r>
              <a:rPr sz="1200" spc="20" dirty="0">
                <a:solidFill>
                  <a:srgbClr val="0D0D0D"/>
                </a:solidFill>
                <a:latin typeface="楷体" panose="02010609060101010101" charset="-122"/>
                <a:cs typeface="楷体" panose="02010609060101010101" charset="-122"/>
              </a:rPr>
              <a:t>能</a:t>
            </a:r>
            <a:r>
              <a:rPr sz="1200" spc="10" dirty="0">
                <a:solidFill>
                  <a:srgbClr val="0D0D0D"/>
                </a:solidFill>
                <a:latin typeface="楷体" panose="02010609060101010101" charset="-122"/>
                <a:cs typeface="楷体" panose="02010609060101010101" charset="-122"/>
              </a:rPr>
              <a:t>也保</a:t>
            </a:r>
            <a:r>
              <a:rPr sz="1200" spc="20" dirty="0">
                <a:solidFill>
                  <a:srgbClr val="0D0D0D"/>
                </a:solidFill>
                <a:latin typeface="楷体" panose="02010609060101010101" charset="-122"/>
                <a:cs typeface="楷体" panose="02010609060101010101" charset="-122"/>
              </a:rPr>
              <a:t>障</a:t>
            </a:r>
            <a:r>
              <a:rPr sz="1200" spc="10" dirty="0">
                <a:solidFill>
                  <a:srgbClr val="0D0D0D"/>
                </a:solidFill>
                <a:latin typeface="楷体" panose="02010609060101010101" charset="-122"/>
                <a:cs typeface="楷体" panose="02010609060101010101" charset="-122"/>
              </a:rPr>
              <a:t>了平台</a:t>
            </a:r>
            <a:r>
              <a:rPr sz="1200" spc="20" dirty="0">
                <a:solidFill>
                  <a:srgbClr val="0D0D0D"/>
                </a:solidFill>
                <a:latin typeface="楷体" panose="02010609060101010101" charset="-122"/>
                <a:cs typeface="楷体" panose="02010609060101010101" charset="-122"/>
              </a:rPr>
              <a:t>的</a:t>
            </a:r>
            <a:r>
              <a:rPr sz="1200" spc="10" dirty="0">
                <a:solidFill>
                  <a:srgbClr val="0D0D0D"/>
                </a:solidFill>
                <a:latin typeface="楷体" panose="02010609060101010101" charset="-122"/>
                <a:cs typeface="楷体" panose="02010609060101010101" charset="-122"/>
              </a:rPr>
              <a:t>内</a:t>
            </a:r>
            <a:r>
              <a:rPr sz="1200" dirty="0">
                <a:solidFill>
                  <a:srgbClr val="0D0D0D"/>
                </a:solidFill>
                <a:latin typeface="楷体" panose="02010609060101010101" charset="-122"/>
                <a:cs typeface="楷体" panose="02010609060101010101" charset="-122"/>
              </a:rPr>
              <a:t>容 质量与安全,使用户在使用平台进行内容分享和观看时更有信心</a:t>
            </a:r>
            <a:r>
              <a:rPr sz="1200" spc="-40" dirty="0">
                <a:solidFill>
                  <a:srgbClr val="0D0D0D"/>
                </a:solidFill>
                <a:latin typeface="楷体" panose="02010609060101010101" charset="-122"/>
                <a:cs typeface="楷体" panose="02010609060101010101" charset="-122"/>
              </a:rPr>
              <a:t>。</a:t>
            </a:r>
            <a:r>
              <a:rPr sz="1200" dirty="0">
                <a:solidFill>
                  <a:srgbClr val="0D0D0D"/>
                </a:solidFill>
                <a:latin typeface="楷体" panose="02010609060101010101" charset="-122"/>
                <a:cs typeface="楷体" panose="02010609060101010101" charset="-122"/>
              </a:rPr>
              <a:t>最后</a:t>
            </a:r>
            <a:r>
              <a:rPr sz="1200" spc="-25" dirty="0">
                <a:solidFill>
                  <a:srgbClr val="0D0D0D"/>
                </a:solidFill>
                <a:latin typeface="楷体" panose="02010609060101010101" charset="-122"/>
                <a:cs typeface="楷体" panose="02010609060101010101" charset="-122"/>
              </a:rPr>
              <a:t>，</a:t>
            </a:r>
            <a:r>
              <a:rPr sz="1200" dirty="0">
                <a:solidFill>
                  <a:srgbClr val="0D0D0D"/>
                </a:solidFill>
                <a:latin typeface="楷体" panose="02010609060101010101" charset="-122"/>
                <a:cs typeface="楷体" panose="02010609060101010101" charset="-122"/>
              </a:rPr>
              <a:t>系统测试和 </a:t>
            </a:r>
            <a:r>
              <a:rPr sz="1200" spc="10" dirty="0">
                <a:solidFill>
                  <a:srgbClr val="0D0D0D"/>
                </a:solidFill>
                <a:latin typeface="楷体" panose="02010609060101010101" charset="-122"/>
                <a:cs typeface="楷体" panose="02010609060101010101" charset="-122"/>
              </a:rPr>
              <a:t>用</a:t>
            </a:r>
            <a:r>
              <a:rPr sz="1200" spc="20" dirty="0">
                <a:solidFill>
                  <a:srgbClr val="0D0D0D"/>
                </a:solidFill>
                <a:latin typeface="楷体" panose="02010609060101010101" charset="-122"/>
                <a:cs typeface="楷体" panose="02010609060101010101" charset="-122"/>
              </a:rPr>
              <a:t>户</a:t>
            </a:r>
            <a:r>
              <a:rPr sz="1200" spc="10" dirty="0">
                <a:solidFill>
                  <a:srgbClr val="0D0D0D"/>
                </a:solidFill>
                <a:latin typeface="楷体" panose="02010609060101010101" charset="-122"/>
                <a:cs typeface="楷体" panose="02010609060101010101" charset="-122"/>
              </a:rPr>
              <a:t>反馈对</a:t>
            </a:r>
            <a:r>
              <a:rPr sz="1200" spc="20" dirty="0">
                <a:solidFill>
                  <a:srgbClr val="0D0D0D"/>
                </a:solidFill>
                <a:latin typeface="楷体" panose="02010609060101010101" charset="-122"/>
                <a:cs typeface="楷体" panose="02010609060101010101" charset="-122"/>
              </a:rPr>
              <a:t>平</a:t>
            </a:r>
            <a:r>
              <a:rPr sz="1200" spc="10" dirty="0">
                <a:solidFill>
                  <a:srgbClr val="0D0D0D"/>
                </a:solidFill>
                <a:latin typeface="楷体" panose="02010609060101010101" charset="-122"/>
                <a:cs typeface="楷体" panose="02010609060101010101" charset="-122"/>
              </a:rPr>
              <a:t>台的</a:t>
            </a:r>
            <a:r>
              <a:rPr sz="1200" spc="20" dirty="0">
                <a:solidFill>
                  <a:srgbClr val="0D0D0D"/>
                </a:solidFill>
                <a:latin typeface="楷体" panose="02010609060101010101" charset="-122"/>
                <a:cs typeface="楷体" panose="02010609060101010101" charset="-122"/>
              </a:rPr>
              <a:t>稳</a:t>
            </a:r>
            <a:r>
              <a:rPr sz="1200" spc="10" dirty="0">
                <a:solidFill>
                  <a:srgbClr val="0D0D0D"/>
                </a:solidFill>
                <a:latin typeface="楷体" panose="02010609060101010101" charset="-122"/>
                <a:cs typeface="楷体" panose="02010609060101010101" charset="-122"/>
              </a:rPr>
              <a:t>定性与</a:t>
            </a:r>
            <a:r>
              <a:rPr sz="1200" spc="20" dirty="0">
                <a:solidFill>
                  <a:srgbClr val="0D0D0D"/>
                </a:solidFill>
                <a:latin typeface="楷体" panose="02010609060101010101" charset="-122"/>
                <a:cs typeface="楷体" panose="02010609060101010101" charset="-122"/>
              </a:rPr>
              <a:t>可</a:t>
            </a:r>
            <a:r>
              <a:rPr sz="1200" spc="10" dirty="0">
                <a:solidFill>
                  <a:srgbClr val="0D0D0D"/>
                </a:solidFill>
                <a:latin typeface="楷体" panose="02010609060101010101" charset="-122"/>
                <a:cs typeface="楷体" panose="02010609060101010101" charset="-122"/>
              </a:rPr>
              <a:t>用性</a:t>
            </a:r>
            <a:r>
              <a:rPr sz="1200" spc="20" dirty="0">
                <a:solidFill>
                  <a:srgbClr val="0D0D0D"/>
                </a:solidFill>
                <a:latin typeface="楷体" panose="02010609060101010101" charset="-122"/>
                <a:cs typeface="楷体" panose="02010609060101010101" charset="-122"/>
              </a:rPr>
              <a:t>进</a:t>
            </a:r>
            <a:r>
              <a:rPr sz="1200" spc="10" dirty="0">
                <a:solidFill>
                  <a:srgbClr val="0D0D0D"/>
                </a:solidFill>
                <a:latin typeface="楷体" panose="02010609060101010101" charset="-122"/>
                <a:cs typeface="楷体" panose="02010609060101010101" charset="-122"/>
              </a:rPr>
              <a:t>行了验</a:t>
            </a:r>
            <a:r>
              <a:rPr sz="1200" spc="20" dirty="0">
                <a:solidFill>
                  <a:srgbClr val="0D0D0D"/>
                </a:solidFill>
                <a:latin typeface="楷体" panose="02010609060101010101" charset="-122"/>
                <a:cs typeface="楷体" panose="02010609060101010101" charset="-122"/>
              </a:rPr>
              <a:t>证</a:t>
            </a:r>
            <a:r>
              <a:rPr sz="1200" spc="10" dirty="0">
                <a:solidFill>
                  <a:srgbClr val="0D0D0D"/>
                </a:solidFill>
                <a:latin typeface="楷体" panose="02010609060101010101" charset="-122"/>
                <a:cs typeface="楷体" panose="02010609060101010101" charset="-122"/>
              </a:rPr>
              <a:t>，为</a:t>
            </a:r>
            <a:r>
              <a:rPr sz="1200" spc="20" dirty="0">
                <a:solidFill>
                  <a:srgbClr val="0D0D0D"/>
                </a:solidFill>
                <a:latin typeface="楷体" panose="02010609060101010101" charset="-122"/>
                <a:cs typeface="楷体" panose="02010609060101010101" charset="-122"/>
              </a:rPr>
              <a:t>平</a:t>
            </a:r>
            <a:r>
              <a:rPr sz="1200" spc="10" dirty="0">
                <a:solidFill>
                  <a:srgbClr val="0D0D0D"/>
                </a:solidFill>
                <a:latin typeface="楷体" panose="02010609060101010101" charset="-122"/>
                <a:cs typeface="楷体" panose="02010609060101010101" charset="-122"/>
              </a:rPr>
              <a:t>台的进</a:t>
            </a:r>
            <a:r>
              <a:rPr sz="1200" spc="20" dirty="0">
                <a:solidFill>
                  <a:srgbClr val="0D0D0D"/>
                </a:solidFill>
                <a:latin typeface="楷体" panose="02010609060101010101" charset="-122"/>
                <a:cs typeface="楷体" panose="02010609060101010101" charset="-122"/>
              </a:rPr>
              <a:t>一</a:t>
            </a:r>
            <a:r>
              <a:rPr sz="1200" spc="10" dirty="0">
                <a:solidFill>
                  <a:srgbClr val="0D0D0D"/>
                </a:solidFill>
                <a:latin typeface="楷体" panose="02010609060101010101" charset="-122"/>
                <a:cs typeface="楷体" panose="02010609060101010101" charset="-122"/>
              </a:rPr>
              <a:t>步改</a:t>
            </a:r>
            <a:r>
              <a:rPr sz="1200" spc="20" dirty="0">
                <a:solidFill>
                  <a:srgbClr val="0D0D0D"/>
                </a:solidFill>
                <a:latin typeface="楷体" panose="02010609060101010101" charset="-122"/>
                <a:cs typeface="楷体" panose="02010609060101010101" charset="-122"/>
              </a:rPr>
              <a:t>进</a:t>
            </a:r>
            <a:r>
              <a:rPr sz="1200" spc="10" dirty="0">
                <a:solidFill>
                  <a:srgbClr val="0D0D0D"/>
                </a:solidFill>
                <a:latin typeface="楷体" panose="02010609060101010101" charset="-122"/>
                <a:cs typeface="楷体" panose="02010609060101010101" charset="-122"/>
              </a:rPr>
              <a:t>与扩展</a:t>
            </a:r>
            <a:r>
              <a:rPr sz="1200" spc="20" dirty="0">
                <a:solidFill>
                  <a:srgbClr val="0D0D0D"/>
                </a:solidFill>
                <a:latin typeface="楷体" panose="02010609060101010101" charset="-122"/>
                <a:cs typeface="楷体" panose="02010609060101010101" charset="-122"/>
              </a:rPr>
              <a:t>奠</a:t>
            </a:r>
            <a:r>
              <a:rPr sz="1200" spc="10" dirty="0">
                <a:solidFill>
                  <a:srgbClr val="0D0D0D"/>
                </a:solidFill>
                <a:latin typeface="楷体" panose="02010609060101010101" charset="-122"/>
                <a:cs typeface="楷体" panose="02010609060101010101" charset="-122"/>
              </a:rPr>
              <a:t>定</a:t>
            </a:r>
            <a:r>
              <a:rPr sz="1200" dirty="0">
                <a:solidFill>
                  <a:srgbClr val="0D0D0D"/>
                </a:solidFill>
                <a:latin typeface="楷体" panose="02010609060101010101" charset="-122"/>
                <a:cs typeface="楷体" panose="02010609060101010101" charset="-122"/>
              </a:rPr>
              <a:t>了 </a:t>
            </a:r>
            <a:r>
              <a:rPr sz="1200" spc="10" dirty="0">
                <a:solidFill>
                  <a:srgbClr val="0D0D0D"/>
                </a:solidFill>
                <a:latin typeface="楷体" panose="02010609060101010101" charset="-122"/>
                <a:cs typeface="楷体" panose="02010609060101010101" charset="-122"/>
              </a:rPr>
              <a:t>基</a:t>
            </a:r>
            <a:r>
              <a:rPr sz="1200" spc="20" dirty="0">
                <a:solidFill>
                  <a:srgbClr val="0D0D0D"/>
                </a:solidFill>
                <a:latin typeface="楷体" panose="02010609060101010101" charset="-122"/>
                <a:cs typeface="楷体" panose="02010609060101010101" charset="-122"/>
              </a:rPr>
              <a:t>础</a:t>
            </a:r>
            <a:r>
              <a:rPr sz="1200" spc="10" dirty="0">
                <a:solidFill>
                  <a:srgbClr val="0D0D0D"/>
                </a:solidFill>
                <a:latin typeface="楷体" panose="02010609060101010101" charset="-122"/>
                <a:cs typeface="楷体" panose="02010609060101010101" charset="-122"/>
              </a:rPr>
              <a:t>。本文</a:t>
            </a:r>
            <a:r>
              <a:rPr sz="1200" spc="20" dirty="0">
                <a:solidFill>
                  <a:srgbClr val="0D0D0D"/>
                </a:solidFill>
                <a:latin typeface="楷体" panose="02010609060101010101" charset="-122"/>
                <a:cs typeface="楷体" panose="02010609060101010101" charset="-122"/>
              </a:rPr>
              <a:t>所</a:t>
            </a:r>
            <a:r>
              <a:rPr sz="1200" spc="10" dirty="0">
                <a:solidFill>
                  <a:srgbClr val="0D0D0D"/>
                </a:solidFill>
                <a:latin typeface="楷体" panose="02010609060101010101" charset="-122"/>
                <a:cs typeface="楷体" panose="02010609060101010101" charset="-122"/>
              </a:rPr>
              <a:t>提出</a:t>
            </a:r>
            <a:r>
              <a:rPr sz="1200" spc="20" dirty="0">
                <a:solidFill>
                  <a:srgbClr val="0D0D0D"/>
                </a:solidFill>
                <a:latin typeface="楷体" panose="02010609060101010101" charset="-122"/>
                <a:cs typeface="楷体" panose="02010609060101010101" charset="-122"/>
              </a:rPr>
              <a:t>的</a:t>
            </a:r>
            <a:r>
              <a:rPr sz="1200" spc="10" dirty="0">
                <a:solidFill>
                  <a:srgbClr val="0D0D0D"/>
                </a:solidFill>
                <a:latin typeface="楷体" panose="02010609060101010101" charset="-122"/>
                <a:cs typeface="楷体" panose="02010609060101010101" charset="-122"/>
              </a:rPr>
              <a:t>设计与</a:t>
            </a:r>
            <a:r>
              <a:rPr sz="1200" spc="20" dirty="0">
                <a:solidFill>
                  <a:srgbClr val="0D0D0D"/>
                </a:solidFill>
                <a:latin typeface="楷体" panose="02010609060101010101" charset="-122"/>
                <a:cs typeface="楷体" panose="02010609060101010101" charset="-122"/>
              </a:rPr>
              <a:t>实</a:t>
            </a:r>
            <a:r>
              <a:rPr sz="1200" spc="10" dirty="0">
                <a:solidFill>
                  <a:srgbClr val="0D0D0D"/>
                </a:solidFill>
                <a:latin typeface="楷体" panose="02010609060101010101" charset="-122"/>
                <a:cs typeface="楷体" panose="02010609060101010101" charset="-122"/>
              </a:rPr>
              <a:t>现方</a:t>
            </a:r>
            <a:r>
              <a:rPr sz="1200" spc="20" dirty="0">
                <a:solidFill>
                  <a:srgbClr val="0D0D0D"/>
                </a:solidFill>
                <a:latin typeface="楷体" panose="02010609060101010101" charset="-122"/>
                <a:cs typeface="楷体" panose="02010609060101010101" charset="-122"/>
              </a:rPr>
              <a:t>案</a:t>
            </a:r>
            <a:r>
              <a:rPr sz="1200" spc="10" dirty="0">
                <a:solidFill>
                  <a:srgbClr val="0D0D0D"/>
                </a:solidFill>
                <a:latin typeface="楷体" panose="02010609060101010101" charset="-122"/>
                <a:cs typeface="楷体" panose="02010609060101010101" charset="-122"/>
              </a:rPr>
              <a:t>为视频</a:t>
            </a:r>
            <a:r>
              <a:rPr sz="1200" spc="20" dirty="0">
                <a:solidFill>
                  <a:srgbClr val="0D0D0D"/>
                </a:solidFill>
                <a:latin typeface="楷体" panose="02010609060101010101" charset="-122"/>
                <a:cs typeface="楷体" panose="02010609060101010101" charset="-122"/>
              </a:rPr>
              <a:t>上</a:t>
            </a:r>
            <a:r>
              <a:rPr sz="1200" spc="10" dirty="0">
                <a:solidFill>
                  <a:srgbClr val="0D0D0D"/>
                </a:solidFill>
                <a:latin typeface="楷体" panose="02010609060101010101" charset="-122"/>
                <a:cs typeface="楷体" panose="02010609060101010101" charset="-122"/>
              </a:rPr>
              <a:t>传平</a:t>
            </a:r>
            <a:r>
              <a:rPr sz="1200" spc="20" dirty="0">
                <a:solidFill>
                  <a:srgbClr val="0D0D0D"/>
                </a:solidFill>
                <a:latin typeface="楷体" panose="02010609060101010101" charset="-122"/>
                <a:cs typeface="楷体" panose="02010609060101010101" charset="-122"/>
              </a:rPr>
              <a:t>台</a:t>
            </a:r>
            <a:r>
              <a:rPr sz="1200" spc="10" dirty="0">
                <a:solidFill>
                  <a:srgbClr val="0D0D0D"/>
                </a:solidFill>
                <a:latin typeface="楷体" panose="02010609060101010101" charset="-122"/>
                <a:cs typeface="楷体" panose="02010609060101010101" charset="-122"/>
              </a:rPr>
              <a:t>的发展</a:t>
            </a:r>
            <a:r>
              <a:rPr sz="1200" spc="20" dirty="0">
                <a:solidFill>
                  <a:srgbClr val="0D0D0D"/>
                </a:solidFill>
                <a:latin typeface="楷体" panose="02010609060101010101" charset="-122"/>
                <a:cs typeface="楷体" panose="02010609060101010101" charset="-122"/>
              </a:rPr>
              <a:t>提</a:t>
            </a:r>
            <a:r>
              <a:rPr sz="1200" spc="10" dirty="0">
                <a:solidFill>
                  <a:srgbClr val="0D0D0D"/>
                </a:solidFill>
                <a:latin typeface="楷体" panose="02010609060101010101" charset="-122"/>
                <a:cs typeface="楷体" panose="02010609060101010101" charset="-122"/>
              </a:rPr>
              <a:t>供了</a:t>
            </a:r>
            <a:r>
              <a:rPr sz="1200" spc="20" dirty="0">
                <a:solidFill>
                  <a:srgbClr val="0D0D0D"/>
                </a:solidFill>
                <a:latin typeface="楷体" panose="02010609060101010101" charset="-122"/>
                <a:cs typeface="楷体" panose="02010609060101010101" charset="-122"/>
              </a:rPr>
              <a:t>有</a:t>
            </a:r>
            <a:r>
              <a:rPr sz="1200" spc="10" dirty="0">
                <a:solidFill>
                  <a:srgbClr val="0D0D0D"/>
                </a:solidFill>
                <a:latin typeface="楷体" panose="02010609060101010101" charset="-122"/>
                <a:cs typeface="楷体" panose="02010609060101010101" charset="-122"/>
              </a:rPr>
              <a:t>益的借</a:t>
            </a:r>
            <a:r>
              <a:rPr sz="1200" spc="20" dirty="0">
                <a:solidFill>
                  <a:srgbClr val="0D0D0D"/>
                </a:solidFill>
                <a:latin typeface="楷体" panose="02010609060101010101" charset="-122"/>
                <a:cs typeface="楷体" panose="02010609060101010101" charset="-122"/>
              </a:rPr>
              <a:t>鉴</a:t>
            </a:r>
            <a:r>
              <a:rPr sz="1200" spc="10" dirty="0">
                <a:solidFill>
                  <a:srgbClr val="0D0D0D"/>
                </a:solidFill>
                <a:latin typeface="楷体" panose="02010609060101010101" charset="-122"/>
                <a:cs typeface="楷体" panose="02010609060101010101" charset="-122"/>
              </a:rPr>
              <a:t>与</a:t>
            </a:r>
            <a:r>
              <a:rPr sz="1200" dirty="0">
                <a:solidFill>
                  <a:srgbClr val="0D0D0D"/>
                </a:solidFill>
                <a:latin typeface="楷体" panose="02010609060101010101" charset="-122"/>
                <a:cs typeface="楷体" panose="02010609060101010101" charset="-122"/>
              </a:rPr>
              <a:t>指 导，具有十分重要的指导意义与实用价值。</a:t>
            </a:r>
            <a:endParaRPr sz="1200">
              <a:latin typeface="楷体" panose="02010609060101010101" charset="-122"/>
              <a:cs typeface="楷体" panose="02010609060101010101" charset="-122"/>
            </a:endParaRPr>
          </a:p>
          <a:p>
            <a:pPr>
              <a:lnSpc>
                <a:spcPct val="100000"/>
              </a:lnSpc>
            </a:pPr>
            <a:endParaRPr sz="1200">
              <a:latin typeface="楷体" panose="02010609060101010101" charset="-122"/>
              <a:cs typeface="楷体" panose="02010609060101010101" charset="-122"/>
            </a:endParaRPr>
          </a:p>
          <a:p>
            <a:pPr>
              <a:lnSpc>
                <a:spcPct val="100000"/>
              </a:lnSpc>
              <a:spcBef>
                <a:spcPts val="35"/>
              </a:spcBef>
            </a:pPr>
            <a:endParaRPr sz="1300">
              <a:latin typeface="楷体" panose="02010609060101010101" charset="-122"/>
              <a:cs typeface="楷体" panose="02010609060101010101" charset="-122"/>
            </a:endParaRPr>
          </a:p>
          <a:p>
            <a:pPr marL="12700">
              <a:lnSpc>
                <a:spcPct val="100000"/>
              </a:lnSpc>
            </a:pPr>
            <a:r>
              <a:rPr sz="1200" b="1" spc="-5" dirty="0">
                <a:solidFill>
                  <a:srgbClr val="0D0D0D"/>
                </a:solidFill>
                <a:latin typeface="宋体" panose="02010600030101010101" pitchFamily="2" charset="-122"/>
                <a:cs typeface="宋体" panose="02010600030101010101" pitchFamily="2" charset="-122"/>
              </a:rPr>
              <a:t>关</a:t>
            </a:r>
            <a:r>
              <a:rPr sz="1200" b="1" spc="5" dirty="0">
                <a:solidFill>
                  <a:srgbClr val="0D0D0D"/>
                </a:solidFill>
                <a:latin typeface="宋体" panose="02010600030101010101" pitchFamily="2" charset="-122"/>
                <a:cs typeface="宋体" panose="02010600030101010101" pitchFamily="2" charset="-122"/>
              </a:rPr>
              <a:t>键</a:t>
            </a:r>
            <a:r>
              <a:rPr sz="1200" b="1" spc="-5" dirty="0">
                <a:solidFill>
                  <a:srgbClr val="0D0D0D"/>
                </a:solidFill>
                <a:latin typeface="宋体" panose="02010600030101010101" pitchFamily="2" charset="-122"/>
                <a:cs typeface="宋体" panose="02010600030101010101" pitchFamily="2" charset="-122"/>
              </a:rPr>
              <a:t>词：</a:t>
            </a:r>
            <a:r>
              <a:rPr sz="1200" dirty="0">
                <a:solidFill>
                  <a:srgbClr val="0D0D0D"/>
                </a:solidFill>
                <a:latin typeface="楷体" panose="02010609060101010101" charset="-122"/>
                <a:cs typeface="楷体" panose="02010609060101010101" charset="-122"/>
              </a:rPr>
              <a:t>视频上传；播放；审核；管理；弹幕；互动</a:t>
            </a:r>
            <a:endParaRPr sz="1200">
              <a:latin typeface="楷体" panose="02010609060101010101" charset="-122"/>
              <a:cs typeface="楷体" panose="02010609060101010101" charset="-122"/>
            </a:endParaRPr>
          </a:p>
        </p:txBody>
      </p:sp>
      <p:sp>
        <p:nvSpPr>
          <p:cNvPr id="5" name="object 5"/>
          <p:cNvSpPr txBox="1"/>
          <p:nvPr/>
        </p:nvSpPr>
        <p:spPr>
          <a:xfrm>
            <a:off x="3840479" y="9936226"/>
            <a:ext cx="154305" cy="139700"/>
          </a:xfrm>
          <a:prstGeom prst="rect">
            <a:avLst/>
          </a:prstGeom>
        </p:spPr>
        <p:txBody>
          <a:bodyPr vert="horz" wrap="square" lIns="0" tIns="0" rIns="0" bIns="0" rtlCol="0">
            <a:spAutoFit/>
          </a:bodyPr>
          <a:lstStyle/>
          <a:p>
            <a:pPr marL="38100">
              <a:lnSpc>
                <a:spcPts val="955"/>
              </a:lnSpc>
            </a:pPr>
            <a:r>
              <a:rPr sz="900" dirty="0">
                <a:latin typeface="Calibri" panose="020F0502020204030204"/>
                <a:cs typeface="Calibri" panose="020F0502020204030204"/>
              </a:rPr>
              <a:t>1</a:t>
            </a:r>
            <a:endParaRPr sz="900">
              <a:latin typeface="Calibri" panose="020F0502020204030204"/>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580380" cy="9052560"/>
          </a:xfrm>
          <a:prstGeom prst="rect">
            <a:avLst/>
          </a:prstGeom>
        </p:spPr>
        <p:txBody>
          <a:bodyPr vert="horz" wrap="square" lIns="0" tIns="12700" rIns="0" bIns="0" rtlCol="0">
            <a:spAutoFit/>
          </a:bodyPr>
          <a:lstStyle/>
          <a:p>
            <a:pPr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spcBef>
                <a:spcPts val="10"/>
              </a:spcBef>
            </a:pPr>
            <a:endParaRPr sz="1050">
              <a:latin typeface="宋体" panose="02010600030101010101" pitchFamily="2" charset="-122"/>
              <a:cs typeface="宋体" panose="02010600030101010101" pitchFamily="2" charset="-122"/>
            </a:endParaRPr>
          </a:p>
          <a:p>
            <a:pPr marL="12700" marR="5080" algn="just">
              <a:lnSpc>
                <a:spcPct val="163000"/>
              </a:lnSpc>
            </a:pPr>
            <a:r>
              <a:rPr sz="1200" spc="10" dirty="0">
                <a:latin typeface="宋体" panose="02010600030101010101" pitchFamily="2" charset="-122"/>
                <a:cs typeface="宋体" panose="02010600030101010101" pitchFamily="2" charset="-122"/>
              </a:rPr>
              <a:t>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只需通</a:t>
            </a:r>
            <a:r>
              <a:rPr sz="1200" spc="20" dirty="0">
                <a:latin typeface="宋体" panose="02010600030101010101" pitchFamily="2" charset="-122"/>
                <a:cs typeface="宋体" panose="02010600030101010101" pitchFamily="2" charset="-122"/>
              </a:rPr>
              <a:t>过</a:t>
            </a:r>
            <a:r>
              <a:rPr sz="1200" spc="10" dirty="0">
                <a:latin typeface="宋体" panose="02010600030101010101" pitchFamily="2" charset="-122"/>
                <a:cs typeface="宋体" panose="02010600030101010101" pitchFamily="2" charset="-122"/>
              </a:rPr>
              <a:t>简单</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操作就</a:t>
            </a:r>
            <a:r>
              <a:rPr sz="1200" spc="20" dirty="0">
                <a:latin typeface="宋体" panose="02010600030101010101" pitchFamily="2" charset="-122"/>
                <a:cs typeface="宋体" panose="02010600030101010101" pitchFamily="2" charset="-122"/>
              </a:rPr>
              <a:t>可</a:t>
            </a:r>
            <a:r>
              <a:rPr sz="1200" spc="10" dirty="0">
                <a:latin typeface="宋体" panose="02010600030101010101" pitchFamily="2" charset="-122"/>
                <a:cs typeface="宋体" panose="02010600030101010101" pitchFamily="2" charset="-122"/>
              </a:rPr>
              <a:t>以将</a:t>
            </a:r>
            <a:r>
              <a:rPr sz="1200" spc="20" dirty="0">
                <a:latin typeface="宋体" panose="02010600030101010101" pitchFamily="2" charset="-122"/>
                <a:cs typeface="宋体" panose="02010600030101010101" pitchFamily="2" charset="-122"/>
              </a:rPr>
              <a:t>自</a:t>
            </a:r>
            <a:r>
              <a:rPr sz="1200" spc="10" dirty="0">
                <a:latin typeface="宋体" panose="02010600030101010101" pitchFamily="2" charset="-122"/>
                <a:cs typeface="宋体" panose="02010600030101010101" pitchFamily="2" charset="-122"/>
              </a:rPr>
              <a:t>己的视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上传</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在平台</a:t>
            </a:r>
            <a:r>
              <a:rPr sz="1200" spc="20" dirty="0">
                <a:latin typeface="宋体" panose="02010600030101010101" pitchFamily="2" charset="-122"/>
                <a:cs typeface="宋体" panose="02010600030101010101" pitchFamily="2" charset="-122"/>
              </a:rPr>
              <a:t>上</a:t>
            </a:r>
            <a:r>
              <a:rPr sz="1200" spc="10" dirty="0">
                <a:latin typeface="宋体" panose="02010600030101010101" pitchFamily="2" charset="-122"/>
                <a:cs typeface="宋体" panose="02010600030101010101" pitchFamily="2" charset="-122"/>
              </a:rPr>
              <a:t>就可</a:t>
            </a:r>
            <a:r>
              <a:rPr sz="1200" spc="20" dirty="0">
                <a:latin typeface="宋体" panose="02010600030101010101" pitchFamily="2" charset="-122"/>
                <a:cs typeface="宋体" panose="02010600030101010101" pitchFamily="2" charset="-122"/>
              </a:rPr>
              <a:t>以</a:t>
            </a:r>
            <a:r>
              <a:rPr sz="1200" spc="10" dirty="0">
                <a:latin typeface="宋体" panose="02010600030101010101" pitchFamily="2" charset="-122"/>
                <a:cs typeface="宋体" panose="02010600030101010101" pitchFamily="2" charset="-122"/>
              </a:rPr>
              <a:t>实现视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的</a:t>
            </a:r>
            <a:r>
              <a:rPr sz="1200" dirty="0">
                <a:latin typeface="宋体" panose="02010600030101010101" pitchFamily="2" charset="-122"/>
                <a:cs typeface="宋体" panose="02010600030101010101" pitchFamily="2" charset="-122"/>
              </a:rPr>
              <a:t>高 效观看</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视频审核举报功能能够保证平台内容的质量和安全</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而</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SpringBoot</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的后端 </a:t>
            </a:r>
            <a:r>
              <a:rPr sz="1200" spc="215" dirty="0">
                <a:latin typeface="宋体" panose="02010600030101010101" pitchFamily="2" charset="-122"/>
                <a:cs typeface="宋体" panose="02010600030101010101" pitchFamily="2" charset="-122"/>
              </a:rPr>
              <a:t>逻辑能</a:t>
            </a:r>
            <a:r>
              <a:rPr sz="1200" spc="225" dirty="0">
                <a:latin typeface="宋体" panose="02010600030101010101" pitchFamily="2" charset="-122"/>
                <a:cs typeface="宋体" panose="02010600030101010101" pitchFamily="2" charset="-122"/>
              </a:rPr>
              <a:t>够</a:t>
            </a:r>
            <a:r>
              <a:rPr sz="1200" spc="215" dirty="0">
                <a:latin typeface="宋体" panose="02010600030101010101" pitchFamily="2" charset="-122"/>
                <a:cs typeface="宋体" panose="02010600030101010101" pitchFamily="2" charset="-122"/>
              </a:rPr>
              <a:t>实现审核机</a:t>
            </a:r>
            <a:r>
              <a:rPr sz="1200" spc="225" dirty="0">
                <a:latin typeface="宋体" panose="02010600030101010101" pitchFamily="2" charset="-122"/>
                <a:cs typeface="宋体" panose="02010600030101010101" pitchFamily="2" charset="-122"/>
              </a:rPr>
              <a:t>制</a:t>
            </a:r>
            <a:r>
              <a:rPr sz="1200" spc="200" dirty="0">
                <a:latin typeface="宋体" panose="02010600030101010101" pitchFamily="2" charset="-122"/>
                <a:cs typeface="宋体" panose="02010600030101010101" pitchFamily="2" charset="-122"/>
              </a:rPr>
              <a:t>。</a:t>
            </a:r>
            <a:r>
              <a:rPr sz="1200" spc="215" dirty="0">
                <a:latin typeface="宋体" panose="02010600030101010101" pitchFamily="2" charset="-122"/>
                <a:cs typeface="宋体" panose="02010600030101010101" pitchFamily="2" charset="-122"/>
              </a:rPr>
              <a:t>这些功</a:t>
            </a:r>
            <a:r>
              <a:rPr sz="1200" spc="225" dirty="0">
                <a:latin typeface="宋体" panose="02010600030101010101" pitchFamily="2" charset="-122"/>
                <a:cs typeface="宋体" panose="02010600030101010101" pitchFamily="2" charset="-122"/>
              </a:rPr>
              <a:t>能</a:t>
            </a:r>
            <a:r>
              <a:rPr sz="1200" spc="215" dirty="0">
                <a:latin typeface="宋体" panose="02010600030101010101" pitchFamily="2" charset="-122"/>
                <a:cs typeface="宋体" panose="02010600030101010101" pitchFamily="2" charset="-122"/>
              </a:rPr>
              <a:t>在现有</a:t>
            </a:r>
            <a:r>
              <a:rPr sz="1200" spc="225" dirty="0">
                <a:latin typeface="宋体" panose="02010600030101010101" pitchFamily="2" charset="-122"/>
                <a:cs typeface="宋体" panose="02010600030101010101" pitchFamily="2" charset="-122"/>
              </a:rPr>
              <a:t>得</a:t>
            </a:r>
            <a:r>
              <a:rPr sz="1200" spc="215" dirty="0">
                <a:latin typeface="宋体" panose="02010600030101010101" pitchFamily="2" charset="-122"/>
                <a:cs typeface="宋体" panose="02010600030101010101" pitchFamily="2" charset="-122"/>
              </a:rPr>
              <a:t>视频分</a:t>
            </a:r>
            <a:r>
              <a:rPr sz="1200" spc="225" dirty="0">
                <a:latin typeface="宋体" panose="02010600030101010101" pitchFamily="2" charset="-122"/>
                <a:cs typeface="宋体" panose="02010600030101010101" pitchFamily="2" charset="-122"/>
              </a:rPr>
              <a:t>享</a:t>
            </a:r>
            <a:r>
              <a:rPr sz="1200" spc="215" dirty="0">
                <a:latin typeface="宋体" panose="02010600030101010101" pitchFamily="2" charset="-122"/>
                <a:cs typeface="宋体" panose="02010600030101010101" pitchFamily="2" charset="-122"/>
              </a:rPr>
              <a:t>平台中普遍</a:t>
            </a:r>
            <a:r>
              <a:rPr sz="1200" spc="225" dirty="0">
                <a:latin typeface="宋体" panose="02010600030101010101" pitchFamily="2" charset="-122"/>
                <a:cs typeface="宋体" panose="02010600030101010101" pitchFamily="2" charset="-122"/>
              </a:rPr>
              <a:t>存</a:t>
            </a:r>
            <a:r>
              <a:rPr sz="1200" spc="215" dirty="0">
                <a:latin typeface="宋体" panose="02010600030101010101" pitchFamily="2" charset="-122"/>
                <a:cs typeface="宋体" panose="02010600030101010101" pitchFamily="2" charset="-122"/>
              </a:rPr>
              <a:t>在</a:t>
            </a:r>
            <a:r>
              <a:rPr sz="1200" dirty="0">
                <a:latin typeface="宋体" panose="02010600030101010101" pitchFamily="2" charset="-122"/>
                <a:cs typeface="宋体" panose="02010600030101010101" pitchFamily="2" charset="-122"/>
              </a:rPr>
              <a:t>。  ElasticSearch</a:t>
            </a:r>
            <a:r>
              <a:rPr sz="1200" spc="-305"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可以</a:t>
            </a:r>
            <a:r>
              <a:rPr sz="1200" dirty="0">
                <a:latin typeface="宋体" panose="02010600030101010101" pitchFamily="2" charset="-122"/>
                <a:cs typeface="宋体" panose="02010600030101010101" pitchFamily="2" charset="-122"/>
              </a:rPr>
              <a:t>实</a:t>
            </a:r>
            <a:r>
              <a:rPr sz="1200" spc="10" dirty="0">
                <a:latin typeface="宋体" panose="02010600030101010101" pitchFamily="2" charset="-122"/>
                <a:cs typeface="宋体" panose="02010600030101010101" pitchFamily="2" charset="-122"/>
              </a:rPr>
              <a:t>现搜索接口</a:t>
            </a:r>
            <a:r>
              <a:rPr sz="1200" dirty="0">
                <a:latin typeface="宋体" panose="02010600030101010101" pitchFamily="2" charset="-122"/>
                <a:cs typeface="宋体" panose="02010600030101010101" pitchFamily="2" charset="-122"/>
              </a:rPr>
              <a:t>，而</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Vue</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和</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Ant</a:t>
            </a:r>
            <a:r>
              <a:rPr sz="1200" spc="-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Design</a:t>
            </a:r>
            <a:r>
              <a:rPr sz="1200" spc="-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Vue</a:t>
            </a:r>
            <a:r>
              <a:rPr sz="1200" spc="-300"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可以</a:t>
            </a:r>
            <a:r>
              <a:rPr sz="1200" dirty="0">
                <a:latin typeface="宋体" panose="02010600030101010101" pitchFamily="2" charset="-122"/>
                <a:cs typeface="宋体" panose="02010600030101010101" pitchFamily="2" charset="-122"/>
              </a:rPr>
              <a:t>实</a:t>
            </a:r>
            <a:r>
              <a:rPr sz="1200" spc="10" dirty="0">
                <a:latin typeface="宋体" panose="02010600030101010101" pitchFamily="2" charset="-122"/>
                <a:cs typeface="宋体" panose="02010600030101010101" pitchFamily="2" charset="-122"/>
              </a:rPr>
              <a:t>现搜索页面</a:t>
            </a:r>
            <a:r>
              <a:rPr sz="1200" dirty="0">
                <a:latin typeface="宋体" panose="02010600030101010101" pitchFamily="2" charset="-122"/>
                <a:cs typeface="宋体" panose="02010600030101010101" pitchFamily="2" charset="-122"/>
              </a:rPr>
              <a:t>和 主页得前端设计</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私信功能可以让用户之间进行私密得交流和互动</a:t>
            </a:r>
            <a:r>
              <a:rPr sz="1200" spc="-5" dirty="0">
                <a:latin typeface="宋体" panose="02010600030101010101" pitchFamily="2" charset="-122"/>
                <a:cs typeface="宋体" panose="02010600030101010101" pitchFamily="2" charset="-122"/>
              </a:rPr>
              <a:t>，Spring</a:t>
            </a:r>
            <a:r>
              <a:rPr sz="1200" spc="-34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Boot</a:t>
            </a:r>
            <a:r>
              <a:rPr sz="1200" spc="-34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可 </a:t>
            </a:r>
            <a:r>
              <a:rPr sz="1200" spc="20" dirty="0">
                <a:latin typeface="宋体" panose="02010600030101010101" pitchFamily="2" charset="-122"/>
                <a:cs typeface="宋体" panose="02010600030101010101" pitchFamily="2" charset="-122"/>
              </a:rPr>
              <a:t>以</a:t>
            </a:r>
            <a:r>
              <a:rPr sz="1200" spc="10" dirty="0">
                <a:latin typeface="宋体" panose="02010600030101010101" pitchFamily="2" charset="-122"/>
                <a:cs typeface="宋体" panose="02010600030101010101" pitchFamily="2" charset="-122"/>
              </a:rPr>
              <a:t>实</a:t>
            </a:r>
            <a:r>
              <a:rPr sz="1200" spc="20" dirty="0">
                <a:latin typeface="宋体" panose="02010600030101010101" pitchFamily="2" charset="-122"/>
                <a:cs typeface="宋体" panose="02010600030101010101" pitchFamily="2" charset="-122"/>
              </a:rPr>
              <a:t>现后台</a:t>
            </a:r>
            <a:r>
              <a:rPr sz="1200" spc="10" dirty="0">
                <a:latin typeface="宋体" panose="02010600030101010101" pitchFamily="2" charset="-122"/>
                <a:cs typeface="宋体" panose="02010600030101010101" pitchFamily="2" charset="-122"/>
              </a:rPr>
              <a:t>逻</a:t>
            </a:r>
            <a:r>
              <a:rPr sz="1200" spc="20" dirty="0">
                <a:latin typeface="宋体" panose="02010600030101010101" pitchFamily="2" charset="-122"/>
                <a:cs typeface="宋体" panose="02010600030101010101" pitchFamily="2" charset="-122"/>
              </a:rPr>
              <a:t>辑</a:t>
            </a:r>
            <a:r>
              <a:rPr sz="1200" dirty="0">
                <a:latin typeface="宋体" panose="02010600030101010101" pitchFamily="2" charset="-122"/>
                <a:cs typeface="宋体" panose="02010600030101010101" pitchFamily="2" charset="-122"/>
              </a:rPr>
              <a:t>，WebSocket</a:t>
            </a:r>
            <a:r>
              <a:rPr sz="1200" spc="-295" dirty="0">
                <a:latin typeface="宋体" panose="02010600030101010101" pitchFamily="2" charset="-122"/>
                <a:cs typeface="宋体" panose="02010600030101010101" pitchFamily="2" charset="-122"/>
              </a:rPr>
              <a:t> </a:t>
            </a:r>
            <a:r>
              <a:rPr sz="1200" spc="20" dirty="0">
                <a:latin typeface="宋体" panose="02010600030101010101" pitchFamily="2" charset="-122"/>
                <a:cs typeface="宋体" panose="02010600030101010101" pitchFamily="2" charset="-122"/>
              </a:rPr>
              <a:t>技</a:t>
            </a:r>
            <a:r>
              <a:rPr sz="1200" spc="10" dirty="0">
                <a:latin typeface="宋体" panose="02010600030101010101" pitchFamily="2" charset="-122"/>
                <a:cs typeface="宋体" panose="02010600030101010101" pitchFamily="2" charset="-122"/>
              </a:rPr>
              <a:t>术</a:t>
            </a:r>
            <a:r>
              <a:rPr sz="1200" spc="20" dirty="0">
                <a:latin typeface="宋体" panose="02010600030101010101" pitchFamily="2" charset="-122"/>
                <a:cs typeface="宋体" panose="02010600030101010101" pitchFamily="2" charset="-122"/>
              </a:rPr>
              <a:t>可以实</a:t>
            </a:r>
            <a:r>
              <a:rPr sz="1200" spc="10" dirty="0">
                <a:latin typeface="宋体" panose="02010600030101010101" pitchFamily="2" charset="-122"/>
                <a:cs typeface="宋体" panose="02010600030101010101" pitchFamily="2" charset="-122"/>
              </a:rPr>
              <a:t>现</a:t>
            </a:r>
            <a:r>
              <a:rPr sz="1200" spc="20" dirty="0">
                <a:latin typeface="宋体" panose="02010600030101010101" pitchFamily="2" charset="-122"/>
                <a:cs typeface="宋体" panose="02010600030101010101" pitchFamily="2" charset="-122"/>
              </a:rPr>
              <a:t>实时通</a:t>
            </a:r>
            <a:r>
              <a:rPr sz="1200" spc="10" dirty="0">
                <a:latin typeface="宋体" panose="02010600030101010101" pitchFamily="2" charset="-122"/>
                <a:cs typeface="宋体" panose="02010600030101010101" pitchFamily="2" charset="-122"/>
              </a:rPr>
              <a:t>信</a:t>
            </a:r>
            <a:r>
              <a:rPr sz="1200" spc="5" dirty="0">
                <a:latin typeface="宋体" panose="02010600030101010101" pitchFamily="2" charset="-122"/>
                <a:cs typeface="宋体" panose="02010600030101010101" pitchFamily="2" charset="-122"/>
              </a:rPr>
              <a:t>，Vue</a:t>
            </a:r>
            <a:r>
              <a:rPr sz="1200" spc="-29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和</a:t>
            </a:r>
            <a:r>
              <a:rPr sz="1200" spc="-29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Ant</a:t>
            </a:r>
            <a:r>
              <a:rPr sz="1200" spc="-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Design</a:t>
            </a:r>
            <a:r>
              <a:rPr sz="1200" spc="-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Vue</a:t>
            </a:r>
            <a:r>
              <a:rPr sz="1200" spc="-290" dirty="0">
                <a:latin typeface="宋体" panose="02010600030101010101" pitchFamily="2" charset="-122"/>
                <a:cs typeface="宋体" panose="02010600030101010101" pitchFamily="2" charset="-122"/>
              </a:rPr>
              <a:t> </a:t>
            </a:r>
            <a:r>
              <a:rPr sz="1200" spc="20" dirty="0">
                <a:latin typeface="宋体" panose="02010600030101010101" pitchFamily="2" charset="-122"/>
                <a:cs typeface="宋体" panose="02010600030101010101" pitchFamily="2" charset="-122"/>
              </a:rPr>
              <a:t>可</a:t>
            </a:r>
            <a:r>
              <a:rPr sz="1200" dirty="0">
                <a:latin typeface="宋体" panose="02010600030101010101" pitchFamily="2" charset="-122"/>
                <a:cs typeface="宋体" panose="02010600030101010101" pitchFamily="2" charset="-122"/>
              </a:rPr>
              <a:t>以 实现前端界面，可行性较高。</a:t>
            </a:r>
            <a:endParaRPr sz="1200">
              <a:latin typeface="宋体" panose="02010600030101010101" pitchFamily="2" charset="-122"/>
              <a:cs typeface="宋体" panose="02010600030101010101" pitchFamily="2" charset="-122"/>
            </a:endParaRPr>
          </a:p>
          <a:p>
            <a:pPr>
              <a:lnSpc>
                <a:spcPct val="100000"/>
              </a:lnSpc>
              <a:spcBef>
                <a:spcPts val="15"/>
              </a:spcBef>
            </a:pPr>
            <a:endParaRPr sz="850">
              <a:latin typeface="宋体" panose="02010600030101010101" pitchFamily="2" charset="-122"/>
              <a:cs typeface="宋体" panose="02010600030101010101" pitchFamily="2" charset="-122"/>
            </a:endParaRPr>
          </a:p>
          <a:p>
            <a:pPr marL="375285" lvl="1" indent="-363220">
              <a:lnSpc>
                <a:spcPct val="100000"/>
              </a:lnSpc>
              <a:buAutoNum type="arabicPeriod" startAt="3"/>
              <a:tabLst>
                <a:tab pos="375920" algn="l"/>
              </a:tabLst>
            </a:pPr>
            <a:r>
              <a:rPr sz="1500" b="1" spc="-10" dirty="0">
                <a:latin typeface="黑体" panose="02010609060101010101" charset="-122"/>
                <a:cs typeface="黑体" panose="02010609060101010101" charset="-122"/>
              </a:rPr>
              <a:t>需</a:t>
            </a:r>
            <a:r>
              <a:rPr sz="1500" b="1" dirty="0">
                <a:latin typeface="黑体" panose="02010609060101010101" charset="-122"/>
                <a:cs typeface="黑体" panose="02010609060101010101" charset="-122"/>
              </a:rPr>
              <a:t>求</a:t>
            </a:r>
            <a:r>
              <a:rPr sz="1500" b="1" spc="-10" dirty="0">
                <a:latin typeface="黑体" panose="02010609060101010101" charset="-122"/>
                <a:cs typeface="黑体" panose="02010609060101010101" charset="-122"/>
              </a:rPr>
              <a:t>分析</a:t>
            </a:r>
            <a:endParaRPr sz="1500">
              <a:latin typeface="黑体" panose="02010609060101010101" charset="-122"/>
              <a:cs typeface="黑体" panose="02010609060101010101" charset="-122"/>
            </a:endParaRPr>
          </a:p>
          <a:p>
            <a:pPr marL="12700" marR="5080" indent="304800" algn="just">
              <a:lnSpc>
                <a:spcPct val="163000"/>
              </a:lnSpc>
              <a:spcBef>
                <a:spcPts val="215"/>
              </a:spcBef>
            </a:pPr>
            <a:r>
              <a:rPr sz="1200" dirty="0">
                <a:latin typeface="宋体" panose="02010600030101010101" pitchFamily="2" charset="-122"/>
                <a:cs typeface="宋体" panose="02010600030101010101" pitchFamily="2" charset="-122"/>
              </a:rPr>
              <a:t>确定了</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Vlog</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视频平台可行性后</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在系统开发之前</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我们先不去计较具体实现的 </a:t>
            </a:r>
            <a:r>
              <a:rPr sz="1200" spc="10" dirty="0">
                <a:latin typeface="宋体" panose="02010600030101010101" pitchFamily="2" charset="-122"/>
                <a:cs typeface="宋体" panose="02010600030101010101" pitchFamily="2" charset="-122"/>
              </a:rPr>
              <a:t>方</a:t>
            </a:r>
            <a:r>
              <a:rPr sz="1200" spc="20" dirty="0">
                <a:latin typeface="宋体" panose="02010600030101010101" pitchFamily="2" charset="-122"/>
                <a:cs typeface="宋体" panose="02010600030101010101" pitchFamily="2" charset="-122"/>
              </a:rPr>
              <a:t>法</a:t>
            </a:r>
            <a:r>
              <a:rPr sz="1200" spc="10" dirty="0">
                <a:latin typeface="宋体" panose="02010600030101010101" pitchFamily="2" charset="-122"/>
                <a:cs typeface="宋体" panose="02010600030101010101" pitchFamily="2" charset="-122"/>
              </a:rPr>
              <a:t>和细节</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而是</a:t>
            </a:r>
            <a:r>
              <a:rPr sz="1200" spc="20" dirty="0">
                <a:latin typeface="宋体" panose="02010600030101010101" pitchFamily="2" charset="-122"/>
                <a:cs typeface="宋体" panose="02010600030101010101" pitchFamily="2" charset="-122"/>
              </a:rPr>
              <a:t>首</a:t>
            </a:r>
            <a:r>
              <a:rPr sz="1200" spc="10" dirty="0">
                <a:latin typeface="宋体" panose="02010600030101010101" pitchFamily="2" charset="-122"/>
                <a:cs typeface="宋体" panose="02010600030101010101" pitchFamily="2" charset="-122"/>
              </a:rPr>
              <a:t>先要明</a:t>
            </a:r>
            <a:r>
              <a:rPr sz="1200" spc="20" dirty="0">
                <a:latin typeface="宋体" panose="02010600030101010101" pitchFamily="2" charset="-122"/>
                <a:cs typeface="宋体" panose="02010600030101010101" pitchFamily="2" charset="-122"/>
              </a:rPr>
              <a:t>确</a:t>
            </a:r>
            <a:r>
              <a:rPr sz="1200" spc="10" dirty="0">
                <a:latin typeface="宋体" panose="02010600030101010101" pitchFamily="2" charset="-122"/>
                <a:cs typeface="宋体" panose="02010600030101010101" pitchFamily="2" charset="-122"/>
              </a:rPr>
              <a:t>该系</a:t>
            </a:r>
            <a:r>
              <a:rPr sz="1200" spc="20" dirty="0">
                <a:latin typeface="宋体" panose="02010600030101010101" pitchFamily="2" charset="-122"/>
                <a:cs typeface="宋体" panose="02010600030101010101" pitchFamily="2" charset="-122"/>
              </a:rPr>
              <a:t>统</a:t>
            </a:r>
            <a:r>
              <a:rPr sz="1200" spc="10" dirty="0">
                <a:latin typeface="宋体" panose="02010600030101010101" pitchFamily="2" charset="-122"/>
                <a:cs typeface="宋体" panose="02010600030101010101" pitchFamily="2" charset="-122"/>
              </a:rPr>
              <a:t>是要拿</a:t>
            </a:r>
            <a:r>
              <a:rPr sz="1200" spc="20" dirty="0">
                <a:latin typeface="宋体" panose="02010600030101010101" pitchFamily="2" charset="-122"/>
                <a:cs typeface="宋体" panose="02010600030101010101" pitchFamily="2" charset="-122"/>
              </a:rPr>
              <a:t>来</a:t>
            </a:r>
            <a:r>
              <a:rPr sz="1200" spc="10" dirty="0">
                <a:latin typeface="宋体" panose="02010600030101010101" pitchFamily="2" charset="-122"/>
                <a:cs typeface="宋体" panose="02010600030101010101" pitchFamily="2" charset="-122"/>
              </a:rPr>
              <a:t>做什</a:t>
            </a:r>
            <a:r>
              <a:rPr sz="1200" spc="20" dirty="0">
                <a:latin typeface="宋体" panose="02010600030101010101" pitchFamily="2" charset="-122"/>
                <a:cs typeface="宋体" panose="02010600030101010101" pitchFamily="2" charset="-122"/>
              </a:rPr>
              <a:t>么</a:t>
            </a:r>
            <a:r>
              <a:rPr sz="1200" spc="10" dirty="0">
                <a:latin typeface="宋体" panose="02010600030101010101" pitchFamily="2" charset="-122"/>
                <a:cs typeface="宋体" panose="02010600030101010101" pitchFamily="2" charset="-122"/>
              </a:rPr>
              <a:t>，确定</a:t>
            </a:r>
            <a:r>
              <a:rPr sz="1200" spc="20" dirty="0">
                <a:latin typeface="宋体" panose="02010600030101010101" pitchFamily="2" charset="-122"/>
                <a:cs typeface="宋体" panose="02010600030101010101" pitchFamily="2" charset="-122"/>
              </a:rPr>
              <a:t>系</a:t>
            </a:r>
            <a:r>
              <a:rPr sz="1200" spc="10" dirty="0">
                <a:latin typeface="宋体" panose="02010600030101010101" pitchFamily="2" charset="-122"/>
                <a:cs typeface="宋体" panose="02010600030101010101" pitchFamily="2" charset="-122"/>
              </a:rPr>
              <a:t>统用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人群对</a:t>
            </a:r>
            <a:r>
              <a:rPr sz="1200" spc="20" dirty="0">
                <a:latin typeface="宋体" panose="02010600030101010101" pitchFamily="2" charset="-122"/>
                <a:cs typeface="宋体" panose="02010600030101010101" pitchFamily="2" charset="-122"/>
              </a:rPr>
              <a:t>该</a:t>
            </a:r>
            <a:r>
              <a:rPr sz="1200" spc="10" dirty="0">
                <a:latin typeface="宋体" panose="02010600030101010101" pitchFamily="2" charset="-122"/>
                <a:cs typeface="宋体" panose="02010600030101010101" pitchFamily="2" charset="-122"/>
              </a:rPr>
              <a:t>系</a:t>
            </a:r>
            <a:r>
              <a:rPr sz="1200" dirty="0">
                <a:latin typeface="宋体" panose="02010600030101010101" pitchFamily="2" charset="-122"/>
                <a:cs typeface="宋体" panose="02010600030101010101" pitchFamily="2" charset="-122"/>
              </a:rPr>
              <a:t>统 的功能需求、性能需求等等。</a:t>
            </a:r>
            <a:endParaRPr sz="1200">
              <a:latin typeface="宋体" panose="02010600030101010101" pitchFamily="2" charset="-122"/>
              <a:cs typeface="宋体" panose="02010600030101010101" pitchFamily="2" charset="-122"/>
            </a:endParaRPr>
          </a:p>
          <a:p>
            <a:pPr marL="317500" algn="just">
              <a:lnSpc>
                <a:spcPct val="100000"/>
              </a:lnSpc>
              <a:spcBef>
                <a:spcPts val="900"/>
              </a:spcBef>
            </a:pPr>
            <a:r>
              <a:rPr sz="1200" dirty="0">
                <a:latin typeface="宋体" panose="02010600030101010101" pitchFamily="2" charset="-122"/>
                <a:cs typeface="宋体" panose="02010600030101010101" pitchFamily="2" charset="-122"/>
              </a:rPr>
              <a:t>基于</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Springboot+ElasticSearch</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的</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vlog</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共享平台的最基本的需求概述如下：</a:t>
            </a:r>
            <a:endParaRPr sz="1200">
              <a:latin typeface="宋体" panose="02010600030101010101" pitchFamily="2" charset="-122"/>
              <a:cs typeface="宋体" panose="02010600030101010101" pitchFamily="2" charset="-122"/>
            </a:endParaRPr>
          </a:p>
          <a:p>
            <a:pPr marL="12700" marR="5080" lvl="2" indent="304800" algn="just">
              <a:lnSpc>
                <a:spcPct val="163000"/>
              </a:lnSpc>
              <a:buSzPct val="92000"/>
              <a:buAutoNum type="arabicPlain"/>
              <a:tabLst>
                <a:tab pos="699135" algn="l"/>
              </a:tabLst>
            </a:pPr>
            <a:r>
              <a:rPr sz="1200" dirty="0">
                <a:latin typeface="宋体" panose="02010600030101010101" pitchFamily="2" charset="-122"/>
                <a:cs typeface="宋体" panose="02010600030101010101" pitchFamily="2" charset="-122"/>
              </a:rPr>
              <a:t>视频上传：功能包括选择要上传得视频文件</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填写相关信息（如标题</a:t>
            </a:r>
            <a:r>
              <a:rPr sz="1200" spc="-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描</a:t>
            </a:r>
            <a:r>
              <a:rPr sz="1200" spc="10" dirty="0">
                <a:latin typeface="宋体" panose="02010600030101010101" pitchFamily="2" charset="-122"/>
                <a:cs typeface="宋体" panose="02010600030101010101" pitchFamily="2" charset="-122"/>
              </a:rPr>
              <a:t>述</a:t>
            </a:r>
            <a:r>
              <a:rPr sz="1200" spc="20" dirty="0">
                <a:latin typeface="宋体" panose="02010600030101010101" pitchFamily="2" charset="-122"/>
                <a:cs typeface="宋体" panose="02010600030101010101" pitchFamily="2" charset="-122"/>
              </a:rPr>
              <a:t>等</a:t>
            </a:r>
            <a:r>
              <a:rPr sz="1200" spc="10" dirty="0">
                <a:latin typeface="宋体" panose="02010600030101010101" pitchFamily="2" charset="-122"/>
                <a:cs typeface="宋体" panose="02010600030101010101" pitchFamily="2" charset="-122"/>
              </a:rPr>
              <a:t>）以及</a:t>
            </a:r>
            <a:r>
              <a:rPr sz="1200" spc="20" dirty="0">
                <a:latin typeface="宋体" panose="02010600030101010101" pitchFamily="2" charset="-122"/>
                <a:cs typeface="宋体" panose="02010600030101010101" pitchFamily="2" charset="-122"/>
              </a:rPr>
              <a:t>提</a:t>
            </a:r>
            <a:r>
              <a:rPr sz="1200" spc="10" dirty="0">
                <a:latin typeface="宋体" panose="02010600030101010101" pitchFamily="2" charset="-122"/>
                <a:cs typeface="宋体" panose="02010600030101010101" pitchFamily="2" charset="-122"/>
              </a:rPr>
              <a:t>交上</a:t>
            </a:r>
            <a:r>
              <a:rPr sz="1200" spc="20" dirty="0">
                <a:latin typeface="宋体" panose="02010600030101010101" pitchFamily="2" charset="-122"/>
                <a:cs typeface="宋体" panose="02010600030101010101" pitchFamily="2" charset="-122"/>
              </a:rPr>
              <a:t>传</a:t>
            </a:r>
            <a:r>
              <a:rPr sz="1200" spc="10" dirty="0">
                <a:latin typeface="宋体" panose="02010600030101010101" pitchFamily="2" charset="-122"/>
                <a:cs typeface="宋体" panose="02010600030101010101" pitchFamily="2" charset="-122"/>
              </a:rPr>
              <a:t>请求。</a:t>
            </a:r>
            <a:r>
              <a:rPr sz="1200" spc="20" dirty="0">
                <a:latin typeface="宋体" panose="02010600030101010101" pitchFamily="2" charset="-122"/>
                <a:cs typeface="宋体" panose="02010600030101010101" pitchFamily="2" charset="-122"/>
              </a:rPr>
              <a:t>上</a:t>
            </a:r>
            <a:r>
              <a:rPr sz="1200" spc="10" dirty="0">
                <a:latin typeface="宋体" panose="02010600030101010101" pitchFamily="2" charset="-122"/>
                <a:cs typeface="宋体" panose="02010600030101010101" pitchFamily="2" charset="-122"/>
              </a:rPr>
              <a:t>传得</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频将被</a:t>
            </a:r>
            <a:r>
              <a:rPr sz="1200" spc="20" dirty="0">
                <a:latin typeface="宋体" panose="02010600030101010101" pitchFamily="2" charset="-122"/>
                <a:cs typeface="宋体" panose="02010600030101010101" pitchFamily="2" charset="-122"/>
              </a:rPr>
              <a:t>存</a:t>
            </a:r>
            <a:r>
              <a:rPr sz="1200" spc="10" dirty="0">
                <a:latin typeface="宋体" panose="02010600030101010101" pitchFamily="2" charset="-122"/>
                <a:cs typeface="宋体" panose="02010600030101010101" pitchFamily="2" charset="-122"/>
              </a:rPr>
              <a:t>储在</a:t>
            </a:r>
            <a:r>
              <a:rPr sz="1200" spc="20" dirty="0">
                <a:latin typeface="宋体" panose="02010600030101010101" pitchFamily="2" charset="-122"/>
                <a:cs typeface="宋体" panose="02010600030101010101" pitchFamily="2" charset="-122"/>
              </a:rPr>
              <a:t>平</a:t>
            </a:r>
            <a:r>
              <a:rPr sz="1200" spc="10" dirty="0">
                <a:latin typeface="宋体" panose="02010600030101010101" pitchFamily="2" charset="-122"/>
                <a:cs typeface="宋体" panose="02010600030101010101" pitchFamily="2" charset="-122"/>
              </a:rPr>
              <a:t>台得服</a:t>
            </a:r>
            <a:r>
              <a:rPr sz="1200" spc="20" dirty="0">
                <a:latin typeface="宋体" panose="02010600030101010101" pitchFamily="2" charset="-122"/>
                <a:cs typeface="宋体" panose="02010600030101010101" pitchFamily="2" charset="-122"/>
              </a:rPr>
              <a:t>务</a:t>
            </a:r>
            <a:r>
              <a:rPr sz="1200" spc="10" dirty="0">
                <a:latin typeface="宋体" panose="02010600030101010101" pitchFamily="2" charset="-122"/>
                <a:cs typeface="宋体" panose="02010600030101010101" pitchFamily="2" charset="-122"/>
              </a:rPr>
              <a:t>器上</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并在审</a:t>
            </a:r>
            <a:r>
              <a:rPr sz="1200" spc="20" dirty="0">
                <a:latin typeface="宋体" panose="02010600030101010101" pitchFamily="2" charset="-122"/>
                <a:cs typeface="宋体" panose="02010600030101010101" pitchFamily="2" charset="-122"/>
              </a:rPr>
              <a:t>核</a:t>
            </a:r>
            <a:r>
              <a:rPr sz="1200" spc="10" dirty="0">
                <a:latin typeface="宋体" panose="02010600030101010101" pitchFamily="2" charset="-122"/>
                <a:cs typeface="宋体" panose="02010600030101010101" pitchFamily="2" charset="-122"/>
              </a:rPr>
              <a:t>通 </a:t>
            </a:r>
            <a:r>
              <a:rPr sz="1200" dirty="0">
                <a:latin typeface="宋体" panose="02010600030101010101" pitchFamily="2" charset="-122"/>
                <a:cs typeface="宋体" panose="02010600030101010101" pitchFamily="2" charset="-122"/>
              </a:rPr>
              <a:t>过后显示在平台上。</a:t>
            </a:r>
            <a:endParaRPr sz="1200">
              <a:latin typeface="宋体" panose="02010600030101010101" pitchFamily="2" charset="-122"/>
              <a:cs typeface="宋体" panose="02010600030101010101" pitchFamily="2" charset="-122"/>
            </a:endParaRPr>
          </a:p>
          <a:p>
            <a:pPr marL="699135" lvl="2" indent="-381635">
              <a:lnSpc>
                <a:spcPct val="100000"/>
              </a:lnSpc>
              <a:spcBef>
                <a:spcPts val="900"/>
              </a:spcBef>
              <a:buSzPct val="92000"/>
              <a:buAutoNum type="arabicPlain"/>
              <a:tabLst>
                <a:tab pos="699135" algn="l"/>
              </a:tabLst>
            </a:pPr>
            <a:r>
              <a:rPr sz="1200" dirty="0">
                <a:latin typeface="宋体" panose="02010600030101010101" pitchFamily="2" charset="-122"/>
                <a:cs typeface="宋体" panose="02010600030101010101" pitchFamily="2" charset="-122"/>
              </a:rPr>
              <a:t>视频播放：用户可以观看其他用户上传得视频内容。</a:t>
            </a:r>
            <a:endParaRPr sz="1200">
              <a:latin typeface="宋体" panose="02010600030101010101" pitchFamily="2" charset="-122"/>
              <a:cs typeface="宋体" panose="02010600030101010101" pitchFamily="2" charset="-122"/>
            </a:endParaRPr>
          </a:p>
          <a:p>
            <a:pPr marL="12700" marR="5080" lvl="2" indent="304800" algn="just">
              <a:lnSpc>
                <a:spcPct val="163000"/>
              </a:lnSpc>
              <a:buSzPct val="92000"/>
              <a:buAutoNum type="arabicPlain"/>
              <a:tabLst>
                <a:tab pos="699135" algn="l"/>
              </a:tabLst>
            </a:pPr>
            <a:r>
              <a:rPr sz="1200" dirty="0">
                <a:latin typeface="宋体" panose="02010600030101010101" pitchFamily="2" charset="-122"/>
                <a:cs typeface="宋体" panose="02010600030101010101" pitchFamily="2" charset="-122"/>
              </a:rPr>
              <a:t>视频审核</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对视频内容的审查是一项十分重要的任务</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对上传者是否违 反</a:t>
            </a:r>
            <a:r>
              <a:rPr sz="1200" spc="10" dirty="0">
                <a:latin typeface="宋体" panose="02010600030101010101" pitchFamily="2" charset="-122"/>
                <a:cs typeface="宋体" panose="02010600030101010101" pitchFamily="2" charset="-122"/>
              </a:rPr>
              <a:t>平</a:t>
            </a:r>
            <a:r>
              <a:rPr sz="1200" spc="20" dirty="0">
                <a:latin typeface="宋体" panose="02010600030101010101" pitchFamily="2" charset="-122"/>
                <a:cs typeface="宋体" panose="02010600030101010101" pitchFamily="2" charset="-122"/>
              </a:rPr>
              <a:t>台</a:t>
            </a:r>
            <a:r>
              <a:rPr sz="1200" spc="10" dirty="0">
                <a:latin typeface="宋体" panose="02010600030101010101" pitchFamily="2" charset="-122"/>
                <a:cs typeface="宋体" panose="02010600030101010101" pitchFamily="2" charset="-122"/>
              </a:rPr>
              <a:t>规定起</a:t>
            </a:r>
            <a:r>
              <a:rPr sz="1200" spc="20" dirty="0">
                <a:latin typeface="宋体" panose="02010600030101010101" pitchFamily="2" charset="-122"/>
                <a:cs typeface="宋体" panose="02010600030101010101" pitchFamily="2" charset="-122"/>
              </a:rPr>
              <a:t>着</a:t>
            </a:r>
            <a:r>
              <a:rPr sz="1200" spc="10" dirty="0">
                <a:latin typeface="宋体" panose="02010600030101010101" pitchFamily="2" charset="-122"/>
                <a:cs typeface="宋体" panose="02010600030101010101" pitchFamily="2" charset="-122"/>
              </a:rPr>
              <a:t>举足</a:t>
            </a:r>
            <a:r>
              <a:rPr sz="1200" spc="20" dirty="0">
                <a:latin typeface="宋体" panose="02010600030101010101" pitchFamily="2" charset="-122"/>
                <a:cs typeface="宋体" panose="02010600030101010101" pitchFamily="2" charset="-122"/>
              </a:rPr>
              <a:t>所</a:t>
            </a:r>
            <a:r>
              <a:rPr sz="1200" spc="10" dirty="0">
                <a:latin typeface="宋体" panose="02010600030101010101" pitchFamily="2" charset="-122"/>
                <a:cs typeface="宋体" panose="02010600030101010101" pitchFamily="2" charset="-122"/>
              </a:rPr>
              <a:t>在。那</a:t>
            </a:r>
            <a:r>
              <a:rPr sz="1200" spc="20" dirty="0">
                <a:latin typeface="宋体" panose="02010600030101010101" pitchFamily="2" charset="-122"/>
                <a:cs typeface="宋体" panose="02010600030101010101" pitchFamily="2" charset="-122"/>
              </a:rPr>
              <a:t>些</a:t>
            </a:r>
            <a:r>
              <a:rPr sz="1200" spc="10" dirty="0">
                <a:latin typeface="宋体" panose="02010600030101010101" pitchFamily="2" charset="-122"/>
                <a:cs typeface="宋体" panose="02010600030101010101" pitchFamily="2" charset="-122"/>
              </a:rPr>
              <a:t>能够</a:t>
            </a:r>
            <a:r>
              <a:rPr sz="1200" spc="20" dirty="0">
                <a:latin typeface="宋体" panose="02010600030101010101" pitchFamily="2" charset="-122"/>
                <a:cs typeface="宋体" panose="02010600030101010101" pitchFamily="2" charset="-122"/>
              </a:rPr>
              <a:t>通</a:t>
            </a:r>
            <a:r>
              <a:rPr sz="1200" spc="10" dirty="0">
                <a:latin typeface="宋体" panose="02010600030101010101" pitchFamily="2" charset="-122"/>
                <a:cs typeface="宋体" panose="02010600030101010101" pitchFamily="2" charset="-122"/>
              </a:rPr>
              <a:t>过审核</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视频</a:t>
            </a:r>
            <a:r>
              <a:rPr sz="1200" spc="20" dirty="0">
                <a:latin typeface="宋体" panose="02010600030101010101" pitchFamily="2" charset="-122"/>
                <a:cs typeface="宋体" panose="02010600030101010101" pitchFamily="2" charset="-122"/>
              </a:rPr>
              <a:t>将</a:t>
            </a:r>
            <a:r>
              <a:rPr sz="1200" spc="10" dirty="0">
                <a:latin typeface="宋体" panose="02010600030101010101" pitchFamily="2" charset="-122"/>
                <a:cs typeface="宋体" panose="02010600030101010101" pitchFamily="2" charset="-122"/>
              </a:rPr>
              <a:t>会像清</a:t>
            </a:r>
            <a:r>
              <a:rPr sz="1200" spc="20" dirty="0">
                <a:latin typeface="宋体" panose="02010600030101010101" pitchFamily="2" charset="-122"/>
                <a:cs typeface="宋体" panose="02010600030101010101" pitchFamily="2" charset="-122"/>
              </a:rPr>
              <a:t>晨</a:t>
            </a:r>
            <a:r>
              <a:rPr sz="1200" spc="10" dirty="0">
                <a:latin typeface="宋体" panose="02010600030101010101" pitchFamily="2" charset="-122"/>
                <a:cs typeface="宋体" panose="02010600030101010101" pitchFamily="2" charset="-122"/>
              </a:rPr>
              <a:t>的阳</a:t>
            </a:r>
            <a:r>
              <a:rPr sz="1200" spc="20" dirty="0">
                <a:latin typeface="宋体" panose="02010600030101010101" pitchFamily="2" charset="-122"/>
                <a:cs typeface="宋体" panose="02010600030101010101" pitchFamily="2" charset="-122"/>
              </a:rPr>
              <a:t>光</a:t>
            </a:r>
            <a:r>
              <a:rPr sz="1200" spc="10" dirty="0">
                <a:latin typeface="宋体" panose="02010600030101010101" pitchFamily="2" charset="-122"/>
                <a:cs typeface="宋体" panose="02010600030101010101" pitchFamily="2" charset="-122"/>
              </a:rPr>
              <a:t>一样在</a:t>
            </a:r>
            <a:r>
              <a:rPr sz="1200" spc="20" dirty="0">
                <a:latin typeface="宋体" panose="02010600030101010101" pitchFamily="2" charset="-122"/>
                <a:cs typeface="宋体" panose="02010600030101010101" pitchFamily="2" charset="-122"/>
              </a:rPr>
              <a:t>平</a:t>
            </a:r>
            <a:r>
              <a:rPr sz="1200" spc="10" dirty="0">
                <a:latin typeface="宋体" panose="02010600030101010101" pitchFamily="2" charset="-122"/>
                <a:cs typeface="宋体" panose="02010600030101010101" pitchFamily="2" charset="-122"/>
              </a:rPr>
              <a:t>台 </a:t>
            </a:r>
            <a:r>
              <a:rPr sz="1200" dirty="0">
                <a:latin typeface="宋体" panose="02010600030101010101" pitchFamily="2" charset="-122"/>
                <a:cs typeface="宋体" panose="02010600030101010101" pitchFamily="2" charset="-122"/>
              </a:rPr>
              <a:t>上</a:t>
            </a:r>
            <a:r>
              <a:rPr sz="1200" spc="10" dirty="0">
                <a:latin typeface="宋体" panose="02010600030101010101" pitchFamily="2" charset="-122"/>
                <a:cs typeface="宋体" panose="02010600030101010101" pitchFamily="2" charset="-122"/>
              </a:rPr>
              <a:t>熠熠</a:t>
            </a:r>
            <a:r>
              <a:rPr sz="1200" spc="20" dirty="0">
                <a:latin typeface="宋体" panose="02010600030101010101" pitchFamily="2" charset="-122"/>
                <a:cs typeface="宋体" panose="02010600030101010101" pitchFamily="2" charset="-122"/>
              </a:rPr>
              <a:t>生</a:t>
            </a:r>
            <a:r>
              <a:rPr sz="1200" spc="10" dirty="0">
                <a:latin typeface="宋体" panose="02010600030101010101" pitchFamily="2" charset="-122"/>
                <a:cs typeface="宋体" panose="02010600030101010101" pitchFamily="2" charset="-122"/>
              </a:rPr>
              <a:t>辉;而不</a:t>
            </a:r>
            <a:r>
              <a:rPr sz="1200" spc="20" dirty="0">
                <a:latin typeface="宋体" panose="02010600030101010101" pitchFamily="2" charset="-122"/>
                <a:cs typeface="宋体" panose="02010600030101010101" pitchFamily="2" charset="-122"/>
              </a:rPr>
              <a:t>能</a:t>
            </a:r>
            <a:r>
              <a:rPr sz="1200" spc="10" dirty="0">
                <a:latin typeface="宋体" panose="02010600030101010101" pitchFamily="2" charset="-122"/>
                <a:cs typeface="宋体" panose="02010600030101010101" pitchFamily="2" charset="-122"/>
              </a:rPr>
              <a:t>够通过</a:t>
            </a:r>
            <a:r>
              <a:rPr sz="1200" spc="20" dirty="0">
                <a:latin typeface="宋体" panose="02010600030101010101" pitchFamily="2" charset="-122"/>
                <a:cs typeface="宋体" panose="02010600030101010101" pitchFamily="2" charset="-122"/>
              </a:rPr>
              <a:t>审</a:t>
            </a:r>
            <a:r>
              <a:rPr sz="1200" spc="10" dirty="0">
                <a:latin typeface="宋体" panose="02010600030101010101" pitchFamily="2" charset="-122"/>
                <a:cs typeface="宋体" panose="02010600030101010101" pitchFamily="2" charset="-122"/>
              </a:rPr>
              <a:t>核的视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可能会</a:t>
            </a:r>
            <a:r>
              <a:rPr sz="1200" spc="20" dirty="0">
                <a:latin typeface="宋体" panose="02010600030101010101" pitchFamily="2" charset="-122"/>
                <a:cs typeface="宋体" panose="02010600030101010101" pitchFamily="2" charset="-122"/>
              </a:rPr>
              <a:t>被</a:t>
            </a:r>
            <a:r>
              <a:rPr sz="1200" spc="10" dirty="0">
                <a:latin typeface="宋体" panose="02010600030101010101" pitchFamily="2" charset="-122"/>
                <a:cs typeface="宋体" panose="02010600030101010101" pitchFamily="2" charset="-122"/>
              </a:rPr>
              <a:t>拒绝在</a:t>
            </a:r>
            <a:r>
              <a:rPr sz="1200" spc="20" dirty="0">
                <a:latin typeface="宋体" panose="02010600030101010101" pitchFamily="2" charset="-122"/>
                <a:cs typeface="宋体" panose="02010600030101010101" pitchFamily="2" charset="-122"/>
              </a:rPr>
              <a:t>平</a:t>
            </a:r>
            <a:r>
              <a:rPr sz="1200" spc="10" dirty="0">
                <a:latin typeface="宋体" panose="02010600030101010101" pitchFamily="2" charset="-122"/>
                <a:cs typeface="宋体" panose="02010600030101010101" pitchFamily="2" charset="-122"/>
              </a:rPr>
              <a:t>台之外</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或者</a:t>
            </a:r>
            <a:r>
              <a:rPr sz="1200" spc="20" dirty="0">
                <a:latin typeface="宋体" panose="02010600030101010101" pitchFamily="2" charset="-122"/>
                <a:cs typeface="宋体" panose="02010600030101010101" pitchFamily="2" charset="-122"/>
              </a:rPr>
              <a:t>被</a:t>
            </a:r>
            <a:r>
              <a:rPr sz="1200" spc="10" dirty="0">
                <a:latin typeface="宋体" panose="02010600030101010101" pitchFamily="2" charset="-122"/>
                <a:cs typeface="宋体" panose="02010600030101010101" pitchFamily="2" charset="-122"/>
              </a:rPr>
              <a:t>标记有</a:t>
            </a:r>
            <a:r>
              <a:rPr sz="1200" spc="20" dirty="0">
                <a:latin typeface="宋体" panose="02010600030101010101" pitchFamily="2" charset="-122"/>
                <a:cs typeface="宋体" panose="02010600030101010101" pitchFamily="2" charset="-122"/>
              </a:rPr>
              <a:t>不</a:t>
            </a:r>
            <a:r>
              <a:rPr sz="1200" spc="10" dirty="0">
                <a:latin typeface="宋体" panose="02010600030101010101" pitchFamily="2" charset="-122"/>
                <a:cs typeface="宋体" panose="02010600030101010101" pitchFamily="2" charset="-122"/>
              </a:rPr>
              <a:t>适 </a:t>
            </a:r>
            <a:r>
              <a:rPr sz="1200" dirty="0">
                <a:latin typeface="宋体" panose="02010600030101010101" pitchFamily="2" charset="-122"/>
                <a:cs typeface="宋体" panose="02010600030101010101" pitchFamily="2" charset="-122"/>
              </a:rPr>
              <a:t>宜</a:t>
            </a:r>
            <a:r>
              <a:rPr sz="1200" spc="10" dirty="0">
                <a:latin typeface="宋体" panose="02010600030101010101" pitchFamily="2" charset="-122"/>
                <a:cs typeface="宋体" panose="02010600030101010101" pitchFamily="2" charset="-122"/>
              </a:rPr>
              <a:t>的</a:t>
            </a:r>
            <a:r>
              <a:rPr sz="1200" spc="20" dirty="0">
                <a:latin typeface="宋体" panose="02010600030101010101" pitchFamily="2" charset="-122"/>
                <a:cs typeface="宋体" panose="02010600030101010101" pitchFamily="2" charset="-122"/>
              </a:rPr>
              <a:t>烙</a:t>
            </a:r>
            <a:r>
              <a:rPr sz="1200" spc="10" dirty="0">
                <a:latin typeface="宋体" panose="02010600030101010101" pitchFamily="2" charset="-122"/>
                <a:cs typeface="宋体" panose="02010600030101010101" pitchFamily="2" charset="-122"/>
              </a:rPr>
              <a:t>印。所</a:t>
            </a:r>
            <a:r>
              <a:rPr sz="1200" spc="20" dirty="0">
                <a:latin typeface="宋体" panose="02010600030101010101" pitchFamily="2" charset="-122"/>
                <a:cs typeface="宋体" panose="02010600030101010101" pitchFamily="2" charset="-122"/>
              </a:rPr>
              <a:t>以</a:t>
            </a:r>
            <a:r>
              <a:rPr sz="1200" spc="10" dirty="0">
                <a:latin typeface="宋体" panose="02010600030101010101" pitchFamily="2" charset="-122"/>
                <a:cs typeface="宋体" panose="02010600030101010101" pitchFamily="2" charset="-122"/>
              </a:rPr>
              <a:t>平台</a:t>
            </a:r>
            <a:r>
              <a:rPr sz="1200" spc="20" dirty="0">
                <a:latin typeface="宋体" panose="02010600030101010101" pitchFamily="2" charset="-122"/>
                <a:cs typeface="宋体" panose="02010600030101010101" pitchFamily="2" charset="-122"/>
              </a:rPr>
              <a:t>管</a:t>
            </a:r>
            <a:r>
              <a:rPr sz="1200" spc="10" dirty="0">
                <a:latin typeface="宋体" panose="02010600030101010101" pitchFamily="2" charset="-122"/>
                <a:cs typeface="宋体" panose="02010600030101010101" pitchFamily="2" charset="-122"/>
              </a:rPr>
              <a:t>理员们</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定要</a:t>
            </a:r>
            <a:r>
              <a:rPr sz="1200" spc="20" dirty="0">
                <a:latin typeface="宋体" panose="02010600030101010101" pitchFamily="2" charset="-122"/>
                <a:cs typeface="宋体" panose="02010600030101010101" pitchFamily="2" charset="-122"/>
              </a:rPr>
              <a:t>像</a:t>
            </a:r>
            <a:r>
              <a:rPr sz="1200" spc="10" dirty="0">
                <a:latin typeface="宋体" panose="02010600030101010101" pitchFamily="2" charset="-122"/>
                <a:cs typeface="宋体" panose="02010600030101010101" pitchFamily="2" charset="-122"/>
              </a:rPr>
              <a:t>一位守</a:t>
            </a:r>
            <a:r>
              <a:rPr sz="1200" spc="20" dirty="0">
                <a:latin typeface="宋体" panose="02010600030101010101" pitchFamily="2" charset="-122"/>
                <a:cs typeface="宋体" panose="02010600030101010101" pitchFamily="2" charset="-122"/>
              </a:rPr>
              <a:t>护</a:t>
            </a:r>
            <a:r>
              <a:rPr sz="1200" spc="10" dirty="0">
                <a:latin typeface="宋体" panose="02010600030101010101" pitchFamily="2" charset="-122"/>
                <a:cs typeface="宋体" panose="02010600030101010101" pitchFamily="2" charset="-122"/>
              </a:rPr>
              <a:t>者一</a:t>
            </a:r>
            <a:r>
              <a:rPr sz="1200" spc="20" dirty="0">
                <a:latin typeface="宋体" panose="02010600030101010101" pitchFamily="2" charset="-122"/>
                <a:cs typeface="宋体" panose="02010600030101010101" pitchFamily="2" charset="-122"/>
              </a:rPr>
              <a:t>样</a:t>
            </a:r>
            <a:r>
              <a:rPr sz="1200" spc="10" dirty="0">
                <a:latin typeface="宋体" panose="02010600030101010101" pitchFamily="2" charset="-122"/>
                <a:cs typeface="宋体" panose="02010600030101010101" pitchFamily="2" charset="-122"/>
              </a:rPr>
              <a:t>认真审</a:t>
            </a:r>
            <a:r>
              <a:rPr sz="1200" spc="20" dirty="0">
                <a:latin typeface="宋体" panose="02010600030101010101" pitchFamily="2" charset="-122"/>
                <a:cs typeface="宋体" panose="02010600030101010101" pitchFamily="2" charset="-122"/>
              </a:rPr>
              <a:t>查</a:t>
            </a:r>
            <a:r>
              <a:rPr sz="1200" spc="10" dirty="0">
                <a:latin typeface="宋体" panose="02010600030101010101" pitchFamily="2" charset="-122"/>
                <a:cs typeface="宋体" panose="02010600030101010101" pitchFamily="2" charset="-122"/>
              </a:rPr>
              <a:t>每一</a:t>
            </a:r>
            <a:r>
              <a:rPr sz="1200" spc="20" dirty="0">
                <a:latin typeface="宋体" panose="02010600030101010101" pitchFamily="2" charset="-122"/>
                <a:cs typeface="宋体" panose="02010600030101010101" pitchFamily="2" charset="-122"/>
              </a:rPr>
              <a:t>个</a:t>
            </a:r>
            <a:r>
              <a:rPr sz="1200" spc="10" dirty="0">
                <a:latin typeface="宋体" panose="02010600030101010101" pitchFamily="2" charset="-122"/>
                <a:cs typeface="宋体" panose="02010600030101010101" pitchFamily="2" charset="-122"/>
              </a:rPr>
              <a:t>视频的</a:t>
            </a:r>
            <a:r>
              <a:rPr sz="1200" spc="20" dirty="0">
                <a:latin typeface="宋体" panose="02010600030101010101" pitchFamily="2" charset="-122"/>
                <a:cs typeface="宋体" panose="02010600030101010101" pitchFamily="2" charset="-122"/>
              </a:rPr>
              <a:t>上</a:t>
            </a:r>
            <a:r>
              <a:rPr sz="1200" spc="10" dirty="0">
                <a:latin typeface="宋体" panose="02010600030101010101" pitchFamily="2" charset="-122"/>
                <a:cs typeface="宋体" panose="02010600030101010101" pitchFamily="2" charset="-122"/>
              </a:rPr>
              <a:t>传 </a:t>
            </a:r>
            <a:r>
              <a:rPr sz="1200" dirty="0">
                <a:latin typeface="宋体" panose="02010600030101010101" pitchFamily="2" charset="-122"/>
                <a:cs typeface="宋体" panose="02010600030101010101" pitchFamily="2" charset="-122"/>
              </a:rPr>
              <a:t>情况。</a:t>
            </a:r>
            <a:endParaRPr sz="1200">
              <a:latin typeface="宋体" panose="02010600030101010101" pitchFamily="2" charset="-122"/>
              <a:cs typeface="宋体" panose="02010600030101010101" pitchFamily="2" charset="-122"/>
            </a:endParaRPr>
          </a:p>
          <a:p>
            <a:pPr marL="12700" marR="5080" lvl="2" indent="304800" algn="just">
              <a:lnSpc>
                <a:spcPct val="163000"/>
              </a:lnSpc>
              <a:buSzPct val="92000"/>
              <a:buAutoNum type="arabicPlain"/>
              <a:tabLst>
                <a:tab pos="699135" algn="l"/>
              </a:tabLst>
            </a:pPr>
            <a:r>
              <a:rPr sz="1200" dirty="0">
                <a:latin typeface="宋体" panose="02010600030101010101" pitchFamily="2" charset="-122"/>
                <a:cs typeface="宋体" panose="02010600030101010101" pitchFamily="2" charset="-122"/>
              </a:rPr>
              <a:t>视频举报</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用户在平台上有权对不良视频内容进行举报</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向平台管理员 提</a:t>
            </a:r>
            <a:r>
              <a:rPr sz="1200" spc="10" dirty="0">
                <a:latin typeface="宋体" panose="02010600030101010101" pitchFamily="2" charset="-122"/>
                <a:cs typeface="宋体" panose="02010600030101010101" pitchFamily="2" charset="-122"/>
              </a:rPr>
              <a:t>交</a:t>
            </a:r>
            <a:r>
              <a:rPr sz="1200" spc="20" dirty="0">
                <a:latin typeface="宋体" panose="02010600030101010101" pitchFamily="2" charset="-122"/>
                <a:cs typeface="宋体" panose="02010600030101010101" pitchFamily="2" charset="-122"/>
              </a:rPr>
              <a:t>有</a:t>
            </a:r>
            <a:r>
              <a:rPr sz="1200" spc="10" dirty="0">
                <a:latin typeface="宋体" panose="02010600030101010101" pitchFamily="2" charset="-122"/>
                <a:cs typeface="宋体" panose="02010600030101010101" pitchFamily="2" charset="-122"/>
              </a:rPr>
              <a:t>关举报</a:t>
            </a:r>
            <a:r>
              <a:rPr sz="1200" spc="20" dirty="0">
                <a:latin typeface="宋体" panose="02010600030101010101" pitchFamily="2" charset="-122"/>
                <a:cs typeface="宋体" panose="02010600030101010101" pitchFamily="2" charset="-122"/>
              </a:rPr>
              <a:t>请</a:t>
            </a:r>
            <a:r>
              <a:rPr sz="1200" spc="10" dirty="0">
                <a:latin typeface="宋体" panose="02010600030101010101" pitchFamily="2" charset="-122"/>
                <a:cs typeface="宋体" panose="02010600030101010101" pitchFamily="2" charset="-122"/>
              </a:rPr>
              <a:t>求并</a:t>
            </a:r>
            <a:r>
              <a:rPr sz="1200" spc="20" dirty="0">
                <a:latin typeface="宋体" panose="02010600030101010101" pitchFamily="2" charset="-122"/>
                <a:cs typeface="宋体" panose="02010600030101010101" pitchFamily="2" charset="-122"/>
              </a:rPr>
              <a:t>提</a:t>
            </a:r>
            <a:r>
              <a:rPr sz="1200" spc="10" dirty="0">
                <a:latin typeface="宋体" panose="02010600030101010101" pitchFamily="2" charset="-122"/>
                <a:cs typeface="宋体" panose="02010600030101010101" pitchFamily="2" charset="-122"/>
              </a:rPr>
              <a:t>供必要</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证据</a:t>
            </a:r>
            <a:r>
              <a:rPr sz="1200" spc="20" dirty="0">
                <a:latin typeface="宋体" panose="02010600030101010101" pitchFamily="2" charset="-122"/>
                <a:cs typeface="宋体" panose="02010600030101010101" pitchFamily="2" charset="-122"/>
              </a:rPr>
              <a:t>或</a:t>
            </a:r>
            <a:r>
              <a:rPr sz="1200" spc="10" dirty="0">
                <a:latin typeface="宋体" panose="02010600030101010101" pitchFamily="2" charset="-122"/>
                <a:cs typeface="宋体" panose="02010600030101010101" pitchFamily="2" charset="-122"/>
              </a:rPr>
              <a:t>描述等</a:t>
            </a:r>
            <a:r>
              <a:rPr sz="1200" spc="20" dirty="0">
                <a:latin typeface="宋体" panose="02010600030101010101" pitchFamily="2" charset="-122"/>
                <a:cs typeface="宋体" panose="02010600030101010101" pitchFamily="2" charset="-122"/>
              </a:rPr>
              <a:t>资</a:t>
            </a:r>
            <a:r>
              <a:rPr sz="1200" spc="10" dirty="0">
                <a:latin typeface="宋体" panose="02010600030101010101" pitchFamily="2" charset="-122"/>
                <a:cs typeface="宋体" panose="02010600030101010101" pitchFamily="2" charset="-122"/>
              </a:rPr>
              <a:t>料进</a:t>
            </a:r>
            <a:r>
              <a:rPr sz="1200" spc="20" dirty="0">
                <a:latin typeface="宋体" panose="02010600030101010101" pitchFamily="2" charset="-122"/>
                <a:cs typeface="宋体" panose="02010600030101010101" pitchFamily="2" charset="-122"/>
              </a:rPr>
              <a:t>行</a:t>
            </a:r>
            <a:r>
              <a:rPr sz="1200" spc="10" dirty="0">
                <a:latin typeface="宋体" panose="02010600030101010101" pitchFamily="2" charset="-122"/>
                <a:cs typeface="宋体" panose="02010600030101010101" pitchFamily="2" charset="-122"/>
              </a:rPr>
              <a:t>审核后</a:t>
            </a:r>
            <a:r>
              <a:rPr sz="1200" spc="20" dirty="0">
                <a:latin typeface="宋体" panose="02010600030101010101" pitchFamily="2" charset="-122"/>
                <a:cs typeface="宋体" panose="02010600030101010101" pitchFamily="2" charset="-122"/>
              </a:rPr>
              <a:t>采</a:t>
            </a:r>
            <a:r>
              <a:rPr sz="1200" spc="10" dirty="0">
                <a:latin typeface="宋体" panose="02010600030101010101" pitchFamily="2" charset="-122"/>
                <a:cs typeface="宋体" panose="02010600030101010101" pitchFamily="2" charset="-122"/>
              </a:rPr>
              <a:t>取相</a:t>
            </a:r>
            <a:r>
              <a:rPr sz="1200" spc="20" dirty="0">
                <a:latin typeface="宋体" panose="02010600030101010101" pitchFamily="2" charset="-122"/>
                <a:cs typeface="宋体" panose="02010600030101010101" pitchFamily="2" charset="-122"/>
              </a:rPr>
              <a:t>应</a:t>
            </a:r>
            <a:r>
              <a:rPr sz="1200" spc="10" dirty="0">
                <a:latin typeface="宋体" panose="02010600030101010101" pitchFamily="2" charset="-122"/>
                <a:cs typeface="宋体" panose="02010600030101010101" pitchFamily="2" charset="-122"/>
              </a:rPr>
              <a:t>措施处</a:t>
            </a:r>
            <a:r>
              <a:rPr sz="1200" spc="20" dirty="0">
                <a:latin typeface="宋体" panose="02010600030101010101" pitchFamily="2" charset="-122"/>
                <a:cs typeface="宋体" panose="02010600030101010101" pitchFamily="2" charset="-122"/>
              </a:rPr>
              <a:t>理</a:t>
            </a:r>
            <a:r>
              <a:rPr sz="1200" spc="10" dirty="0">
                <a:latin typeface="宋体" panose="02010600030101010101" pitchFamily="2" charset="-122"/>
                <a:cs typeface="宋体" panose="02010600030101010101" pitchFamily="2" charset="-122"/>
              </a:rPr>
              <a:t>违 </a:t>
            </a:r>
            <a:r>
              <a:rPr sz="1200" dirty="0">
                <a:latin typeface="宋体" panose="02010600030101010101" pitchFamily="2" charset="-122"/>
                <a:cs typeface="宋体" panose="02010600030101010101" pitchFamily="2" charset="-122"/>
              </a:rPr>
              <a:t>规视频内容。</a:t>
            </a:r>
            <a:endParaRPr sz="1200">
              <a:latin typeface="宋体" panose="02010600030101010101" pitchFamily="2" charset="-122"/>
              <a:cs typeface="宋体" panose="02010600030101010101" pitchFamily="2" charset="-122"/>
            </a:endParaRPr>
          </a:p>
          <a:p>
            <a:pPr marL="12700" marR="5080" lvl="2" indent="304800" algn="just">
              <a:lnSpc>
                <a:spcPct val="163000"/>
              </a:lnSpc>
              <a:buSzPct val="92000"/>
              <a:buAutoNum type="arabicPlain"/>
              <a:tabLst>
                <a:tab pos="699135" algn="l"/>
              </a:tabLst>
            </a:pPr>
            <a:r>
              <a:rPr sz="1200" dirty="0">
                <a:latin typeface="宋体" panose="02010600030101010101" pitchFamily="2" charset="-122"/>
                <a:cs typeface="宋体" panose="02010600030101010101" pitchFamily="2" charset="-122"/>
              </a:rPr>
              <a:t>弹幕</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用户在观看视频的时候可以进行弹幕的发送</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实时的和其他用户 进</a:t>
            </a:r>
            <a:r>
              <a:rPr sz="1200" spc="10" dirty="0">
                <a:latin typeface="宋体" panose="02010600030101010101" pitchFamily="2" charset="-122"/>
                <a:cs typeface="宋体" panose="02010600030101010101" pitchFamily="2" charset="-122"/>
              </a:rPr>
              <a:t>行</a:t>
            </a:r>
            <a:r>
              <a:rPr sz="1200" spc="20" dirty="0">
                <a:latin typeface="宋体" panose="02010600030101010101" pitchFamily="2" charset="-122"/>
                <a:cs typeface="宋体" panose="02010600030101010101" pitchFamily="2" charset="-122"/>
              </a:rPr>
              <a:t>沟</a:t>
            </a:r>
            <a:r>
              <a:rPr sz="1200" spc="10" dirty="0">
                <a:latin typeface="宋体" panose="02010600030101010101" pitchFamily="2" charset="-122"/>
                <a:cs typeface="宋体" panose="02010600030101010101" pitchFamily="2" charset="-122"/>
              </a:rPr>
              <a:t>通和互</a:t>
            </a:r>
            <a:r>
              <a:rPr sz="1200" spc="20" dirty="0">
                <a:latin typeface="宋体" panose="02010600030101010101" pitchFamily="2" charset="-122"/>
                <a:cs typeface="宋体" panose="02010600030101010101" pitchFamily="2" charset="-122"/>
              </a:rPr>
              <a:t>动</a:t>
            </a:r>
            <a:r>
              <a:rPr sz="1200" spc="10" dirty="0">
                <a:latin typeface="宋体" panose="02010600030101010101" pitchFamily="2" charset="-122"/>
                <a:cs typeface="宋体" panose="02010600030101010101" pitchFamily="2" charset="-122"/>
              </a:rPr>
              <a:t>。弹</a:t>
            </a:r>
            <a:r>
              <a:rPr sz="1200" spc="20" dirty="0">
                <a:latin typeface="宋体" panose="02010600030101010101" pitchFamily="2" charset="-122"/>
                <a:cs typeface="宋体" panose="02010600030101010101" pitchFamily="2" charset="-122"/>
              </a:rPr>
              <a:t>幕</a:t>
            </a:r>
            <a:r>
              <a:rPr sz="1200" spc="10" dirty="0">
                <a:latin typeface="宋体" panose="02010600030101010101" pitchFamily="2" charset="-122"/>
                <a:cs typeface="宋体" panose="02010600030101010101" pitchFamily="2" charset="-122"/>
              </a:rPr>
              <a:t>功能可</a:t>
            </a:r>
            <a:r>
              <a:rPr sz="1200" spc="20" dirty="0">
                <a:latin typeface="宋体" panose="02010600030101010101" pitchFamily="2" charset="-122"/>
                <a:cs typeface="宋体" panose="02010600030101010101" pitchFamily="2" charset="-122"/>
              </a:rPr>
              <a:t>以</a:t>
            </a:r>
            <a:r>
              <a:rPr sz="1200" spc="10" dirty="0">
                <a:latin typeface="宋体" panose="02010600030101010101" pitchFamily="2" charset="-122"/>
                <a:cs typeface="宋体" panose="02010600030101010101" pitchFamily="2" charset="-122"/>
              </a:rPr>
              <a:t>让用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在视频</a:t>
            </a:r>
            <a:r>
              <a:rPr sz="1200" spc="20" dirty="0">
                <a:latin typeface="宋体" panose="02010600030101010101" pitchFamily="2" charset="-122"/>
                <a:cs typeface="宋体" panose="02010600030101010101" pitchFamily="2" charset="-122"/>
              </a:rPr>
              <a:t>播</a:t>
            </a:r>
            <a:r>
              <a:rPr sz="1200" spc="10" dirty="0">
                <a:latin typeface="宋体" panose="02010600030101010101" pitchFamily="2" charset="-122"/>
                <a:cs typeface="宋体" panose="02010600030101010101" pitchFamily="2" charset="-122"/>
              </a:rPr>
              <a:t>放时</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在视频</a:t>
            </a:r>
            <a:r>
              <a:rPr sz="1200" spc="20" dirty="0">
                <a:latin typeface="宋体" panose="02010600030101010101" pitchFamily="2" charset="-122"/>
                <a:cs typeface="宋体" panose="02010600030101010101" pitchFamily="2" charset="-122"/>
              </a:rPr>
              <a:t>播</a:t>
            </a:r>
            <a:r>
              <a:rPr sz="1200" spc="10" dirty="0">
                <a:latin typeface="宋体" panose="02010600030101010101" pitchFamily="2" charset="-122"/>
                <a:cs typeface="宋体" panose="02010600030101010101" pitchFamily="2" charset="-122"/>
              </a:rPr>
              <a:t>放器</a:t>
            </a:r>
            <a:r>
              <a:rPr sz="1200" spc="20" dirty="0">
                <a:latin typeface="宋体" panose="02010600030101010101" pitchFamily="2" charset="-122"/>
                <a:cs typeface="宋体" panose="02010600030101010101" pitchFamily="2" charset="-122"/>
              </a:rPr>
              <a:t>上</a:t>
            </a:r>
            <a:r>
              <a:rPr sz="1200" spc="10" dirty="0">
                <a:latin typeface="宋体" panose="02010600030101010101" pitchFamily="2" charset="-122"/>
                <a:cs typeface="宋体" panose="02010600030101010101" pitchFamily="2" charset="-122"/>
              </a:rPr>
              <a:t>方以动</a:t>
            </a:r>
            <a:r>
              <a:rPr sz="1200" spc="20" dirty="0">
                <a:latin typeface="宋体" panose="02010600030101010101" pitchFamily="2" charset="-122"/>
                <a:cs typeface="宋体" panose="02010600030101010101" pitchFamily="2" charset="-122"/>
              </a:rPr>
              <a:t>画</a:t>
            </a:r>
            <a:r>
              <a:rPr sz="1200" spc="10" dirty="0">
                <a:latin typeface="宋体" panose="02010600030101010101" pitchFamily="2" charset="-122"/>
                <a:cs typeface="宋体" panose="02010600030101010101" pitchFamily="2" charset="-122"/>
              </a:rPr>
              <a:t>的 </a:t>
            </a:r>
            <a:r>
              <a:rPr sz="1200" dirty="0">
                <a:latin typeface="宋体" panose="02010600030101010101" pitchFamily="2" charset="-122"/>
                <a:cs typeface="宋体" panose="02010600030101010101" pitchFamily="2" charset="-122"/>
              </a:rPr>
              <a:t>形式显示文字消息，让用户能够实时了解其他用户的评论以及反馈信息。</a:t>
            </a:r>
            <a:endParaRPr sz="1200">
              <a:latin typeface="宋体" panose="02010600030101010101" pitchFamily="2" charset="-122"/>
              <a:cs typeface="宋体" panose="02010600030101010101" pitchFamily="2" charset="-122"/>
            </a:endParaRPr>
          </a:p>
          <a:p>
            <a:pPr marL="12700" marR="5080" lvl="2" indent="304800" algn="just">
              <a:lnSpc>
                <a:spcPct val="163000"/>
              </a:lnSpc>
              <a:buSzPct val="92000"/>
              <a:buAutoNum type="arabicPlain"/>
              <a:tabLst>
                <a:tab pos="703580" algn="l"/>
              </a:tabLst>
            </a:pPr>
            <a:r>
              <a:rPr sz="1200" spc="20" dirty="0">
                <a:latin typeface="宋体" panose="02010600030101010101" pitchFamily="2" charset="-122"/>
                <a:cs typeface="宋体" panose="02010600030101010101" pitchFamily="2" charset="-122"/>
              </a:rPr>
              <a:t>评</a:t>
            </a:r>
            <a:r>
              <a:rPr sz="1200" spc="10" dirty="0">
                <a:latin typeface="宋体" panose="02010600030101010101" pitchFamily="2" charset="-122"/>
                <a:cs typeface="宋体" panose="02010600030101010101" pitchFamily="2" charset="-122"/>
              </a:rPr>
              <a:t>论</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可以</a:t>
            </a:r>
            <a:r>
              <a:rPr sz="1200" spc="20" dirty="0">
                <a:latin typeface="宋体" panose="02010600030101010101" pitchFamily="2" charset="-122"/>
                <a:cs typeface="宋体" panose="02010600030101010101" pitchFamily="2" charset="-122"/>
              </a:rPr>
              <a:t>就</a:t>
            </a:r>
            <a:r>
              <a:rPr sz="1200" spc="10" dirty="0">
                <a:latin typeface="宋体" panose="02010600030101010101" pitchFamily="2" charset="-122"/>
                <a:cs typeface="宋体" panose="02010600030101010101" pitchFamily="2" charset="-122"/>
              </a:rPr>
              <a:t>视频</a:t>
            </a:r>
            <a:r>
              <a:rPr sz="1200" spc="20" dirty="0">
                <a:latin typeface="宋体" panose="02010600030101010101" pitchFamily="2" charset="-122"/>
                <a:cs typeface="宋体" panose="02010600030101010101" pitchFamily="2" charset="-122"/>
              </a:rPr>
              <a:t>内</a:t>
            </a:r>
            <a:r>
              <a:rPr sz="1200" spc="10" dirty="0">
                <a:latin typeface="宋体" panose="02010600030101010101" pitchFamily="2" charset="-122"/>
                <a:cs typeface="宋体" panose="02010600030101010101" pitchFamily="2" charset="-122"/>
              </a:rPr>
              <a:t>容发</a:t>
            </a:r>
            <a:r>
              <a:rPr sz="1200" spc="20" dirty="0">
                <a:latin typeface="宋体" panose="02010600030101010101" pitchFamily="2" charset="-122"/>
                <a:cs typeface="宋体" panose="02010600030101010101" pitchFamily="2" charset="-122"/>
              </a:rPr>
              <a:t>表</a:t>
            </a:r>
            <a:r>
              <a:rPr sz="1200" spc="10" dirty="0">
                <a:latin typeface="宋体" panose="02010600030101010101" pitchFamily="2" charset="-122"/>
                <a:cs typeface="宋体" panose="02010600030101010101" pitchFamily="2" charset="-122"/>
              </a:rPr>
              <a:t>自己</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观点和</a:t>
            </a:r>
            <a:r>
              <a:rPr sz="1200" spc="20" dirty="0">
                <a:latin typeface="宋体" panose="02010600030101010101" pitchFamily="2" charset="-122"/>
                <a:cs typeface="宋体" panose="02010600030101010101" pitchFamily="2" charset="-122"/>
              </a:rPr>
              <a:t>看</a:t>
            </a:r>
            <a:r>
              <a:rPr sz="1200" spc="10" dirty="0">
                <a:latin typeface="宋体" panose="02010600030101010101" pitchFamily="2" charset="-122"/>
                <a:cs typeface="宋体" panose="02010600030101010101" pitchFamily="2" charset="-122"/>
              </a:rPr>
              <a:t>法，</a:t>
            </a:r>
            <a:r>
              <a:rPr sz="1200" spc="20" dirty="0">
                <a:latin typeface="宋体" panose="02010600030101010101" pitchFamily="2" charset="-122"/>
                <a:cs typeface="宋体" panose="02010600030101010101" pitchFamily="2" charset="-122"/>
              </a:rPr>
              <a:t>在</a:t>
            </a:r>
            <a:r>
              <a:rPr sz="1200" spc="10" dirty="0">
                <a:latin typeface="宋体" panose="02010600030101010101" pitchFamily="2" charset="-122"/>
                <a:cs typeface="宋体" panose="02010600030101010101" pitchFamily="2" charset="-122"/>
              </a:rPr>
              <a:t>视频</a:t>
            </a:r>
            <a:r>
              <a:rPr sz="1200" spc="20" dirty="0">
                <a:latin typeface="宋体" panose="02010600030101010101" pitchFamily="2" charset="-122"/>
                <a:cs typeface="宋体" panose="02010600030101010101" pitchFamily="2" charset="-122"/>
              </a:rPr>
              <a:t>页</a:t>
            </a:r>
            <a:r>
              <a:rPr sz="1200" spc="10" dirty="0">
                <a:latin typeface="宋体" panose="02010600030101010101" pitchFamily="2" charset="-122"/>
                <a:cs typeface="宋体" panose="02010600030101010101" pitchFamily="2" charset="-122"/>
              </a:rPr>
              <a:t>面的</a:t>
            </a:r>
            <a:r>
              <a:rPr sz="1200" spc="20" dirty="0">
                <a:latin typeface="宋体" panose="02010600030101010101" pitchFamily="2" charset="-122"/>
                <a:cs typeface="宋体" panose="02010600030101010101" pitchFamily="2" charset="-122"/>
              </a:rPr>
              <a:t>下</a:t>
            </a:r>
            <a:r>
              <a:rPr sz="1200" spc="10" dirty="0">
                <a:latin typeface="宋体" panose="02010600030101010101" pitchFamily="2" charset="-122"/>
                <a:cs typeface="宋体" panose="02010600030101010101" pitchFamily="2" charset="-122"/>
              </a:rPr>
              <a:t>方</a:t>
            </a:r>
            <a:r>
              <a:rPr sz="1200" dirty="0">
                <a:latin typeface="宋体" panose="02010600030101010101" pitchFamily="2" charset="-122"/>
                <a:cs typeface="宋体" panose="02010600030101010101" pitchFamily="2" charset="-122"/>
              </a:rPr>
              <a:t>进 行评论</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Review</a:t>
            </a:r>
            <a:r>
              <a:rPr sz="1200" spc="-1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功能可以让使用者输入文字内容后发布到影音页面上</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供其它使用</a:t>
            </a:r>
            <a:endParaRPr sz="1200">
              <a:latin typeface="宋体" panose="02010600030101010101" pitchFamily="2" charset="-122"/>
              <a:cs typeface="宋体" panose="02010600030101010101" pitchFamily="2" charset="-122"/>
            </a:endParaRPr>
          </a:p>
        </p:txBody>
      </p:sp>
      <p:sp>
        <p:nvSpPr>
          <p:cNvPr id="4" name="object 4"/>
          <p:cNvSpPr txBox="1"/>
          <p:nvPr/>
        </p:nvSpPr>
        <p:spPr>
          <a:xfrm>
            <a:off x="3446779" y="9919140"/>
            <a:ext cx="981075" cy="155575"/>
          </a:xfrm>
          <a:prstGeom prst="rect">
            <a:avLst/>
          </a:prstGeom>
        </p:spPr>
        <p:txBody>
          <a:bodyPr vert="horz" wrap="square" lIns="0" tIns="0" rIns="0" bIns="0" rtlCol="0">
            <a:spAutoFit/>
          </a:bodyPr>
          <a:lstStyle/>
          <a:p>
            <a:pPr marL="12700">
              <a:lnSpc>
                <a:spcPts val="1075"/>
              </a:lnSpc>
            </a:pPr>
            <a:r>
              <a:rPr sz="900" dirty="0">
                <a:latin typeface="宋体" panose="02010600030101010101" pitchFamily="2" charset="-122"/>
                <a:cs typeface="宋体" panose="02010600030101010101" pitchFamily="2" charset="-122"/>
              </a:rPr>
              <a:t>第</a:t>
            </a:r>
            <a:r>
              <a:rPr sz="900" spc="-15" dirty="0">
                <a:latin typeface="宋体" panose="02010600030101010101" pitchFamily="2" charset="-122"/>
                <a:cs typeface="宋体" panose="02010600030101010101" pitchFamily="2" charset="-122"/>
              </a:rPr>
              <a:t> </a:t>
            </a:r>
            <a:r>
              <a:rPr sz="900" dirty="0">
                <a:latin typeface="Calibri" panose="020F0502020204030204"/>
                <a:cs typeface="Calibri" panose="020F0502020204030204"/>
              </a:rPr>
              <a:t>9</a:t>
            </a:r>
            <a:r>
              <a:rPr sz="900" spc="15" dirty="0">
                <a:latin typeface="Calibri" panose="020F0502020204030204"/>
                <a:cs typeface="Calibri" panose="020F0502020204030204"/>
              </a:rPr>
              <a:t> </a:t>
            </a:r>
            <a:r>
              <a:rPr sz="900" spc="10" dirty="0">
                <a:latin typeface="宋体" panose="02010600030101010101" pitchFamily="2" charset="-122"/>
                <a:cs typeface="宋体" panose="02010600030101010101" pitchFamily="2" charset="-122"/>
              </a:rPr>
              <a:t>页</a:t>
            </a:r>
            <a:r>
              <a:rPr sz="900" spc="-459" dirty="0">
                <a:latin typeface="宋体" panose="02010600030101010101" pitchFamily="2" charset="-122"/>
                <a:cs typeface="宋体" panose="02010600030101010101" pitchFamily="2" charset="-122"/>
              </a:rPr>
              <a:t>，</a:t>
            </a:r>
            <a:r>
              <a:rPr sz="900" dirty="0">
                <a:latin typeface="宋体" panose="02010600030101010101" pitchFamily="2" charset="-122"/>
                <a:cs typeface="宋体" panose="02010600030101010101" pitchFamily="2" charset="-122"/>
              </a:rPr>
              <a:t>共</a:t>
            </a:r>
            <a:r>
              <a:rPr sz="900" spc="-30" dirty="0">
                <a:latin typeface="宋体" panose="02010600030101010101" pitchFamily="2" charset="-122"/>
                <a:cs typeface="宋体" panose="02010600030101010101" pitchFamily="2" charset="-122"/>
              </a:rPr>
              <a:t> </a:t>
            </a:r>
            <a:r>
              <a:rPr sz="900" spc="-5" dirty="0">
                <a:latin typeface="Calibri" panose="020F0502020204030204"/>
                <a:cs typeface="Calibri" panose="020F0502020204030204"/>
              </a:rPr>
              <a:t>64</a:t>
            </a:r>
            <a:r>
              <a:rPr sz="900" spc="30" dirty="0">
                <a:latin typeface="Calibri" panose="020F0502020204030204"/>
                <a:cs typeface="Calibri" panose="020F0502020204030204"/>
              </a:rPr>
              <a:t> </a:t>
            </a:r>
            <a:r>
              <a:rPr sz="900" dirty="0">
                <a:latin typeface="宋体" panose="02010600030101010101" pitchFamily="2" charset="-122"/>
                <a:cs typeface="宋体" panose="02010600030101010101" pitchFamily="2" charset="-122"/>
              </a:rPr>
              <a:t>页</a:t>
            </a:r>
            <a:endParaRPr sz="900">
              <a:latin typeface="宋体" panose="02010600030101010101" pitchFamily="2" charset="-122"/>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1128775" y="952614"/>
            <a:ext cx="5580380" cy="2970530"/>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者观看及回复。</a:t>
            </a:r>
            <a:endParaRPr sz="1200">
              <a:latin typeface="宋体" panose="02010600030101010101" pitchFamily="2" charset="-122"/>
              <a:cs typeface="宋体" panose="02010600030101010101" pitchFamily="2" charset="-122"/>
            </a:endParaRPr>
          </a:p>
          <a:p>
            <a:pPr marL="12700" marR="5080" indent="304800" algn="just">
              <a:lnSpc>
                <a:spcPct val="163000"/>
              </a:lnSpc>
              <a:buSzPct val="92000"/>
              <a:buAutoNum type="arabicPlain" startAt="7"/>
              <a:tabLst>
                <a:tab pos="703580" algn="l"/>
              </a:tabLst>
            </a:pPr>
            <a:r>
              <a:rPr sz="1200" spc="20" dirty="0">
                <a:latin typeface="宋体" panose="02010600030101010101" pitchFamily="2" charset="-122"/>
                <a:cs typeface="宋体" panose="02010600030101010101" pitchFamily="2" charset="-122"/>
              </a:rPr>
              <a:t>点</a:t>
            </a:r>
            <a:r>
              <a:rPr sz="1200" spc="10" dirty="0">
                <a:latin typeface="宋体" panose="02010600030101010101" pitchFamily="2" charset="-122"/>
                <a:cs typeface="宋体" panose="02010600030101010101" pitchFamily="2" charset="-122"/>
              </a:rPr>
              <a:t>赞收</a:t>
            </a:r>
            <a:r>
              <a:rPr sz="1200" spc="20" dirty="0">
                <a:latin typeface="宋体" panose="02010600030101010101" pitchFamily="2" charset="-122"/>
                <a:cs typeface="宋体" panose="02010600030101010101" pitchFamily="2" charset="-122"/>
              </a:rPr>
              <a:t>藏</a:t>
            </a:r>
            <a:r>
              <a:rPr sz="1200" spc="10" dirty="0">
                <a:latin typeface="宋体" panose="02010600030101010101" pitchFamily="2" charset="-122"/>
                <a:cs typeface="宋体" panose="02010600030101010101" pitchFamily="2" charset="-122"/>
              </a:rPr>
              <a:t>:用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可以</a:t>
            </a:r>
            <a:r>
              <a:rPr sz="1200" spc="20" dirty="0">
                <a:latin typeface="宋体" panose="02010600030101010101" pitchFamily="2" charset="-122"/>
                <a:cs typeface="宋体" panose="02010600030101010101" pitchFamily="2" charset="-122"/>
              </a:rPr>
              <a:t>点</a:t>
            </a:r>
            <a:r>
              <a:rPr sz="1200" spc="10" dirty="0">
                <a:latin typeface="宋体" panose="02010600030101010101" pitchFamily="2" charset="-122"/>
                <a:cs typeface="宋体" panose="02010600030101010101" pitchFamily="2" charset="-122"/>
              </a:rPr>
              <a:t>赞或</a:t>
            </a:r>
            <a:r>
              <a:rPr sz="1200" spc="20" dirty="0">
                <a:latin typeface="宋体" panose="02010600030101010101" pitchFamily="2" charset="-122"/>
                <a:cs typeface="宋体" panose="02010600030101010101" pitchFamily="2" charset="-122"/>
              </a:rPr>
              <a:t>者</a:t>
            </a:r>
            <a:r>
              <a:rPr sz="1200" spc="10" dirty="0">
                <a:latin typeface="宋体" panose="02010600030101010101" pitchFamily="2" charset="-122"/>
                <a:cs typeface="宋体" panose="02010600030101010101" pitchFamily="2" charset="-122"/>
              </a:rPr>
              <a:t>收藏</a:t>
            </a:r>
            <a:r>
              <a:rPr sz="1200" spc="20" dirty="0">
                <a:latin typeface="宋体" panose="02010600030101010101" pitchFamily="2" charset="-122"/>
                <a:cs typeface="宋体" panose="02010600030101010101" pitchFamily="2" charset="-122"/>
              </a:rPr>
              <a:t>喜</a:t>
            </a:r>
            <a:r>
              <a:rPr sz="1200" spc="10" dirty="0">
                <a:latin typeface="宋体" panose="02010600030101010101" pitchFamily="2" charset="-122"/>
                <a:cs typeface="宋体" panose="02010600030101010101" pitchFamily="2" charset="-122"/>
              </a:rPr>
              <a:t>欢的</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频，方</a:t>
            </a:r>
            <a:r>
              <a:rPr sz="1200" spc="20" dirty="0">
                <a:latin typeface="宋体" panose="02010600030101010101" pitchFamily="2" charset="-122"/>
                <a:cs typeface="宋体" panose="02010600030101010101" pitchFamily="2" charset="-122"/>
              </a:rPr>
              <a:t>便</a:t>
            </a:r>
            <a:r>
              <a:rPr sz="1200" spc="10" dirty="0">
                <a:latin typeface="宋体" panose="02010600030101010101" pitchFamily="2" charset="-122"/>
                <a:cs typeface="宋体" panose="02010600030101010101" pitchFamily="2" charset="-122"/>
              </a:rPr>
              <a:t>以后</a:t>
            </a:r>
            <a:r>
              <a:rPr sz="1200" spc="20" dirty="0">
                <a:latin typeface="宋体" panose="02010600030101010101" pitchFamily="2" charset="-122"/>
                <a:cs typeface="宋体" panose="02010600030101010101" pitchFamily="2" charset="-122"/>
              </a:rPr>
              <a:t>再</a:t>
            </a:r>
            <a:r>
              <a:rPr sz="1200" spc="10" dirty="0">
                <a:latin typeface="宋体" panose="02010600030101010101" pitchFamily="2" charset="-122"/>
                <a:cs typeface="宋体" panose="02010600030101010101" pitchFamily="2" charset="-122"/>
              </a:rPr>
              <a:t>看，</a:t>
            </a:r>
            <a:r>
              <a:rPr sz="1200" spc="20" dirty="0">
                <a:latin typeface="宋体" panose="02010600030101010101" pitchFamily="2" charset="-122"/>
                <a:cs typeface="宋体" panose="02010600030101010101" pitchFamily="2" charset="-122"/>
              </a:rPr>
              <a:t>也</a:t>
            </a:r>
            <a:r>
              <a:rPr sz="1200" spc="10" dirty="0">
                <a:latin typeface="宋体" panose="02010600030101010101" pitchFamily="2" charset="-122"/>
                <a:cs typeface="宋体" panose="02010600030101010101" pitchFamily="2" charset="-122"/>
              </a:rPr>
              <a:t>可以</a:t>
            </a:r>
            <a:r>
              <a:rPr sz="1200" dirty="0">
                <a:latin typeface="宋体" panose="02010600030101010101" pitchFamily="2" charset="-122"/>
                <a:cs typeface="宋体" panose="02010600030101010101" pitchFamily="2" charset="-122"/>
              </a:rPr>
              <a:t>分 </a:t>
            </a:r>
            <a:r>
              <a:rPr sz="1200" spc="10" dirty="0">
                <a:latin typeface="宋体" panose="02010600030101010101" pitchFamily="2" charset="-122"/>
                <a:cs typeface="宋体" panose="02010600030101010101" pitchFamily="2" charset="-122"/>
              </a:rPr>
              <a:t>享</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点赞和</a:t>
            </a:r>
            <a:r>
              <a:rPr sz="1200" spc="20" dirty="0">
                <a:latin typeface="宋体" panose="02010600030101010101" pitchFamily="2" charset="-122"/>
                <a:cs typeface="宋体" panose="02010600030101010101" pitchFamily="2" charset="-122"/>
              </a:rPr>
              <a:t>收</a:t>
            </a:r>
            <a:r>
              <a:rPr sz="1200" spc="10" dirty="0">
                <a:latin typeface="宋体" panose="02010600030101010101" pitchFamily="2" charset="-122"/>
                <a:cs typeface="宋体" panose="02010600030101010101" pitchFamily="2" charset="-122"/>
              </a:rPr>
              <a:t>藏功</a:t>
            </a:r>
            <a:r>
              <a:rPr sz="1200" spc="20" dirty="0">
                <a:latin typeface="宋体" panose="02010600030101010101" pitchFamily="2" charset="-122"/>
                <a:cs typeface="宋体" panose="02010600030101010101" pitchFamily="2" charset="-122"/>
              </a:rPr>
              <a:t>能</a:t>
            </a:r>
            <a:r>
              <a:rPr sz="1200" spc="10" dirty="0">
                <a:latin typeface="宋体" panose="02010600030101010101" pitchFamily="2" charset="-122"/>
                <a:cs typeface="宋体" panose="02010600030101010101" pitchFamily="2" charset="-122"/>
              </a:rPr>
              <a:t>可以让</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户在</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户的个</a:t>
            </a:r>
            <a:r>
              <a:rPr sz="1200" spc="20" dirty="0">
                <a:latin typeface="宋体" panose="02010600030101010101" pitchFamily="2" charset="-122"/>
                <a:cs typeface="宋体" panose="02010600030101010101" pitchFamily="2" charset="-122"/>
              </a:rPr>
              <a:t>人</a:t>
            </a:r>
            <a:r>
              <a:rPr sz="1200" spc="10" dirty="0">
                <a:latin typeface="宋体" panose="02010600030101010101" pitchFamily="2" charset="-122"/>
                <a:cs typeface="宋体" panose="02010600030101010101" pitchFamily="2" charset="-122"/>
              </a:rPr>
              <a:t>资料</a:t>
            </a:r>
            <a:r>
              <a:rPr sz="1200" spc="20" dirty="0">
                <a:latin typeface="宋体" panose="02010600030101010101" pitchFamily="2" charset="-122"/>
                <a:cs typeface="宋体" panose="02010600030101010101" pitchFamily="2" charset="-122"/>
              </a:rPr>
              <a:t>中</a:t>
            </a:r>
            <a:r>
              <a:rPr sz="1200" spc="10" dirty="0">
                <a:latin typeface="宋体" panose="02010600030101010101" pitchFamily="2" charset="-122"/>
                <a:cs typeface="宋体" panose="02010600030101010101" pitchFamily="2" charset="-122"/>
              </a:rPr>
              <a:t>，点击</a:t>
            </a:r>
            <a:r>
              <a:rPr sz="1200" spc="20" dirty="0">
                <a:latin typeface="宋体" panose="02010600030101010101" pitchFamily="2" charset="-122"/>
                <a:cs typeface="宋体" panose="02010600030101010101" pitchFamily="2" charset="-122"/>
              </a:rPr>
              <a:t>相</a:t>
            </a:r>
            <a:r>
              <a:rPr sz="1200" spc="10" dirty="0">
                <a:latin typeface="宋体" panose="02010600030101010101" pitchFamily="2" charset="-122"/>
                <a:cs typeface="宋体" panose="02010600030101010101" pitchFamily="2" charset="-122"/>
              </a:rPr>
              <a:t>应的</a:t>
            </a:r>
            <a:r>
              <a:rPr sz="1200" spc="20" dirty="0">
                <a:latin typeface="宋体" panose="02010600030101010101" pitchFamily="2" charset="-122"/>
                <a:cs typeface="宋体" panose="02010600030101010101" pitchFamily="2" charset="-122"/>
              </a:rPr>
              <a:t>按</a:t>
            </a:r>
            <a:r>
              <a:rPr sz="1200" spc="10" dirty="0">
                <a:latin typeface="宋体" panose="02010600030101010101" pitchFamily="2" charset="-122"/>
                <a:cs typeface="宋体" panose="02010600030101010101" pitchFamily="2" charset="-122"/>
              </a:rPr>
              <a:t>钮，就</a:t>
            </a:r>
            <a:r>
              <a:rPr sz="1200" spc="20" dirty="0">
                <a:latin typeface="宋体" panose="02010600030101010101" pitchFamily="2" charset="-122"/>
                <a:cs typeface="宋体" panose="02010600030101010101" pitchFamily="2" charset="-122"/>
              </a:rPr>
              <a:t>可</a:t>
            </a:r>
            <a:r>
              <a:rPr sz="1200" spc="10" dirty="0">
                <a:latin typeface="宋体" panose="02010600030101010101" pitchFamily="2" charset="-122"/>
                <a:cs typeface="宋体" panose="02010600030101010101" pitchFamily="2" charset="-122"/>
              </a:rPr>
              <a:t>以</a:t>
            </a:r>
            <a:r>
              <a:rPr sz="1200" dirty="0">
                <a:latin typeface="宋体" panose="02010600030101010101" pitchFamily="2" charset="-122"/>
                <a:cs typeface="宋体" panose="02010600030101010101" pitchFamily="2" charset="-122"/>
              </a:rPr>
              <a:t>将 这些操作记录下来，表达自己对视频的喜爱或者感兴趣。</a:t>
            </a:r>
            <a:endParaRPr sz="1200">
              <a:latin typeface="宋体" panose="02010600030101010101" pitchFamily="2" charset="-122"/>
              <a:cs typeface="宋体" panose="02010600030101010101" pitchFamily="2" charset="-122"/>
            </a:endParaRPr>
          </a:p>
          <a:p>
            <a:pPr marL="699135" indent="-381635">
              <a:lnSpc>
                <a:spcPct val="100000"/>
              </a:lnSpc>
              <a:spcBef>
                <a:spcPts val="900"/>
              </a:spcBef>
              <a:buSzPct val="92000"/>
              <a:buAutoNum type="arabicPlain" startAt="7"/>
              <a:tabLst>
                <a:tab pos="699135" algn="l"/>
              </a:tabLst>
            </a:pPr>
            <a:r>
              <a:rPr sz="1200" dirty="0">
                <a:latin typeface="宋体" panose="02010600030101010101" pitchFamily="2" charset="-122"/>
                <a:cs typeface="宋体" panose="02010600030101010101" pitchFamily="2" charset="-122"/>
              </a:rPr>
              <a:t>私信：可以向作者发送消息进行交流，和喜欢得人进行聊天。</a:t>
            </a:r>
            <a:endParaRPr sz="1200">
              <a:latin typeface="宋体" panose="02010600030101010101" pitchFamily="2" charset="-122"/>
              <a:cs typeface="宋体" panose="02010600030101010101" pitchFamily="2" charset="-122"/>
            </a:endParaRPr>
          </a:p>
          <a:p>
            <a:pPr>
              <a:lnSpc>
                <a:spcPct val="100000"/>
              </a:lnSpc>
              <a:spcBef>
                <a:spcPts val="15"/>
              </a:spcBef>
            </a:pPr>
            <a:endParaRPr sz="900">
              <a:latin typeface="宋体" panose="02010600030101010101" pitchFamily="2" charset="-122"/>
              <a:cs typeface="宋体" panose="02010600030101010101" pitchFamily="2" charset="-122"/>
            </a:endParaRPr>
          </a:p>
          <a:p>
            <a:pPr marL="12700" algn="just">
              <a:lnSpc>
                <a:spcPct val="100000"/>
              </a:lnSpc>
            </a:pPr>
            <a:r>
              <a:rPr sz="1400" b="1" dirty="0">
                <a:latin typeface="宋体" panose="02010600030101010101" pitchFamily="2" charset="-122"/>
                <a:cs typeface="宋体" panose="02010600030101010101" pitchFamily="2" charset="-122"/>
              </a:rPr>
              <a:t>3.3.1</a:t>
            </a:r>
            <a:r>
              <a:rPr sz="1400" b="1" spc="5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功</a:t>
            </a:r>
            <a:r>
              <a:rPr sz="1400" b="1" spc="-10" dirty="0">
                <a:latin typeface="黑体" panose="02010609060101010101" charset="-122"/>
                <a:cs typeface="黑体" panose="02010609060101010101" charset="-122"/>
              </a:rPr>
              <a:t>能需</a:t>
            </a:r>
            <a:r>
              <a:rPr sz="1400" b="1" spc="-5" dirty="0">
                <a:latin typeface="黑体" panose="02010609060101010101" charset="-122"/>
                <a:cs typeface="黑体" panose="02010609060101010101" charset="-122"/>
              </a:rPr>
              <a:t>求</a:t>
            </a:r>
            <a:endParaRPr sz="1400">
              <a:latin typeface="黑体" panose="02010609060101010101" charset="-122"/>
              <a:cs typeface="黑体" panose="02010609060101010101" charset="-122"/>
            </a:endParaRPr>
          </a:p>
          <a:p>
            <a:pPr marL="12700" marR="5080" indent="266700" algn="just">
              <a:lnSpc>
                <a:spcPct val="163000"/>
              </a:lnSpc>
              <a:spcBef>
                <a:spcPts val="270"/>
              </a:spcBef>
            </a:pPr>
            <a:r>
              <a:rPr sz="1200" dirty="0">
                <a:latin typeface="宋体" panose="02010600030101010101" pitchFamily="2" charset="-122"/>
                <a:cs typeface="宋体" panose="02010600030101010101" pitchFamily="2" charset="-122"/>
              </a:rPr>
              <a:t>本视频共享平台主要面向喜欢分享视频内容的用户</a:t>
            </a:r>
            <a:r>
              <a:rPr sz="1200" spc="-36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目的是让用户能够方便地上 </a:t>
            </a:r>
            <a:r>
              <a:rPr sz="1200" spc="10" dirty="0">
                <a:latin typeface="宋体" panose="02010600030101010101" pitchFamily="2" charset="-122"/>
                <a:cs typeface="宋体" panose="02010600030101010101" pitchFamily="2" charset="-122"/>
              </a:rPr>
              <a:t>传</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浏览和</a:t>
            </a:r>
            <a:r>
              <a:rPr sz="1200" spc="20" dirty="0">
                <a:latin typeface="宋体" panose="02010600030101010101" pitchFamily="2" charset="-122"/>
                <a:cs typeface="宋体" panose="02010600030101010101" pitchFamily="2" charset="-122"/>
              </a:rPr>
              <a:t>交</a:t>
            </a:r>
            <a:r>
              <a:rPr sz="1200" spc="10" dirty="0">
                <a:latin typeface="宋体" panose="02010600030101010101" pitchFamily="2" charset="-122"/>
                <a:cs typeface="宋体" panose="02010600030101010101" pitchFamily="2" charset="-122"/>
              </a:rPr>
              <a:t>流各</a:t>
            </a:r>
            <a:r>
              <a:rPr sz="1200" spc="20" dirty="0">
                <a:latin typeface="宋体" panose="02010600030101010101" pitchFamily="2" charset="-122"/>
                <a:cs typeface="宋体" panose="02010600030101010101" pitchFamily="2" charset="-122"/>
              </a:rPr>
              <a:t>种</a:t>
            </a:r>
            <a:r>
              <a:rPr sz="1200" spc="10" dirty="0">
                <a:latin typeface="宋体" panose="02010600030101010101" pitchFamily="2" charset="-122"/>
                <a:cs typeface="宋体" panose="02010600030101010101" pitchFamily="2" charset="-122"/>
              </a:rPr>
              <a:t>视频作</a:t>
            </a:r>
            <a:r>
              <a:rPr sz="1200" spc="20" dirty="0">
                <a:latin typeface="宋体" panose="02010600030101010101" pitchFamily="2" charset="-122"/>
                <a:cs typeface="宋体" panose="02010600030101010101" pitchFamily="2" charset="-122"/>
              </a:rPr>
              <a:t>品</a:t>
            </a:r>
            <a:r>
              <a:rPr sz="1200" spc="10" dirty="0">
                <a:latin typeface="宋体" panose="02010600030101010101" pitchFamily="2" charset="-122"/>
                <a:cs typeface="宋体" panose="02010600030101010101" pitchFamily="2" charset="-122"/>
              </a:rPr>
              <a:t>，系</a:t>
            </a:r>
            <a:r>
              <a:rPr sz="1200" spc="20" dirty="0">
                <a:latin typeface="宋体" panose="02010600030101010101" pitchFamily="2" charset="-122"/>
                <a:cs typeface="宋体" panose="02010600030101010101" pitchFamily="2" charset="-122"/>
              </a:rPr>
              <a:t>统</a:t>
            </a:r>
            <a:r>
              <a:rPr sz="1200" spc="10" dirty="0">
                <a:latin typeface="宋体" panose="02010600030101010101" pitchFamily="2" charset="-122"/>
                <a:cs typeface="宋体" panose="02010600030101010101" pitchFamily="2" charset="-122"/>
              </a:rPr>
              <a:t>的使用</a:t>
            </a:r>
            <a:r>
              <a:rPr sz="1200" spc="20" dirty="0">
                <a:latin typeface="宋体" panose="02010600030101010101" pitchFamily="2" charset="-122"/>
                <a:cs typeface="宋体" panose="02010600030101010101" pitchFamily="2" charset="-122"/>
              </a:rPr>
              <a:t>者</a:t>
            </a:r>
            <a:r>
              <a:rPr sz="1200" spc="10" dirty="0">
                <a:latin typeface="宋体" panose="02010600030101010101" pitchFamily="2" charset="-122"/>
                <a:cs typeface="宋体" panose="02010600030101010101" pitchFamily="2" charset="-122"/>
              </a:rPr>
              <a:t>大体</a:t>
            </a:r>
            <a:r>
              <a:rPr sz="1200" spc="20" dirty="0">
                <a:latin typeface="宋体" panose="02010600030101010101" pitchFamily="2" charset="-122"/>
                <a:cs typeface="宋体" panose="02010600030101010101" pitchFamily="2" charset="-122"/>
              </a:rPr>
              <a:t>上</a:t>
            </a:r>
            <a:r>
              <a:rPr sz="1200" spc="10" dirty="0">
                <a:latin typeface="宋体" panose="02010600030101010101" pitchFamily="2" charset="-122"/>
                <a:cs typeface="宋体" panose="02010600030101010101" pitchFamily="2" charset="-122"/>
              </a:rPr>
              <a:t>可以划</a:t>
            </a:r>
            <a:r>
              <a:rPr sz="1200" spc="20" dirty="0">
                <a:latin typeface="宋体" panose="02010600030101010101" pitchFamily="2" charset="-122"/>
                <a:cs typeface="宋体" panose="02010600030101010101" pitchFamily="2" charset="-122"/>
              </a:rPr>
              <a:t>分</a:t>
            </a:r>
            <a:r>
              <a:rPr sz="1200" spc="10" dirty="0">
                <a:latin typeface="宋体" panose="02010600030101010101" pitchFamily="2" charset="-122"/>
                <a:cs typeface="宋体" panose="02010600030101010101" pitchFamily="2" charset="-122"/>
              </a:rPr>
              <a:t>为两大</a:t>
            </a:r>
            <a:r>
              <a:rPr sz="1200" spc="20" dirty="0">
                <a:latin typeface="宋体" panose="02010600030101010101" pitchFamily="2" charset="-122"/>
                <a:cs typeface="宋体" panose="02010600030101010101" pitchFamily="2" charset="-122"/>
              </a:rPr>
              <a:t>类</a:t>
            </a:r>
            <a:r>
              <a:rPr sz="1200" spc="10" dirty="0">
                <a:latin typeface="宋体" panose="02010600030101010101" pitchFamily="2" charset="-122"/>
                <a:cs typeface="宋体" panose="02010600030101010101" pitchFamily="2" charset="-122"/>
              </a:rPr>
              <a:t>：用户</a:t>
            </a:r>
            <a:r>
              <a:rPr sz="1200" spc="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系 统管理员，每个角色的介绍以及对于系统的使用权限如下表</a:t>
            </a:r>
            <a:r>
              <a:rPr sz="1200" spc="-305" dirty="0">
                <a:latin typeface="宋体" panose="02010600030101010101" pitchFamily="2" charset="-122"/>
                <a:cs typeface="宋体" panose="02010600030101010101" pitchFamily="2" charset="-122"/>
              </a:rPr>
              <a:t> </a:t>
            </a:r>
            <a:r>
              <a:rPr sz="1200" dirty="0">
                <a:latin typeface="Times New Roman" panose="02020603050405020304"/>
                <a:cs typeface="Times New Roman" panose="02020603050405020304"/>
              </a:rPr>
              <a:t>3.1</a:t>
            </a:r>
            <a:r>
              <a:rPr sz="1200" spc="-5" dirty="0">
                <a:latin typeface="Times New Roman" panose="02020603050405020304"/>
                <a:cs typeface="Times New Roman" panose="02020603050405020304"/>
              </a:rPr>
              <a:t> </a:t>
            </a:r>
            <a:r>
              <a:rPr sz="1200" dirty="0">
                <a:latin typeface="宋体" panose="02010600030101010101" pitchFamily="2" charset="-122"/>
                <a:cs typeface="宋体" panose="02010600030101010101" pitchFamily="2" charset="-122"/>
              </a:rPr>
              <a:t>所示。</a:t>
            </a:r>
            <a:endParaRPr sz="1200">
              <a:latin typeface="宋体" panose="02010600030101010101" pitchFamily="2" charset="-122"/>
              <a:cs typeface="宋体" panose="02010600030101010101" pitchFamily="2" charset="-122"/>
            </a:endParaRPr>
          </a:p>
          <a:p>
            <a:pPr marL="1856740" algn="just">
              <a:lnSpc>
                <a:spcPct val="100000"/>
              </a:lnSpc>
              <a:spcBef>
                <a:spcPts val="990"/>
              </a:spcBef>
            </a:pPr>
            <a:r>
              <a:rPr sz="1050" spc="-5" dirty="0">
                <a:latin typeface="宋体" panose="02010600030101010101" pitchFamily="2" charset="-122"/>
                <a:cs typeface="宋体" panose="02010600030101010101" pitchFamily="2" charset="-122"/>
              </a:rPr>
              <a:t>表</a:t>
            </a:r>
            <a:r>
              <a:rPr sz="1050" spc="-270" dirty="0">
                <a:latin typeface="宋体" panose="02010600030101010101" pitchFamily="2" charset="-122"/>
                <a:cs typeface="宋体" panose="02010600030101010101" pitchFamily="2" charset="-122"/>
              </a:rPr>
              <a:t> </a:t>
            </a:r>
            <a:r>
              <a:rPr sz="1050" spc="-5" dirty="0">
                <a:latin typeface="Times New Roman" panose="02020603050405020304"/>
                <a:cs typeface="Times New Roman" panose="02020603050405020304"/>
              </a:rPr>
              <a:t>3.1</a:t>
            </a:r>
            <a:r>
              <a:rPr sz="1050" dirty="0">
                <a:latin typeface="Times New Roman" panose="02020603050405020304"/>
                <a:cs typeface="Times New Roman" panose="02020603050405020304"/>
              </a:rPr>
              <a:t> </a:t>
            </a:r>
            <a:r>
              <a:rPr sz="1050" spc="-10" dirty="0">
                <a:latin typeface="宋体" panose="02010600030101010101" pitchFamily="2" charset="-122"/>
                <a:cs typeface="宋体" panose="02010600030101010101" pitchFamily="2" charset="-122"/>
              </a:rPr>
              <a:t>系</a:t>
            </a:r>
            <a:r>
              <a:rPr sz="1050" spc="5" dirty="0">
                <a:latin typeface="宋体" panose="02010600030101010101" pitchFamily="2" charset="-122"/>
                <a:cs typeface="宋体" panose="02010600030101010101" pitchFamily="2" charset="-122"/>
              </a:rPr>
              <a:t>统</a:t>
            </a:r>
            <a:r>
              <a:rPr sz="1050" spc="-10" dirty="0">
                <a:latin typeface="宋体" panose="02010600030101010101" pitchFamily="2" charset="-122"/>
                <a:cs typeface="宋体" panose="02010600030101010101" pitchFamily="2" charset="-122"/>
              </a:rPr>
              <a:t>使</a:t>
            </a:r>
            <a:r>
              <a:rPr sz="1050" spc="5" dirty="0">
                <a:latin typeface="宋体" panose="02010600030101010101" pitchFamily="2" charset="-122"/>
                <a:cs typeface="宋体" panose="02010600030101010101" pitchFamily="2" charset="-122"/>
              </a:rPr>
              <a:t>用</a:t>
            </a:r>
            <a:r>
              <a:rPr sz="1050" spc="-10" dirty="0">
                <a:latin typeface="宋体" panose="02010600030101010101" pitchFamily="2" charset="-122"/>
                <a:cs typeface="宋体" panose="02010600030101010101" pitchFamily="2" charset="-122"/>
              </a:rPr>
              <a:t>者</a:t>
            </a:r>
            <a:r>
              <a:rPr sz="1050" spc="5" dirty="0">
                <a:latin typeface="宋体" panose="02010600030101010101" pitchFamily="2" charset="-122"/>
                <a:cs typeface="宋体" panose="02010600030101010101" pitchFamily="2" charset="-122"/>
              </a:rPr>
              <a:t>角</a:t>
            </a:r>
            <a:r>
              <a:rPr sz="1050" spc="-10" dirty="0">
                <a:latin typeface="宋体" panose="02010600030101010101" pitchFamily="2" charset="-122"/>
                <a:cs typeface="宋体" panose="02010600030101010101" pitchFamily="2" charset="-122"/>
              </a:rPr>
              <a:t>色</a:t>
            </a:r>
            <a:r>
              <a:rPr sz="1050" spc="5" dirty="0">
                <a:latin typeface="宋体" panose="02010600030101010101" pitchFamily="2" charset="-122"/>
                <a:cs typeface="宋体" panose="02010600030101010101" pitchFamily="2" charset="-122"/>
              </a:rPr>
              <a:t>介</a:t>
            </a:r>
            <a:r>
              <a:rPr sz="1050" spc="-10" dirty="0">
                <a:latin typeface="宋体" panose="02010600030101010101" pitchFamily="2" charset="-122"/>
                <a:cs typeface="宋体" panose="02010600030101010101" pitchFamily="2" charset="-122"/>
              </a:rPr>
              <a:t>绍</a:t>
            </a:r>
            <a:r>
              <a:rPr sz="1050" spc="5" dirty="0">
                <a:latin typeface="宋体" panose="02010600030101010101" pitchFamily="2" charset="-122"/>
                <a:cs typeface="宋体" panose="02010600030101010101" pitchFamily="2" charset="-122"/>
              </a:rPr>
              <a:t>与</a:t>
            </a:r>
            <a:r>
              <a:rPr sz="1050" spc="-10" dirty="0">
                <a:latin typeface="宋体" panose="02010600030101010101" pitchFamily="2" charset="-122"/>
                <a:cs typeface="宋体" panose="02010600030101010101" pitchFamily="2" charset="-122"/>
              </a:rPr>
              <a:t>权</a:t>
            </a:r>
            <a:r>
              <a:rPr sz="1050" spc="5" dirty="0">
                <a:latin typeface="宋体" panose="02010600030101010101" pitchFamily="2" charset="-122"/>
                <a:cs typeface="宋体" panose="02010600030101010101" pitchFamily="2" charset="-122"/>
              </a:rPr>
              <a:t>限</a:t>
            </a:r>
            <a:r>
              <a:rPr sz="1050" spc="-5" dirty="0">
                <a:latin typeface="宋体" panose="02010600030101010101" pitchFamily="2" charset="-122"/>
                <a:cs typeface="宋体" panose="02010600030101010101" pitchFamily="2" charset="-122"/>
              </a:rPr>
              <a:t>表</a:t>
            </a:r>
            <a:endParaRPr sz="1050">
              <a:latin typeface="宋体" panose="02010600030101010101" pitchFamily="2" charset="-122"/>
              <a:cs typeface="宋体" panose="02010600030101010101" pitchFamily="2"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10</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graphicFrame>
        <p:nvGraphicFramePr>
          <p:cNvPr id="5" name="object 5"/>
          <p:cNvGraphicFramePr>
            <a:graphicFrameLocks noGrp="1"/>
          </p:cNvGraphicFramePr>
          <p:nvPr/>
        </p:nvGraphicFramePr>
        <p:xfrm>
          <a:off x="1621282" y="3985260"/>
          <a:ext cx="4597400" cy="5676900"/>
        </p:xfrm>
        <a:graphic>
          <a:graphicData uri="http://schemas.openxmlformats.org/drawingml/2006/table">
            <a:tbl>
              <a:tblPr firstRow="1" bandRow="1">
                <a:tableStyleId>{2D5ABB26-0587-4C30-8999-92F81FD0307C}</a:tableStyleId>
              </a:tblPr>
              <a:tblGrid>
                <a:gridCol w="627380"/>
                <a:gridCol w="1080134"/>
                <a:gridCol w="2880360"/>
              </a:tblGrid>
              <a:tr h="303529">
                <a:tc>
                  <a:txBody>
                    <a:bodyPr/>
                    <a:lstStyle/>
                    <a:p>
                      <a:pPr marL="68580">
                        <a:lnSpc>
                          <a:spcPct val="100000"/>
                        </a:lnSpc>
                        <a:spcBef>
                          <a:spcPts val="425"/>
                        </a:spcBef>
                      </a:pPr>
                      <a:r>
                        <a:rPr sz="1200" b="1" spc="-5" dirty="0">
                          <a:latin typeface="宋体" panose="02010600030101010101" pitchFamily="2" charset="-122"/>
                          <a:cs typeface="宋体" panose="02010600030101010101" pitchFamily="2" charset="-122"/>
                        </a:rPr>
                        <a:t>角色</a:t>
                      </a:r>
                      <a:endParaRPr sz="1200">
                        <a:latin typeface="宋体" panose="02010600030101010101" pitchFamily="2" charset="-122"/>
                        <a:cs typeface="宋体" panose="02010600030101010101" pitchFamily="2" charset="-122"/>
                      </a:endParaRPr>
                    </a:p>
                  </a:txBody>
                  <a:tcPr marL="0" marR="0" marT="539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ct val="100000"/>
                        </a:lnSpc>
                        <a:spcBef>
                          <a:spcPts val="425"/>
                        </a:spcBef>
                      </a:pPr>
                      <a:r>
                        <a:rPr sz="1200" b="1" spc="-5" dirty="0">
                          <a:latin typeface="宋体" panose="02010600030101010101" pitchFamily="2" charset="-122"/>
                          <a:cs typeface="宋体" panose="02010600030101010101" pitchFamily="2" charset="-122"/>
                        </a:rPr>
                        <a:t>介绍</a:t>
                      </a:r>
                      <a:endParaRPr sz="1200">
                        <a:latin typeface="宋体" panose="02010600030101010101" pitchFamily="2" charset="-122"/>
                        <a:cs typeface="宋体" panose="02010600030101010101" pitchFamily="2" charset="-122"/>
                      </a:endParaRPr>
                    </a:p>
                  </a:txBody>
                  <a:tcPr marL="0" marR="0" marT="539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425"/>
                        </a:spcBef>
                      </a:pPr>
                      <a:r>
                        <a:rPr sz="1200" b="1" spc="-5" dirty="0">
                          <a:latin typeface="宋体" panose="02010600030101010101" pitchFamily="2" charset="-122"/>
                          <a:cs typeface="宋体" panose="02010600030101010101" pitchFamily="2" charset="-122"/>
                        </a:rPr>
                        <a:t>权限</a:t>
                      </a:r>
                      <a:endParaRPr sz="1200">
                        <a:latin typeface="宋体" panose="02010600030101010101" pitchFamily="2" charset="-122"/>
                        <a:cs typeface="宋体" panose="02010600030101010101" pitchFamily="2" charset="-122"/>
                      </a:endParaRPr>
                    </a:p>
                  </a:txBody>
                  <a:tcPr marL="0" marR="0" marT="539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00920">
                <a:tc>
                  <a:txBody>
                    <a:bodyPr/>
                    <a:lstStyle/>
                    <a:p>
                      <a:pPr marL="68580">
                        <a:lnSpc>
                          <a:spcPct val="100000"/>
                        </a:lnSpc>
                        <a:spcBef>
                          <a:spcPts val="525"/>
                        </a:spcBef>
                      </a:pPr>
                      <a:r>
                        <a:rPr sz="1050" spc="-10" dirty="0">
                          <a:latin typeface="宋体" panose="02010600030101010101" pitchFamily="2" charset="-122"/>
                          <a:cs typeface="宋体" panose="02010600030101010101" pitchFamily="2" charset="-122"/>
                        </a:rPr>
                        <a:t>用</a:t>
                      </a:r>
                      <a:r>
                        <a:rPr sz="1050" spc="-5" dirty="0">
                          <a:latin typeface="宋体" panose="02010600030101010101" pitchFamily="2" charset="-122"/>
                          <a:cs typeface="宋体" panose="02010600030101010101" pitchFamily="2" charset="-122"/>
                        </a:rPr>
                        <a:t>户</a:t>
                      </a:r>
                      <a:endParaRPr sz="1050">
                        <a:latin typeface="宋体" panose="02010600030101010101" pitchFamily="2" charset="-122"/>
                        <a:cs typeface="宋体" panose="02010600030101010101" pitchFamily="2" charset="-122"/>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7310">
                        <a:lnSpc>
                          <a:spcPct val="100000"/>
                        </a:lnSpc>
                        <a:spcBef>
                          <a:spcPts val="525"/>
                        </a:spcBef>
                      </a:pPr>
                      <a:r>
                        <a:rPr sz="1050" spc="15" dirty="0">
                          <a:latin typeface="宋体" panose="02010600030101010101" pitchFamily="2" charset="-122"/>
                          <a:cs typeface="宋体" panose="02010600030101010101" pitchFamily="2" charset="-122"/>
                        </a:rPr>
                        <a:t>该</a:t>
                      </a:r>
                      <a:r>
                        <a:rPr sz="1050" spc="5" dirty="0">
                          <a:latin typeface="宋体" panose="02010600030101010101" pitchFamily="2" charset="-122"/>
                          <a:cs typeface="宋体" panose="02010600030101010101" pitchFamily="2" charset="-122"/>
                        </a:rPr>
                        <a:t>角</a:t>
                      </a:r>
                      <a:r>
                        <a:rPr sz="1050" spc="15" dirty="0">
                          <a:latin typeface="宋体" panose="02010600030101010101" pitchFamily="2" charset="-122"/>
                          <a:cs typeface="宋体" panose="02010600030101010101" pitchFamily="2" charset="-122"/>
                        </a:rPr>
                        <a:t>色</a:t>
                      </a:r>
                      <a:r>
                        <a:rPr sz="1050" spc="5" dirty="0">
                          <a:latin typeface="宋体" panose="02010600030101010101" pitchFamily="2" charset="-122"/>
                          <a:cs typeface="宋体" panose="02010600030101010101" pitchFamily="2" charset="-122"/>
                        </a:rPr>
                        <a:t>拥</a:t>
                      </a:r>
                      <a:r>
                        <a:rPr sz="1050" spc="15" dirty="0">
                          <a:latin typeface="宋体" panose="02010600030101010101" pitchFamily="2" charset="-122"/>
                          <a:cs typeface="宋体" panose="02010600030101010101" pitchFamily="2" charset="-122"/>
                        </a:rPr>
                        <a:t>有</a:t>
                      </a:r>
                      <a:r>
                        <a:rPr sz="1050" spc="5" dirty="0">
                          <a:latin typeface="宋体" panose="02010600030101010101" pitchFamily="2" charset="-122"/>
                          <a:cs typeface="宋体" panose="02010600030101010101" pitchFamily="2" charset="-122"/>
                        </a:rPr>
                        <a:t>登</a:t>
                      </a:r>
                      <a:r>
                        <a:rPr sz="1050" spc="-5" dirty="0">
                          <a:latin typeface="宋体" panose="02010600030101010101" pitchFamily="2" charset="-122"/>
                          <a:cs typeface="宋体" panose="02010600030101010101" pitchFamily="2" charset="-122"/>
                        </a:rPr>
                        <a:t>录</a:t>
                      </a:r>
                      <a:endParaRPr sz="1050">
                        <a:latin typeface="宋体" panose="02010600030101010101" pitchFamily="2" charset="-122"/>
                        <a:cs typeface="宋体" panose="02010600030101010101" pitchFamily="2" charset="-122"/>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7945">
                        <a:lnSpc>
                          <a:spcPct val="100000"/>
                        </a:lnSpc>
                        <a:spcBef>
                          <a:spcPts val="525"/>
                        </a:spcBef>
                      </a:pPr>
                      <a:r>
                        <a:rPr sz="1050" spc="-10" dirty="0">
                          <a:latin typeface="宋体" panose="02010600030101010101" pitchFamily="2" charset="-122"/>
                          <a:cs typeface="宋体" panose="02010600030101010101" pitchFamily="2" charset="-122"/>
                        </a:rPr>
                        <a:t>修</a:t>
                      </a:r>
                      <a:r>
                        <a:rPr sz="1050" spc="5" dirty="0">
                          <a:latin typeface="宋体" panose="02010600030101010101" pitchFamily="2" charset="-122"/>
                          <a:cs typeface="宋体" panose="02010600030101010101" pitchFamily="2" charset="-122"/>
                        </a:rPr>
                        <a:t>改</a:t>
                      </a:r>
                      <a:r>
                        <a:rPr sz="1050" spc="-10" dirty="0">
                          <a:latin typeface="宋体" panose="02010600030101010101" pitchFamily="2" charset="-122"/>
                          <a:cs typeface="宋体" panose="02010600030101010101" pitchFamily="2" charset="-122"/>
                        </a:rPr>
                        <a:t>个</a:t>
                      </a:r>
                      <a:r>
                        <a:rPr sz="1050" spc="5" dirty="0">
                          <a:latin typeface="宋体" panose="02010600030101010101" pitchFamily="2" charset="-122"/>
                          <a:cs typeface="宋体" panose="02010600030101010101" pitchFamily="2" charset="-122"/>
                        </a:rPr>
                        <a:t>人</a:t>
                      </a:r>
                      <a:r>
                        <a:rPr sz="1050" spc="-10" dirty="0">
                          <a:latin typeface="宋体" panose="02010600030101010101" pitchFamily="2" charset="-122"/>
                          <a:cs typeface="宋体" panose="02010600030101010101" pitchFamily="2" charset="-122"/>
                        </a:rPr>
                        <a:t>信</a:t>
                      </a:r>
                      <a:r>
                        <a:rPr sz="1050" spc="-5" dirty="0">
                          <a:latin typeface="宋体" panose="02010600030101010101" pitchFamily="2" charset="-122"/>
                          <a:cs typeface="宋体" panose="02010600030101010101" pitchFamily="2" charset="-122"/>
                        </a:rPr>
                        <a:t>息</a:t>
                      </a:r>
                      <a:endParaRPr sz="1050">
                        <a:latin typeface="宋体" panose="02010600030101010101" pitchFamily="2" charset="-122"/>
                        <a:cs typeface="宋体" panose="02010600030101010101" pitchFamily="2" charset="-122"/>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tcPr>
                </a:tc>
              </a:tr>
              <a:tr h="297179">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marL="67310">
                        <a:lnSpc>
                          <a:spcPct val="100000"/>
                        </a:lnSpc>
                        <a:spcBef>
                          <a:spcPts val="495"/>
                        </a:spcBef>
                      </a:pPr>
                      <a:r>
                        <a:rPr sz="1050" spc="15" dirty="0">
                          <a:latin typeface="宋体" panose="02010600030101010101" pitchFamily="2" charset="-122"/>
                          <a:cs typeface="宋体" panose="02010600030101010101" pitchFamily="2" charset="-122"/>
                        </a:rPr>
                        <a:t>系</a:t>
                      </a:r>
                      <a:r>
                        <a:rPr sz="1050" spc="5" dirty="0">
                          <a:latin typeface="宋体" panose="02010600030101010101" pitchFamily="2" charset="-122"/>
                          <a:cs typeface="宋体" panose="02010600030101010101" pitchFamily="2" charset="-122"/>
                        </a:rPr>
                        <a:t>统</a:t>
                      </a:r>
                      <a:r>
                        <a:rPr sz="1050" spc="15" dirty="0">
                          <a:latin typeface="宋体" panose="02010600030101010101" pitchFamily="2" charset="-122"/>
                          <a:cs typeface="宋体" panose="02010600030101010101" pitchFamily="2" charset="-122"/>
                        </a:rPr>
                        <a:t>的</a:t>
                      </a:r>
                      <a:r>
                        <a:rPr sz="1050" spc="5" dirty="0">
                          <a:latin typeface="宋体" panose="02010600030101010101" pitchFamily="2" charset="-122"/>
                          <a:cs typeface="宋体" panose="02010600030101010101" pitchFamily="2" charset="-122"/>
                        </a:rPr>
                        <a:t>账</a:t>
                      </a:r>
                      <a:r>
                        <a:rPr sz="1050" spc="15" dirty="0">
                          <a:latin typeface="宋体" panose="02010600030101010101" pitchFamily="2" charset="-122"/>
                          <a:cs typeface="宋体" panose="02010600030101010101" pitchFamily="2" charset="-122"/>
                        </a:rPr>
                        <a:t>号，</a:t>
                      </a:r>
                      <a:r>
                        <a:rPr sz="1050" spc="-5" dirty="0">
                          <a:latin typeface="宋体" panose="02010600030101010101" pitchFamily="2" charset="-122"/>
                          <a:cs typeface="宋体" panose="02010600030101010101" pitchFamily="2" charset="-122"/>
                        </a:rPr>
                        <a:t>可</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c>
                  <a:txBody>
                    <a:bodyPr/>
                    <a:lstStyle/>
                    <a:p>
                      <a:pPr marL="67945">
                        <a:lnSpc>
                          <a:spcPct val="100000"/>
                        </a:lnSpc>
                        <a:spcBef>
                          <a:spcPts val="495"/>
                        </a:spcBef>
                      </a:pPr>
                      <a:r>
                        <a:rPr sz="1050" spc="-10" dirty="0">
                          <a:latin typeface="宋体" panose="02010600030101010101" pitchFamily="2" charset="-122"/>
                          <a:cs typeface="宋体" panose="02010600030101010101" pitchFamily="2" charset="-122"/>
                        </a:rPr>
                        <a:t>浏</a:t>
                      </a:r>
                      <a:r>
                        <a:rPr sz="1050" spc="5" dirty="0">
                          <a:latin typeface="宋体" panose="02010600030101010101" pitchFamily="2" charset="-122"/>
                          <a:cs typeface="宋体" panose="02010600030101010101" pitchFamily="2" charset="-122"/>
                        </a:rPr>
                        <a:t>览</a:t>
                      </a:r>
                      <a:r>
                        <a:rPr sz="1050" spc="-10" dirty="0">
                          <a:latin typeface="宋体" panose="02010600030101010101" pitchFamily="2" charset="-122"/>
                          <a:cs typeface="宋体" panose="02010600030101010101" pitchFamily="2" charset="-122"/>
                        </a:rPr>
                        <a:t>系</a:t>
                      </a:r>
                      <a:r>
                        <a:rPr sz="1050" spc="5" dirty="0">
                          <a:latin typeface="宋体" panose="02010600030101010101" pitchFamily="2" charset="-122"/>
                          <a:cs typeface="宋体" panose="02010600030101010101" pitchFamily="2" charset="-122"/>
                        </a:rPr>
                        <a:t>统</a:t>
                      </a:r>
                      <a:r>
                        <a:rPr sz="1050" spc="-10" dirty="0">
                          <a:latin typeface="宋体" panose="02010600030101010101" pitchFamily="2" charset="-122"/>
                          <a:cs typeface="宋体" panose="02010600030101010101" pitchFamily="2" charset="-122"/>
                        </a:rPr>
                        <a:t>主</a:t>
                      </a:r>
                      <a:r>
                        <a:rPr sz="1050" spc="-5" dirty="0">
                          <a:latin typeface="宋体" panose="02010600030101010101" pitchFamily="2" charset="-122"/>
                          <a:cs typeface="宋体" panose="02010600030101010101" pitchFamily="2" charset="-122"/>
                        </a:rPr>
                        <a:t>页</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r>
              <a:tr h="297180">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marL="67310">
                        <a:lnSpc>
                          <a:spcPct val="100000"/>
                        </a:lnSpc>
                        <a:spcBef>
                          <a:spcPts val="495"/>
                        </a:spcBef>
                      </a:pPr>
                      <a:r>
                        <a:rPr sz="1050" spc="15" dirty="0">
                          <a:latin typeface="宋体" panose="02010600030101010101" pitchFamily="2" charset="-122"/>
                          <a:cs typeface="宋体" panose="02010600030101010101" pitchFamily="2" charset="-122"/>
                        </a:rPr>
                        <a:t>以</a:t>
                      </a:r>
                      <a:r>
                        <a:rPr sz="1050" spc="5" dirty="0">
                          <a:latin typeface="宋体" panose="02010600030101010101" pitchFamily="2" charset="-122"/>
                          <a:cs typeface="宋体" panose="02010600030101010101" pitchFamily="2" charset="-122"/>
                        </a:rPr>
                        <a:t>使</a:t>
                      </a:r>
                      <a:r>
                        <a:rPr sz="1050" spc="15" dirty="0">
                          <a:latin typeface="宋体" panose="02010600030101010101" pitchFamily="2" charset="-122"/>
                          <a:cs typeface="宋体" panose="02010600030101010101" pitchFamily="2" charset="-122"/>
                        </a:rPr>
                        <a:t>用</a:t>
                      </a:r>
                      <a:r>
                        <a:rPr sz="1050" spc="5" dirty="0">
                          <a:latin typeface="宋体" panose="02010600030101010101" pitchFamily="2" charset="-122"/>
                          <a:cs typeface="宋体" panose="02010600030101010101" pitchFamily="2" charset="-122"/>
                        </a:rPr>
                        <a:t>系</a:t>
                      </a:r>
                      <a:r>
                        <a:rPr sz="1050" spc="15" dirty="0">
                          <a:latin typeface="宋体" panose="02010600030101010101" pitchFamily="2" charset="-122"/>
                          <a:cs typeface="宋体" panose="02010600030101010101" pitchFamily="2" charset="-122"/>
                        </a:rPr>
                        <a:t>统</a:t>
                      </a:r>
                      <a:r>
                        <a:rPr sz="1050" spc="5" dirty="0">
                          <a:latin typeface="宋体" panose="02010600030101010101" pitchFamily="2" charset="-122"/>
                          <a:cs typeface="宋体" panose="02010600030101010101" pitchFamily="2" charset="-122"/>
                        </a:rPr>
                        <a:t>的</a:t>
                      </a:r>
                      <a:r>
                        <a:rPr sz="1050" spc="-5" dirty="0">
                          <a:latin typeface="宋体" panose="02010600030101010101" pitchFamily="2" charset="-122"/>
                          <a:cs typeface="宋体" panose="02010600030101010101" pitchFamily="2" charset="-122"/>
                        </a:rPr>
                        <a:t>主</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c>
                  <a:txBody>
                    <a:bodyPr/>
                    <a:lstStyle/>
                    <a:p>
                      <a:pPr marL="67945">
                        <a:lnSpc>
                          <a:spcPct val="100000"/>
                        </a:lnSpc>
                        <a:spcBef>
                          <a:spcPts val="495"/>
                        </a:spcBef>
                      </a:pPr>
                      <a:r>
                        <a:rPr sz="1050" spc="-10" dirty="0">
                          <a:latin typeface="宋体" panose="02010600030101010101" pitchFamily="2" charset="-122"/>
                          <a:cs typeface="宋体" panose="02010600030101010101" pitchFamily="2" charset="-122"/>
                        </a:rPr>
                        <a:t>发</a:t>
                      </a:r>
                      <a:r>
                        <a:rPr sz="1050" spc="5" dirty="0">
                          <a:latin typeface="宋体" panose="02010600030101010101" pitchFamily="2" charset="-122"/>
                          <a:cs typeface="宋体" panose="02010600030101010101" pitchFamily="2" charset="-122"/>
                        </a:rPr>
                        <a:t>布</a:t>
                      </a:r>
                      <a:r>
                        <a:rPr sz="1050" spc="-10" dirty="0">
                          <a:latin typeface="宋体" panose="02010600030101010101" pitchFamily="2" charset="-122"/>
                          <a:cs typeface="宋体" panose="02010600030101010101" pitchFamily="2" charset="-122"/>
                        </a:rPr>
                        <a:t>作</a:t>
                      </a:r>
                      <a:r>
                        <a:rPr sz="1050" spc="-5" dirty="0">
                          <a:latin typeface="宋体" panose="02010600030101010101" pitchFamily="2" charset="-122"/>
                          <a:cs typeface="宋体" panose="02010600030101010101" pitchFamily="2" charset="-122"/>
                        </a:rPr>
                        <a:t>品</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r>
              <a:tr h="297180">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marL="67310">
                        <a:lnSpc>
                          <a:spcPct val="100000"/>
                        </a:lnSpc>
                        <a:spcBef>
                          <a:spcPts val="495"/>
                        </a:spcBef>
                      </a:pPr>
                      <a:r>
                        <a:rPr sz="1050" spc="15" dirty="0">
                          <a:latin typeface="宋体" panose="02010600030101010101" pitchFamily="2" charset="-122"/>
                          <a:cs typeface="宋体" panose="02010600030101010101" pitchFamily="2" charset="-122"/>
                        </a:rPr>
                        <a:t>要</a:t>
                      </a:r>
                      <a:r>
                        <a:rPr sz="1050" spc="5" dirty="0">
                          <a:latin typeface="宋体" panose="02010600030101010101" pitchFamily="2" charset="-122"/>
                          <a:cs typeface="宋体" panose="02010600030101010101" pitchFamily="2" charset="-122"/>
                        </a:rPr>
                        <a:t>功</a:t>
                      </a:r>
                      <a:r>
                        <a:rPr sz="1050" spc="15" dirty="0">
                          <a:latin typeface="宋体" panose="02010600030101010101" pitchFamily="2" charset="-122"/>
                          <a:cs typeface="宋体" panose="02010600030101010101" pitchFamily="2" charset="-122"/>
                        </a:rPr>
                        <a:t>能，但</a:t>
                      </a:r>
                      <a:r>
                        <a:rPr sz="1050" spc="5" dirty="0">
                          <a:latin typeface="宋体" panose="02010600030101010101" pitchFamily="2" charset="-122"/>
                          <a:cs typeface="宋体" panose="02010600030101010101" pitchFamily="2" charset="-122"/>
                        </a:rPr>
                        <a:t>是</a:t>
                      </a:r>
                      <a:r>
                        <a:rPr sz="1050" spc="-5" dirty="0">
                          <a:latin typeface="宋体" panose="02010600030101010101" pitchFamily="2" charset="-122"/>
                          <a:cs typeface="宋体" panose="02010600030101010101" pitchFamily="2" charset="-122"/>
                        </a:rPr>
                        <a:t>对</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c>
                  <a:txBody>
                    <a:bodyPr/>
                    <a:lstStyle/>
                    <a:p>
                      <a:pPr marL="67945">
                        <a:lnSpc>
                          <a:spcPct val="100000"/>
                        </a:lnSpc>
                        <a:spcBef>
                          <a:spcPts val="495"/>
                        </a:spcBef>
                      </a:pPr>
                      <a:r>
                        <a:rPr sz="1050" spc="-10" dirty="0">
                          <a:latin typeface="宋体" panose="02010600030101010101" pitchFamily="2" charset="-122"/>
                          <a:cs typeface="宋体" panose="02010600030101010101" pitchFamily="2" charset="-122"/>
                        </a:rPr>
                        <a:t>点</a:t>
                      </a:r>
                      <a:r>
                        <a:rPr sz="1050" spc="-5" dirty="0">
                          <a:latin typeface="宋体" panose="02010600030101010101" pitchFamily="2" charset="-122"/>
                          <a:cs typeface="宋体" panose="02010600030101010101" pitchFamily="2" charset="-122"/>
                        </a:rPr>
                        <a:t>赞</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r>
              <a:tr h="297179">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marL="67310">
                        <a:lnSpc>
                          <a:spcPct val="100000"/>
                        </a:lnSpc>
                        <a:spcBef>
                          <a:spcPts val="495"/>
                        </a:spcBef>
                      </a:pPr>
                      <a:r>
                        <a:rPr sz="1050" spc="15" dirty="0">
                          <a:latin typeface="宋体" panose="02010600030101010101" pitchFamily="2" charset="-122"/>
                          <a:cs typeface="宋体" panose="02010600030101010101" pitchFamily="2" charset="-122"/>
                        </a:rPr>
                        <a:t>于</a:t>
                      </a:r>
                      <a:r>
                        <a:rPr sz="1050" spc="5" dirty="0">
                          <a:latin typeface="宋体" panose="02010600030101010101" pitchFamily="2" charset="-122"/>
                          <a:cs typeface="宋体" panose="02010600030101010101" pitchFamily="2" charset="-122"/>
                        </a:rPr>
                        <a:t>系</a:t>
                      </a:r>
                      <a:r>
                        <a:rPr sz="1050" spc="15" dirty="0">
                          <a:latin typeface="宋体" panose="02010600030101010101" pitchFamily="2" charset="-122"/>
                          <a:cs typeface="宋体" panose="02010600030101010101" pitchFamily="2" charset="-122"/>
                        </a:rPr>
                        <a:t>统</a:t>
                      </a:r>
                      <a:r>
                        <a:rPr sz="1050" spc="5" dirty="0">
                          <a:latin typeface="宋体" panose="02010600030101010101" pitchFamily="2" charset="-122"/>
                          <a:cs typeface="宋体" panose="02010600030101010101" pitchFamily="2" charset="-122"/>
                        </a:rPr>
                        <a:t>的</a:t>
                      </a:r>
                      <a:r>
                        <a:rPr sz="1050" spc="15" dirty="0">
                          <a:latin typeface="宋体" panose="02010600030101010101" pitchFamily="2" charset="-122"/>
                          <a:cs typeface="宋体" panose="02010600030101010101" pitchFamily="2" charset="-122"/>
                        </a:rPr>
                        <a:t>部</a:t>
                      </a:r>
                      <a:r>
                        <a:rPr sz="1050" spc="5" dirty="0">
                          <a:latin typeface="宋体" panose="02010600030101010101" pitchFamily="2" charset="-122"/>
                          <a:cs typeface="宋体" panose="02010600030101010101" pitchFamily="2" charset="-122"/>
                        </a:rPr>
                        <a:t>分</a:t>
                      </a:r>
                      <a:r>
                        <a:rPr sz="1050" spc="-5" dirty="0">
                          <a:latin typeface="宋体" panose="02010600030101010101" pitchFamily="2" charset="-122"/>
                          <a:cs typeface="宋体" panose="02010600030101010101" pitchFamily="2" charset="-122"/>
                        </a:rPr>
                        <a:t>功</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c>
                  <a:txBody>
                    <a:bodyPr/>
                    <a:lstStyle/>
                    <a:p>
                      <a:pPr marL="67945">
                        <a:lnSpc>
                          <a:spcPct val="100000"/>
                        </a:lnSpc>
                        <a:spcBef>
                          <a:spcPts val="495"/>
                        </a:spcBef>
                      </a:pPr>
                      <a:r>
                        <a:rPr sz="1050" spc="-10" dirty="0">
                          <a:latin typeface="宋体" panose="02010600030101010101" pitchFamily="2" charset="-122"/>
                          <a:cs typeface="宋体" panose="02010600030101010101" pitchFamily="2" charset="-122"/>
                        </a:rPr>
                        <a:t>评</a:t>
                      </a:r>
                      <a:r>
                        <a:rPr sz="1050" spc="-5" dirty="0">
                          <a:latin typeface="宋体" panose="02010600030101010101" pitchFamily="2" charset="-122"/>
                          <a:cs typeface="宋体" panose="02010600030101010101" pitchFamily="2" charset="-122"/>
                        </a:rPr>
                        <a:t>论</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r>
              <a:tr h="297179">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marL="67310">
                        <a:lnSpc>
                          <a:spcPct val="100000"/>
                        </a:lnSpc>
                        <a:spcBef>
                          <a:spcPts val="495"/>
                        </a:spcBef>
                      </a:pPr>
                      <a:r>
                        <a:rPr sz="1050" spc="-10" dirty="0">
                          <a:latin typeface="宋体" panose="02010600030101010101" pitchFamily="2" charset="-122"/>
                          <a:cs typeface="宋体" panose="02010600030101010101" pitchFamily="2" charset="-122"/>
                        </a:rPr>
                        <a:t>能</a:t>
                      </a:r>
                      <a:r>
                        <a:rPr sz="1050" spc="5" dirty="0">
                          <a:latin typeface="宋体" panose="02010600030101010101" pitchFamily="2" charset="-122"/>
                          <a:cs typeface="宋体" panose="02010600030101010101" pitchFamily="2" charset="-122"/>
                        </a:rPr>
                        <a:t>使</a:t>
                      </a:r>
                      <a:r>
                        <a:rPr sz="1050" spc="-10" dirty="0">
                          <a:latin typeface="宋体" panose="02010600030101010101" pitchFamily="2" charset="-122"/>
                          <a:cs typeface="宋体" panose="02010600030101010101" pitchFamily="2" charset="-122"/>
                        </a:rPr>
                        <a:t>用</a:t>
                      </a:r>
                      <a:r>
                        <a:rPr sz="1050" spc="5" dirty="0">
                          <a:latin typeface="宋体" panose="02010600030101010101" pitchFamily="2" charset="-122"/>
                          <a:cs typeface="宋体" panose="02010600030101010101" pitchFamily="2" charset="-122"/>
                        </a:rPr>
                        <a:t>受</a:t>
                      </a:r>
                      <a:r>
                        <a:rPr sz="1050" spc="-5" dirty="0">
                          <a:latin typeface="宋体" panose="02010600030101010101" pitchFamily="2" charset="-122"/>
                          <a:cs typeface="宋体" panose="02010600030101010101" pitchFamily="2" charset="-122"/>
                        </a:rPr>
                        <a:t>限</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c>
                  <a:txBody>
                    <a:bodyPr/>
                    <a:lstStyle/>
                    <a:p>
                      <a:pPr marL="67945">
                        <a:lnSpc>
                          <a:spcPct val="100000"/>
                        </a:lnSpc>
                        <a:spcBef>
                          <a:spcPts val="495"/>
                        </a:spcBef>
                      </a:pPr>
                      <a:r>
                        <a:rPr sz="1050" spc="-10" dirty="0">
                          <a:latin typeface="宋体" panose="02010600030101010101" pitchFamily="2" charset="-122"/>
                          <a:cs typeface="宋体" panose="02010600030101010101" pitchFamily="2" charset="-122"/>
                        </a:rPr>
                        <a:t>收</a:t>
                      </a:r>
                      <a:r>
                        <a:rPr sz="1050" spc="-5" dirty="0">
                          <a:latin typeface="宋体" panose="02010600030101010101" pitchFamily="2" charset="-122"/>
                          <a:cs typeface="宋体" panose="02010600030101010101" pitchFamily="2" charset="-122"/>
                        </a:rPr>
                        <a:t>藏</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r>
              <a:tr h="297179">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marL="67945">
                        <a:lnSpc>
                          <a:spcPct val="100000"/>
                        </a:lnSpc>
                        <a:spcBef>
                          <a:spcPts val="495"/>
                        </a:spcBef>
                      </a:pPr>
                      <a:r>
                        <a:rPr sz="1050" spc="-10" dirty="0">
                          <a:latin typeface="宋体" panose="02010600030101010101" pitchFamily="2" charset="-122"/>
                          <a:cs typeface="宋体" panose="02010600030101010101" pitchFamily="2" charset="-122"/>
                        </a:rPr>
                        <a:t>关</a:t>
                      </a:r>
                      <a:r>
                        <a:rPr sz="1050" spc="-5" dirty="0">
                          <a:latin typeface="宋体" panose="02010600030101010101" pitchFamily="2" charset="-122"/>
                          <a:cs typeface="宋体" panose="02010600030101010101" pitchFamily="2" charset="-122"/>
                        </a:rPr>
                        <a:t>注</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r>
              <a:tr h="297180">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marL="67945">
                        <a:lnSpc>
                          <a:spcPct val="100000"/>
                        </a:lnSpc>
                        <a:spcBef>
                          <a:spcPts val="495"/>
                        </a:spcBef>
                      </a:pPr>
                      <a:r>
                        <a:rPr sz="1050" spc="-10" dirty="0">
                          <a:latin typeface="宋体" panose="02010600030101010101" pitchFamily="2" charset="-122"/>
                          <a:cs typeface="宋体" panose="02010600030101010101" pitchFamily="2" charset="-122"/>
                        </a:rPr>
                        <a:t>弹</a:t>
                      </a:r>
                      <a:r>
                        <a:rPr sz="1050" spc="-5" dirty="0">
                          <a:latin typeface="宋体" panose="02010600030101010101" pitchFamily="2" charset="-122"/>
                          <a:cs typeface="宋体" panose="02010600030101010101" pitchFamily="2" charset="-122"/>
                        </a:rPr>
                        <a:t>幕</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r>
              <a:tr h="297179">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marL="67945">
                        <a:lnSpc>
                          <a:spcPct val="100000"/>
                        </a:lnSpc>
                        <a:spcBef>
                          <a:spcPts val="495"/>
                        </a:spcBef>
                      </a:pPr>
                      <a:r>
                        <a:rPr sz="1050" spc="-10" dirty="0">
                          <a:latin typeface="宋体" panose="02010600030101010101" pitchFamily="2" charset="-122"/>
                          <a:cs typeface="宋体" panose="02010600030101010101" pitchFamily="2" charset="-122"/>
                        </a:rPr>
                        <a:t>作</a:t>
                      </a:r>
                      <a:r>
                        <a:rPr sz="1050" spc="5" dirty="0">
                          <a:latin typeface="宋体" panose="02010600030101010101" pitchFamily="2" charset="-122"/>
                          <a:cs typeface="宋体" panose="02010600030101010101" pitchFamily="2" charset="-122"/>
                        </a:rPr>
                        <a:t>品</a:t>
                      </a:r>
                      <a:r>
                        <a:rPr sz="1050" spc="-10" dirty="0">
                          <a:latin typeface="宋体" panose="02010600030101010101" pitchFamily="2" charset="-122"/>
                          <a:cs typeface="宋体" panose="02010600030101010101" pitchFamily="2" charset="-122"/>
                        </a:rPr>
                        <a:t>管</a:t>
                      </a:r>
                      <a:r>
                        <a:rPr sz="1050" spc="-5" dirty="0">
                          <a:latin typeface="宋体" panose="02010600030101010101" pitchFamily="2" charset="-122"/>
                          <a:cs typeface="宋体" panose="02010600030101010101" pitchFamily="2" charset="-122"/>
                        </a:rPr>
                        <a:t>理</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r>
              <a:tr h="297180">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marL="67945">
                        <a:lnSpc>
                          <a:spcPct val="100000"/>
                        </a:lnSpc>
                        <a:spcBef>
                          <a:spcPts val="495"/>
                        </a:spcBef>
                      </a:pPr>
                      <a:r>
                        <a:rPr sz="1050" spc="-10" dirty="0">
                          <a:latin typeface="宋体" panose="02010600030101010101" pitchFamily="2" charset="-122"/>
                          <a:cs typeface="宋体" panose="02010600030101010101" pitchFamily="2" charset="-122"/>
                        </a:rPr>
                        <a:t>观</a:t>
                      </a:r>
                      <a:r>
                        <a:rPr sz="1050" spc="5" dirty="0">
                          <a:latin typeface="宋体" panose="02010600030101010101" pitchFamily="2" charset="-122"/>
                          <a:cs typeface="宋体" panose="02010600030101010101" pitchFamily="2" charset="-122"/>
                        </a:rPr>
                        <a:t>看</a:t>
                      </a:r>
                      <a:r>
                        <a:rPr sz="1050" spc="-10" dirty="0">
                          <a:latin typeface="宋体" panose="02010600030101010101" pitchFamily="2" charset="-122"/>
                          <a:cs typeface="宋体" panose="02010600030101010101" pitchFamily="2" charset="-122"/>
                        </a:rPr>
                        <a:t>记</a:t>
                      </a:r>
                      <a:r>
                        <a:rPr sz="1050" spc="-5" dirty="0">
                          <a:latin typeface="宋体" panose="02010600030101010101" pitchFamily="2" charset="-122"/>
                          <a:cs typeface="宋体" panose="02010600030101010101" pitchFamily="2" charset="-122"/>
                        </a:rPr>
                        <a:t>录</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r>
              <a:tr h="297180">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marL="67945">
                        <a:lnSpc>
                          <a:spcPct val="100000"/>
                        </a:lnSpc>
                        <a:spcBef>
                          <a:spcPts val="495"/>
                        </a:spcBef>
                      </a:pPr>
                      <a:r>
                        <a:rPr sz="1050" spc="-10" dirty="0">
                          <a:latin typeface="宋体" panose="02010600030101010101" pitchFamily="2" charset="-122"/>
                          <a:cs typeface="宋体" panose="02010600030101010101" pitchFamily="2" charset="-122"/>
                        </a:rPr>
                        <a:t>作</a:t>
                      </a:r>
                      <a:r>
                        <a:rPr sz="1050" spc="5" dirty="0">
                          <a:latin typeface="宋体" panose="02010600030101010101" pitchFamily="2" charset="-122"/>
                          <a:cs typeface="宋体" panose="02010600030101010101" pitchFamily="2" charset="-122"/>
                        </a:rPr>
                        <a:t>品</a:t>
                      </a:r>
                      <a:r>
                        <a:rPr sz="1050" spc="-10" dirty="0">
                          <a:latin typeface="宋体" panose="02010600030101010101" pitchFamily="2" charset="-122"/>
                          <a:cs typeface="宋体" panose="02010600030101010101" pitchFamily="2" charset="-122"/>
                        </a:rPr>
                        <a:t>操</a:t>
                      </a:r>
                      <a:r>
                        <a:rPr sz="1050" spc="5" dirty="0">
                          <a:latin typeface="宋体" panose="02010600030101010101" pitchFamily="2" charset="-122"/>
                          <a:cs typeface="宋体" panose="02010600030101010101" pitchFamily="2" charset="-122"/>
                        </a:rPr>
                        <a:t>作</a:t>
                      </a:r>
                      <a:r>
                        <a:rPr sz="1050" spc="-10" dirty="0">
                          <a:latin typeface="宋体" panose="02010600030101010101" pitchFamily="2" charset="-122"/>
                          <a:cs typeface="宋体" panose="02010600030101010101" pitchFamily="2" charset="-122"/>
                        </a:rPr>
                        <a:t>管</a:t>
                      </a:r>
                      <a:r>
                        <a:rPr sz="1050" spc="-5" dirty="0">
                          <a:latin typeface="宋体" panose="02010600030101010101" pitchFamily="2" charset="-122"/>
                          <a:cs typeface="宋体" panose="02010600030101010101" pitchFamily="2" charset="-122"/>
                        </a:rPr>
                        <a:t>理</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r>
              <a:tr h="297179">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marL="67945">
                        <a:lnSpc>
                          <a:spcPct val="100000"/>
                        </a:lnSpc>
                        <a:spcBef>
                          <a:spcPts val="495"/>
                        </a:spcBef>
                      </a:pPr>
                      <a:r>
                        <a:rPr sz="1050" spc="-10" dirty="0">
                          <a:latin typeface="宋体" panose="02010600030101010101" pitchFamily="2" charset="-122"/>
                          <a:cs typeface="宋体" panose="02010600030101010101" pitchFamily="2" charset="-122"/>
                        </a:rPr>
                        <a:t>私</a:t>
                      </a:r>
                      <a:r>
                        <a:rPr sz="1050" spc="-5" dirty="0">
                          <a:latin typeface="宋体" panose="02010600030101010101" pitchFamily="2" charset="-122"/>
                          <a:cs typeface="宋体" panose="02010600030101010101" pitchFamily="2" charset="-122"/>
                        </a:rPr>
                        <a:t>信</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r>
              <a:tr h="297179">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marL="67945">
                        <a:lnSpc>
                          <a:spcPct val="100000"/>
                        </a:lnSpc>
                        <a:spcBef>
                          <a:spcPts val="495"/>
                        </a:spcBef>
                      </a:pPr>
                      <a:r>
                        <a:rPr sz="1050" spc="-10" dirty="0">
                          <a:latin typeface="宋体" panose="02010600030101010101" pitchFamily="2" charset="-122"/>
                          <a:cs typeface="宋体" panose="02010600030101010101" pitchFamily="2" charset="-122"/>
                        </a:rPr>
                        <a:t>视</a:t>
                      </a:r>
                      <a:r>
                        <a:rPr sz="1050" spc="5" dirty="0">
                          <a:latin typeface="宋体" panose="02010600030101010101" pitchFamily="2" charset="-122"/>
                          <a:cs typeface="宋体" panose="02010600030101010101" pitchFamily="2" charset="-122"/>
                        </a:rPr>
                        <a:t>频</a:t>
                      </a:r>
                      <a:r>
                        <a:rPr sz="1050" spc="-10" dirty="0">
                          <a:latin typeface="宋体" panose="02010600030101010101" pitchFamily="2" charset="-122"/>
                          <a:cs typeface="宋体" panose="02010600030101010101" pitchFamily="2" charset="-122"/>
                        </a:rPr>
                        <a:t>举</a:t>
                      </a:r>
                      <a:r>
                        <a:rPr sz="1050" spc="-5" dirty="0">
                          <a:latin typeface="宋体" panose="02010600030101010101" pitchFamily="2" charset="-122"/>
                          <a:cs typeface="宋体" panose="02010600030101010101" pitchFamily="2" charset="-122"/>
                        </a:rPr>
                        <a:t>报</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r>
              <a:tr h="299789">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7945">
                        <a:lnSpc>
                          <a:spcPct val="100000"/>
                        </a:lnSpc>
                        <a:spcBef>
                          <a:spcPts val="495"/>
                        </a:spcBef>
                      </a:pPr>
                      <a:r>
                        <a:rPr sz="1050" spc="-10" dirty="0">
                          <a:latin typeface="宋体" panose="02010600030101010101" pitchFamily="2" charset="-122"/>
                          <a:cs typeface="宋体" panose="02010600030101010101" pitchFamily="2" charset="-122"/>
                        </a:rPr>
                        <a:t>评</a:t>
                      </a:r>
                      <a:r>
                        <a:rPr sz="1050" spc="5" dirty="0">
                          <a:latin typeface="宋体" panose="02010600030101010101" pitchFamily="2" charset="-122"/>
                          <a:cs typeface="宋体" panose="02010600030101010101" pitchFamily="2" charset="-122"/>
                        </a:rPr>
                        <a:t>论</a:t>
                      </a:r>
                      <a:r>
                        <a:rPr sz="1050" spc="-10" dirty="0">
                          <a:latin typeface="宋体" panose="02010600030101010101" pitchFamily="2" charset="-122"/>
                          <a:cs typeface="宋体" panose="02010600030101010101" pitchFamily="2" charset="-122"/>
                        </a:rPr>
                        <a:t>举</a:t>
                      </a:r>
                      <a:r>
                        <a:rPr sz="1050" spc="-5" dirty="0">
                          <a:latin typeface="宋体" panose="02010600030101010101" pitchFamily="2" charset="-122"/>
                          <a:cs typeface="宋体" panose="02010600030101010101" pitchFamily="2" charset="-122"/>
                        </a:rPr>
                        <a:t>报</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lnB w="6350">
                      <a:solidFill>
                        <a:srgbClr val="000000"/>
                      </a:solidFill>
                      <a:prstDash val="solid"/>
                    </a:lnB>
                  </a:tcPr>
                </a:tc>
              </a:tr>
              <a:tr h="300653">
                <a:tc>
                  <a:txBody>
                    <a:bodyPr/>
                    <a:lstStyle/>
                    <a:p>
                      <a:pPr marL="68580">
                        <a:lnSpc>
                          <a:spcPct val="100000"/>
                        </a:lnSpc>
                        <a:spcBef>
                          <a:spcPts val="520"/>
                        </a:spcBef>
                      </a:pPr>
                      <a:r>
                        <a:rPr sz="1050" spc="-5" dirty="0">
                          <a:latin typeface="宋体" panose="02010600030101010101" pitchFamily="2" charset="-122"/>
                          <a:cs typeface="宋体" panose="02010600030101010101" pitchFamily="2" charset="-122"/>
                        </a:rPr>
                        <a:t>系 统</a:t>
                      </a:r>
                      <a:r>
                        <a:rPr sz="1050" spc="-395" dirty="0">
                          <a:latin typeface="宋体" panose="02010600030101010101" pitchFamily="2" charset="-122"/>
                          <a:cs typeface="宋体" panose="02010600030101010101" pitchFamily="2" charset="-122"/>
                        </a:rPr>
                        <a:t> </a:t>
                      </a:r>
                      <a:r>
                        <a:rPr sz="1050" spc="-5" dirty="0">
                          <a:latin typeface="宋体" panose="02010600030101010101" pitchFamily="2" charset="-122"/>
                          <a:cs typeface="宋体" panose="02010600030101010101" pitchFamily="2" charset="-122"/>
                        </a:rPr>
                        <a:t>管</a:t>
                      </a:r>
                      <a:endParaRPr sz="1050">
                        <a:latin typeface="宋体" panose="02010600030101010101" pitchFamily="2" charset="-122"/>
                        <a:cs typeface="宋体" panose="02010600030101010101" pitchFamily="2" charset="-122"/>
                      </a:endParaRPr>
                    </a:p>
                  </a:txBody>
                  <a:tcPr marL="0" marR="0" marT="6604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7310">
                        <a:lnSpc>
                          <a:spcPct val="100000"/>
                        </a:lnSpc>
                        <a:spcBef>
                          <a:spcPts val="520"/>
                        </a:spcBef>
                      </a:pPr>
                      <a:r>
                        <a:rPr sz="1050" spc="15" dirty="0">
                          <a:latin typeface="宋体" panose="02010600030101010101" pitchFamily="2" charset="-122"/>
                          <a:cs typeface="宋体" panose="02010600030101010101" pitchFamily="2" charset="-122"/>
                        </a:rPr>
                        <a:t>该</a:t>
                      </a:r>
                      <a:r>
                        <a:rPr sz="1050" spc="5" dirty="0">
                          <a:latin typeface="宋体" panose="02010600030101010101" pitchFamily="2" charset="-122"/>
                          <a:cs typeface="宋体" panose="02010600030101010101" pitchFamily="2" charset="-122"/>
                        </a:rPr>
                        <a:t>角</a:t>
                      </a:r>
                      <a:r>
                        <a:rPr sz="1050" spc="15" dirty="0">
                          <a:latin typeface="宋体" panose="02010600030101010101" pitchFamily="2" charset="-122"/>
                          <a:cs typeface="宋体" panose="02010600030101010101" pitchFamily="2" charset="-122"/>
                        </a:rPr>
                        <a:t>色</a:t>
                      </a:r>
                      <a:r>
                        <a:rPr sz="1050" spc="5" dirty="0">
                          <a:latin typeface="宋体" panose="02010600030101010101" pitchFamily="2" charset="-122"/>
                          <a:cs typeface="宋体" panose="02010600030101010101" pitchFamily="2" charset="-122"/>
                        </a:rPr>
                        <a:t>拥</a:t>
                      </a:r>
                      <a:r>
                        <a:rPr sz="1050" spc="15" dirty="0">
                          <a:latin typeface="宋体" panose="02010600030101010101" pitchFamily="2" charset="-122"/>
                          <a:cs typeface="宋体" panose="02010600030101010101" pitchFamily="2" charset="-122"/>
                        </a:rPr>
                        <a:t>有</a:t>
                      </a:r>
                      <a:r>
                        <a:rPr sz="1050" spc="5" dirty="0">
                          <a:latin typeface="宋体" panose="02010600030101010101" pitchFamily="2" charset="-122"/>
                          <a:cs typeface="宋体" panose="02010600030101010101" pitchFamily="2" charset="-122"/>
                        </a:rPr>
                        <a:t>本</a:t>
                      </a:r>
                      <a:r>
                        <a:rPr sz="1050" spc="-5" dirty="0">
                          <a:latin typeface="宋体" panose="02010600030101010101" pitchFamily="2" charset="-122"/>
                          <a:cs typeface="宋体" panose="02010600030101010101" pitchFamily="2" charset="-122"/>
                        </a:rPr>
                        <a:t>系</a:t>
                      </a:r>
                      <a:endParaRPr sz="1050">
                        <a:latin typeface="宋体" panose="02010600030101010101" pitchFamily="2" charset="-122"/>
                        <a:cs typeface="宋体" panose="02010600030101010101" pitchFamily="2" charset="-122"/>
                      </a:endParaRPr>
                    </a:p>
                  </a:txBody>
                  <a:tcPr marL="0" marR="0" marT="6604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67945">
                        <a:lnSpc>
                          <a:spcPct val="100000"/>
                        </a:lnSpc>
                        <a:spcBef>
                          <a:spcPts val="520"/>
                        </a:spcBef>
                      </a:pPr>
                      <a:r>
                        <a:rPr sz="1050" spc="-10" dirty="0">
                          <a:latin typeface="宋体" panose="02010600030101010101" pitchFamily="2" charset="-122"/>
                          <a:cs typeface="宋体" panose="02010600030101010101" pitchFamily="2" charset="-122"/>
                        </a:rPr>
                        <a:t>用</a:t>
                      </a:r>
                      <a:r>
                        <a:rPr sz="1050" spc="5" dirty="0">
                          <a:latin typeface="宋体" panose="02010600030101010101" pitchFamily="2" charset="-122"/>
                          <a:cs typeface="宋体" panose="02010600030101010101" pitchFamily="2" charset="-122"/>
                        </a:rPr>
                        <a:t>户</a:t>
                      </a:r>
                      <a:r>
                        <a:rPr sz="1050" spc="-10" dirty="0">
                          <a:latin typeface="宋体" panose="02010600030101010101" pitchFamily="2" charset="-122"/>
                          <a:cs typeface="宋体" panose="02010600030101010101" pitchFamily="2" charset="-122"/>
                        </a:rPr>
                        <a:t>管</a:t>
                      </a:r>
                      <a:r>
                        <a:rPr sz="1050" spc="-5" dirty="0">
                          <a:latin typeface="宋体" panose="02010600030101010101" pitchFamily="2" charset="-122"/>
                          <a:cs typeface="宋体" panose="02010600030101010101" pitchFamily="2" charset="-122"/>
                        </a:rPr>
                        <a:t>理</a:t>
                      </a:r>
                      <a:r>
                        <a:rPr sz="1050" spc="5"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增</a:t>
                      </a:r>
                      <a:r>
                        <a:rPr sz="1050" spc="5" dirty="0">
                          <a:latin typeface="宋体" panose="02010600030101010101" pitchFamily="2" charset="-122"/>
                          <a:cs typeface="宋体" panose="02010600030101010101" pitchFamily="2" charset="-122"/>
                        </a:rPr>
                        <a:t>删</a:t>
                      </a:r>
                      <a:r>
                        <a:rPr sz="1050" spc="-10" dirty="0">
                          <a:latin typeface="宋体" panose="02010600030101010101" pitchFamily="2" charset="-122"/>
                          <a:cs typeface="宋体" panose="02010600030101010101" pitchFamily="2" charset="-122"/>
                        </a:rPr>
                        <a:t>改</a:t>
                      </a:r>
                      <a:r>
                        <a:rPr sz="1050" spc="-5" dirty="0">
                          <a:latin typeface="宋体" panose="02010600030101010101" pitchFamily="2" charset="-122"/>
                          <a:cs typeface="宋体" panose="02010600030101010101" pitchFamily="2" charset="-122"/>
                        </a:rPr>
                        <a:t>查</a:t>
                      </a:r>
                      <a:endParaRPr sz="1050">
                        <a:latin typeface="宋体" panose="02010600030101010101" pitchFamily="2" charset="-122"/>
                        <a:cs typeface="宋体" panose="02010600030101010101" pitchFamily="2" charset="-122"/>
                      </a:endParaRPr>
                    </a:p>
                  </a:txBody>
                  <a:tcPr marL="0" marR="0" marT="66040" marB="0">
                    <a:lnL w="6350">
                      <a:solidFill>
                        <a:srgbClr val="000000"/>
                      </a:solidFill>
                      <a:prstDash val="solid"/>
                    </a:lnL>
                    <a:lnR w="6350">
                      <a:solidFill>
                        <a:srgbClr val="000000"/>
                      </a:solidFill>
                      <a:prstDash val="solid"/>
                    </a:lnR>
                    <a:lnT w="6350">
                      <a:solidFill>
                        <a:srgbClr val="000000"/>
                      </a:solidFill>
                      <a:prstDash val="solid"/>
                    </a:lnT>
                  </a:tcPr>
                </a:tc>
              </a:tr>
              <a:tr h="297179">
                <a:tc>
                  <a:txBody>
                    <a:bodyPr/>
                    <a:lstStyle/>
                    <a:p>
                      <a:pPr marL="68580">
                        <a:lnSpc>
                          <a:spcPct val="100000"/>
                        </a:lnSpc>
                        <a:spcBef>
                          <a:spcPts val="495"/>
                        </a:spcBef>
                      </a:pPr>
                      <a:r>
                        <a:rPr sz="1050" spc="-10" dirty="0">
                          <a:latin typeface="宋体" panose="02010600030101010101" pitchFamily="2" charset="-122"/>
                          <a:cs typeface="宋体" panose="02010600030101010101" pitchFamily="2" charset="-122"/>
                        </a:rPr>
                        <a:t>理</a:t>
                      </a:r>
                      <a:r>
                        <a:rPr sz="1050" spc="-5" dirty="0">
                          <a:latin typeface="宋体" panose="02010600030101010101" pitchFamily="2" charset="-122"/>
                          <a:cs typeface="宋体" panose="02010600030101010101" pitchFamily="2" charset="-122"/>
                        </a:rPr>
                        <a:t>员</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c>
                  <a:txBody>
                    <a:bodyPr/>
                    <a:lstStyle/>
                    <a:p>
                      <a:pPr marL="67310">
                        <a:lnSpc>
                          <a:spcPct val="100000"/>
                        </a:lnSpc>
                        <a:spcBef>
                          <a:spcPts val="495"/>
                        </a:spcBef>
                      </a:pPr>
                      <a:r>
                        <a:rPr sz="1050" spc="15" dirty="0">
                          <a:latin typeface="宋体" panose="02010600030101010101" pitchFamily="2" charset="-122"/>
                          <a:cs typeface="宋体" panose="02010600030101010101" pitchFamily="2" charset="-122"/>
                        </a:rPr>
                        <a:t>统</a:t>
                      </a:r>
                      <a:r>
                        <a:rPr sz="1050" spc="5" dirty="0">
                          <a:latin typeface="宋体" panose="02010600030101010101" pitchFamily="2" charset="-122"/>
                          <a:cs typeface="宋体" panose="02010600030101010101" pitchFamily="2" charset="-122"/>
                        </a:rPr>
                        <a:t>的</a:t>
                      </a:r>
                      <a:r>
                        <a:rPr sz="1050" spc="15" dirty="0">
                          <a:latin typeface="宋体" panose="02010600030101010101" pitchFamily="2" charset="-122"/>
                          <a:cs typeface="宋体" panose="02010600030101010101" pitchFamily="2" charset="-122"/>
                        </a:rPr>
                        <a:t>全</a:t>
                      </a:r>
                      <a:r>
                        <a:rPr sz="1050" spc="5" dirty="0">
                          <a:latin typeface="宋体" panose="02010600030101010101" pitchFamily="2" charset="-122"/>
                          <a:cs typeface="宋体" panose="02010600030101010101" pitchFamily="2" charset="-122"/>
                        </a:rPr>
                        <a:t>部</a:t>
                      </a:r>
                      <a:r>
                        <a:rPr sz="1050" spc="15" dirty="0">
                          <a:latin typeface="宋体" panose="02010600030101010101" pitchFamily="2" charset="-122"/>
                          <a:cs typeface="宋体" panose="02010600030101010101" pitchFamily="2" charset="-122"/>
                        </a:rPr>
                        <a:t>使</a:t>
                      </a:r>
                      <a:r>
                        <a:rPr sz="1050" spc="5" dirty="0">
                          <a:latin typeface="宋体" panose="02010600030101010101" pitchFamily="2" charset="-122"/>
                          <a:cs typeface="宋体" panose="02010600030101010101" pitchFamily="2" charset="-122"/>
                        </a:rPr>
                        <a:t>用</a:t>
                      </a:r>
                      <a:r>
                        <a:rPr sz="1050" spc="-5" dirty="0">
                          <a:latin typeface="宋体" panose="02010600030101010101" pitchFamily="2" charset="-122"/>
                          <a:cs typeface="宋体" panose="02010600030101010101" pitchFamily="2" charset="-122"/>
                        </a:rPr>
                        <a:t>功</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c>
                  <a:txBody>
                    <a:bodyPr/>
                    <a:lstStyle/>
                    <a:p>
                      <a:pPr marL="67945">
                        <a:lnSpc>
                          <a:spcPct val="100000"/>
                        </a:lnSpc>
                        <a:spcBef>
                          <a:spcPts val="495"/>
                        </a:spcBef>
                      </a:pPr>
                      <a:r>
                        <a:rPr sz="1050" spc="-10" dirty="0">
                          <a:latin typeface="宋体" panose="02010600030101010101" pitchFamily="2" charset="-122"/>
                          <a:cs typeface="宋体" panose="02010600030101010101" pitchFamily="2" charset="-122"/>
                        </a:rPr>
                        <a:t>视</a:t>
                      </a:r>
                      <a:r>
                        <a:rPr sz="1050" spc="5" dirty="0">
                          <a:latin typeface="宋体" panose="02010600030101010101" pitchFamily="2" charset="-122"/>
                          <a:cs typeface="宋体" panose="02010600030101010101" pitchFamily="2" charset="-122"/>
                        </a:rPr>
                        <a:t>频</a:t>
                      </a:r>
                      <a:r>
                        <a:rPr sz="1050" spc="-10" dirty="0">
                          <a:latin typeface="宋体" panose="02010600030101010101" pitchFamily="2" charset="-122"/>
                          <a:cs typeface="宋体" panose="02010600030101010101" pitchFamily="2" charset="-122"/>
                        </a:rPr>
                        <a:t>标</a:t>
                      </a:r>
                      <a:r>
                        <a:rPr sz="1050" spc="5" dirty="0">
                          <a:latin typeface="宋体" panose="02010600030101010101" pitchFamily="2" charset="-122"/>
                          <a:cs typeface="宋体" panose="02010600030101010101" pitchFamily="2" charset="-122"/>
                        </a:rPr>
                        <a:t>签</a:t>
                      </a:r>
                      <a:r>
                        <a:rPr sz="1050" spc="-10" dirty="0">
                          <a:latin typeface="宋体" panose="02010600030101010101" pitchFamily="2" charset="-122"/>
                          <a:cs typeface="宋体" panose="02010600030101010101" pitchFamily="2" charset="-122"/>
                        </a:rPr>
                        <a:t>管</a:t>
                      </a:r>
                      <a:r>
                        <a:rPr sz="1050" spc="-5" dirty="0">
                          <a:latin typeface="宋体" panose="02010600030101010101" pitchFamily="2" charset="-122"/>
                          <a:cs typeface="宋体" panose="02010600030101010101" pitchFamily="2" charset="-122"/>
                        </a:rPr>
                        <a:t>理</a:t>
                      </a:r>
                      <a:r>
                        <a:rPr sz="1050" spc="1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增</a:t>
                      </a:r>
                      <a:r>
                        <a:rPr sz="1050" spc="5" dirty="0">
                          <a:latin typeface="宋体" panose="02010600030101010101" pitchFamily="2" charset="-122"/>
                          <a:cs typeface="宋体" panose="02010600030101010101" pitchFamily="2" charset="-122"/>
                        </a:rPr>
                        <a:t>删</a:t>
                      </a:r>
                      <a:r>
                        <a:rPr sz="1050" spc="-10" dirty="0">
                          <a:latin typeface="宋体" panose="02010600030101010101" pitchFamily="2" charset="-122"/>
                          <a:cs typeface="宋体" panose="02010600030101010101" pitchFamily="2" charset="-122"/>
                        </a:rPr>
                        <a:t>改</a:t>
                      </a:r>
                      <a:r>
                        <a:rPr sz="1050" spc="-5" dirty="0">
                          <a:latin typeface="宋体" panose="02010600030101010101" pitchFamily="2" charset="-122"/>
                          <a:cs typeface="宋体" panose="02010600030101010101" pitchFamily="2" charset="-122"/>
                        </a:rPr>
                        <a:t>查</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r>
              <a:tr h="297180">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tcPr>
                </a:tc>
                <a:tc>
                  <a:txBody>
                    <a:bodyPr/>
                    <a:lstStyle/>
                    <a:p>
                      <a:pPr marL="67310">
                        <a:lnSpc>
                          <a:spcPct val="100000"/>
                        </a:lnSpc>
                        <a:spcBef>
                          <a:spcPts val="495"/>
                        </a:spcBef>
                      </a:pPr>
                      <a:r>
                        <a:rPr sz="1050" spc="15" dirty="0">
                          <a:latin typeface="宋体" panose="02010600030101010101" pitchFamily="2" charset="-122"/>
                          <a:cs typeface="宋体" panose="02010600030101010101" pitchFamily="2" charset="-122"/>
                        </a:rPr>
                        <a:t>能</a:t>
                      </a:r>
                      <a:r>
                        <a:rPr sz="1050" spc="5" dirty="0">
                          <a:latin typeface="宋体" panose="02010600030101010101" pitchFamily="2" charset="-122"/>
                          <a:cs typeface="宋体" panose="02010600030101010101" pitchFamily="2" charset="-122"/>
                        </a:rPr>
                        <a:t>，</a:t>
                      </a:r>
                      <a:r>
                        <a:rPr sz="1050" spc="15" dirty="0">
                          <a:latin typeface="宋体" panose="02010600030101010101" pitchFamily="2" charset="-122"/>
                          <a:cs typeface="宋体" panose="02010600030101010101" pitchFamily="2" charset="-122"/>
                        </a:rPr>
                        <a:t>作</a:t>
                      </a:r>
                      <a:r>
                        <a:rPr sz="1050" spc="5" dirty="0">
                          <a:latin typeface="宋体" panose="02010600030101010101" pitchFamily="2" charset="-122"/>
                          <a:cs typeface="宋体" panose="02010600030101010101" pitchFamily="2" charset="-122"/>
                        </a:rPr>
                        <a:t>为</a:t>
                      </a:r>
                      <a:r>
                        <a:rPr sz="1050" spc="15" dirty="0">
                          <a:latin typeface="宋体" panose="02010600030101010101" pitchFamily="2" charset="-122"/>
                          <a:cs typeface="宋体" panose="02010600030101010101" pitchFamily="2" charset="-122"/>
                        </a:rPr>
                        <a:t>系</a:t>
                      </a:r>
                      <a:r>
                        <a:rPr sz="1050" spc="5" dirty="0">
                          <a:latin typeface="宋体" panose="02010600030101010101" pitchFamily="2" charset="-122"/>
                          <a:cs typeface="宋体" panose="02010600030101010101" pitchFamily="2" charset="-122"/>
                        </a:rPr>
                        <a:t>统</a:t>
                      </a:r>
                      <a:r>
                        <a:rPr sz="1050" spc="-5" dirty="0">
                          <a:latin typeface="宋体" panose="02010600030101010101" pitchFamily="2" charset="-122"/>
                          <a:cs typeface="宋体" panose="02010600030101010101" pitchFamily="2" charset="-122"/>
                        </a:rPr>
                        <a:t>的</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c>
                  <a:txBody>
                    <a:bodyPr/>
                    <a:lstStyle/>
                    <a:p>
                      <a:pPr marL="67945">
                        <a:lnSpc>
                          <a:spcPct val="100000"/>
                        </a:lnSpc>
                        <a:spcBef>
                          <a:spcPts val="495"/>
                        </a:spcBef>
                      </a:pPr>
                      <a:r>
                        <a:rPr sz="1050" spc="-10" dirty="0">
                          <a:latin typeface="宋体" panose="02010600030101010101" pitchFamily="2" charset="-122"/>
                          <a:cs typeface="宋体" panose="02010600030101010101" pitchFamily="2" charset="-122"/>
                        </a:rPr>
                        <a:t>视</a:t>
                      </a:r>
                      <a:r>
                        <a:rPr sz="1050" spc="5" dirty="0">
                          <a:latin typeface="宋体" panose="02010600030101010101" pitchFamily="2" charset="-122"/>
                          <a:cs typeface="宋体" panose="02010600030101010101" pitchFamily="2" charset="-122"/>
                        </a:rPr>
                        <a:t>频</a:t>
                      </a:r>
                      <a:r>
                        <a:rPr sz="1050" spc="-10" dirty="0">
                          <a:latin typeface="宋体" panose="02010600030101010101" pitchFamily="2" charset="-122"/>
                          <a:cs typeface="宋体" panose="02010600030101010101" pitchFamily="2" charset="-122"/>
                        </a:rPr>
                        <a:t>审</a:t>
                      </a:r>
                      <a:r>
                        <a:rPr sz="1050" spc="-5" dirty="0">
                          <a:latin typeface="宋体" panose="02010600030101010101" pitchFamily="2" charset="-122"/>
                          <a:cs typeface="宋体" panose="02010600030101010101" pitchFamily="2" charset="-122"/>
                        </a:rPr>
                        <a:t>核</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tcPr>
                </a:tc>
              </a:tr>
              <a:tr h="305136">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7310">
                        <a:lnSpc>
                          <a:spcPct val="100000"/>
                        </a:lnSpc>
                        <a:spcBef>
                          <a:spcPts val="495"/>
                        </a:spcBef>
                      </a:pPr>
                      <a:r>
                        <a:rPr sz="1050" spc="-10" dirty="0">
                          <a:latin typeface="宋体" panose="02010600030101010101" pitchFamily="2" charset="-122"/>
                          <a:cs typeface="宋体" panose="02010600030101010101" pitchFamily="2" charset="-122"/>
                        </a:rPr>
                        <a:t>管</a:t>
                      </a:r>
                      <a:r>
                        <a:rPr sz="1050" spc="5" dirty="0">
                          <a:latin typeface="宋体" panose="02010600030101010101" pitchFamily="2" charset="-122"/>
                          <a:cs typeface="宋体" panose="02010600030101010101" pitchFamily="2" charset="-122"/>
                        </a:rPr>
                        <a:t>理</a:t>
                      </a:r>
                      <a:r>
                        <a:rPr sz="1050" spc="-10" dirty="0">
                          <a:latin typeface="宋体" panose="02010600030101010101" pitchFamily="2" charset="-122"/>
                          <a:cs typeface="宋体" panose="02010600030101010101" pitchFamily="2" charset="-122"/>
                        </a:rPr>
                        <a:t>人</a:t>
                      </a:r>
                      <a:r>
                        <a:rPr sz="1050" spc="-5" dirty="0">
                          <a:latin typeface="宋体" panose="02010600030101010101" pitchFamily="2" charset="-122"/>
                          <a:cs typeface="宋体" panose="02010600030101010101" pitchFamily="2" charset="-122"/>
                        </a:rPr>
                        <a:t>员</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67945">
                        <a:lnSpc>
                          <a:spcPct val="100000"/>
                        </a:lnSpc>
                        <a:spcBef>
                          <a:spcPts val="495"/>
                        </a:spcBef>
                      </a:pPr>
                      <a:r>
                        <a:rPr sz="1050" spc="-10" dirty="0">
                          <a:latin typeface="宋体" panose="02010600030101010101" pitchFamily="2" charset="-122"/>
                          <a:cs typeface="宋体" panose="02010600030101010101" pitchFamily="2" charset="-122"/>
                        </a:rPr>
                        <a:t>视</a:t>
                      </a:r>
                      <a:r>
                        <a:rPr sz="1050" spc="5" dirty="0">
                          <a:latin typeface="宋体" panose="02010600030101010101" pitchFamily="2" charset="-122"/>
                          <a:cs typeface="宋体" panose="02010600030101010101" pitchFamily="2" charset="-122"/>
                        </a:rPr>
                        <a:t>频</a:t>
                      </a:r>
                      <a:r>
                        <a:rPr sz="1050" spc="-10" dirty="0">
                          <a:latin typeface="宋体" panose="02010600030101010101" pitchFamily="2" charset="-122"/>
                          <a:cs typeface="宋体" panose="02010600030101010101" pitchFamily="2" charset="-122"/>
                        </a:rPr>
                        <a:t>信</a:t>
                      </a:r>
                      <a:r>
                        <a:rPr sz="1050" spc="5" dirty="0">
                          <a:latin typeface="宋体" panose="02010600030101010101" pitchFamily="2" charset="-122"/>
                          <a:cs typeface="宋体" panose="02010600030101010101" pitchFamily="2" charset="-122"/>
                        </a:rPr>
                        <a:t>息</a:t>
                      </a:r>
                      <a:r>
                        <a:rPr sz="1050" spc="-10" dirty="0">
                          <a:latin typeface="宋体" panose="02010600030101010101" pitchFamily="2" charset="-122"/>
                          <a:cs typeface="宋体" panose="02010600030101010101" pitchFamily="2" charset="-122"/>
                        </a:rPr>
                        <a:t>管</a:t>
                      </a:r>
                      <a:r>
                        <a:rPr sz="1050" spc="-5" dirty="0">
                          <a:latin typeface="宋体" panose="02010600030101010101" pitchFamily="2" charset="-122"/>
                          <a:cs typeface="宋体" panose="02010600030101010101" pitchFamily="2" charset="-122"/>
                        </a:rPr>
                        <a:t>理</a:t>
                      </a:r>
                      <a:r>
                        <a:rPr sz="1050" spc="1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增</a:t>
                      </a:r>
                      <a:r>
                        <a:rPr sz="1050" spc="5" dirty="0">
                          <a:latin typeface="宋体" panose="02010600030101010101" pitchFamily="2" charset="-122"/>
                          <a:cs typeface="宋体" panose="02010600030101010101" pitchFamily="2" charset="-122"/>
                        </a:rPr>
                        <a:t>删</a:t>
                      </a:r>
                      <a:r>
                        <a:rPr sz="1050" spc="-10" dirty="0">
                          <a:latin typeface="宋体" panose="02010600030101010101" pitchFamily="2" charset="-122"/>
                          <a:cs typeface="宋体" panose="02010600030101010101" pitchFamily="2" charset="-122"/>
                        </a:rPr>
                        <a:t>改</a:t>
                      </a:r>
                      <a:r>
                        <a:rPr sz="1050" spc="-5" dirty="0">
                          <a:latin typeface="宋体" panose="02010600030101010101" pitchFamily="2" charset="-122"/>
                          <a:cs typeface="宋体" panose="02010600030101010101" pitchFamily="2" charset="-122"/>
                        </a:rPr>
                        <a:t>查</a:t>
                      </a:r>
                      <a:endParaRPr sz="1050">
                        <a:latin typeface="宋体" panose="02010600030101010101" pitchFamily="2" charset="-122"/>
                        <a:cs typeface="宋体" panose="02010600030101010101" pitchFamily="2" charset="-122"/>
                      </a:endParaRPr>
                    </a:p>
                  </a:txBody>
                  <a:tcPr marL="0" marR="0" marT="62865" marB="0">
                    <a:lnL w="6350">
                      <a:solidFill>
                        <a:srgbClr val="000000"/>
                      </a:solidFill>
                      <a:prstDash val="solid"/>
                    </a:lnL>
                    <a:lnR w="6350">
                      <a:solidFill>
                        <a:srgbClr val="000000"/>
                      </a:solidFill>
                      <a:prstDash val="solid"/>
                    </a:lnR>
                    <a:lnB w="6350">
                      <a:solidFill>
                        <a:srgbClr val="000000"/>
                      </a:solidFill>
                      <a:prstDash val="soli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graphicFrame>
        <p:nvGraphicFramePr>
          <p:cNvPr id="4" name="object 4"/>
          <p:cNvGraphicFramePr>
            <a:graphicFrameLocks noGrp="1"/>
          </p:cNvGraphicFramePr>
          <p:nvPr/>
        </p:nvGraphicFramePr>
        <p:xfrm>
          <a:off x="1621282" y="914400"/>
          <a:ext cx="4597400" cy="1498600"/>
        </p:xfrm>
        <a:graphic>
          <a:graphicData uri="http://schemas.openxmlformats.org/drawingml/2006/table">
            <a:tbl>
              <a:tblPr firstRow="1" bandRow="1">
                <a:tableStyleId>{2D5ABB26-0587-4C30-8999-92F81FD0307C}</a:tableStyleId>
              </a:tblPr>
              <a:tblGrid>
                <a:gridCol w="627380"/>
                <a:gridCol w="1080134"/>
                <a:gridCol w="2880360"/>
              </a:tblGrid>
              <a:tr h="1492250">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1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ct val="100000"/>
                        </a:lnSpc>
                        <a:spcBef>
                          <a:spcPts val="515"/>
                        </a:spcBef>
                      </a:pPr>
                      <a:r>
                        <a:rPr sz="1050" spc="-10" dirty="0">
                          <a:latin typeface="宋体" panose="02010600030101010101" pitchFamily="2" charset="-122"/>
                          <a:cs typeface="宋体" panose="02010600030101010101" pitchFamily="2" charset="-122"/>
                        </a:rPr>
                        <a:t>关</a:t>
                      </a:r>
                      <a:r>
                        <a:rPr sz="1050" spc="5" dirty="0">
                          <a:latin typeface="宋体" panose="02010600030101010101" pitchFamily="2" charset="-122"/>
                          <a:cs typeface="宋体" panose="02010600030101010101" pitchFamily="2" charset="-122"/>
                        </a:rPr>
                        <a:t>注</a:t>
                      </a:r>
                      <a:r>
                        <a:rPr sz="1050" spc="-10" dirty="0">
                          <a:latin typeface="宋体" panose="02010600030101010101" pitchFamily="2" charset="-122"/>
                          <a:cs typeface="宋体" panose="02010600030101010101" pitchFamily="2" charset="-122"/>
                        </a:rPr>
                        <a:t>管</a:t>
                      </a:r>
                      <a:r>
                        <a:rPr sz="1050" spc="-5" dirty="0">
                          <a:latin typeface="宋体" panose="02010600030101010101" pitchFamily="2" charset="-122"/>
                          <a:cs typeface="宋体" panose="02010600030101010101" pitchFamily="2" charset="-122"/>
                        </a:rPr>
                        <a:t>理</a:t>
                      </a:r>
                      <a:r>
                        <a:rPr sz="1050" spc="44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增</a:t>
                      </a:r>
                      <a:r>
                        <a:rPr sz="1050" spc="5" dirty="0">
                          <a:latin typeface="宋体" panose="02010600030101010101" pitchFamily="2" charset="-122"/>
                          <a:cs typeface="宋体" panose="02010600030101010101" pitchFamily="2" charset="-122"/>
                        </a:rPr>
                        <a:t>删</a:t>
                      </a:r>
                      <a:r>
                        <a:rPr sz="1050" spc="-10" dirty="0">
                          <a:latin typeface="宋体" panose="02010600030101010101" pitchFamily="2" charset="-122"/>
                          <a:cs typeface="宋体" panose="02010600030101010101" pitchFamily="2" charset="-122"/>
                        </a:rPr>
                        <a:t>改</a:t>
                      </a:r>
                      <a:r>
                        <a:rPr sz="1050" spc="-5" dirty="0">
                          <a:latin typeface="宋体" panose="02010600030101010101" pitchFamily="2" charset="-122"/>
                          <a:cs typeface="宋体" panose="02010600030101010101" pitchFamily="2" charset="-122"/>
                        </a:rPr>
                        <a:t>查</a:t>
                      </a:r>
                      <a:endParaRPr sz="1050">
                        <a:latin typeface="宋体" panose="02010600030101010101" pitchFamily="2" charset="-122"/>
                        <a:cs typeface="宋体" panose="02010600030101010101" pitchFamily="2" charset="-122"/>
                      </a:endParaRPr>
                    </a:p>
                    <a:p>
                      <a:pPr marL="67945" marR="1604645">
                        <a:lnSpc>
                          <a:spcPct val="186000"/>
                        </a:lnSpc>
                      </a:pPr>
                      <a:r>
                        <a:rPr sz="1050" spc="-10" dirty="0">
                          <a:latin typeface="宋体" panose="02010600030101010101" pitchFamily="2" charset="-122"/>
                          <a:cs typeface="宋体" panose="02010600030101010101" pitchFamily="2" charset="-122"/>
                        </a:rPr>
                        <a:t>喜</a:t>
                      </a:r>
                      <a:r>
                        <a:rPr sz="1050" spc="5" dirty="0">
                          <a:latin typeface="宋体" panose="02010600030101010101" pitchFamily="2" charset="-122"/>
                          <a:cs typeface="宋体" panose="02010600030101010101" pitchFamily="2" charset="-122"/>
                        </a:rPr>
                        <a:t>欢</a:t>
                      </a:r>
                      <a:r>
                        <a:rPr sz="1050" spc="-10" dirty="0">
                          <a:latin typeface="宋体" panose="02010600030101010101" pitchFamily="2" charset="-122"/>
                          <a:cs typeface="宋体" panose="02010600030101010101" pitchFamily="2" charset="-122"/>
                        </a:rPr>
                        <a:t>管</a:t>
                      </a:r>
                      <a:r>
                        <a:rPr sz="1050" spc="-5" dirty="0">
                          <a:latin typeface="宋体" panose="02010600030101010101" pitchFamily="2" charset="-122"/>
                          <a:cs typeface="宋体" panose="02010600030101010101" pitchFamily="2" charset="-122"/>
                        </a:rPr>
                        <a:t>理</a:t>
                      </a:r>
                      <a:r>
                        <a:rPr sz="1050" spc="44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增</a:t>
                      </a:r>
                      <a:r>
                        <a:rPr sz="1050" spc="5" dirty="0">
                          <a:latin typeface="宋体" panose="02010600030101010101" pitchFamily="2" charset="-122"/>
                          <a:cs typeface="宋体" panose="02010600030101010101" pitchFamily="2" charset="-122"/>
                        </a:rPr>
                        <a:t>删</a:t>
                      </a:r>
                      <a:r>
                        <a:rPr sz="1050" spc="-10" dirty="0">
                          <a:latin typeface="宋体" panose="02010600030101010101" pitchFamily="2" charset="-122"/>
                          <a:cs typeface="宋体" panose="02010600030101010101" pitchFamily="2" charset="-122"/>
                        </a:rPr>
                        <a:t>改</a:t>
                      </a:r>
                      <a:r>
                        <a:rPr sz="1050" spc="-5" dirty="0">
                          <a:latin typeface="宋体" panose="02010600030101010101" pitchFamily="2" charset="-122"/>
                          <a:cs typeface="宋体" panose="02010600030101010101" pitchFamily="2" charset="-122"/>
                        </a:rPr>
                        <a:t>查 </a:t>
                      </a:r>
                      <a:r>
                        <a:rPr sz="1050" spc="-10" dirty="0">
                          <a:latin typeface="宋体" panose="02010600030101010101" pitchFamily="2" charset="-122"/>
                          <a:cs typeface="宋体" panose="02010600030101010101" pitchFamily="2" charset="-122"/>
                        </a:rPr>
                        <a:t>评</a:t>
                      </a:r>
                      <a:r>
                        <a:rPr sz="1050" spc="5" dirty="0">
                          <a:latin typeface="宋体" panose="02010600030101010101" pitchFamily="2" charset="-122"/>
                          <a:cs typeface="宋体" panose="02010600030101010101" pitchFamily="2" charset="-122"/>
                        </a:rPr>
                        <a:t>论</a:t>
                      </a:r>
                      <a:r>
                        <a:rPr sz="1050" spc="-10" dirty="0">
                          <a:latin typeface="宋体" panose="02010600030101010101" pitchFamily="2" charset="-122"/>
                          <a:cs typeface="宋体" panose="02010600030101010101" pitchFamily="2" charset="-122"/>
                        </a:rPr>
                        <a:t>管</a:t>
                      </a:r>
                      <a:r>
                        <a:rPr sz="1050" spc="-5" dirty="0">
                          <a:latin typeface="宋体" panose="02010600030101010101" pitchFamily="2" charset="-122"/>
                          <a:cs typeface="宋体" panose="02010600030101010101" pitchFamily="2" charset="-122"/>
                        </a:rPr>
                        <a:t>理</a:t>
                      </a:r>
                      <a:r>
                        <a:rPr sz="1050" spc="44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增</a:t>
                      </a:r>
                      <a:r>
                        <a:rPr sz="1050" spc="5" dirty="0">
                          <a:latin typeface="宋体" panose="02010600030101010101" pitchFamily="2" charset="-122"/>
                          <a:cs typeface="宋体" panose="02010600030101010101" pitchFamily="2" charset="-122"/>
                        </a:rPr>
                        <a:t>删</a:t>
                      </a:r>
                      <a:r>
                        <a:rPr sz="1050" spc="-10" dirty="0">
                          <a:latin typeface="宋体" panose="02010600030101010101" pitchFamily="2" charset="-122"/>
                          <a:cs typeface="宋体" panose="02010600030101010101" pitchFamily="2" charset="-122"/>
                        </a:rPr>
                        <a:t>改</a:t>
                      </a:r>
                      <a:r>
                        <a:rPr sz="1050" spc="-5" dirty="0">
                          <a:latin typeface="宋体" panose="02010600030101010101" pitchFamily="2" charset="-122"/>
                          <a:cs typeface="宋体" panose="02010600030101010101" pitchFamily="2" charset="-122"/>
                        </a:rPr>
                        <a:t>查</a:t>
                      </a:r>
                      <a:endParaRPr sz="1050">
                        <a:latin typeface="宋体" panose="02010600030101010101" pitchFamily="2" charset="-122"/>
                        <a:cs typeface="宋体" panose="02010600030101010101" pitchFamily="2" charset="-122"/>
                      </a:endParaRPr>
                    </a:p>
                    <a:p>
                      <a:pPr marL="67945" marR="1337945">
                        <a:lnSpc>
                          <a:spcPct val="186000"/>
                        </a:lnSpc>
                      </a:pPr>
                      <a:r>
                        <a:rPr sz="1050" spc="-10" dirty="0">
                          <a:latin typeface="宋体" panose="02010600030101010101" pitchFamily="2" charset="-122"/>
                          <a:cs typeface="宋体" panose="02010600030101010101" pitchFamily="2" charset="-122"/>
                        </a:rPr>
                        <a:t>评</a:t>
                      </a:r>
                      <a:r>
                        <a:rPr sz="1050" spc="5" dirty="0">
                          <a:latin typeface="宋体" panose="02010600030101010101" pitchFamily="2" charset="-122"/>
                          <a:cs typeface="宋体" panose="02010600030101010101" pitchFamily="2" charset="-122"/>
                        </a:rPr>
                        <a:t>论</a:t>
                      </a:r>
                      <a:r>
                        <a:rPr sz="1050" spc="-10" dirty="0">
                          <a:latin typeface="宋体" panose="02010600030101010101" pitchFamily="2" charset="-122"/>
                          <a:cs typeface="宋体" panose="02010600030101010101" pitchFamily="2" charset="-122"/>
                        </a:rPr>
                        <a:t>举</a:t>
                      </a:r>
                      <a:r>
                        <a:rPr sz="1050" spc="5" dirty="0">
                          <a:latin typeface="宋体" panose="02010600030101010101" pitchFamily="2" charset="-122"/>
                          <a:cs typeface="宋体" panose="02010600030101010101" pitchFamily="2" charset="-122"/>
                        </a:rPr>
                        <a:t>报</a:t>
                      </a:r>
                      <a:r>
                        <a:rPr sz="1050" spc="-10" dirty="0">
                          <a:latin typeface="宋体" panose="02010600030101010101" pitchFamily="2" charset="-122"/>
                          <a:cs typeface="宋体" panose="02010600030101010101" pitchFamily="2" charset="-122"/>
                        </a:rPr>
                        <a:t>管</a:t>
                      </a:r>
                      <a:r>
                        <a:rPr sz="1050" spc="-5" dirty="0">
                          <a:latin typeface="宋体" panose="02010600030101010101" pitchFamily="2" charset="-122"/>
                          <a:cs typeface="宋体" panose="02010600030101010101" pitchFamily="2" charset="-122"/>
                        </a:rPr>
                        <a:t>理</a:t>
                      </a:r>
                      <a:r>
                        <a:rPr sz="1050" spc="44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增</a:t>
                      </a:r>
                      <a:r>
                        <a:rPr sz="1050" spc="5" dirty="0">
                          <a:latin typeface="宋体" panose="02010600030101010101" pitchFamily="2" charset="-122"/>
                          <a:cs typeface="宋体" panose="02010600030101010101" pitchFamily="2" charset="-122"/>
                        </a:rPr>
                        <a:t>删</a:t>
                      </a:r>
                      <a:r>
                        <a:rPr sz="1050" spc="-10" dirty="0">
                          <a:latin typeface="宋体" panose="02010600030101010101" pitchFamily="2" charset="-122"/>
                          <a:cs typeface="宋体" panose="02010600030101010101" pitchFamily="2" charset="-122"/>
                        </a:rPr>
                        <a:t>改</a:t>
                      </a:r>
                      <a:r>
                        <a:rPr sz="1050" spc="-5" dirty="0">
                          <a:latin typeface="宋体" panose="02010600030101010101" pitchFamily="2" charset="-122"/>
                          <a:cs typeface="宋体" panose="02010600030101010101" pitchFamily="2" charset="-122"/>
                        </a:rPr>
                        <a:t>查 </a:t>
                      </a:r>
                      <a:r>
                        <a:rPr sz="1050" spc="-10" dirty="0">
                          <a:latin typeface="宋体" panose="02010600030101010101" pitchFamily="2" charset="-122"/>
                          <a:cs typeface="宋体" panose="02010600030101010101" pitchFamily="2" charset="-122"/>
                        </a:rPr>
                        <a:t>视</a:t>
                      </a:r>
                      <a:r>
                        <a:rPr sz="1050" spc="5" dirty="0">
                          <a:latin typeface="宋体" panose="02010600030101010101" pitchFamily="2" charset="-122"/>
                          <a:cs typeface="宋体" panose="02010600030101010101" pitchFamily="2" charset="-122"/>
                        </a:rPr>
                        <a:t>频</a:t>
                      </a:r>
                      <a:r>
                        <a:rPr sz="1050" spc="-10" dirty="0">
                          <a:latin typeface="宋体" panose="02010600030101010101" pitchFamily="2" charset="-122"/>
                          <a:cs typeface="宋体" panose="02010600030101010101" pitchFamily="2" charset="-122"/>
                        </a:rPr>
                        <a:t>举</a:t>
                      </a:r>
                      <a:r>
                        <a:rPr sz="1050" spc="5" dirty="0">
                          <a:latin typeface="宋体" panose="02010600030101010101" pitchFamily="2" charset="-122"/>
                          <a:cs typeface="宋体" panose="02010600030101010101" pitchFamily="2" charset="-122"/>
                        </a:rPr>
                        <a:t>报</a:t>
                      </a:r>
                      <a:r>
                        <a:rPr sz="1050" spc="-10" dirty="0">
                          <a:latin typeface="宋体" panose="02010600030101010101" pitchFamily="2" charset="-122"/>
                          <a:cs typeface="宋体" panose="02010600030101010101" pitchFamily="2" charset="-122"/>
                        </a:rPr>
                        <a:t>管</a:t>
                      </a:r>
                      <a:r>
                        <a:rPr sz="1050" spc="-5" dirty="0">
                          <a:latin typeface="宋体" panose="02010600030101010101" pitchFamily="2" charset="-122"/>
                          <a:cs typeface="宋体" panose="02010600030101010101" pitchFamily="2" charset="-122"/>
                        </a:rPr>
                        <a:t>理</a:t>
                      </a:r>
                      <a:r>
                        <a:rPr sz="1050" spc="-4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增</a:t>
                      </a:r>
                      <a:r>
                        <a:rPr sz="1050" spc="5" dirty="0">
                          <a:latin typeface="宋体" panose="02010600030101010101" pitchFamily="2" charset="-122"/>
                          <a:cs typeface="宋体" panose="02010600030101010101" pitchFamily="2" charset="-122"/>
                        </a:rPr>
                        <a:t>删</a:t>
                      </a:r>
                      <a:r>
                        <a:rPr sz="1050" spc="-10" dirty="0">
                          <a:latin typeface="宋体" panose="02010600030101010101" pitchFamily="2" charset="-122"/>
                          <a:cs typeface="宋体" panose="02010600030101010101" pitchFamily="2" charset="-122"/>
                        </a:rPr>
                        <a:t>改</a:t>
                      </a:r>
                      <a:r>
                        <a:rPr sz="1050" spc="-5" dirty="0">
                          <a:latin typeface="宋体" panose="02010600030101010101" pitchFamily="2" charset="-122"/>
                          <a:cs typeface="宋体" panose="02010600030101010101" pitchFamily="2" charset="-122"/>
                        </a:rPr>
                        <a:t>查</a:t>
                      </a:r>
                      <a:endParaRPr sz="1050">
                        <a:latin typeface="宋体" panose="02010600030101010101" pitchFamily="2" charset="-122"/>
                        <a:cs typeface="宋体" panose="02010600030101010101" pitchFamily="2" charset="-122"/>
                      </a:endParaRPr>
                    </a:p>
                  </a:txBody>
                  <a:tcPr marL="0" marR="0" marT="6540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5" name="object 5"/>
          <p:cNvSpPr txBox="1"/>
          <p:nvPr/>
        </p:nvSpPr>
        <p:spPr>
          <a:xfrm>
            <a:off x="1395475" y="2452243"/>
            <a:ext cx="5313680" cy="2882900"/>
          </a:xfrm>
          <a:prstGeom prst="rect">
            <a:avLst/>
          </a:prstGeom>
        </p:spPr>
        <p:txBody>
          <a:bodyPr vert="horz" wrap="square" lIns="0" tIns="12700" rIns="0" bIns="0" rtlCol="0">
            <a:spAutoFit/>
          </a:bodyPr>
          <a:lstStyle/>
          <a:p>
            <a:pPr marL="279400" indent="-266700" algn="just">
              <a:lnSpc>
                <a:spcPct val="100000"/>
              </a:lnSpc>
              <a:spcBef>
                <a:spcPts val="100"/>
              </a:spcBef>
              <a:buFont typeface="Wingdings" panose="05000000000000000000"/>
              <a:buChar char=""/>
              <a:tabLst>
                <a:tab pos="279400" algn="l"/>
              </a:tabLst>
            </a:pPr>
            <a:r>
              <a:rPr sz="1200" dirty="0">
                <a:latin typeface="宋体" panose="02010600030101010101" pitchFamily="2" charset="-122"/>
                <a:cs typeface="宋体" panose="02010600030101010101" pitchFamily="2" charset="-122"/>
              </a:rPr>
              <a:t>用户用例图</a:t>
            </a:r>
            <a:endParaRPr sz="1200">
              <a:latin typeface="宋体" panose="02010600030101010101" pitchFamily="2" charset="-122"/>
              <a:cs typeface="宋体" panose="02010600030101010101" pitchFamily="2" charset="-122"/>
            </a:endParaRPr>
          </a:p>
          <a:p>
            <a:pPr marL="12700" marR="5080" indent="304800" algn="just">
              <a:lnSpc>
                <a:spcPct val="163000"/>
              </a:lnSpc>
            </a:pPr>
            <a:r>
              <a:rPr sz="1200" dirty="0">
                <a:latin typeface="宋体" panose="02010600030101010101" pitchFamily="2" charset="-122"/>
                <a:cs typeface="宋体" panose="02010600030101010101" pitchFamily="2" charset="-122"/>
              </a:rPr>
              <a:t>用户使用电话号码验证码登陆过之后</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除了浏览基本的视频信息之外</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还能 够上传视频</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根据自己的喜好和兴趣见闻</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上传属于自己的视频</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并在个人信息 这里看到自己上传的视频信息状态</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是否上传成功</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是否通过审核</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视频状态是 否正常</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用户还可以对自己喜欢的视频进行操作</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对视频点赞表达自己对视频的 喜爱</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收藏视频对视频反复观摩</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关注作者催更更加优秀的作品</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也可以在评论 区和弹幕区发表自己对视频的看法</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如果观看了视频</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突然退了出去</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然而还意 犹未尽</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还可以在观看记录查看自己管看过的视频</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如果视频有令人不舒服的地 方</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也可以对视频进行举报</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如果看到嚣张的言论也可以进行举报</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保证本平台 的干净稳定，积极向上的一面。用户的用例图如下图</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3.1</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a:t>
            </a:r>
            <a:endParaRPr sz="1200">
              <a:latin typeface="宋体" panose="02010600030101010101" pitchFamily="2" charset="-122"/>
              <a:cs typeface="宋体" panose="02010600030101010101" pitchFamily="2" charset="-122"/>
            </a:endParaRPr>
          </a:p>
        </p:txBody>
      </p:sp>
      <p:pic>
        <p:nvPicPr>
          <p:cNvPr id="6" name="object 6"/>
          <p:cNvPicPr/>
          <p:nvPr/>
        </p:nvPicPr>
        <p:blipFill>
          <a:blip r:embed="rId1" cstate="print"/>
          <a:stretch>
            <a:fillRect/>
          </a:stretch>
        </p:blipFill>
        <p:spPr>
          <a:xfrm>
            <a:off x="1144524" y="5399532"/>
            <a:ext cx="5545835" cy="2743200"/>
          </a:xfrm>
          <a:prstGeom prst="rect">
            <a:avLst/>
          </a:prstGeom>
        </p:spPr>
      </p:pic>
      <p:sp>
        <p:nvSpPr>
          <p:cNvPr id="7" name="object 7"/>
          <p:cNvSpPr txBox="1"/>
          <p:nvPr/>
        </p:nvSpPr>
        <p:spPr>
          <a:xfrm>
            <a:off x="1128775" y="8209788"/>
            <a:ext cx="5511800" cy="1384935"/>
          </a:xfrm>
          <a:prstGeom prst="rect">
            <a:avLst/>
          </a:prstGeom>
        </p:spPr>
        <p:txBody>
          <a:bodyPr vert="horz" wrap="square" lIns="0" tIns="12065" rIns="0" bIns="0" rtlCol="0">
            <a:spAutoFit/>
          </a:bodyPr>
          <a:lstStyle/>
          <a:p>
            <a:pPr marL="333375" algn="ctr">
              <a:lnSpc>
                <a:spcPct val="100000"/>
              </a:lnSpc>
              <a:spcBef>
                <a:spcPts val="95"/>
              </a:spcBef>
            </a:pPr>
            <a:r>
              <a:rPr sz="1050" spc="-5" dirty="0">
                <a:latin typeface="宋体" panose="02010600030101010101" pitchFamily="2" charset="-122"/>
                <a:cs typeface="宋体" panose="02010600030101010101" pitchFamily="2" charset="-122"/>
              </a:rPr>
              <a:t>图</a:t>
            </a:r>
            <a:r>
              <a:rPr sz="1050" spc="-270" dirty="0">
                <a:latin typeface="宋体" panose="02010600030101010101" pitchFamily="2" charset="-122"/>
                <a:cs typeface="宋体" panose="02010600030101010101" pitchFamily="2" charset="-122"/>
              </a:rPr>
              <a:t> </a:t>
            </a:r>
            <a:r>
              <a:rPr sz="1050" spc="-5" dirty="0">
                <a:latin typeface="Times New Roman" panose="02020603050405020304"/>
                <a:cs typeface="Times New Roman" panose="02020603050405020304"/>
              </a:rPr>
              <a:t>3.1</a:t>
            </a:r>
            <a:r>
              <a:rPr sz="1050" dirty="0">
                <a:latin typeface="Times New Roman" panose="02020603050405020304"/>
                <a:cs typeface="Times New Roman" panose="02020603050405020304"/>
              </a:rPr>
              <a:t> </a:t>
            </a:r>
            <a:r>
              <a:rPr sz="1050" spc="-10" dirty="0">
                <a:latin typeface="宋体" panose="02010600030101010101" pitchFamily="2" charset="-122"/>
                <a:cs typeface="宋体" panose="02010600030101010101" pitchFamily="2" charset="-122"/>
              </a:rPr>
              <a:t>用</a:t>
            </a:r>
            <a:r>
              <a:rPr sz="1050" spc="5" dirty="0">
                <a:latin typeface="宋体" panose="02010600030101010101" pitchFamily="2" charset="-122"/>
                <a:cs typeface="宋体" panose="02010600030101010101" pitchFamily="2" charset="-122"/>
              </a:rPr>
              <a:t>户</a:t>
            </a:r>
            <a:r>
              <a:rPr sz="1050" spc="-10" dirty="0">
                <a:latin typeface="宋体" panose="02010600030101010101" pitchFamily="2" charset="-122"/>
                <a:cs typeface="宋体" panose="02010600030101010101" pitchFamily="2" charset="-122"/>
              </a:rPr>
              <a:t>用</a:t>
            </a:r>
            <a:r>
              <a:rPr sz="1050" spc="5" dirty="0">
                <a:latin typeface="宋体" panose="02010600030101010101" pitchFamily="2" charset="-122"/>
                <a:cs typeface="宋体" panose="02010600030101010101" pitchFamily="2" charset="-122"/>
              </a:rPr>
              <a:t>例</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a:p>
            <a:pPr>
              <a:lnSpc>
                <a:spcPct val="100000"/>
              </a:lnSpc>
              <a:spcBef>
                <a:spcPts val="25"/>
              </a:spcBef>
            </a:pPr>
            <a:endParaRPr sz="750">
              <a:latin typeface="宋体" panose="02010600030101010101" pitchFamily="2" charset="-122"/>
              <a:cs typeface="宋体" panose="02010600030101010101" pitchFamily="2" charset="-122"/>
            </a:endParaRPr>
          </a:p>
          <a:p>
            <a:pPr marL="546100" indent="-266700" algn="just">
              <a:lnSpc>
                <a:spcPct val="100000"/>
              </a:lnSpc>
              <a:spcBef>
                <a:spcPts val="5"/>
              </a:spcBef>
              <a:buFont typeface="Wingdings" panose="05000000000000000000"/>
              <a:buChar char=""/>
              <a:tabLst>
                <a:tab pos="546100" algn="l"/>
              </a:tabLst>
            </a:pPr>
            <a:r>
              <a:rPr sz="1200" dirty="0">
                <a:latin typeface="宋体" panose="02010600030101010101" pitchFamily="2" charset="-122"/>
                <a:cs typeface="宋体" panose="02010600030101010101" pitchFamily="2" charset="-122"/>
              </a:rPr>
              <a:t>系统管理员用例图</a:t>
            </a:r>
            <a:endParaRPr sz="1200">
              <a:latin typeface="宋体" panose="02010600030101010101" pitchFamily="2" charset="-122"/>
              <a:cs typeface="宋体" panose="02010600030101010101" pitchFamily="2" charset="-122"/>
            </a:endParaRPr>
          </a:p>
          <a:p>
            <a:pPr marL="12700" marR="5080" indent="304800" algn="just">
              <a:lnSpc>
                <a:spcPct val="163000"/>
              </a:lnSpc>
            </a:pPr>
            <a:r>
              <a:rPr sz="1200" dirty="0">
                <a:latin typeface="宋体" panose="02010600030101010101" pitchFamily="2" charset="-122"/>
                <a:cs typeface="宋体" panose="02010600030101010101" pitchFamily="2" charset="-122"/>
              </a:rPr>
              <a:t>管理员拥有极高的权限，可以直接管理用户，管理用户视频，用户的操作，对 举报进行处理，对视频标签进行动态管理等。除此之外，系统管理员还能够对视频 状态进行直接修改，审核视频。管理员的管理功能本质上是对各项信息进行增删查</a:t>
            </a:r>
            <a:endParaRPr sz="1200">
              <a:latin typeface="宋体" panose="02010600030101010101" pitchFamily="2" charset="-122"/>
              <a:cs typeface="宋体" panose="02010600030101010101" pitchFamily="2" charset="-122"/>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11</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656580" cy="2415540"/>
          </a:xfrm>
          <a:prstGeom prst="rect">
            <a:avLst/>
          </a:prstGeom>
        </p:spPr>
        <p:txBody>
          <a:bodyPr vert="horz" wrap="square" lIns="0" tIns="12700" rIns="0" bIns="0" rtlCol="0">
            <a:spAutoFit/>
          </a:bodyPr>
          <a:lstStyle/>
          <a:p>
            <a:pPr marR="69850"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spcBef>
                <a:spcPts val="10"/>
              </a:spcBef>
            </a:pPr>
            <a:endParaRPr sz="1050">
              <a:latin typeface="宋体" panose="02010600030101010101" pitchFamily="2" charset="-122"/>
              <a:cs typeface="宋体" panose="02010600030101010101" pitchFamily="2" charset="-122"/>
            </a:endParaRPr>
          </a:p>
          <a:p>
            <a:pPr marL="12700" marR="5080">
              <a:lnSpc>
                <a:spcPct val="163000"/>
              </a:lnSpc>
              <a:tabLst>
                <a:tab pos="2412365" algn="l"/>
              </a:tabLst>
            </a:pPr>
            <a:r>
              <a:rPr sz="1200" dirty="0">
                <a:latin typeface="宋体" panose="02010600030101010101" pitchFamily="2" charset="-122"/>
                <a:cs typeface="宋体" panose="02010600030101010101" pitchFamily="2" charset="-122"/>
              </a:rPr>
              <a:t>改，部分管理功能详细内容介绍如下：视频管理：视频标签可添加、删除、编辑视 频得类型，动态得去管理视频得分</a:t>
            </a:r>
            <a:r>
              <a:rPr sz="1200" spc="24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类</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想知道视频得全部信息</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没问题</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视频信息 功能帮你搞定，你可以查看视频	得所有信息</a:t>
            </a:r>
            <a:r>
              <a:rPr sz="1200" spc="-4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还能进行相关得操作</a:t>
            </a:r>
            <a:r>
              <a:rPr sz="1200" spc="-4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简单又方便。 举报管理：视频举报通过标签筛选可以查找出正常视频、被举报视频、违规视频，  筛选出违规视频，对违规视频进行观看，然后进行审核，违规得视频会被下</a:t>
            </a:r>
            <a:r>
              <a:rPr sz="1200" spc="-3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架；如 果发现不当得评论</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可以举报它</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举报后</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可以查看举报得内容</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如果被确认违规， 这些评论就会被删掉本系统的管理员的用例如下图</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3.2</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a:t>
            </a:r>
            <a:endParaRPr sz="1200">
              <a:latin typeface="宋体" panose="02010600030101010101" pitchFamily="2" charset="-122"/>
              <a:cs typeface="宋体" panose="02010600030101010101" pitchFamily="2" charset="-122"/>
            </a:endParaRPr>
          </a:p>
        </p:txBody>
      </p:sp>
      <p:pic>
        <p:nvPicPr>
          <p:cNvPr id="4" name="object 4"/>
          <p:cNvPicPr/>
          <p:nvPr/>
        </p:nvPicPr>
        <p:blipFill>
          <a:blip r:embed="rId1" cstate="print"/>
          <a:stretch>
            <a:fillRect/>
          </a:stretch>
        </p:blipFill>
        <p:spPr>
          <a:xfrm>
            <a:off x="2653283" y="3314700"/>
            <a:ext cx="2438399" cy="3108960"/>
          </a:xfrm>
          <a:prstGeom prst="rect">
            <a:avLst/>
          </a:prstGeom>
        </p:spPr>
      </p:pic>
      <p:sp>
        <p:nvSpPr>
          <p:cNvPr id="5" name="object 5"/>
          <p:cNvSpPr txBox="1"/>
          <p:nvPr/>
        </p:nvSpPr>
        <p:spPr>
          <a:xfrm>
            <a:off x="1128775" y="6512039"/>
            <a:ext cx="5580380" cy="2969895"/>
          </a:xfrm>
          <a:prstGeom prst="rect">
            <a:avLst/>
          </a:prstGeom>
        </p:spPr>
        <p:txBody>
          <a:bodyPr vert="horz" wrap="square" lIns="0" tIns="12065" rIns="0" bIns="0" rtlCol="0">
            <a:spAutoFit/>
          </a:bodyPr>
          <a:lstStyle/>
          <a:p>
            <a:pPr marL="263525" algn="ctr">
              <a:lnSpc>
                <a:spcPct val="100000"/>
              </a:lnSpc>
              <a:spcBef>
                <a:spcPts val="95"/>
              </a:spcBef>
            </a:pPr>
            <a:r>
              <a:rPr sz="1050" spc="-5" dirty="0">
                <a:latin typeface="宋体" panose="02010600030101010101" pitchFamily="2" charset="-122"/>
                <a:cs typeface="宋体" panose="02010600030101010101" pitchFamily="2" charset="-122"/>
              </a:rPr>
              <a:t>图</a:t>
            </a:r>
            <a:r>
              <a:rPr sz="1050" spc="-254" dirty="0">
                <a:latin typeface="宋体" panose="02010600030101010101" pitchFamily="2" charset="-122"/>
                <a:cs typeface="宋体" panose="02010600030101010101" pitchFamily="2" charset="-122"/>
              </a:rPr>
              <a:t> </a:t>
            </a:r>
            <a:r>
              <a:rPr sz="1050" spc="-5" dirty="0">
                <a:latin typeface="Times New Roman" panose="02020603050405020304"/>
                <a:cs typeface="Times New Roman" panose="02020603050405020304"/>
              </a:rPr>
              <a:t>3.2</a:t>
            </a:r>
            <a:r>
              <a:rPr sz="1050" spc="10" dirty="0">
                <a:latin typeface="Times New Roman" panose="02020603050405020304"/>
                <a:cs typeface="Times New Roman" panose="02020603050405020304"/>
              </a:rPr>
              <a:t> </a:t>
            </a:r>
            <a:r>
              <a:rPr sz="1050" spc="-10" dirty="0">
                <a:latin typeface="宋体" panose="02010600030101010101" pitchFamily="2" charset="-122"/>
                <a:cs typeface="宋体" panose="02010600030101010101" pitchFamily="2" charset="-122"/>
              </a:rPr>
              <a:t>系</a:t>
            </a:r>
            <a:r>
              <a:rPr sz="1050" spc="5" dirty="0">
                <a:latin typeface="宋体" panose="02010600030101010101" pitchFamily="2" charset="-122"/>
                <a:cs typeface="宋体" panose="02010600030101010101" pitchFamily="2" charset="-122"/>
              </a:rPr>
              <a:t>统</a:t>
            </a:r>
            <a:r>
              <a:rPr sz="1050" spc="-10" dirty="0">
                <a:latin typeface="宋体" panose="02010600030101010101" pitchFamily="2" charset="-122"/>
                <a:cs typeface="宋体" panose="02010600030101010101" pitchFamily="2" charset="-122"/>
              </a:rPr>
              <a:t>管</a:t>
            </a:r>
            <a:r>
              <a:rPr sz="1050" spc="5" dirty="0">
                <a:latin typeface="宋体" panose="02010600030101010101" pitchFamily="2" charset="-122"/>
                <a:cs typeface="宋体" panose="02010600030101010101" pitchFamily="2" charset="-122"/>
              </a:rPr>
              <a:t>理</a:t>
            </a:r>
            <a:r>
              <a:rPr sz="1050" spc="-10" dirty="0">
                <a:latin typeface="宋体" panose="02010600030101010101" pitchFamily="2" charset="-122"/>
                <a:cs typeface="宋体" panose="02010600030101010101" pitchFamily="2" charset="-122"/>
              </a:rPr>
              <a:t>员</a:t>
            </a:r>
            <a:r>
              <a:rPr sz="1050" spc="5" dirty="0">
                <a:latin typeface="宋体" panose="02010600030101010101" pitchFamily="2" charset="-122"/>
                <a:cs typeface="宋体" panose="02010600030101010101" pitchFamily="2" charset="-122"/>
              </a:rPr>
              <a:t>用</a:t>
            </a:r>
            <a:r>
              <a:rPr sz="1050" spc="-10" dirty="0">
                <a:latin typeface="宋体" panose="02010600030101010101" pitchFamily="2" charset="-122"/>
                <a:cs typeface="宋体" panose="02010600030101010101" pitchFamily="2" charset="-122"/>
              </a:rPr>
              <a:t>例</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a:p>
            <a:pPr>
              <a:lnSpc>
                <a:spcPct val="100000"/>
              </a:lnSpc>
              <a:spcBef>
                <a:spcPts val="40"/>
              </a:spcBef>
            </a:pPr>
            <a:endParaRPr sz="950">
              <a:latin typeface="宋体" panose="02010600030101010101" pitchFamily="2" charset="-122"/>
              <a:cs typeface="宋体" panose="02010600030101010101" pitchFamily="2" charset="-122"/>
            </a:endParaRPr>
          </a:p>
          <a:p>
            <a:pPr marL="558165" lvl="2" indent="-546100" algn="just">
              <a:lnSpc>
                <a:spcPct val="100000"/>
              </a:lnSpc>
              <a:buAutoNum type="arabicPeriod" startAt="2"/>
              <a:tabLst>
                <a:tab pos="558800" algn="l"/>
              </a:tabLst>
            </a:pPr>
            <a:r>
              <a:rPr sz="1400" b="1" spc="-10" dirty="0">
                <a:latin typeface="黑体" panose="02010609060101010101" charset="-122"/>
                <a:cs typeface="黑体" panose="02010609060101010101" charset="-122"/>
              </a:rPr>
              <a:t>非</a:t>
            </a:r>
            <a:r>
              <a:rPr sz="1400" b="1" spc="-10" dirty="0">
                <a:latin typeface="黑体" panose="02010609060101010101" charset="-122"/>
                <a:cs typeface="黑体" panose="02010609060101010101" charset="-122"/>
              </a:rPr>
              <a:t>功能需</a:t>
            </a:r>
            <a:r>
              <a:rPr sz="1400" b="1" spc="-5" dirty="0">
                <a:latin typeface="黑体" panose="02010609060101010101" charset="-122"/>
                <a:cs typeface="黑体" panose="02010609060101010101" charset="-122"/>
              </a:rPr>
              <a:t>求</a:t>
            </a:r>
            <a:endParaRPr sz="1400">
              <a:latin typeface="黑体" panose="02010609060101010101" charset="-122"/>
              <a:cs typeface="黑体" panose="02010609060101010101" charset="-122"/>
            </a:endParaRPr>
          </a:p>
          <a:p>
            <a:pPr marL="12700" marR="5080" indent="266700" algn="just">
              <a:lnSpc>
                <a:spcPct val="163000"/>
              </a:lnSpc>
              <a:spcBef>
                <a:spcPts val="270"/>
              </a:spcBef>
            </a:pPr>
            <a:r>
              <a:rPr sz="1200" dirty="0">
                <a:latin typeface="宋体" panose="02010600030101010101" pitchFamily="2" charset="-122"/>
                <a:cs typeface="宋体" panose="02010600030101010101" pitchFamily="2" charset="-122"/>
              </a:rPr>
              <a:t>一般而言</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最后的系统除了要实现所有的功能需求点</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系统用户的使用感和体验 </a:t>
            </a:r>
            <a:r>
              <a:rPr sz="1200" spc="10" dirty="0">
                <a:latin typeface="宋体" panose="02010600030101010101" pitchFamily="2" charset="-122"/>
                <a:cs typeface="宋体" panose="02010600030101010101" pitchFamily="2" charset="-122"/>
              </a:rPr>
              <a:t>感直</a:t>
            </a:r>
            <a:r>
              <a:rPr sz="1200" spc="20" dirty="0">
                <a:latin typeface="宋体" panose="02010600030101010101" pitchFamily="2" charset="-122"/>
                <a:cs typeface="宋体" panose="02010600030101010101" pitchFamily="2" charset="-122"/>
              </a:rPr>
              <a:t>接</a:t>
            </a:r>
            <a:r>
              <a:rPr sz="1200" spc="10" dirty="0">
                <a:latin typeface="宋体" panose="02010600030101010101" pitchFamily="2" charset="-122"/>
                <a:cs typeface="宋体" panose="02010600030101010101" pitchFamily="2" charset="-122"/>
              </a:rPr>
              <a:t>反映了系</a:t>
            </a:r>
            <a:r>
              <a:rPr sz="1200" spc="20" dirty="0">
                <a:latin typeface="宋体" panose="02010600030101010101" pitchFamily="2" charset="-122"/>
                <a:cs typeface="宋体" panose="02010600030101010101" pitchFamily="2" charset="-122"/>
              </a:rPr>
              <a:t>统</a:t>
            </a:r>
            <a:r>
              <a:rPr sz="1200" spc="10" dirty="0">
                <a:latin typeface="宋体" panose="02010600030101010101" pitchFamily="2" charset="-122"/>
                <a:cs typeface="宋体" panose="02010600030101010101" pitchFamily="2" charset="-122"/>
              </a:rPr>
              <a:t>性能的</a:t>
            </a:r>
            <a:r>
              <a:rPr sz="1200" spc="20" dirty="0">
                <a:latin typeface="宋体" panose="02010600030101010101" pitchFamily="2" charset="-122"/>
                <a:cs typeface="宋体" panose="02010600030101010101" pitchFamily="2" charset="-122"/>
              </a:rPr>
              <a:t>好</a:t>
            </a:r>
            <a:r>
              <a:rPr sz="1200" spc="10" dirty="0">
                <a:latin typeface="宋体" panose="02010600030101010101" pitchFamily="2" charset="-122"/>
                <a:cs typeface="宋体" panose="02010600030101010101" pitchFamily="2" charset="-122"/>
              </a:rPr>
              <a:t>坏</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一</a:t>
            </a:r>
            <a:r>
              <a:rPr sz="1200" spc="20" dirty="0">
                <a:latin typeface="宋体" panose="02010600030101010101" pitchFamily="2" charset="-122"/>
                <a:cs typeface="宋体" panose="02010600030101010101" pitchFamily="2" charset="-122"/>
              </a:rPr>
              <a:t>般</a:t>
            </a:r>
            <a:r>
              <a:rPr sz="1200" spc="10" dirty="0">
                <a:latin typeface="宋体" panose="02010600030101010101" pitchFamily="2" charset="-122"/>
                <a:cs typeface="宋体" panose="02010600030101010101" pitchFamily="2" charset="-122"/>
              </a:rPr>
              <a:t>而言，用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对系统</a:t>
            </a:r>
            <a:r>
              <a:rPr sz="1200" spc="20" dirty="0">
                <a:latin typeface="宋体" panose="02010600030101010101" pitchFamily="2" charset="-122"/>
                <a:cs typeface="宋体" panose="02010600030101010101" pitchFamily="2" charset="-122"/>
              </a:rPr>
              <a:t>性</a:t>
            </a:r>
            <a:r>
              <a:rPr sz="1200" spc="10" dirty="0">
                <a:latin typeface="宋体" panose="02010600030101010101" pitchFamily="2" charset="-122"/>
                <a:cs typeface="宋体" panose="02010600030101010101" pitchFamily="2" charset="-122"/>
              </a:rPr>
              <a:t>能也</a:t>
            </a:r>
            <a:r>
              <a:rPr sz="1200" spc="20" dirty="0">
                <a:latin typeface="宋体" panose="02010600030101010101" pitchFamily="2" charset="-122"/>
                <a:cs typeface="宋体" panose="02010600030101010101" pitchFamily="2" charset="-122"/>
              </a:rPr>
              <a:t>会</a:t>
            </a:r>
            <a:r>
              <a:rPr sz="1200" spc="10" dirty="0">
                <a:latin typeface="宋体" panose="02010600030101010101" pitchFamily="2" charset="-122"/>
                <a:cs typeface="宋体" panose="02010600030101010101" pitchFamily="2" charset="-122"/>
              </a:rPr>
              <a:t>存在一</a:t>
            </a:r>
            <a:r>
              <a:rPr sz="1200" spc="20" dirty="0">
                <a:latin typeface="宋体" panose="02010600030101010101" pitchFamily="2" charset="-122"/>
                <a:cs typeface="宋体" panose="02010600030101010101" pitchFamily="2" charset="-122"/>
              </a:rPr>
              <a:t>定</a:t>
            </a:r>
            <a:r>
              <a:rPr sz="1200" spc="10" dirty="0">
                <a:latin typeface="宋体" panose="02010600030101010101" pitchFamily="2" charset="-122"/>
                <a:cs typeface="宋体" panose="02010600030101010101" pitchFamily="2" charset="-122"/>
              </a:rPr>
              <a:t>的要</a:t>
            </a:r>
            <a:r>
              <a:rPr sz="1200" spc="20" dirty="0">
                <a:latin typeface="宋体" panose="02010600030101010101" pitchFamily="2" charset="-122"/>
                <a:cs typeface="宋体" panose="02010600030101010101" pitchFamily="2" charset="-122"/>
              </a:rPr>
              <a:t>求</a:t>
            </a:r>
            <a:r>
              <a:rPr sz="1200" dirty="0">
                <a:latin typeface="宋体" panose="02010600030101010101" pitchFamily="2" charset="-122"/>
                <a:cs typeface="宋体" panose="02010600030101010101" pitchFamily="2" charset="-122"/>
              </a:rPr>
              <a:t>， 如：</a:t>
            </a:r>
            <a:endParaRPr sz="1200">
              <a:latin typeface="宋体" panose="02010600030101010101" pitchFamily="2" charset="-122"/>
              <a:cs typeface="宋体" panose="02010600030101010101" pitchFamily="2" charset="-122"/>
            </a:endParaRPr>
          </a:p>
          <a:p>
            <a:pPr marL="12700" marR="5080" lvl="3" indent="304800" algn="just">
              <a:lnSpc>
                <a:spcPct val="163000"/>
              </a:lnSpc>
              <a:buAutoNum type="arabicPlain"/>
              <a:tabLst>
                <a:tab pos="812800" algn="l"/>
              </a:tabLst>
            </a:pPr>
            <a:r>
              <a:rPr sz="1200" spc="10" dirty="0">
                <a:latin typeface="宋体" panose="02010600030101010101" pitchFamily="2" charset="-122"/>
                <a:cs typeface="宋体" panose="02010600030101010101" pitchFamily="2" charset="-122"/>
              </a:rPr>
              <a:t>界</a:t>
            </a:r>
            <a:r>
              <a:rPr sz="1200" dirty="0">
                <a:latin typeface="宋体" panose="02010600030101010101" pitchFamily="2" charset="-122"/>
                <a:cs typeface="宋体" panose="02010600030101010101" pitchFamily="2" charset="-122"/>
              </a:rPr>
              <a:t>面</a:t>
            </a:r>
            <a:r>
              <a:rPr sz="1200" spc="10" dirty="0">
                <a:latin typeface="宋体" panose="02010600030101010101" pitchFamily="2" charset="-122"/>
                <a:cs typeface="宋体" panose="02010600030101010101" pitchFamily="2" charset="-122"/>
              </a:rPr>
              <a:t>简洁</a:t>
            </a:r>
            <a:r>
              <a:rPr sz="120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主题</a:t>
            </a:r>
            <a:r>
              <a:rPr sz="1200" dirty="0">
                <a:latin typeface="宋体" panose="02010600030101010101" pitchFamily="2" charset="-122"/>
                <a:cs typeface="宋体" panose="02010600030101010101" pitchFamily="2" charset="-122"/>
              </a:rPr>
              <a:t>明</a:t>
            </a:r>
            <a:r>
              <a:rPr sz="1200" spc="10" dirty="0">
                <a:latin typeface="宋体" panose="02010600030101010101" pitchFamily="2" charset="-122"/>
                <a:cs typeface="宋体" panose="02010600030101010101" pitchFamily="2" charset="-122"/>
              </a:rPr>
              <a:t>确。</a:t>
            </a:r>
            <a:r>
              <a:rPr sz="1200" dirty="0">
                <a:latin typeface="宋体" panose="02010600030101010101" pitchFamily="2" charset="-122"/>
                <a:cs typeface="宋体" panose="02010600030101010101" pitchFamily="2" charset="-122"/>
              </a:rPr>
              <a:t>系</a:t>
            </a:r>
            <a:r>
              <a:rPr sz="1200" spc="10" dirty="0">
                <a:latin typeface="宋体" panose="02010600030101010101" pitchFamily="2" charset="-122"/>
                <a:cs typeface="宋体" panose="02010600030101010101" pitchFamily="2" charset="-122"/>
              </a:rPr>
              <a:t>统前</a:t>
            </a:r>
            <a:r>
              <a:rPr sz="1200" dirty="0">
                <a:latin typeface="宋体" panose="02010600030101010101" pitchFamily="2" charset="-122"/>
                <a:cs typeface="宋体" panose="02010600030101010101" pitchFamily="2" charset="-122"/>
              </a:rPr>
              <a:t>端</a:t>
            </a:r>
            <a:r>
              <a:rPr sz="1200" spc="10" dirty="0">
                <a:latin typeface="宋体" panose="02010600030101010101" pitchFamily="2" charset="-122"/>
                <a:cs typeface="宋体" panose="02010600030101010101" pitchFamily="2" charset="-122"/>
              </a:rPr>
              <a:t>设计</a:t>
            </a:r>
            <a:r>
              <a:rPr sz="1200" dirty="0">
                <a:latin typeface="宋体" panose="02010600030101010101" pitchFamily="2" charset="-122"/>
                <a:cs typeface="宋体" panose="02010600030101010101" pitchFamily="2" charset="-122"/>
              </a:rPr>
              <a:t>时</a:t>
            </a:r>
            <a:r>
              <a:rPr sz="1200" spc="10" dirty="0">
                <a:latin typeface="宋体" panose="02010600030101010101" pitchFamily="2" charset="-122"/>
                <a:cs typeface="宋体" panose="02010600030101010101" pitchFamily="2" charset="-122"/>
              </a:rPr>
              <a:t>应当</a:t>
            </a:r>
            <a:r>
              <a:rPr sz="1200" dirty="0">
                <a:latin typeface="宋体" panose="02010600030101010101" pitchFamily="2" charset="-122"/>
                <a:cs typeface="宋体" panose="02010600030101010101" pitchFamily="2" charset="-122"/>
              </a:rPr>
              <a:t>以</a:t>
            </a:r>
            <a:r>
              <a:rPr sz="1200" spc="10" dirty="0">
                <a:latin typeface="宋体" panose="02010600030101010101" pitchFamily="2" charset="-122"/>
                <a:cs typeface="宋体" panose="02010600030101010101" pitchFamily="2" charset="-122"/>
              </a:rPr>
              <a:t>用户</a:t>
            </a:r>
            <a:r>
              <a:rPr sz="1200" dirty="0">
                <a:latin typeface="宋体" panose="02010600030101010101" pitchFamily="2" charset="-122"/>
                <a:cs typeface="宋体" panose="02010600030101010101" pitchFamily="2" charset="-122"/>
              </a:rPr>
              <a:t>为</a:t>
            </a:r>
            <a:r>
              <a:rPr sz="1200" spc="10" dirty="0">
                <a:latin typeface="宋体" panose="02010600030101010101" pitchFamily="2" charset="-122"/>
                <a:cs typeface="宋体" panose="02010600030101010101" pitchFamily="2" charset="-122"/>
              </a:rPr>
              <a:t>中心</a:t>
            </a:r>
            <a:r>
              <a:rPr sz="120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本系</a:t>
            </a:r>
            <a:r>
              <a:rPr sz="1200" dirty="0">
                <a:latin typeface="宋体" panose="02010600030101010101" pitchFamily="2" charset="-122"/>
                <a:cs typeface="宋体" panose="02010600030101010101" pitchFamily="2" charset="-122"/>
              </a:rPr>
              <a:t>统</a:t>
            </a:r>
            <a:r>
              <a:rPr sz="1200" spc="10" dirty="0">
                <a:latin typeface="宋体" panose="02010600030101010101" pitchFamily="2" charset="-122"/>
                <a:cs typeface="宋体" panose="02010600030101010101" pitchFamily="2" charset="-122"/>
              </a:rPr>
              <a:t>针</a:t>
            </a:r>
            <a:r>
              <a:rPr sz="1200" dirty="0">
                <a:latin typeface="宋体" panose="02010600030101010101" pitchFamily="2" charset="-122"/>
                <a:cs typeface="宋体" panose="02010600030101010101" pitchFamily="2" charset="-122"/>
              </a:rPr>
              <a:t>对 人群主要为社区空巢老人，所以应当贯彻绿色健康的理念，色调不应该太浓烈。</a:t>
            </a:r>
            <a:endParaRPr sz="1200">
              <a:latin typeface="宋体" panose="02010600030101010101" pitchFamily="2" charset="-122"/>
              <a:cs typeface="宋体" panose="02010600030101010101" pitchFamily="2" charset="-122"/>
            </a:endParaRPr>
          </a:p>
          <a:p>
            <a:pPr marL="12700" marR="5080" lvl="3" indent="304800" algn="just">
              <a:lnSpc>
                <a:spcPct val="163000"/>
              </a:lnSpc>
              <a:buAutoNum type="arabicPlain"/>
              <a:tabLst>
                <a:tab pos="812800" algn="l"/>
              </a:tabLst>
            </a:pPr>
            <a:r>
              <a:rPr sz="1200" spc="10" dirty="0">
                <a:latin typeface="宋体" panose="02010600030101010101" pitchFamily="2" charset="-122"/>
                <a:cs typeface="宋体" panose="02010600030101010101" pitchFamily="2" charset="-122"/>
              </a:rPr>
              <a:t>响</a:t>
            </a:r>
            <a:r>
              <a:rPr sz="1200" dirty="0">
                <a:latin typeface="宋体" panose="02010600030101010101" pitchFamily="2" charset="-122"/>
                <a:cs typeface="宋体" panose="02010600030101010101" pitchFamily="2" charset="-122"/>
              </a:rPr>
              <a:t>应</a:t>
            </a:r>
            <a:r>
              <a:rPr sz="1200" spc="10" dirty="0">
                <a:latin typeface="宋体" panose="02010600030101010101" pitchFamily="2" charset="-122"/>
                <a:cs typeface="宋体" panose="02010600030101010101" pitchFamily="2" charset="-122"/>
              </a:rPr>
              <a:t>时间</a:t>
            </a:r>
            <a:r>
              <a:rPr sz="120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对于</a:t>
            </a:r>
            <a:r>
              <a:rPr sz="1200" dirty="0">
                <a:latin typeface="宋体" panose="02010600030101010101" pitchFamily="2" charset="-122"/>
                <a:cs typeface="宋体" panose="02010600030101010101" pitchFamily="2" charset="-122"/>
              </a:rPr>
              <a:t>响</a:t>
            </a:r>
            <a:r>
              <a:rPr sz="1200" spc="10" dirty="0">
                <a:latin typeface="宋体" panose="02010600030101010101" pitchFamily="2" charset="-122"/>
                <a:cs typeface="宋体" panose="02010600030101010101" pitchFamily="2" charset="-122"/>
              </a:rPr>
              <a:t>应式</a:t>
            </a:r>
            <a:r>
              <a:rPr sz="120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交互</a:t>
            </a:r>
            <a:r>
              <a:rPr sz="1200" dirty="0">
                <a:latin typeface="宋体" panose="02010600030101010101" pitchFamily="2" charset="-122"/>
                <a:cs typeface="宋体" panose="02010600030101010101" pitchFamily="2" charset="-122"/>
              </a:rPr>
              <a:t>系</a:t>
            </a:r>
            <a:r>
              <a:rPr sz="1200" spc="10" dirty="0">
                <a:latin typeface="宋体" panose="02010600030101010101" pitchFamily="2" charset="-122"/>
                <a:cs typeface="宋体" panose="02010600030101010101" pitchFamily="2" charset="-122"/>
              </a:rPr>
              <a:t>统，</a:t>
            </a:r>
            <a:r>
              <a:rPr sz="120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般要</a:t>
            </a:r>
            <a:r>
              <a:rPr sz="1200" dirty="0">
                <a:latin typeface="宋体" panose="02010600030101010101" pitchFamily="2" charset="-122"/>
                <a:cs typeface="宋体" panose="02010600030101010101" pitchFamily="2" charset="-122"/>
              </a:rPr>
              <a:t>求</a:t>
            </a:r>
            <a:r>
              <a:rPr sz="1200" spc="10" dirty="0">
                <a:latin typeface="宋体" panose="02010600030101010101" pitchFamily="2" charset="-122"/>
                <a:cs typeface="宋体" panose="02010600030101010101" pitchFamily="2" charset="-122"/>
              </a:rPr>
              <a:t>系统</a:t>
            </a:r>
            <a:r>
              <a:rPr sz="1200" dirty="0">
                <a:latin typeface="宋体" panose="02010600030101010101" pitchFamily="2" charset="-122"/>
                <a:cs typeface="宋体" panose="02010600030101010101" pitchFamily="2" charset="-122"/>
              </a:rPr>
              <a:t>响</a:t>
            </a:r>
            <a:r>
              <a:rPr sz="1200" spc="10" dirty="0">
                <a:latin typeface="宋体" panose="02010600030101010101" pitchFamily="2" charset="-122"/>
                <a:cs typeface="宋体" panose="02010600030101010101" pitchFamily="2" charset="-122"/>
              </a:rPr>
              <a:t>应效</a:t>
            </a:r>
            <a:r>
              <a:rPr sz="1200" dirty="0">
                <a:latin typeface="宋体" panose="02010600030101010101" pitchFamily="2" charset="-122"/>
                <a:cs typeface="宋体" panose="02010600030101010101" pitchFamily="2" charset="-122"/>
              </a:rPr>
              <a:t>果</a:t>
            </a:r>
            <a:r>
              <a:rPr sz="1200" spc="10" dirty="0">
                <a:latin typeface="宋体" panose="02010600030101010101" pitchFamily="2" charset="-122"/>
                <a:cs typeface="宋体" panose="02010600030101010101" pitchFamily="2" charset="-122"/>
              </a:rPr>
              <a:t>不能</a:t>
            </a:r>
            <a:r>
              <a:rPr sz="1200" dirty="0">
                <a:latin typeface="宋体" panose="02010600030101010101" pitchFamily="2" charset="-122"/>
                <a:cs typeface="宋体" panose="02010600030101010101" pitchFamily="2" charset="-122"/>
              </a:rPr>
              <a:t>让</a:t>
            </a:r>
            <a:r>
              <a:rPr sz="1200" spc="10" dirty="0">
                <a:latin typeface="宋体" panose="02010600030101010101" pitchFamily="2" charset="-122"/>
                <a:cs typeface="宋体" panose="02010600030101010101" pitchFamily="2" charset="-122"/>
              </a:rPr>
              <a:t>用</a:t>
            </a:r>
            <a:r>
              <a:rPr sz="1200" dirty="0">
                <a:latin typeface="宋体" panose="02010600030101010101" pitchFamily="2" charset="-122"/>
                <a:cs typeface="宋体" panose="02010600030101010101" pitchFamily="2" charset="-122"/>
              </a:rPr>
              <a:t>户 体会到明显的延迟感，此类普通式响应系统的响应时间一般在</a:t>
            </a:r>
            <a:r>
              <a:rPr sz="1200" spc="-305" dirty="0">
                <a:latin typeface="宋体" panose="02010600030101010101" pitchFamily="2" charset="-122"/>
                <a:cs typeface="宋体" panose="02010600030101010101" pitchFamily="2" charset="-122"/>
              </a:rPr>
              <a:t> </a:t>
            </a:r>
            <a:r>
              <a:rPr sz="1200" dirty="0">
                <a:latin typeface="Times New Roman" panose="02020603050405020304"/>
                <a:cs typeface="Times New Roman" panose="02020603050405020304"/>
              </a:rPr>
              <a:t>1</a:t>
            </a:r>
            <a:r>
              <a:rPr sz="1200" spc="-10" dirty="0">
                <a:latin typeface="Times New Roman" panose="02020603050405020304"/>
                <a:cs typeface="Times New Roman" panose="02020603050405020304"/>
              </a:rPr>
              <a:t> </a:t>
            </a:r>
            <a:r>
              <a:rPr sz="1200" dirty="0">
                <a:latin typeface="宋体" panose="02010600030101010101" pitchFamily="2" charset="-122"/>
                <a:cs typeface="宋体" panose="02010600030101010101" pitchFamily="2" charset="-122"/>
              </a:rPr>
              <a:t>秒左右。</a:t>
            </a:r>
            <a:endParaRPr sz="1200">
              <a:latin typeface="宋体" panose="02010600030101010101" pitchFamily="2" charset="-122"/>
              <a:cs typeface="宋体" panose="02010600030101010101" pitchFamily="2" charset="-122"/>
            </a:endParaRPr>
          </a:p>
          <a:p>
            <a:pPr marL="812800" lvl="3" indent="-495300" algn="just">
              <a:lnSpc>
                <a:spcPct val="100000"/>
              </a:lnSpc>
              <a:spcBef>
                <a:spcPts val="900"/>
              </a:spcBef>
              <a:buAutoNum type="arabicPlain"/>
              <a:tabLst>
                <a:tab pos="812800" algn="l"/>
              </a:tabLst>
            </a:pPr>
            <a:r>
              <a:rPr sz="1200" spc="10" dirty="0">
                <a:latin typeface="宋体" panose="02010600030101010101" pitchFamily="2" charset="-122"/>
                <a:cs typeface="宋体" panose="02010600030101010101" pitchFamily="2" charset="-122"/>
              </a:rPr>
              <a:t>安</a:t>
            </a:r>
            <a:r>
              <a:rPr sz="1200" dirty="0">
                <a:latin typeface="宋体" panose="02010600030101010101" pitchFamily="2" charset="-122"/>
                <a:cs typeface="宋体" panose="02010600030101010101" pitchFamily="2" charset="-122"/>
              </a:rPr>
              <a:t>全</a:t>
            </a:r>
            <a:r>
              <a:rPr sz="1200" spc="10" dirty="0">
                <a:latin typeface="宋体" panose="02010600030101010101" pitchFamily="2" charset="-122"/>
                <a:cs typeface="宋体" panose="02010600030101010101" pitchFamily="2" charset="-122"/>
              </a:rPr>
              <a:t>性。</a:t>
            </a:r>
            <a:r>
              <a:rPr sz="1200" dirty="0">
                <a:latin typeface="宋体" panose="02010600030101010101" pitchFamily="2" charset="-122"/>
                <a:cs typeface="宋体" panose="02010600030101010101" pitchFamily="2" charset="-122"/>
              </a:rPr>
              <a:t>本</a:t>
            </a:r>
            <a:r>
              <a:rPr sz="1200" spc="10" dirty="0">
                <a:latin typeface="宋体" panose="02010600030101010101" pitchFamily="2" charset="-122"/>
                <a:cs typeface="宋体" panose="02010600030101010101" pitchFamily="2" charset="-122"/>
              </a:rPr>
              <a:t>系统</a:t>
            </a:r>
            <a:r>
              <a:rPr sz="1200" dirty="0">
                <a:latin typeface="宋体" panose="02010600030101010101" pitchFamily="2" charset="-122"/>
                <a:cs typeface="宋体" panose="02010600030101010101" pitchFamily="2" charset="-122"/>
              </a:rPr>
              <a:t>采</a:t>
            </a:r>
            <a:r>
              <a:rPr sz="1200" spc="10" dirty="0">
                <a:latin typeface="宋体" panose="02010600030101010101" pitchFamily="2" charset="-122"/>
                <a:cs typeface="宋体" panose="02010600030101010101" pitchFamily="2" charset="-122"/>
              </a:rPr>
              <a:t>集了</a:t>
            </a:r>
            <a:r>
              <a:rPr sz="120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户的</a:t>
            </a:r>
            <a:r>
              <a:rPr sz="1200" dirty="0">
                <a:latin typeface="宋体" panose="02010600030101010101" pitchFamily="2" charset="-122"/>
                <a:cs typeface="宋体" panose="02010600030101010101" pitchFamily="2" charset="-122"/>
              </a:rPr>
              <a:t>部</a:t>
            </a:r>
            <a:r>
              <a:rPr sz="1200" spc="10" dirty="0">
                <a:latin typeface="宋体" panose="02010600030101010101" pitchFamily="2" charset="-122"/>
                <a:cs typeface="宋体" panose="02010600030101010101" pitchFamily="2" charset="-122"/>
              </a:rPr>
              <a:t>分私</a:t>
            </a:r>
            <a:r>
              <a:rPr sz="1200" dirty="0">
                <a:latin typeface="宋体" panose="02010600030101010101" pitchFamily="2" charset="-122"/>
                <a:cs typeface="宋体" panose="02010600030101010101" pitchFamily="2" charset="-122"/>
              </a:rPr>
              <a:t>人</a:t>
            </a:r>
            <a:r>
              <a:rPr sz="1200" spc="10" dirty="0">
                <a:latin typeface="宋体" panose="02010600030101010101" pitchFamily="2" charset="-122"/>
                <a:cs typeface="宋体" panose="02010600030101010101" pitchFamily="2" charset="-122"/>
              </a:rPr>
              <a:t>信息</a:t>
            </a:r>
            <a:r>
              <a:rPr sz="1200" dirty="0">
                <a:latin typeface="宋体" panose="02010600030101010101" pitchFamily="2" charset="-122"/>
                <a:cs typeface="宋体" panose="02010600030101010101" pitchFamily="2" charset="-122"/>
              </a:rPr>
              <a:t>并</a:t>
            </a:r>
            <a:r>
              <a:rPr sz="1200" spc="10" dirty="0">
                <a:latin typeface="宋体" panose="02010600030101010101" pitchFamily="2" charset="-122"/>
                <a:cs typeface="宋体" panose="02010600030101010101" pitchFamily="2" charset="-122"/>
              </a:rPr>
              <a:t>且涉</a:t>
            </a:r>
            <a:r>
              <a:rPr sz="1200" dirty="0">
                <a:latin typeface="宋体" panose="02010600030101010101" pitchFamily="2" charset="-122"/>
                <a:cs typeface="宋体" panose="02010600030101010101" pitchFamily="2" charset="-122"/>
              </a:rPr>
              <a:t>及</a:t>
            </a:r>
            <a:r>
              <a:rPr sz="1200" spc="10" dirty="0">
                <a:latin typeface="宋体" panose="02010600030101010101" pitchFamily="2" charset="-122"/>
                <a:cs typeface="宋体" panose="02010600030101010101" pitchFamily="2" charset="-122"/>
              </a:rPr>
              <a:t>到药</a:t>
            </a:r>
            <a:r>
              <a:rPr sz="1200" dirty="0">
                <a:latin typeface="宋体" panose="02010600030101010101" pitchFamily="2" charset="-122"/>
                <a:cs typeface="宋体" panose="02010600030101010101" pitchFamily="2" charset="-122"/>
              </a:rPr>
              <a:t>物</a:t>
            </a:r>
            <a:r>
              <a:rPr sz="1200" spc="10" dirty="0">
                <a:latin typeface="宋体" panose="02010600030101010101" pitchFamily="2" charset="-122"/>
                <a:cs typeface="宋体" panose="02010600030101010101" pitchFamily="2" charset="-122"/>
              </a:rPr>
              <a:t>销售</a:t>
            </a:r>
            <a:r>
              <a:rPr sz="120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交</a:t>
            </a:r>
            <a:r>
              <a:rPr sz="1200" dirty="0">
                <a:latin typeface="宋体" panose="02010600030101010101" pitchFamily="2" charset="-122"/>
                <a:cs typeface="宋体" panose="02010600030101010101" pitchFamily="2" charset="-122"/>
              </a:rPr>
              <a:t>易</a:t>
            </a:r>
            <a:endParaRPr sz="1200">
              <a:latin typeface="宋体" panose="02010600030101010101" pitchFamily="2" charset="-122"/>
              <a:cs typeface="宋体" panose="02010600030101010101" pitchFamily="2"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12</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626100" cy="8061959"/>
          </a:xfrm>
          <a:prstGeom prst="rect">
            <a:avLst/>
          </a:prstGeom>
        </p:spPr>
        <p:txBody>
          <a:bodyPr vert="horz" wrap="square" lIns="0" tIns="12700" rIns="0" bIns="0" rtlCol="0">
            <a:spAutoFit/>
          </a:bodyPr>
          <a:lstStyle/>
          <a:p>
            <a:pPr marR="39370"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spcBef>
                <a:spcPts val="10"/>
              </a:spcBef>
            </a:pPr>
            <a:endParaRPr sz="1050">
              <a:latin typeface="宋体" panose="02010600030101010101" pitchFamily="2" charset="-122"/>
              <a:cs typeface="宋体" panose="02010600030101010101" pitchFamily="2" charset="-122"/>
            </a:endParaRPr>
          </a:p>
          <a:p>
            <a:pPr marL="12700" marR="50800">
              <a:lnSpc>
                <a:spcPct val="163000"/>
              </a:lnSpc>
            </a:pPr>
            <a:r>
              <a:rPr sz="1200" spc="10" dirty="0">
                <a:latin typeface="宋体" panose="02010600030101010101" pitchFamily="2" charset="-122"/>
                <a:cs typeface="宋体" panose="02010600030101010101" pitchFamily="2" charset="-122"/>
              </a:rPr>
              <a:t>行</a:t>
            </a:r>
            <a:r>
              <a:rPr sz="1200" spc="20" dirty="0">
                <a:latin typeface="宋体" panose="02010600030101010101" pitchFamily="2" charset="-122"/>
                <a:cs typeface="宋体" panose="02010600030101010101" pitchFamily="2" charset="-122"/>
              </a:rPr>
              <a:t>为</a:t>
            </a:r>
            <a:r>
              <a:rPr sz="1200" spc="10" dirty="0">
                <a:latin typeface="宋体" panose="02010600030101010101" pitchFamily="2" charset="-122"/>
                <a:cs typeface="宋体" panose="02010600030101010101" pitchFamily="2" charset="-122"/>
              </a:rPr>
              <a:t>，所以</a:t>
            </a:r>
            <a:r>
              <a:rPr sz="1200" spc="20" dirty="0">
                <a:latin typeface="宋体" panose="02010600030101010101" pitchFamily="2" charset="-122"/>
                <a:cs typeface="宋体" panose="02010600030101010101" pitchFamily="2" charset="-122"/>
              </a:rPr>
              <a:t>极</a:t>
            </a:r>
            <a:r>
              <a:rPr sz="1200" spc="10" dirty="0">
                <a:latin typeface="宋体" panose="02010600030101010101" pitchFamily="2" charset="-122"/>
                <a:cs typeface="宋体" panose="02010600030101010101" pitchFamily="2" charset="-122"/>
              </a:rPr>
              <a:t>有必</a:t>
            </a:r>
            <a:r>
              <a:rPr sz="1200" spc="20" dirty="0">
                <a:latin typeface="宋体" panose="02010600030101010101" pitchFamily="2" charset="-122"/>
                <a:cs typeface="宋体" panose="02010600030101010101" pitchFamily="2" charset="-122"/>
              </a:rPr>
              <a:t>要</a:t>
            </a:r>
            <a:r>
              <a:rPr sz="1200" spc="10" dirty="0">
                <a:latin typeface="宋体" panose="02010600030101010101" pitchFamily="2" charset="-122"/>
                <a:cs typeface="宋体" panose="02010600030101010101" pitchFamily="2" charset="-122"/>
              </a:rPr>
              <a:t>保证信</a:t>
            </a:r>
            <a:r>
              <a:rPr sz="1200" spc="20" dirty="0">
                <a:latin typeface="宋体" panose="02010600030101010101" pitchFamily="2" charset="-122"/>
                <a:cs typeface="宋体" panose="02010600030101010101" pitchFamily="2" charset="-122"/>
              </a:rPr>
              <a:t>息</a:t>
            </a:r>
            <a:r>
              <a:rPr sz="1200" spc="10" dirty="0">
                <a:latin typeface="宋体" panose="02010600030101010101" pitchFamily="2" charset="-122"/>
                <a:cs typeface="宋体" panose="02010600030101010101" pitchFamily="2" charset="-122"/>
              </a:rPr>
              <a:t>的隐</a:t>
            </a:r>
            <a:r>
              <a:rPr sz="1200" spc="20" dirty="0">
                <a:latin typeface="宋体" panose="02010600030101010101" pitchFamily="2" charset="-122"/>
                <a:cs typeface="宋体" panose="02010600030101010101" pitchFamily="2" charset="-122"/>
              </a:rPr>
              <a:t>蔽</a:t>
            </a:r>
            <a:r>
              <a:rPr sz="1200" spc="10" dirty="0">
                <a:latin typeface="宋体" panose="02010600030101010101" pitchFamily="2" charset="-122"/>
                <a:cs typeface="宋体" panose="02010600030101010101" pitchFamily="2" charset="-122"/>
              </a:rPr>
              <a:t>与安全</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只有</a:t>
            </a:r>
            <a:r>
              <a:rPr sz="1200" spc="20" dirty="0">
                <a:latin typeface="宋体" panose="02010600030101010101" pitchFamily="2" charset="-122"/>
                <a:cs typeface="宋体" panose="02010600030101010101" pitchFamily="2" charset="-122"/>
              </a:rPr>
              <a:t>被</a:t>
            </a:r>
            <a:r>
              <a:rPr sz="1200" spc="10" dirty="0">
                <a:latin typeface="宋体" panose="02010600030101010101" pitchFamily="2" charset="-122"/>
                <a:cs typeface="宋体" panose="02010600030101010101" pitchFamily="2" charset="-122"/>
              </a:rPr>
              <a:t>授权用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即拥</a:t>
            </a:r>
            <a:r>
              <a:rPr sz="1200" spc="20" dirty="0">
                <a:latin typeface="宋体" panose="02010600030101010101" pitchFamily="2" charset="-122"/>
                <a:cs typeface="宋体" panose="02010600030101010101" pitchFamily="2" charset="-122"/>
              </a:rPr>
              <a:t>有</a:t>
            </a:r>
            <a:r>
              <a:rPr sz="1200" spc="10" dirty="0">
                <a:latin typeface="宋体" panose="02010600030101010101" pitchFamily="2" charset="-122"/>
                <a:cs typeface="宋体" panose="02010600030101010101" pitchFamily="2" charset="-122"/>
              </a:rPr>
              <a:t>系统账</a:t>
            </a:r>
            <a:r>
              <a:rPr sz="1200" spc="20" dirty="0">
                <a:latin typeface="宋体" panose="02010600030101010101" pitchFamily="2" charset="-122"/>
                <a:cs typeface="宋体" panose="02010600030101010101" pitchFamily="2" charset="-122"/>
              </a:rPr>
              <a:t>号</a:t>
            </a:r>
            <a:r>
              <a:rPr sz="1200" spc="10" dirty="0">
                <a:latin typeface="宋体" panose="02010600030101010101" pitchFamily="2" charset="-122"/>
                <a:cs typeface="宋体" panose="02010600030101010101" pitchFamily="2" charset="-122"/>
              </a:rPr>
              <a:t>密</a:t>
            </a:r>
            <a:r>
              <a:rPr sz="1200" dirty="0">
                <a:latin typeface="宋体" panose="02010600030101010101" pitchFamily="2" charset="-122"/>
                <a:cs typeface="宋体" panose="02010600030101010101" pitchFamily="2" charset="-122"/>
              </a:rPr>
              <a:t>码 的用户只能看到和修改权限范围内的信息。</a:t>
            </a:r>
            <a:endParaRPr sz="1200">
              <a:latin typeface="宋体" panose="02010600030101010101" pitchFamily="2" charset="-122"/>
              <a:cs typeface="宋体" panose="02010600030101010101" pitchFamily="2" charset="-122"/>
            </a:endParaRPr>
          </a:p>
          <a:p>
            <a:pPr marL="12700" marR="50800" indent="304800" algn="just">
              <a:lnSpc>
                <a:spcPct val="163000"/>
              </a:lnSpc>
              <a:buAutoNum type="arabicPlain" startAt="4"/>
              <a:tabLst>
                <a:tab pos="812800" algn="l"/>
              </a:tabLst>
            </a:pPr>
            <a:r>
              <a:rPr sz="1200" spc="10" dirty="0">
                <a:latin typeface="宋体" panose="02010600030101010101" pitchFamily="2" charset="-122"/>
                <a:cs typeface="宋体" panose="02010600030101010101" pitchFamily="2" charset="-122"/>
              </a:rPr>
              <a:t>可</a:t>
            </a:r>
            <a:r>
              <a:rPr sz="1200" dirty="0">
                <a:latin typeface="宋体" panose="02010600030101010101" pitchFamily="2" charset="-122"/>
                <a:cs typeface="宋体" panose="02010600030101010101" pitchFamily="2" charset="-122"/>
              </a:rPr>
              <a:t>靠</a:t>
            </a:r>
            <a:r>
              <a:rPr sz="1200" spc="10" dirty="0">
                <a:latin typeface="宋体" panose="02010600030101010101" pitchFamily="2" charset="-122"/>
                <a:cs typeface="宋体" panose="02010600030101010101" pitchFamily="2" charset="-122"/>
              </a:rPr>
              <a:t>性。</a:t>
            </a:r>
            <a:r>
              <a:rPr sz="1200" dirty="0">
                <a:latin typeface="宋体" panose="02010600030101010101" pitchFamily="2" charset="-122"/>
                <a:cs typeface="宋体" panose="02010600030101010101" pitchFamily="2" charset="-122"/>
              </a:rPr>
              <a:t>由</a:t>
            </a:r>
            <a:r>
              <a:rPr sz="1200" spc="10" dirty="0">
                <a:latin typeface="宋体" panose="02010600030101010101" pitchFamily="2" charset="-122"/>
                <a:cs typeface="宋体" panose="02010600030101010101" pitchFamily="2" charset="-122"/>
              </a:rPr>
              <a:t>于系</a:t>
            </a:r>
            <a:r>
              <a:rPr sz="1200" dirty="0">
                <a:latin typeface="宋体" panose="02010600030101010101" pitchFamily="2" charset="-122"/>
                <a:cs typeface="宋体" panose="02010600030101010101" pitchFamily="2" charset="-122"/>
              </a:rPr>
              <a:t>统</a:t>
            </a:r>
            <a:r>
              <a:rPr sz="1200" spc="10" dirty="0">
                <a:latin typeface="宋体" panose="02010600030101010101" pitchFamily="2" charset="-122"/>
                <a:cs typeface="宋体" panose="02010600030101010101" pitchFamily="2" charset="-122"/>
              </a:rPr>
              <a:t>在一</a:t>
            </a:r>
            <a:r>
              <a:rPr sz="1200" dirty="0">
                <a:latin typeface="宋体" panose="02010600030101010101" pitchFamily="2" charset="-122"/>
                <a:cs typeface="宋体" panose="02010600030101010101" pitchFamily="2" charset="-122"/>
              </a:rPr>
              <a:t>定</a:t>
            </a:r>
            <a:r>
              <a:rPr sz="1200" spc="10" dirty="0">
                <a:latin typeface="宋体" panose="02010600030101010101" pitchFamily="2" charset="-122"/>
                <a:cs typeface="宋体" panose="02010600030101010101" pitchFamily="2" charset="-122"/>
              </a:rPr>
              <a:t>的环</a:t>
            </a:r>
            <a:r>
              <a:rPr sz="1200" dirty="0">
                <a:latin typeface="宋体" panose="02010600030101010101" pitchFamily="2" charset="-122"/>
                <a:cs typeface="宋体" panose="02010600030101010101" pitchFamily="2" charset="-122"/>
              </a:rPr>
              <a:t>境</a:t>
            </a:r>
            <a:r>
              <a:rPr sz="1200" spc="10" dirty="0">
                <a:latin typeface="宋体" panose="02010600030101010101" pitchFamily="2" charset="-122"/>
                <a:cs typeface="宋体" panose="02010600030101010101" pitchFamily="2" charset="-122"/>
              </a:rPr>
              <a:t>下发</a:t>
            </a:r>
            <a:r>
              <a:rPr sz="1200" dirty="0">
                <a:latin typeface="宋体" panose="02010600030101010101" pitchFamily="2" charset="-122"/>
                <a:cs typeface="宋体" panose="02010600030101010101" pitchFamily="2" charset="-122"/>
              </a:rPr>
              <a:t>生</a:t>
            </a:r>
            <a:r>
              <a:rPr sz="1200" spc="10" dirty="0">
                <a:latin typeface="宋体" panose="02010600030101010101" pitchFamily="2" charset="-122"/>
                <a:cs typeface="宋体" panose="02010600030101010101" pitchFamily="2" charset="-122"/>
              </a:rPr>
              <a:t>错误</a:t>
            </a:r>
            <a:r>
              <a:rPr sz="120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原因</a:t>
            </a:r>
            <a:r>
              <a:rPr sz="1200" dirty="0">
                <a:latin typeface="宋体" panose="02010600030101010101" pitchFamily="2" charset="-122"/>
                <a:cs typeface="宋体" panose="02010600030101010101" pitchFamily="2" charset="-122"/>
              </a:rPr>
              <a:t>数</a:t>
            </a:r>
            <a:r>
              <a:rPr sz="1200" spc="10" dirty="0">
                <a:latin typeface="宋体" panose="02010600030101010101" pitchFamily="2" charset="-122"/>
                <a:cs typeface="宋体" panose="02010600030101010101" pitchFamily="2" charset="-122"/>
              </a:rPr>
              <a:t>不尽</a:t>
            </a:r>
            <a:r>
              <a:rPr sz="1200" dirty="0">
                <a:latin typeface="宋体" panose="02010600030101010101" pitchFamily="2" charset="-122"/>
                <a:cs typeface="宋体" panose="02010600030101010101" pitchFamily="2" charset="-122"/>
              </a:rPr>
              <a:t>数</a:t>
            </a:r>
            <a:r>
              <a:rPr sz="1200" spc="10" dirty="0">
                <a:latin typeface="宋体" panose="02010600030101010101" pitchFamily="2" charset="-122"/>
                <a:cs typeface="宋体" panose="02010600030101010101" pitchFamily="2" charset="-122"/>
              </a:rPr>
              <a:t>，为</a:t>
            </a:r>
            <a:r>
              <a:rPr sz="1200" dirty="0">
                <a:latin typeface="宋体" panose="02010600030101010101" pitchFamily="2" charset="-122"/>
                <a:cs typeface="宋体" panose="02010600030101010101" pitchFamily="2" charset="-122"/>
              </a:rPr>
              <a:t>了</a:t>
            </a:r>
            <a:r>
              <a:rPr sz="1200" spc="10" dirty="0">
                <a:latin typeface="宋体" panose="02010600030101010101" pitchFamily="2" charset="-122"/>
                <a:cs typeface="宋体" panose="02010600030101010101" pitchFamily="2" charset="-122"/>
              </a:rPr>
              <a:t>使</a:t>
            </a:r>
            <a:r>
              <a:rPr sz="1200" dirty="0">
                <a:latin typeface="宋体" panose="02010600030101010101" pitchFamily="2" charset="-122"/>
                <a:cs typeface="宋体" panose="02010600030101010101" pitchFamily="2" charset="-122"/>
              </a:rPr>
              <a:t>得 </a:t>
            </a:r>
            <a:r>
              <a:rPr sz="1200" spc="10" dirty="0">
                <a:latin typeface="宋体" panose="02010600030101010101" pitchFamily="2" charset="-122"/>
                <a:cs typeface="宋体" panose="02010600030101010101" pitchFamily="2" charset="-122"/>
              </a:rPr>
              <a:t>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能够使</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上一</a:t>
            </a:r>
            <a:r>
              <a:rPr sz="1200" spc="20" dirty="0">
                <a:latin typeface="宋体" panose="02010600030101010101" pitchFamily="2" charset="-122"/>
                <a:cs typeface="宋体" panose="02010600030101010101" pitchFamily="2" charset="-122"/>
              </a:rPr>
              <a:t>个</a:t>
            </a:r>
            <a:r>
              <a:rPr sz="1200" spc="10" dirty="0">
                <a:latin typeface="宋体" panose="02010600030101010101" pitchFamily="2" charset="-122"/>
                <a:cs typeface="宋体" panose="02010600030101010101" pitchFamily="2" charset="-122"/>
              </a:rPr>
              <a:t>可靠的</a:t>
            </a:r>
            <a:r>
              <a:rPr sz="1200" spc="20" dirty="0">
                <a:latin typeface="宋体" panose="02010600030101010101" pitchFamily="2" charset="-122"/>
                <a:cs typeface="宋体" panose="02010600030101010101" pitchFamily="2" charset="-122"/>
              </a:rPr>
              <a:t>系</a:t>
            </a:r>
            <a:r>
              <a:rPr sz="1200" spc="10" dirty="0">
                <a:latin typeface="宋体" panose="02010600030101010101" pitchFamily="2" charset="-122"/>
                <a:cs typeface="宋体" panose="02010600030101010101" pitchFamily="2" charset="-122"/>
              </a:rPr>
              <a:t>统，</a:t>
            </a:r>
            <a:r>
              <a:rPr sz="1200" spc="20" dirty="0">
                <a:latin typeface="宋体" panose="02010600030101010101" pitchFamily="2" charset="-122"/>
                <a:cs typeface="宋体" panose="02010600030101010101" pitchFamily="2" charset="-122"/>
              </a:rPr>
              <a:t>可</a:t>
            </a:r>
            <a:r>
              <a:rPr sz="1200" spc="10" dirty="0">
                <a:latin typeface="宋体" panose="02010600030101010101" pitchFamily="2" charset="-122"/>
                <a:cs typeface="宋体" panose="02010600030101010101" pitchFamily="2" charset="-122"/>
              </a:rPr>
              <a:t>靠性需</a:t>
            </a:r>
            <a:r>
              <a:rPr sz="1200" spc="20" dirty="0">
                <a:latin typeface="宋体" panose="02010600030101010101" pitchFamily="2" charset="-122"/>
                <a:cs typeface="宋体" panose="02010600030101010101" pitchFamily="2" charset="-122"/>
              </a:rPr>
              <a:t>求</a:t>
            </a:r>
            <a:r>
              <a:rPr sz="1200" spc="10" dirty="0">
                <a:latin typeface="宋体" panose="02010600030101010101" pitchFamily="2" charset="-122"/>
                <a:cs typeface="宋体" panose="02010600030101010101" pitchFamily="2" charset="-122"/>
              </a:rPr>
              <a:t>分析</a:t>
            </a:r>
            <a:r>
              <a:rPr sz="1200" spc="20" dirty="0">
                <a:latin typeface="宋体" panose="02010600030101010101" pitchFamily="2" charset="-122"/>
                <a:cs typeface="宋体" panose="02010600030101010101" pitchFamily="2" charset="-122"/>
              </a:rPr>
              <a:t>阶</a:t>
            </a:r>
            <a:r>
              <a:rPr sz="1200" spc="10" dirty="0">
                <a:latin typeface="宋体" panose="02010600030101010101" pitchFamily="2" charset="-122"/>
                <a:cs typeface="宋体" panose="02010600030101010101" pitchFamily="2" charset="-122"/>
              </a:rPr>
              <a:t>段系统</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开发</a:t>
            </a:r>
            <a:r>
              <a:rPr sz="1200" spc="20" dirty="0">
                <a:latin typeface="宋体" panose="02010600030101010101" pitchFamily="2" charset="-122"/>
                <a:cs typeface="宋体" panose="02010600030101010101" pitchFamily="2" charset="-122"/>
              </a:rPr>
              <a:t>人</a:t>
            </a:r>
            <a:r>
              <a:rPr sz="1200" spc="10" dirty="0">
                <a:latin typeface="宋体" panose="02010600030101010101" pitchFamily="2" charset="-122"/>
                <a:cs typeface="宋体" panose="02010600030101010101" pitchFamily="2" charset="-122"/>
              </a:rPr>
              <a:t>员必须</a:t>
            </a:r>
            <a:r>
              <a:rPr sz="1200" spc="20" dirty="0">
                <a:latin typeface="宋体" panose="02010600030101010101" pitchFamily="2" charset="-122"/>
                <a:cs typeface="宋体" panose="02010600030101010101" pitchFamily="2" charset="-122"/>
              </a:rPr>
              <a:t>要</a:t>
            </a:r>
            <a:r>
              <a:rPr sz="1200" spc="10" dirty="0">
                <a:latin typeface="宋体" panose="02010600030101010101" pitchFamily="2" charset="-122"/>
                <a:cs typeface="宋体" panose="02010600030101010101" pitchFamily="2" charset="-122"/>
              </a:rPr>
              <a:t>弄</a:t>
            </a:r>
            <a:r>
              <a:rPr sz="1200" dirty="0">
                <a:latin typeface="宋体" panose="02010600030101010101" pitchFamily="2" charset="-122"/>
                <a:cs typeface="宋体" panose="02010600030101010101" pitchFamily="2" charset="-122"/>
              </a:rPr>
              <a:t>清 楚系统出错的原因，前期预防缺陷，后期消除缺陷并能够实现预报缺陷。</a:t>
            </a:r>
            <a:endParaRPr sz="1200">
              <a:latin typeface="宋体" panose="02010600030101010101" pitchFamily="2" charset="-122"/>
              <a:cs typeface="宋体" panose="02010600030101010101" pitchFamily="2" charset="-122"/>
            </a:endParaRPr>
          </a:p>
          <a:p>
            <a:pPr marL="12700" marR="50800" indent="304800" algn="just">
              <a:lnSpc>
                <a:spcPct val="163000"/>
              </a:lnSpc>
              <a:buAutoNum type="arabicPlain" startAt="4"/>
              <a:tabLst>
                <a:tab pos="812800" algn="l"/>
              </a:tabLst>
            </a:pPr>
            <a:r>
              <a:rPr sz="1200" spc="10" dirty="0">
                <a:latin typeface="宋体" panose="02010600030101010101" pitchFamily="2" charset="-122"/>
                <a:cs typeface="宋体" panose="02010600030101010101" pitchFamily="2" charset="-122"/>
              </a:rPr>
              <a:t>可</a:t>
            </a:r>
            <a:r>
              <a:rPr sz="1200" dirty="0">
                <a:latin typeface="宋体" panose="02010600030101010101" pitchFamily="2" charset="-122"/>
                <a:cs typeface="宋体" panose="02010600030101010101" pitchFamily="2" charset="-122"/>
              </a:rPr>
              <a:t>扩</a:t>
            </a:r>
            <a:r>
              <a:rPr sz="1200" spc="10" dirty="0">
                <a:latin typeface="宋体" panose="02010600030101010101" pitchFamily="2" charset="-122"/>
                <a:cs typeface="宋体" panose="02010600030101010101" pitchFamily="2" charset="-122"/>
              </a:rPr>
              <a:t>展性</a:t>
            </a:r>
            <a:r>
              <a:rPr sz="120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信息</a:t>
            </a:r>
            <a:r>
              <a:rPr sz="1200" dirty="0">
                <a:latin typeface="宋体" panose="02010600030101010101" pitchFamily="2" charset="-122"/>
                <a:cs typeface="宋体" panose="02010600030101010101" pitchFamily="2" charset="-122"/>
              </a:rPr>
              <a:t>迭</a:t>
            </a:r>
            <a:r>
              <a:rPr sz="1200" spc="10" dirty="0">
                <a:latin typeface="宋体" panose="02010600030101010101" pitchFamily="2" charset="-122"/>
                <a:cs typeface="宋体" panose="02010600030101010101" pitchFamily="2" charset="-122"/>
              </a:rPr>
              <a:t>代周</a:t>
            </a:r>
            <a:r>
              <a:rPr sz="1200" dirty="0">
                <a:latin typeface="宋体" panose="02010600030101010101" pitchFamily="2" charset="-122"/>
                <a:cs typeface="宋体" panose="02010600030101010101" pitchFamily="2" charset="-122"/>
              </a:rPr>
              <a:t>期</a:t>
            </a:r>
            <a:r>
              <a:rPr sz="1200" spc="10" dirty="0">
                <a:latin typeface="宋体" panose="02010600030101010101" pitchFamily="2" charset="-122"/>
                <a:cs typeface="宋体" panose="02010600030101010101" pitchFamily="2" charset="-122"/>
              </a:rPr>
              <a:t>缩短</a:t>
            </a:r>
            <a:r>
              <a:rPr sz="120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功能</a:t>
            </a:r>
            <a:r>
              <a:rPr sz="1200" dirty="0">
                <a:latin typeface="宋体" panose="02010600030101010101" pitchFamily="2" charset="-122"/>
                <a:cs typeface="宋体" panose="02010600030101010101" pitchFamily="2" charset="-122"/>
              </a:rPr>
              <a:t>需</a:t>
            </a:r>
            <a:r>
              <a:rPr sz="1200" spc="10" dirty="0">
                <a:latin typeface="宋体" panose="02010600030101010101" pitchFamily="2" charset="-122"/>
                <a:cs typeface="宋体" panose="02010600030101010101" pitchFamily="2" charset="-122"/>
              </a:rPr>
              <a:t>求不</a:t>
            </a:r>
            <a:r>
              <a:rPr sz="1200" dirty="0">
                <a:latin typeface="宋体" panose="02010600030101010101" pitchFamily="2" charset="-122"/>
                <a:cs typeface="宋体" panose="02010600030101010101" pitchFamily="2" charset="-122"/>
              </a:rPr>
              <a:t>断</a:t>
            </a:r>
            <a:r>
              <a:rPr sz="1200" spc="10" dirty="0">
                <a:latin typeface="宋体" panose="02010600030101010101" pitchFamily="2" charset="-122"/>
                <a:cs typeface="宋体" panose="02010600030101010101" pitchFamily="2" charset="-122"/>
              </a:rPr>
              <a:t>增大</a:t>
            </a:r>
            <a:r>
              <a:rPr sz="1200" dirty="0">
                <a:latin typeface="宋体" panose="02010600030101010101" pitchFamily="2" charset="-122"/>
                <a:cs typeface="宋体" panose="02010600030101010101" pitchFamily="2" charset="-122"/>
              </a:rPr>
              <a:t>等</a:t>
            </a:r>
            <a:r>
              <a:rPr sz="1200" spc="10" dirty="0">
                <a:latin typeface="宋体" panose="02010600030101010101" pitchFamily="2" charset="-122"/>
                <a:cs typeface="宋体" panose="02010600030101010101" pitchFamily="2" charset="-122"/>
              </a:rPr>
              <a:t>等众</a:t>
            </a:r>
            <a:r>
              <a:rPr sz="1200" dirty="0">
                <a:latin typeface="宋体" panose="02010600030101010101" pitchFamily="2" charset="-122"/>
                <a:cs typeface="宋体" panose="02010600030101010101" pitchFamily="2" charset="-122"/>
              </a:rPr>
              <a:t>多</a:t>
            </a:r>
            <a:r>
              <a:rPr sz="1200" spc="10" dirty="0">
                <a:latin typeface="宋体" panose="02010600030101010101" pitchFamily="2" charset="-122"/>
                <a:cs typeface="宋体" panose="02010600030101010101" pitchFamily="2" charset="-122"/>
              </a:rPr>
              <a:t>的因</a:t>
            </a:r>
            <a:r>
              <a:rPr sz="1200" dirty="0">
                <a:latin typeface="宋体" panose="02010600030101010101" pitchFamily="2" charset="-122"/>
                <a:cs typeface="宋体" panose="02010600030101010101" pitchFamily="2" charset="-122"/>
              </a:rPr>
              <a:t>素</a:t>
            </a:r>
            <a:r>
              <a:rPr sz="1200" spc="1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都 </a:t>
            </a:r>
            <a:r>
              <a:rPr sz="1200" spc="10" dirty="0">
                <a:latin typeface="宋体" panose="02010600030101010101" pitchFamily="2" charset="-122"/>
                <a:cs typeface="宋体" panose="02010600030101010101" pitchFamily="2" charset="-122"/>
              </a:rPr>
              <a:t>对</a:t>
            </a:r>
            <a:r>
              <a:rPr sz="1200" spc="20" dirty="0">
                <a:latin typeface="宋体" panose="02010600030101010101" pitchFamily="2" charset="-122"/>
                <a:cs typeface="宋体" panose="02010600030101010101" pitchFamily="2" charset="-122"/>
              </a:rPr>
              <a:t>系</a:t>
            </a:r>
            <a:r>
              <a:rPr sz="1200" spc="10" dirty="0">
                <a:latin typeface="宋体" panose="02010600030101010101" pitchFamily="2" charset="-122"/>
                <a:cs typeface="宋体" panose="02010600030101010101" pitchFamily="2" charset="-122"/>
              </a:rPr>
              <a:t>统的可</a:t>
            </a:r>
            <a:r>
              <a:rPr sz="1200" spc="20" dirty="0">
                <a:latin typeface="宋体" panose="02010600030101010101" pitchFamily="2" charset="-122"/>
                <a:cs typeface="宋体" panose="02010600030101010101" pitchFamily="2" charset="-122"/>
              </a:rPr>
              <a:t>扩</a:t>
            </a:r>
            <a:r>
              <a:rPr sz="1200" spc="10" dirty="0">
                <a:latin typeface="宋体" panose="02010600030101010101" pitchFamily="2" charset="-122"/>
                <a:cs typeface="宋体" panose="02010600030101010101" pitchFamily="2" charset="-122"/>
              </a:rPr>
              <a:t>展性</a:t>
            </a:r>
            <a:r>
              <a:rPr sz="1200" spc="20" dirty="0">
                <a:latin typeface="宋体" panose="02010600030101010101" pitchFamily="2" charset="-122"/>
                <a:cs typeface="宋体" panose="02010600030101010101" pitchFamily="2" charset="-122"/>
              </a:rPr>
              <a:t>提</a:t>
            </a:r>
            <a:r>
              <a:rPr sz="1200" spc="10" dirty="0">
                <a:latin typeface="宋体" panose="02010600030101010101" pitchFamily="2" charset="-122"/>
                <a:cs typeface="宋体" panose="02010600030101010101" pitchFamily="2" charset="-122"/>
              </a:rPr>
              <a:t>出了要</a:t>
            </a:r>
            <a:r>
              <a:rPr sz="1200" spc="20" dirty="0">
                <a:latin typeface="宋体" panose="02010600030101010101" pitchFamily="2" charset="-122"/>
                <a:cs typeface="宋体" panose="02010600030101010101" pitchFamily="2" charset="-122"/>
              </a:rPr>
              <a:t>求</a:t>
            </a:r>
            <a:r>
              <a:rPr sz="1200" spc="10" dirty="0">
                <a:latin typeface="宋体" panose="02010600030101010101" pitchFamily="2" charset="-122"/>
                <a:cs typeface="宋体" panose="02010600030101010101" pitchFamily="2" charset="-122"/>
              </a:rPr>
              <a:t>，在</a:t>
            </a:r>
            <a:r>
              <a:rPr sz="1200" spc="20" dirty="0">
                <a:latin typeface="宋体" panose="02010600030101010101" pitchFamily="2" charset="-122"/>
                <a:cs typeface="宋体" panose="02010600030101010101" pitchFamily="2" charset="-122"/>
              </a:rPr>
              <a:t>系</a:t>
            </a:r>
            <a:r>
              <a:rPr sz="1200" spc="10" dirty="0">
                <a:latin typeface="宋体" panose="02010600030101010101" pitchFamily="2" charset="-122"/>
                <a:cs typeface="宋体" panose="02010600030101010101" pitchFamily="2" charset="-122"/>
              </a:rPr>
              <a:t>统设计</a:t>
            </a:r>
            <a:r>
              <a:rPr sz="1200" spc="20" dirty="0">
                <a:latin typeface="宋体" panose="02010600030101010101" pitchFamily="2" charset="-122"/>
                <a:cs typeface="宋体" panose="02010600030101010101" pitchFamily="2" charset="-122"/>
              </a:rPr>
              <a:t>时</a:t>
            </a:r>
            <a:r>
              <a:rPr sz="1200" spc="10" dirty="0">
                <a:latin typeface="宋体" panose="02010600030101010101" pitchFamily="2" charset="-122"/>
                <a:cs typeface="宋体" panose="02010600030101010101" pitchFamily="2" charset="-122"/>
              </a:rPr>
              <a:t>必须</a:t>
            </a:r>
            <a:r>
              <a:rPr sz="1200" spc="20" dirty="0">
                <a:latin typeface="宋体" panose="02010600030101010101" pitchFamily="2" charset="-122"/>
                <a:cs typeface="宋体" panose="02010600030101010101" pitchFamily="2" charset="-122"/>
              </a:rPr>
              <a:t>要</a:t>
            </a:r>
            <a:r>
              <a:rPr sz="1200" spc="10" dirty="0">
                <a:latin typeface="宋体" panose="02010600030101010101" pitchFamily="2" charset="-122"/>
                <a:cs typeface="宋体" panose="02010600030101010101" pitchFamily="2" charset="-122"/>
              </a:rPr>
              <a:t>考虑清</a:t>
            </a:r>
            <a:r>
              <a:rPr sz="1200" spc="20" dirty="0">
                <a:latin typeface="宋体" panose="02010600030101010101" pitchFamily="2" charset="-122"/>
                <a:cs typeface="宋体" panose="02010600030101010101" pitchFamily="2" charset="-122"/>
              </a:rPr>
              <a:t>楚</a:t>
            </a:r>
            <a:r>
              <a:rPr sz="1200" spc="10" dirty="0">
                <a:latin typeface="宋体" panose="02010600030101010101" pitchFamily="2" charset="-122"/>
                <a:cs typeface="宋体" panose="02010600030101010101" pitchFamily="2" charset="-122"/>
              </a:rPr>
              <a:t>哪些</a:t>
            </a:r>
            <a:r>
              <a:rPr sz="1200" spc="20" dirty="0">
                <a:latin typeface="宋体" panose="02010600030101010101" pitchFamily="2" charset="-122"/>
                <a:cs typeface="宋体" panose="02010600030101010101" pitchFamily="2" charset="-122"/>
              </a:rPr>
              <a:t>是</a:t>
            </a:r>
            <a:r>
              <a:rPr sz="1200" spc="10" dirty="0">
                <a:latin typeface="宋体" panose="02010600030101010101" pitchFamily="2" charset="-122"/>
                <a:cs typeface="宋体" panose="02010600030101010101" pitchFamily="2" charset="-122"/>
              </a:rPr>
              <a:t>不可变</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把 </a:t>
            </a:r>
            <a:r>
              <a:rPr sz="1200" spc="10" dirty="0">
                <a:latin typeface="宋体" panose="02010600030101010101" pitchFamily="2" charset="-122"/>
                <a:cs typeface="宋体" panose="02010600030101010101" pitchFamily="2" charset="-122"/>
              </a:rPr>
              <a:t>不</a:t>
            </a:r>
            <a:r>
              <a:rPr sz="1200" spc="20" dirty="0">
                <a:latin typeface="宋体" panose="02010600030101010101" pitchFamily="2" charset="-122"/>
                <a:cs typeface="宋体" panose="02010600030101010101" pitchFamily="2" charset="-122"/>
              </a:rPr>
              <a:t>可</a:t>
            </a:r>
            <a:r>
              <a:rPr sz="1200" spc="10" dirty="0">
                <a:latin typeface="宋体" panose="02010600030101010101" pitchFamily="2" charset="-122"/>
                <a:cs typeface="宋体" panose="02010600030101010101" pitchFamily="2" charset="-122"/>
              </a:rPr>
              <a:t>变的逻</a:t>
            </a:r>
            <a:r>
              <a:rPr sz="1200" spc="20" dirty="0">
                <a:latin typeface="宋体" panose="02010600030101010101" pitchFamily="2" charset="-122"/>
                <a:cs typeface="宋体" panose="02010600030101010101" pitchFamily="2" charset="-122"/>
              </a:rPr>
              <a:t>辑</a:t>
            </a:r>
            <a:r>
              <a:rPr sz="1200" spc="10" dirty="0">
                <a:latin typeface="宋体" panose="02010600030101010101" pitchFamily="2" charset="-122"/>
                <a:cs typeface="宋体" panose="02010600030101010101" pitchFamily="2" charset="-122"/>
              </a:rPr>
              <a:t>沉淀</a:t>
            </a:r>
            <a:r>
              <a:rPr sz="1200" spc="20" dirty="0">
                <a:latin typeface="宋体" panose="02010600030101010101" pitchFamily="2" charset="-122"/>
                <a:cs typeface="宋体" panose="02010600030101010101" pitchFamily="2" charset="-122"/>
              </a:rPr>
              <a:t>到</a:t>
            </a:r>
            <a:r>
              <a:rPr sz="1200" spc="10" dirty="0">
                <a:latin typeface="宋体" panose="02010600030101010101" pitchFamily="2" charset="-122"/>
                <a:cs typeface="宋体" panose="02010600030101010101" pitchFamily="2" charset="-122"/>
              </a:rPr>
              <a:t>系统的</a:t>
            </a:r>
            <a:r>
              <a:rPr sz="1200" spc="20" dirty="0">
                <a:latin typeface="宋体" panose="02010600030101010101" pitchFamily="2" charset="-122"/>
                <a:cs typeface="宋体" panose="02010600030101010101" pitchFamily="2" charset="-122"/>
              </a:rPr>
              <a:t>核</a:t>
            </a:r>
            <a:r>
              <a:rPr sz="1200" spc="10" dirty="0">
                <a:latin typeface="宋体" panose="02010600030101010101" pitchFamily="2" charset="-122"/>
                <a:cs typeface="宋体" panose="02010600030101010101" pitchFamily="2" charset="-122"/>
              </a:rPr>
              <a:t>心逻</a:t>
            </a:r>
            <a:r>
              <a:rPr sz="1200" spc="20" dirty="0">
                <a:latin typeface="宋体" panose="02010600030101010101" pitchFamily="2" charset="-122"/>
                <a:cs typeface="宋体" panose="02010600030101010101" pitchFamily="2" charset="-122"/>
              </a:rPr>
              <a:t>辑</a:t>
            </a:r>
            <a:r>
              <a:rPr sz="1200" spc="10" dirty="0">
                <a:latin typeface="宋体" panose="02010600030101010101" pitchFamily="2" charset="-122"/>
                <a:cs typeface="宋体" panose="02010600030101010101" pitchFamily="2" charset="-122"/>
              </a:rPr>
              <a:t>中去，</a:t>
            </a:r>
            <a:r>
              <a:rPr sz="1200" spc="20" dirty="0">
                <a:latin typeface="宋体" panose="02010600030101010101" pitchFamily="2" charset="-122"/>
                <a:cs typeface="宋体" panose="02010600030101010101" pitchFamily="2" charset="-122"/>
              </a:rPr>
              <a:t>预</a:t>
            </a:r>
            <a:r>
              <a:rPr sz="1200" spc="10" dirty="0">
                <a:latin typeface="宋体" panose="02010600030101010101" pitchFamily="2" charset="-122"/>
                <a:cs typeface="宋体" panose="02010600030101010101" pitchFamily="2" charset="-122"/>
              </a:rPr>
              <a:t>留出</a:t>
            </a:r>
            <a:r>
              <a:rPr sz="1200" spc="20" dirty="0">
                <a:latin typeface="宋体" panose="02010600030101010101" pitchFamily="2" charset="-122"/>
                <a:cs typeface="宋体" panose="02010600030101010101" pitchFamily="2" charset="-122"/>
              </a:rPr>
              <a:t>接</a:t>
            </a:r>
            <a:r>
              <a:rPr sz="1200" spc="10" dirty="0">
                <a:latin typeface="宋体" panose="02010600030101010101" pitchFamily="2" charset="-122"/>
                <a:cs typeface="宋体" panose="02010600030101010101" pitchFamily="2" charset="-122"/>
              </a:rPr>
              <a:t>口作为</a:t>
            </a:r>
            <a:r>
              <a:rPr sz="1200" spc="20" dirty="0">
                <a:latin typeface="宋体" panose="02010600030101010101" pitchFamily="2" charset="-122"/>
                <a:cs typeface="宋体" panose="02010600030101010101" pitchFamily="2" charset="-122"/>
              </a:rPr>
              <a:t>日</a:t>
            </a:r>
            <a:r>
              <a:rPr sz="1200" spc="10" dirty="0">
                <a:latin typeface="宋体" panose="02010600030101010101" pitchFamily="2" charset="-122"/>
                <a:cs typeface="宋体" panose="02010600030101010101" pitchFamily="2" charset="-122"/>
              </a:rPr>
              <a:t>后的</a:t>
            </a:r>
            <a:r>
              <a:rPr sz="1200" spc="20" dirty="0">
                <a:latin typeface="宋体" panose="02010600030101010101" pitchFamily="2" charset="-122"/>
                <a:cs typeface="宋体" panose="02010600030101010101" pitchFamily="2" charset="-122"/>
              </a:rPr>
              <a:t>新</a:t>
            </a:r>
            <a:r>
              <a:rPr sz="1200" spc="10" dirty="0">
                <a:latin typeface="宋体" panose="02010600030101010101" pitchFamily="2" charset="-122"/>
                <a:cs typeface="宋体" panose="02010600030101010101" pitchFamily="2" charset="-122"/>
              </a:rPr>
              <a:t>增功能</a:t>
            </a:r>
            <a:r>
              <a:rPr sz="1200" spc="20" dirty="0">
                <a:latin typeface="宋体" panose="02010600030101010101" pitchFamily="2" charset="-122"/>
                <a:cs typeface="宋体" panose="02010600030101010101" pitchFamily="2" charset="-122"/>
              </a:rPr>
              <a:t>点</a:t>
            </a:r>
            <a:r>
              <a:rPr sz="1200" spc="10" dirty="0">
                <a:latin typeface="宋体" panose="02010600030101010101" pitchFamily="2" charset="-122"/>
                <a:cs typeface="宋体" panose="02010600030101010101" pitchFamily="2" charset="-122"/>
              </a:rPr>
              <a:t>的</a:t>
            </a:r>
            <a:r>
              <a:rPr sz="1200" dirty="0">
                <a:latin typeface="宋体" panose="02010600030101010101" pitchFamily="2" charset="-122"/>
                <a:cs typeface="宋体" panose="02010600030101010101" pitchFamily="2" charset="-122"/>
              </a:rPr>
              <a:t>入 口，保证系统扩展的便捷性。</a:t>
            </a:r>
            <a:endParaRPr sz="1200">
              <a:latin typeface="宋体" panose="02010600030101010101" pitchFamily="2" charset="-122"/>
              <a:cs typeface="宋体" panose="02010600030101010101" pitchFamily="2" charset="-122"/>
            </a:endParaRPr>
          </a:p>
          <a:p>
            <a:pPr>
              <a:lnSpc>
                <a:spcPct val="100000"/>
              </a:lnSpc>
              <a:spcBef>
                <a:spcPts val="15"/>
              </a:spcBef>
            </a:pPr>
            <a:endParaRPr sz="850">
              <a:latin typeface="宋体" panose="02010600030101010101" pitchFamily="2" charset="-122"/>
              <a:cs typeface="宋体" panose="02010600030101010101" pitchFamily="2" charset="-122"/>
            </a:endParaRPr>
          </a:p>
          <a:p>
            <a:pPr marL="375285" lvl="1" indent="-363220">
              <a:lnSpc>
                <a:spcPct val="100000"/>
              </a:lnSpc>
              <a:buAutoNum type="arabicPeriod" startAt="4"/>
              <a:tabLst>
                <a:tab pos="375920" algn="l"/>
              </a:tabLst>
            </a:pPr>
            <a:r>
              <a:rPr sz="1500" b="1" spc="-10" dirty="0">
                <a:latin typeface="黑体" panose="02010609060101010101" charset="-122"/>
                <a:cs typeface="黑体" panose="02010609060101010101" charset="-122"/>
              </a:rPr>
              <a:t>概</a:t>
            </a:r>
            <a:r>
              <a:rPr sz="1500" b="1" dirty="0">
                <a:latin typeface="黑体" panose="02010609060101010101" charset="-122"/>
                <a:cs typeface="黑体" panose="02010609060101010101" charset="-122"/>
              </a:rPr>
              <a:t>要</a:t>
            </a:r>
            <a:r>
              <a:rPr sz="1500" b="1" spc="-10" dirty="0">
                <a:latin typeface="黑体" panose="02010609060101010101" charset="-122"/>
                <a:cs typeface="黑体" panose="02010609060101010101" charset="-122"/>
              </a:rPr>
              <a:t>设计</a:t>
            </a:r>
            <a:endParaRPr sz="1500">
              <a:latin typeface="黑体" panose="02010609060101010101" charset="-122"/>
              <a:cs typeface="黑体" panose="02010609060101010101" charset="-122"/>
            </a:endParaRPr>
          </a:p>
          <a:p>
            <a:pPr lvl="1">
              <a:lnSpc>
                <a:spcPct val="100000"/>
              </a:lnSpc>
              <a:spcBef>
                <a:spcPts val="35"/>
              </a:spcBef>
              <a:buAutoNum type="arabicPeriod" startAt="4"/>
            </a:pPr>
            <a:endParaRPr sz="1050">
              <a:latin typeface="黑体" panose="02010609060101010101" charset="-122"/>
              <a:cs typeface="黑体" panose="02010609060101010101" charset="-122"/>
            </a:endParaRPr>
          </a:p>
          <a:p>
            <a:pPr marL="558165" lvl="2" indent="-546100">
              <a:lnSpc>
                <a:spcPct val="100000"/>
              </a:lnSpc>
              <a:spcBef>
                <a:spcPts val="5"/>
              </a:spcBef>
              <a:buAutoNum type="arabicPeriod"/>
              <a:tabLst>
                <a:tab pos="558800" algn="l"/>
              </a:tabLst>
            </a:pPr>
            <a:r>
              <a:rPr sz="1400" b="1" spc="-10" dirty="0">
                <a:latin typeface="黑体" panose="02010609060101010101" charset="-122"/>
                <a:cs typeface="黑体" panose="02010609060101010101" charset="-122"/>
              </a:rPr>
              <a:t>总</a:t>
            </a:r>
            <a:r>
              <a:rPr sz="1400" b="1" spc="-10" dirty="0">
                <a:latin typeface="黑体" panose="02010609060101010101" charset="-122"/>
                <a:cs typeface="黑体" panose="02010609060101010101" charset="-122"/>
              </a:rPr>
              <a:t>体设计</a:t>
            </a:r>
            <a:r>
              <a:rPr sz="1400" b="1" spc="5" dirty="0">
                <a:latin typeface="黑体" panose="02010609060101010101" charset="-122"/>
                <a:cs typeface="黑体" panose="02010609060101010101" charset="-122"/>
              </a:rPr>
              <a:t>与</a:t>
            </a:r>
            <a:r>
              <a:rPr sz="1400" b="1" spc="-10" dirty="0">
                <a:latin typeface="黑体" panose="02010609060101010101" charset="-122"/>
                <a:cs typeface="黑体" panose="02010609060101010101" charset="-122"/>
              </a:rPr>
              <a:t>架</a:t>
            </a:r>
            <a:r>
              <a:rPr sz="1400" b="1" spc="-5" dirty="0">
                <a:latin typeface="黑体" panose="02010609060101010101" charset="-122"/>
                <a:cs typeface="黑体" panose="02010609060101010101" charset="-122"/>
              </a:rPr>
              <a:t>构</a:t>
            </a:r>
            <a:endParaRPr sz="1400">
              <a:latin typeface="黑体" panose="02010609060101010101" charset="-122"/>
              <a:cs typeface="黑体" panose="02010609060101010101" charset="-122"/>
            </a:endParaRPr>
          </a:p>
          <a:p>
            <a:pPr marL="12700" marR="5080" indent="266700">
              <a:lnSpc>
                <a:spcPct val="163000"/>
              </a:lnSpc>
              <a:spcBef>
                <a:spcPts val="270"/>
              </a:spcBef>
            </a:pPr>
            <a:r>
              <a:rPr sz="1200" dirty="0">
                <a:latin typeface="宋体" panose="02010600030101010101" pitchFamily="2" charset="-122"/>
                <a:cs typeface="宋体" panose="02010600030101010101" pitchFamily="2" charset="-122"/>
              </a:rPr>
              <a:t>经过了需求分析阶段明确了本系统的功能导向之后，可以确定系统大体的架构。 </a:t>
            </a:r>
            <a:r>
              <a:rPr sz="1200" spc="10" dirty="0">
                <a:latin typeface="宋体" panose="02010600030101010101" pitchFamily="2" charset="-122"/>
                <a:cs typeface="宋体" panose="02010600030101010101" pitchFamily="2" charset="-122"/>
              </a:rPr>
              <a:t>就</a:t>
            </a:r>
            <a:r>
              <a:rPr sz="1200" spc="20" dirty="0">
                <a:latin typeface="宋体" panose="02010600030101010101" pitchFamily="2" charset="-122"/>
                <a:cs typeface="宋体" panose="02010600030101010101" pitchFamily="2" charset="-122"/>
              </a:rPr>
              <a:t>整</a:t>
            </a:r>
            <a:r>
              <a:rPr sz="1200" spc="10" dirty="0">
                <a:latin typeface="宋体" panose="02010600030101010101" pitchFamily="2" charset="-122"/>
                <a:cs typeface="宋体" panose="02010600030101010101" pitchFamily="2" charset="-122"/>
              </a:rPr>
              <a:t>个系统</a:t>
            </a:r>
            <a:r>
              <a:rPr sz="1200" spc="20" dirty="0">
                <a:latin typeface="宋体" panose="02010600030101010101" pitchFamily="2" charset="-122"/>
                <a:cs typeface="宋体" panose="02010600030101010101" pitchFamily="2" charset="-122"/>
              </a:rPr>
              <a:t>而</a:t>
            </a:r>
            <a:r>
              <a:rPr sz="1200" spc="10" dirty="0">
                <a:latin typeface="宋体" panose="02010600030101010101" pitchFamily="2" charset="-122"/>
                <a:cs typeface="宋体" panose="02010600030101010101" pitchFamily="2" charset="-122"/>
              </a:rPr>
              <a:t>言，</a:t>
            </a:r>
            <a:r>
              <a:rPr sz="1200" spc="20" dirty="0">
                <a:latin typeface="宋体" panose="02010600030101010101" pitchFamily="2" charset="-122"/>
                <a:cs typeface="宋体" panose="02010600030101010101" pitchFamily="2" charset="-122"/>
              </a:rPr>
              <a:t>可</a:t>
            </a:r>
            <a:r>
              <a:rPr sz="1200" spc="10" dirty="0">
                <a:latin typeface="宋体" panose="02010600030101010101" pitchFamily="2" charset="-122"/>
                <a:cs typeface="宋体" panose="02010600030101010101" pitchFamily="2" charset="-122"/>
              </a:rPr>
              <a:t>以将系</a:t>
            </a:r>
            <a:r>
              <a:rPr sz="1200" spc="20" dirty="0">
                <a:latin typeface="宋体" panose="02010600030101010101" pitchFamily="2" charset="-122"/>
                <a:cs typeface="宋体" panose="02010600030101010101" pitchFamily="2" charset="-122"/>
              </a:rPr>
              <a:t>统</a:t>
            </a:r>
            <a:r>
              <a:rPr sz="1200" spc="10" dirty="0">
                <a:latin typeface="宋体" panose="02010600030101010101" pitchFamily="2" charset="-122"/>
                <a:cs typeface="宋体" panose="02010600030101010101" pitchFamily="2" charset="-122"/>
              </a:rPr>
              <a:t>架构</a:t>
            </a:r>
            <a:r>
              <a:rPr sz="1200" spc="20" dirty="0">
                <a:latin typeface="宋体" panose="02010600030101010101" pitchFamily="2" charset="-122"/>
                <a:cs typeface="宋体" panose="02010600030101010101" pitchFamily="2" charset="-122"/>
              </a:rPr>
              <a:t>划</a:t>
            </a:r>
            <a:r>
              <a:rPr sz="1200" spc="10" dirty="0">
                <a:latin typeface="宋体" panose="02010600030101010101" pitchFamily="2" charset="-122"/>
                <a:cs typeface="宋体" panose="02010600030101010101" pitchFamily="2" charset="-122"/>
              </a:rPr>
              <a:t>分为用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层、</a:t>
            </a:r>
            <a:r>
              <a:rPr sz="1200" spc="20" dirty="0">
                <a:latin typeface="宋体" panose="02010600030101010101" pitchFamily="2" charset="-122"/>
                <a:cs typeface="宋体" panose="02010600030101010101" pitchFamily="2" charset="-122"/>
              </a:rPr>
              <a:t>表</a:t>
            </a:r>
            <a:r>
              <a:rPr sz="1200" spc="10" dirty="0">
                <a:latin typeface="宋体" panose="02010600030101010101" pitchFamily="2" charset="-122"/>
                <a:cs typeface="宋体" panose="02010600030101010101" pitchFamily="2" charset="-122"/>
              </a:rPr>
              <a:t>示层、</a:t>
            </a:r>
            <a:r>
              <a:rPr sz="1200" spc="20" dirty="0">
                <a:latin typeface="宋体" panose="02010600030101010101" pitchFamily="2" charset="-122"/>
                <a:cs typeface="宋体" panose="02010600030101010101" pitchFamily="2" charset="-122"/>
              </a:rPr>
              <a:t>控</a:t>
            </a:r>
            <a:r>
              <a:rPr sz="1200" spc="10" dirty="0">
                <a:latin typeface="宋体" panose="02010600030101010101" pitchFamily="2" charset="-122"/>
                <a:cs typeface="宋体" panose="02010600030101010101" pitchFamily="2" charset="-122"/>
              </a:rPr>
              <a:t>制层</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业务逻</a:t>
            </a:r>
            <a:r>
              <a:rPr sz="1200" spc="20" dirty="0">
                <a:latin typeface="宋体" panose="02010600030101010101" pitchFamily="2" charset="-122"/>
                <a:cs typeface="宋体" panose="02010600030101010101" pitchFamily="2" charset="-122"/>
              </a:rPr>
              <a:t>辑</a:t>
            </a:r>
            <a:r>
              <a:rPr sz="1200" spc="10" dirty="0">
                <a:latin typeface="宋体" panose="02010600030101010101" pitchFamily="2" charset="-122"/>
                <a:cs typeface="宋体" panose="02010600030101010101" pitchFamily="2" charset="-122"/>
              </a:rPr>
              <a:t>层</a:t>
            </a:r>
            <a:r>
              <a:rPr sz="1200"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数</a:t>
            </a:r>
            <a:r>
              <a:rPr sz="1200" spc="20" dirty="0">
                <a:latin typeface="宋体" panose="02010600030101010101" pitchFamily="2" charset="-122"/>
                <a:cs typeface="宋体" panose="02010600030101010101" pitchFamily="2" charset="-122"/>
              </a:rPr>
              <a:t>据</a:t>
            </a:r>
            <a:r>
              <a:rPr sz="1200" spc="10" dirty="0">
                <a:latin typeface="宋体" panose="02010600030101010101" pitchFamily="2" charset="-122"/>
                <a:cs typeface="宋体" panose="02010600030101010101" pitchFamily="2" charset="-122"/>
              </a:rPr>
              <a:t>层。用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请求</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完整流</a:t>
            </a:r>
            <a:r>
              <a:rPr sz="1200" spc="20" dirty="0">
                <a:latin typeface="宋体" panose="02010600030101010101" pitchFamily="2" charset="-122"/>
                <a:cs typeface="宋体" panose="02010600030101010101" pitchFamily="2" charset="-122"/>
              </a:rPr>
              <a:t>程</a:t>
            </a:r>
            <a:r>
              <a:rPr sz="1200" spc="10" dirty="0">
                <a:latin typeface="宋体" panose="02010600030101010101" pitchFamily="2" charset="-122"/>
                <a:cs typeface="宋体" panose="02010600030101010101" pitchFamily="2" charset="-122"/>
              </a:rPr>
              <a:t>为：</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户通过</a:t>
            </a:r>
            <a:r>
              <a:rPr sz="1200" spc="20" dirty="0">
                <a:latin typeface="宋体" panose="02010600030101010101" pitchFamily="2" charset="-122"/>
                <a:cs typeface="宋体" panose="02010600030101010101" pitchFamily="2" charset="-122"/>
              </a:rPr>
              <a:t>点</a:t>
            </a:r>
            <a:r>
              <a:rPr sz="1200" spc="10" dirty="0">
                <a:latin typeface="宋体" panose="02010600030101010101" pitchFamily="2" charset="-122"/>
                <a:cs typeface="宋体" panose="02010600030101010101" pitchFamily="2" charset="-122"/>
              </a:rPr>
              <a:t>击系</a:t>
            </a:r>
            <a:r>
              <a:rPr sz="1200" spc="20" dirty="0">
                <a:latin typeface="宋体" panose="02010600030101010101" pitchFamily="2" charset="-122"/>
                <a:cs typeface="宋体" panose="02010600030101010101" pitchFamily="2" charset="-122"/>
              </a:rPr>
              <a:t>统</a:t>
            </a:r>
            <a:r>
              <a:rPr sz="1200" spc="10" dirty="0">
                <a:latin typeface="宋体" panose="02010600030101010101" pitchFamily="2" charset="-122"/>
                <a:cs typeface="宋体" panose="02010600030101010101" pitchFamily="2" charset="-122"/>
              </a:rPr>
              <a:t>界面触</a:t>
            </a:r>
            <a:r>
              <a:rPr sz="1200" spc="20" dirty="0">
                <a:latin typeface="宋体" panose="02010600030101010101" pitchFamily="2" charset="-122"/>
                <a:cs typeface="宋体" panose="02010600030101010101" pitchFamily="2" charset="-122"/>
              </a:rPr>
              <a:t>发</a:t>
            </a:r>
            <a:r>
              <a:rPr sz="1200" spc="10" dirty="0">
                <a:latin typeface="宋体" panose="02010600030101010101" pitchFamily="2" charset="-122"/>
                <a:cs typeface="宋体" panose="02010600030101010101" pitchFamily="2" charset="-122"/>
              </a:rPr>
              <a:t>事件</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将用户</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请</a:t>
            </a:r>
            <a:r>
              <a:rPr sz="1200" dirty="0">
                <a:latin typeface="宋体" panose="02010600030101010101" pitchFamily="2" charset="-122"/>
                <a:cs typeface="宋体" panose="02010600030101010101" pitchFamily="2" charset="-122"/>
              </a:rPr>
              <a:t>求 </a:t>
            </a:r>
            <a:r>
              <a:rPr sz="1200" spc="10" dirty="0">
                <a:latin typeface="宋体" panose="02010600030101010101" pitchFamily="2" charset="-122"/>
                <a:cs typeface="宋体" panose="02010600030101010101" pitchFamily="2" charset="-122"/>
              </a:rPr>
              <a:t>发</a:t>
            </a:r>
            <a:r>
              <a:rPr sz="1200" spc="20" dirty="0">
                <a:latin typeface="宋体" panose="02010600030101010101" pitchFamily="2" charset="-122"/>
                <a:cs typeface="宋体" panose="02010600030101010101" pitchFamily="2" charset="-122"/>
              </a:rPr>
              <a:t>送</a:t>
            </a:r>
            <a:r>
              <a:rPr sz="1200" spc="10" dirty="0">
                <a:latin typeface="宋体" panose="02010600030101010101" pitchFamily="2" charset="-122"/>
                <a:cs typeface="宋体" panose="02010600030101010101" pitchFamily="2" charset="-122"/>
              </a:rPr>
              <a:t>至系统</a:t>
            </a:r>
            <a:r>
              <a:rPr sz="1200" spc="20" dirty="0">
                <a:latin typeface="宋体" panose="02010600030101010101" pitchFamily="2" charset="-122"/>
                <a:cs typeface="宋体" panose="02010600030101010101" pitchFamily="2" charset="-122"/>
              </a:rPr>
              <a:t>控</a:t>
            </a:r>
            <a:r>
              <a:rPr sz="1200" spc="10" dirty="0">
                <a:latin typeface="宋体" panose="02010600030101010101" pitchFamily="2" charset="-122"/>
                <a:cs typeface="宋体" panose="02010600030101010101" pitchFamily="2" charset="-122"/>
              </a:rPr>
              <a:t>制器</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接着由</a:t>
            </a:r>
            <a:r>
              <a:rPr sz="1200" spc="20" dirty="0">
                <a:latin typeface="宋体" panose="02010600030101010101" pitchFamily="2" charset="-122"/>
                <a:cs typeface="宋体" panose="02010600030101010101" pitchFamily="2" charset="-122"/>
              </a:rPr>
              <a:t>业</a:t>
            </a:r>
            <a:r>
              <a:rPr sz="1200" spc="10" dirty="0">
                <a:latin typeface="宋体" panose="02010600030101010101" pitchFamily="2" charset="-122"/>
                <a:cs typeface="宋体" panose="02010600030101010101" pitchFamily="2" charset="-122"/>
              </a:rPr>
              <a:t>务逻</a:t>
            </a:r>
            <a:r>
              <a:rPr sz="1200" spc="20" dirty="0">
                <a:latin typeface="宋体" panose="02010600030101010101" pitchFamily="2" charset="-122"/>
                <a:cs typeface="宋体" panose="02010600030101010101" pitchFamily="2" charset="-122"/>
              </a:rPr>
              <a:t>辑</a:t>
            </a:r>
            <a:r>
              <a:rPr sz="1200" spc="10" dirty="0">
                <a:latin typeface="宋体" panose="02010600030101010101" pitchFamily="2" charset="-122"/>
                <a:cs typeface="宋体" panose="02010600030101010101" pitchFamily="2" charset="-122"/>
              </a:rPr>
              <a:t>层与数</a:t>
            </a:r>
            <a:r>
              <a:rPr sz="1200" spc="20" dirty="0">
                <a:latin typeface="宋体" panose="02010600030101010101" pitchFamily="2" charset="-122"/>
                <a:cs typeface="宋体" panose="02010600030101010101" pitchFamily="2" charset="-122"/>
              </a:rPr>
              <a:t>据</a:t>
            </a:r>
            <a:r>
              <a:rPr sz="1200" spc="10" dirty="0">
                <a:latin typeface="宋体" panose="02010600030101010101" pitchFamily="2" charset="-122"/>
                <a:cs typeface="宋体" panose="02010600030101010101" pitchFamily="2" charset="-122"/>
              </a:rPr>
              <a:t>库的</a:t>
            </a:r>
            <a:r>
              <a:rPr sz="1200" spc="20" dirty="0">
                <a:latin typeface="宋体" panose="02010600030101010101" pitchFamily="2" charset="-122"/>
                <a:cs typeface="宋体" panose="02010600030101010101" pitchFamily="2" charset="-122"/>
              </a:rPr>
              <a:t>交</a:t>
            </a:r>
            <a:r>
              <a:rPr sz="1200" spc="10" dirty="0">
                <a:latin typeface="宋体" panose="02010600030101010101" pitchFamily="2" charset="-122"/>
                <a:cs typeface="宋体" panose="02010600030101010101" pitchFamily="2" charset="-122"/>
              </a:rPr>
              <a:t>互获取</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户请</a:t>
            </a:r>
            <a:r>
              <a:rPr sz="1200" spc="20" dirty="0">
                <a:latin typeface="宋体" panose="02010600030101010101" pitchFamily="2" charset="-122"/>
                <a:cs typeface="宋体" panose="02010600030101010101" pitchFamily="2" charset="-122"/>
              </a:rPr>
              <a:t>求</a:t>
            </a:r>
            <a:r>
              <a:rPr sz="1200" spc="10" dirty="0">
                <a:latin typeface="宋体" panose="02010600030101010101" pitchFamily="2" charset="-122"/>
                <a:cs typeface="宋体" panose="02010600030101010101" pitchFamily="2" charset="-122"/>
              </a:rPr>
              <a:t>信息，</a:t>
            </a:r>
            <a:r>
              <a:rPr sz="1200" spc="20" dirty="0">
                <a:latin typeface="宋体" panose="02010600030101010101" pitchFamily="2" charset="-122"/>
                <a:cs typeface="宋体" panose="02010600030101010101" pitchFamily="2" charset="-122"/>
              </a:rPr>
              <a:t>最</a:t>
            </a:r>
            <a:r>
              <a:rPr sz="1200" spc="10" dirty="0">
                <a:latin typeface="宋体" panose="02010600030101010101" pitchFamily="2" charset="-122"/>
                <a:cs typeface="宋体" panose="02010600030101010101" pitchFamily="2" charset="-122"/>
              </a:rPr>
              <a:t>后</a:t>
            </a:r>
            <a:r>
              <a:rPr sz="1200" dirty="0">
                <a:latin typeface="宋体" panose="02010600030101010101" pitchFamily="2" charset="-122"/>
                <a:cs typeface="宋体" panose="02010600030101010101" pitchFamily="2" charset="-122"/>
              </a:rPr>
              <a:t>逐 步向上层反馈。</a:t>
            </a:r>
            <a:endParaRPr sz="1200">
              <a:latin typeface="宋体" panose="02010600030101010101" pitchFamily="2" charset="-122"/>
              <a:cs typeface="宋体" panose="02010600030101010101" pitchFamily="2" charset="-122"/>
            </a:endParaRPr>
          </a:p>
          <a:p>
            <a:pPr>
              <a:lnSpc>
                <a:spcPct val="100000"/>
              </a:lnSpc>
              <a:spcBef>
                <a:spcPts val="15"/>
              </a:spcBef>
            </a:pPr>
            <a:endParaRPr sz="900">
              <a:latin typeface="宋体" panose="02010600030101010101" pitchFamily="2" charset="-122"/>
              <a:cs typeface="宋体" panose="02010600030101010101" pitchFamily="2" charset="-122"/>
            </a:endParaRPr>
          </a:p>
          <a:p>
            <a:pPr marL="558165" lvl="2" indent="-546100">
              <a:lnSpc>
                <a:spcPct val="100000"/>
              </a:lnSpc>
              <a:buAutoNum type="arabicPeriod" startAt="2"/>
              <a:tabLst>
                <a:tab pos="558800" algn="l"/>
              </a:tabLst>
            </a:pPr>
            <a:r>
              <a:rPr sz="1400" b="1" spc="-10" dirty="0">
                <a:latin typeface="黑体" panose="02010609060101010101" charset="-122"/>
                <a:cs typeface="黑体" panose="02010609060101010101" charset="-122"/>
              </a:rPr>
              <a:t>功</a:t>
            </a:r>
            <a:r>
              <a:rPr sz="1400" b="1" spc="-10" dirty="0">
                <a:latin typeface="黑体" panose="02010609060101010101" charset="-122"/>
                <a:cs typeface="黑体" panose="02010609060101010101" charset="-122"/>
              </a:rPr>
              <a:t>能模</a:t>
            </a:r>
            <a:r>
              <a:rPr sz="1400" b="1" spc="-5" dirty="0">
                <a:latin typeface="黑体" panose="02010609060101010101" charset="-122"/>
                <a:cs typeface="黑体" panose="02010609060101010101" charset="-122"/>
              </a:rPr>
              <a:t>块</a:t>
            </a:r>
            <a:endParaRPr sz="1400">
              <a:latin typeface="黑体" panose="02010609060101010101" charset="-122"/>
              <a:cs typeface="黑体" panose="02010609060101010101" charset="-122"/>
            </a:endParaRPr>
          </a:p>
          <a:p>
            <a:pPr marL="12700" marR="50800" indent="266700" algn="just">
              <a:lnSpc>
                <a:spcPct val="163000"/>
              </a:lnSpc>
              <a:spcBef>
                <a:spcPts val="270"/>
              </a:spcBef>
            </a:pPr>
            <a:r>
              <a:rPr sz="1200" dirty="0">
                <a:latin typeface="宋体" panose="02010600030101010101" pitchFamily="2" charset="-122"/>
                <a:cs typeface="宋体" panose="02010600030101010101" pitchFamily="2" charset="-122"/>
              </a:rPr>
              <a:t>我们不从角色的角度出发</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让我们来看一下功能的划分</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本平台为用户划分了视 </a:t>
            </a:r>
            <a:r>
              <a:rPr sz="1200" spc="10" dirty="0">
                <a:latin typeface="宋体" panose="02010600030101010101" pitchFamily="2" charset="-122"/>
                <a:cs typeface="宋体" panose="02010600030101010101" pitchFamily="2" charset="-122"/>
              </a:rPr>
              <a:t>频</a:t>
            </a:r>
            <a:r>
              <a:rPr sz="1200" spc="20" dirty="0">
                <a:latin typeface="宋体" panose="02010600030101010101" pitchFamily="2" charset="-122"/>
                <a:cs typeface="宋体" panose="02010600030101010101" pitchFamily="2" charset="-122"/>
              </a:rPr>
              <a:t>展</a:t>
            </a:r>
            <a:r>
              <a:rPr sz="1200" spc="10" dirty="0">
                <a:latin typeface="宋体" panose="02010600030101010101" pitchFamily="2" charset="-122"/>
                <a:cs typeface="宋体" panose="02010600030101010101" pitchFamily="2" charset="-122"/>
              </a:rPr>
              <a:t>示模块</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视频</a:t>
            </a:r>
            <a:r>
              <a:rPr sz="1200" spc="20" dirty="0">
                <a:latin typeface="宋体" panose="02010600030101010101" pitchFamily="2" charset="-122"/>
                <a:cs typeface="宋体" panose="02010600030101010101" pitchFamily="2" charset="-122"/>
              </a:rPr>
              <a:t>搜</a:t>
            </a:r>
            <a:r>
              <a:rPr sz="1200" spc="10" dirty="0">
                <a:latin typeface="宋体" panose="02010600030101010101" pitchFamily="2" charset="-122"/>
                <a:cs typeface="宋体" panose="02010600030101010101" pitchFamily="2" charset="-122"/>
              </a:rPr>
              <a:t>索模块</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视频</a:t>
            </a:r>
            <a:r>
              <a:rPr sz="1200" spc="20" dirty="0">
                <a:latin typeface="宋体" panose="02010600030101010101" pitchFamily="2" charset="-122"/>
                <a:cs typeface="宋体" panose="02010600030101010101" pitchFamily="2" charset="-122"/>
              </a:rPr>
              <a:t>上</a:t>
            </a:r>
            <a:r>
              <a:rPr sz="1200" spc="10" dirty="0">
                <a:latin typeface="宋体" panose="02010600030101010101" pitchFamily="2" charset="-122"/>
                <a:cs typeface="宋体" panose="02010600030101010101" pitchFamily="2" charset="-122"/>
              </a:rPr>
              <a:t>传模块</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点赞</a:t>
            </a:r>
            <a:r>
              <a:rPr sz="1200" spc="20" dirty="0">
                <a:latin typeface="宋体" panose="02010600030101010101" pitchFamily="2" charset="-122"/>
                <a:cs typeface="宋体" panose="02010600030101010101" pitchFamily="2" charset="-122"/>
              </a:rPr>
              <a:t>等</a:t>
            </a:r>
            <a:r>
              <a:rPr sz="1200" spc="10" dirty="0">
                <a:latin typeface="宋体" panose="02010600030101010101" pitchFamily="2" charset="-122"/>
                <a:cs typeface="宋体" panose="02010600030101010101" pitchFamily="2" charset="-122"/>
              </a:rPr>
              <a:t>功能模</a:t>
            </a:r>
            <a:r>
              <a:rPr sz="1200" spc="20" dirty="0">
                <a:latin typeface="宋体" panose="02010600030101010101" pitchFamily="2" charset="-122"/>
                <a:cs typeface="宋体" panose="02010600030101010101" pitchFamily="2" charset="-122"/>
              </a:rPr>
              <a:t>块</a:t>
            </a:r>
            <a:r>
              <a:rPr sz="1200" spc="10" dirty="0">
                <a:latin typeface="宋体" panose="02010600030101010101" pitchFamily="2" charset="-122"/>
                <a:cs typeface="宋体" panose="02010600030101010101" pitchFamily="2" charset="-122"/>
              </a:rPr>
              <a:t>、弹</a:t>
            </a:r>
            <a:r>
              <a:rPr sz="1200" spc="20" dirty="0">
                <a:latin typeface="宋体" panose="02010600030101010101" pitchFamily="2" charset="-122"/>
                <a:cs typeface="宋体" panose="02010600030101010101" pitchFamily="2" charset="-122"/>
              </a:rPr>
              <a:t>幕</a:t>
            </a:r>
            <a:r>
              <a:rPr sz="1200" spc="10" dirty="0">
                <a:latin typeface="宋体" panose="02010600030101010101" pitchFamily="2" charset="-122"/>
                <a:cs typeface="宋体" panose="02010600030101010101" pitchFamily="2" charset="-122"/>
              </a:rPr>
              <a:t>模块、</a:t>
            </a:r>
            <a:r>
              <a:rPr sz="1200" spc="20" dirty="0">
                <a:latin typeface="宋体" panose="02010600030101010101" pitchFamily="2" charset="-122"/>
                <a:cs typeface="宋体" panose="02010600030101010101" pitchFamily="2" charset="-122"/>
              </a:rPr>
              <a:t>评</a:t>
            </a:r>
            <a:r>
              <a:rPr sz="1200" spc="10" dirty="0">
                <a:latin typeface="宋体" panose="02010600030101010101" pitchFamily="2" charset="-122"/>
                <a:cs typeface="宋体" panose="02010600030101010101" pitchFamily="2" charset="-122"/>
              </a:rPr>
              <a:t>论</a:t>
            </a:r>
            <a:r>
              <a:rPr sz="1200" dirty="0">
                <a:latin typeface="宋体" panose="02010600030101010101" pitchFamily="2" charset="-122"/>
                <a:cs typeface="宋体" panose="02010600030101010101" pitchFamily="2" charset="-122"/>
              </a:rPr>
              <a:t>区 </a:t>
            </a:r>
            <a:r>
              <a:rPr sz="1200" spc="10" dirty="0">
                <a:latin typeface="宋体" panose="02010600030101010101" pitchFamily="2" charset="-122"/>
                <a:cs typeface="宋体" panose="02010600030101010101" pitchFamily="2" charset="-122"/>
              </a:rPr>
              <a:t>模</a:t>
            </a:r>
            <a:r>
              <a:rPr sz="1200" spc="20" dirty="0">
                <a:latin typeface="宋体" panose="02010600030101010101" pitchFamily="2" charset="-122"/>
                <a:cs typeface="宋体" panose="02010600030101010101" pitchFamily="2" charset="-122"/>
              </a:rPr>
              <a:t>块</a:t>
            </a:r>
            <a:r>
              <a:rPr sz="1200" spc="10" dirty="0">
                <a:latin typeface="宋体" panose="02010600030101010101" pitchFamily="2" charset="-122"/>
                <a:cs typeface="宋体" panose="02010600030101010101" pitchFamily="2" charset="-122"/>
              </a:rPr>
              <a:t>、系统</a:t>
            </a:r>
            <a:r>
              <a:rPr sz="1200" spc="20" dirty="0">
                <a:latin typeface="宋体" panose="02010600030101010101" pitchFamily="2" charset="-122"/>
                <a:cs typeface="宋体" panose="02010600030101010101" pitchFamily="2" charset="-122"/>
              </a:rPr>
              <a:t>通</a:t>
            </a:r>
            <a:r>
              <a:rPr sz="1200" spc="10" dirty="0">
                <a:latin typeface="宋体" panose="02010600030101010101" pitchFamily="2" charset="-122"/>
                <a:cs typeface="宋体" panose="02010600030101010101" pitchFamily="2" charset="-122"/>
              </a:rPr>
              <a:t>知模</a:t>
            </a:r>
            <a:r>
              <a:rPr sz="1200" spc="20" dirty="0">
                <a:latin typeface="宋体" panose="02010600030101010101" pitchFamily="2" charset="-122"/>
                <a:cs typeface="宋体" panose="02010600030101010101" pitchFamily="2" charset="-122"/>
              </a:rPr>
              <a:t>块</a:t>
            </a:r>
            <a:r>
              <a:rPr sz="1200" spc="10" dirty="0">
                <a:latin typeface="宋体" panose="02010600030101010101" pitchFamily="2" charset="-122"/>
                <a:cs typeface="宋体" panose="02010600030101010101" pitchFamily="2" charset="-122"/>
              </a:rPr>
              <a:t>、私信</a:t>
            </a:r>
            <a:r>
              <a:rPr sz="1200" spc="20" dirty="0">
                <a:latin typeface="宋体" panose="02010600030101010101" pitchFamily="2" charset="-122"/>
                <a:cs typeface="宋体" panose="02010600030101010101" pitchFamily="2" charset="-122"/>
              </a:rPr>
              <a:t>模</a:t>
            </a:r>
            <a:r>
              <a:rPr sz="1200" spc="10" dirty="0">
                <a:latin typeface="宋体" panose="02010600030101010101" pitchFamily="2" charset="-122"/>
                <a:cs typeface="宋体" panose="02010600030101010101" pitchFamily="2" charset="-122"/>
              </a:rPr>
              <a:t>块、</a:t>
            </a:r>
            <a:r>
              <a:rPr sz="1200" spc="20" dirty="0">
                <a:latin typeface="宋体" panose="02010600030101010101" pitchFamily="2" charset="-122"/>
                <a:cs typeface="宋体" panose="02010600030101010101" pitchFamily="2" charset="-122"/>
              </a:rPr>
              <a:t>信</a:t>
            </a:r>
            <a:r>
              <a:rPr sz="1200" spc="10" dirty="0">
                <a:latin typeface="宋体" panose="02010600030101010101" pitchFamily="2" charset="-122"/>
                <a:cs typeface="宋体" panose="02010600030101010101" pitchFamily="2" charset="-122"/>
              </a:rPr>
              <a:t>息管理</a:t>
            </a:r>
            <a:r>
              <a:rPr sz="1200" spc="20" dirty="0">
                <a:latin typeface="宋体" panose="02010600030101010101" pitchFamily="2" charset="-122"/>
                <a:cs typeface="宋体" panose="02010600030101010101" pitchFamily="2" charset="-122"/>
              </a:rPr>
              <a:t>模</a:t>
            </a:r>
            <a:r>
              <a:rPr sz="1200" spc="10" dirty="0">
                <a:latin typeface="宋体" panose="02010600030101010101" pitchFamily="2" charset="-122"/>
                <a:cs typeface="宋体" panose="02010600030101010101" pitchFamily="2" charset="-122"/>
              </a:rPr>
              <a:t>块、</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频管理</a:t>
            </a:r>
            <a:r>
              <a:rPr sz="1200" spc="20" dirty="0">
                <a:latin typeface="宋体" panose="02010600030101010101" pitchFamily="2" charset="-122"/>
                <a:cs typeface="宋体" panose="02010600030101010101" pitchFamily="2" charset="-122"/>
              </a:rPr>
              <a:t>模</a:t>
            </a:r>
            <a:r>
              <a:rPr sz="1200" spc="10" dirty="0">
                <a:latin typeface="宋体" panose="02010600030101010101" pitchFamily="2" charset="-122"/>
                <a:cs typeface="宋体" panose="02010600030101010101" pitchFamily="2" charset="-122"/>
              </a:rPr>
              <a:t>块、</a:t>
            </a:r>
            <a:r>
              <a:rPr sz="1200" spc="20" dirty="0">
                <a:latin typeface="宋体" panose="02010600030101010101" pitchFamily="2" charset="-122"/>
                <a:cs typeface="宋体" panose="02010600030101010101" pitchFamily="2" charset="-122"/>
              </a:rPr>
              <a:t>关</a:t>
            </a:r>
            <a:r>
              <a:rPr sz="1200" spc="10" dirty="0">
                <a:latin typeface="宋体" panose="02010600030101010101" pitchFamily="2" charset="-122"/>
                <a:cs typeface="宋体" panose="02010600030101010101" pitchFamily="2" charset="-122"/>
              </a:rPr>
              <a:t>注管理</a:t>
            </a:r>
            <a:r>
              <a:rPr sz="1200" spc="20" dirty="0">
                <a:latin typeface="宋体" panose="02010600030101010101" pitchFamily="2" charset="-122"/>
                <a:cs typeface="宋体" panose="02010600030101010101" pitchFamily="2" charset="-122"/>
              </a:rPr>
              <a:t>模</a:t>
            </a:r>
            <a:r>
              <a:rPr sz="1200" spc="10" dirty="0">
                <a:latin typeface="宋体" panose="02010600030101010101" pitchFamily="2" charset="-122"/>
                <a:cs typeface="宋体" panose="02010600030101010101" pitchFamily="2" charset="-122"/>
              </a:rPr>
              <a:t>块</a:t>
            </a:r>
            <a:r>
              <a:rPr sz="1200"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收</a:t>
            </a:r>
            <a:r>
              <a:rPr sz="1200" spc="20" dirty="0">
                <a:latin typeface="宋体" panose="02010600030101010101" pitchFamily="2" charset="-122"/>
                <a:cs typeface="宋体" panose="02010600030101010101" pitchFamily="2" charset="-122"/>
              </a:rPr>
              <a:t>藏</a:t>
            </a:r>
            <a:r>
              <a:rPr sz="1200" spc="10" dirty="0">
                <a:latin typeface="宋体" panose="02010600030101010101" pitchFamily="2" charset="-122"/>
                <a:cs typeface="宋体" panose="02010600030101010101" pitchFamily="2" charset="-122"/>
              </a:rPr>
              <a:t>管理模</a:t>
            </a:r>
            <a:r>
              <a:rPr sz="1200" spc="20" dirty="0">
                <a:latin typeface="宋体" panose="02010600030101010101" pitchFamily="2" charset="-122"/>
                <a:cs typeface="宋体" panose="02010600030101010101" pitchFamily="2" charset="-122"/>
              </a:rPr>
              <a:t>块</a:t>
            </a:r>
            <a:r>
              <a:rPr sz="1200" spc="10" dirty="0">
                <a:latin typeface="宋体" panose="02010600030101010101" pitchFamily="2" charset="-122"/>
                <a:cs typeface="宋体" panose="02010600030101010101" pitchFamily="2" charset="-122"/>
              </a:rPr>
              <a:t>、视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记录模</a:t>
            </a:r>
            <a:r>
              <a:rPr sz="1200" spc="20" dirty="0">
                <a:latin typeface="宋体" panose="02010600030101010101" pitchFamily="2" charset="-122"/>
                <a:cs typeface="宋体" panose="02010600030101010101" pitchFamily="2" charset="-122"/>
              </a:rPr>
              <a:t>块</a:t>
            </a:r>
            <a:r>
              <a:rPr sz="1200" spc="10" dirty="0">
                <a:latin typeface="宋体" panose="02010600030101010101" pitchFamily="2" charset="-122"/>
                <a:cs typeface="宋体" panose="02010600030101010101" pitchFamily="2" charset="-122"/>
              </a:rPr>
              <a:t>、举</a:t>
            </a:r>
            <a:r>
              <a:rPr sz="1200" spc="20" dirty="0">
                <a:latin typeface="宋体" panose="02010600030101010101" pitchFamily="2" charset="-122"/>
                <a:cs typeface="宋体" panose="02010600030101010101" pitchFamily="2" charset="-122"/>
              </a:rPr>
              <a:t>报</a:t>
            </a:r>
            <a:r>
              <a:rPr sz="1200" spc="10" dirty="0">
                <a:latin typeface="宋体" panose="02010600030101010101" pitchFamily="2" charset="-122"/>
                <a:cs typeface="宋体" panose="02010600030101010101" pitchFamily="2" charset="-122"/>
              </a:rPr>
              <a:t>模块、</a:t>
            </a:r>
            <a:r>
              <a:rPr sz="1200" spc="20" dirty="0">
                <a:latin typeface="宋体" panose="02010600030101010101" pitchFamily="2" charset="-122"/>
                <a:cs typeface="宋体" panose="02010600030101010101" pitchFamily="2" charset="-122"/>
              </a:rPr>
              <a:t>举</a:t>
            </a:r>
            <a:r>
              <a:rPr sz="1200" spc="10" dirty="0">
                <a:latin typeface="宋体" panose="02010600030101010101" pitchFamily="2" charset="-122"/>
                <a:cs typeface="宋体" panose="02010600030101010101" pitchFamily="2" charset="-122"/>
              </a:rPr>
              <a:t>报管</a:t>
            </a:r>
            <a:r>
              <a:rPr sz="1200" spc="20" dirty="0">
                <a:latin typeface="宋体" panose="02010600030101010101" pitchFamily="2" charset="-122"/>
                <a:cs typeface="宋体" panose="02010600030101010101" pitchFamily="2" charset="-122"/>
              </a:rPr>
              <a:t>理</a:t>
            </a:r>
            <a:r>
              <a:rPr sz="1200" spc="10" dirty="0">
                <a:latin typeface="宋体" panose="02010600030101010101" pitchFamily="2" charset="-122"/>
                <a:cs typeface="宋体" panose="02010600030101010101" pitchFamily="2" charset="-122"/>
              </a:rPr>
              <a:t>模块、</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频审</a:t>
            </a:r>
            <a:r>
              <a:rPr sz="1200" spc="20" dirty="0">
                <a:latin typeface="宋体" panose="02010600030101010101" pitchFamily="2" charset="-122"/>
                <a:cs typeface="宋体" panose="02010600030101010101" pitchFamily="2" charset="-122"/>
              </a:rPr>
              <a:t>核</a:t>
            </a:r>
            <a:r>
              <a:rPr sz="1200" spc="10" dirty="0">
                <a:latin typeface="宋体" panose="02010600030101010101" pitchFamily="2" charset="-122"/>
                <a:cs typeface="宋体" panose="02010600030101010101" pitchFamily="2" charset="-122"/>
              </a:rPr>
              <a:t>模块、</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a:t>
            </a:r>
            <a:r>
              <a:rPr sz="1200" dirty="0">
                <a:latin typeface="宋体" panose="02010600030101010101" pitchFamily="2" charset="-122"/>
                <a:cs typeface="宋体" panose="02010600030101010101" pitchFamily="2" charset="-122"/>
              </a:rPr>
              <a:t>管 理模块、用户管理模块、视频操作管理模块、视频标签模块。</a:t>
            </a:r>
            <a:endParaRPr sz="1200">
              <a:latin typeface="宋体" panose="02010600030101010101" pitchFamily="2" charset="-122"/>
              <a:cs typeface="宋体" panose="02010600030101010101" pitchFamily="2" charset="-122"/>
            </a:endParaRPr>
          </a:p>
          <a:p>
            <a:pPr marL="12700" marR="50800" indent="266700">
              <a:lnSpc>
                <a:spcPct val="163000"/>
              </a:lnSpc>
            </a:pPr>
            <a:r>
              <a:rPr sz="1200" dirty="0">
                <a:latin typeface="宋体" panose="02010600030101010101" pitchFamily="2" charset="-122"/>
                <a:cs typeface="宋体" panose="02010600030101010101" pitchFamily="2" charset="-122"/>
              </a:rPr>
              <a:t>本系统的使用角色对于系统功能的使用权限不同</a:t>
            </a:r>
            <a:r>
              <a:rPr sz="1200" spc="-36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为了明确各类型角色对系统功 </a:t>
            </a:r>
            <a:r>
              <a:rPr sz="1200" spc="10" dirty="0">
                <a:latin typeface="宋体" panose="02010600030101010101" pitchFamily="2" charset="-122"/>
                <a:cs typeface="宋体" panose="02010600030101010101" pitchFamily="2" charset="-122"/>
              </a:rPr>
              <a:t>能</a:t>
            </a:r>
            <a:r>
              <a:rPr sz="1200" spc="20" dirty="0">
                <a:latin typeface="宋体" panose="02010600030101010101" pitchFamily="2" charset="-122"/>
                <a:cs typeface="宋体" panose="02010600030101010101" pitchFamily="2" charset="-122"/>
              </a:rPr>
              <a:t>模</a:t>
            </a:r>
            <a:r>
              <a:rPr sz="1200" spc="10" dirty="0">
                <a:latin typeface="宋体" panose="02010600030101010101" pitchFamily="2" charset="-122"/>
                <a:cs typeface="宋体" panose="02010600030101010101" pitchFamily="2" charset="-122"/>
              </a:rPr>
              <a:t>块的使</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情况</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具体的</a:t>
            </a:r>
            <a:r>
              <a:rPr sz="1200" spc="20" dirty="0">
                <a:latin typeface="宋体" panose="02010600030101010101" pitchFamily="2" charset="-122"/>
                <a:cs typeface="宋体" panose="02010600030101010101" pitchFamily="2" charset="-122"/>
              </a:rPr>
              <a:t>模</a:t>
            </a:r>
            <a:r>
              <a:rPr sz="1200" spc="10" dirty="0">
                <a:latin typeface="宋体" panose="02010600030101010101" pitchFamily="2" charset="-122"/>
                <a:cs typeface="宋体" panose="02010600030101010101" pitchFamily="2" charset="-122"/>
              </a:rPr>
              <a:t>块按</a:t>
            </a:r>
            <a:r>
              <a:rPr sz="1200" spc="20" dirty="0">
                <a:latin typeface="宋体" panose="02010600030101010101" pitchFamily="2" charset="-122"/>
                <a:cs typeface="宋体" panose="02010600030101010101" pitchFamily="2" charset="-122"/>
              </a:rPr>
              <a:t>照</a:t>
            </a:r>
            <a:r>
              <a:rPr sz="1200" spc="10" dirty="0">
                <a:latin typeface="宋体" panose="02010600030101010101" pitchFamily="2" charset="-122"/>
                <a:cs typeface="宋体" panose="02010600030101010101" pitchFamily="2" charset="-122"/>
              </a:rPr>
              <a:t>用户角</a:t>
            </a:r>
            <a:r>
              <a:rPr sz="1200" spc="20" dirty="0">
                <a:latin typeface="宋体" panose="02010600030101010101" pitchFamily="2" charset="-122"/>
                <a:cs typeface="宋体" panose="02010600030101010101" pitchFamily="2" charset="-122"/>
              </a:rPr>
              <a:t>色</a:t>
            </a:r>
            <a:r>
              <a:rPr sz="1200" spc="10" dirty="0">
                <a:latin typeface="宋体" panose="02010600030101010101" pitchFamily="2" charset="-122"/>
                <a:cs typeface="宋体" panose="02010600030101010101" pitchFamily="2" charset="-122"/>
              </a:rPr>
              <a:t>类型</a:t>
            </a:r>
            <a:r>
              <a:rPr sz="1200" spc="20" dirty="0">
                <a:latin typeface="宋体" panose="02010600030101010101" pitchFamily="2" charset="-122"/>
                <a:cs typeface="宋体" panose="02010600030101010101" pitchFamily="2" charset="-122"/>
              </a:rPr>
              <a:t>进</a:t>
            </a:r>
            <a:r>
              <a:rPr sz="1200" spc="10" dirty="0">
                <a:latin typeface="宋体" panose="02010600030101010101" pitchFamily="2" charset="-122"/>
                <a:cs typeface="宋体" panose="02010600030101010101" pitchFamily="2" charset="-122"/>
              </a:rPr>
              <a:t>行划分，因</a:t>
            </a:r>
            <a:r>
              <a:rPr sz="1200" spc="20" dirty="0">
                <a:latin typeface="宋体" panose="02010600030101010101" pitchFamily="2" charset="-122"/>
                <a:cs typeface="宋体" panose="02010600030101010101" pitchFamily="2" charset="-122"/>
              </a:rPr>
              <a:t>此</a:t>
            </a:r>
            <a:r>
              <a:rPr sz="1200" spc="10" dirty="0">
                <a:latin typeface="宋体" panose="02010600030101010101" pitchFamily="2" charset="-122"/>
                <a:cs typeface="宋体" panose="02010600030101010101" pitchFamily="2" charset="-122"/>
              </a:rPr>
              <a:t>计</a:t>
            </a:r>
            <a:r>
              <a:rPr sz="1200" spc="20" dirty="0">
                <a:latin typeface="宋体" panose="02010600030101010101" pitchFamily="2" charset="-122"/>
                <a:cs typeface="宋体" panose="02010600030101010101" pitchFamily="2" charset="-122"/>
              </a:rPr>
              <a:t>划</a:t>
            </a:r>
            <a:r>
              <a:rPr sz="1200" spc="10" dirty="0">
                <a:latin typeface="宋体" panose="02010600030101010101" pitchFamily="2" charset="-122"/>
                <a:cs typeface="宋体" panose="02010600030101010101" pitchFamily="2" charset="-122"/>
              </a:rPr>
              <a:t>按照如</a:t>
            </a:r>
            <a:r>
              <a:rPr sz="1200" spc="20" dirty="0">
                <a:latin typeface="宋体" panose="02010600030101010101" pitchFamily="2" charset="-122"/>
                <a:cs typeface="宋体" panose="02010600030101010101" pitchFamily="2" charset="-122"/>
              </a:rPr>
              <a:t>下</a:t>
            </a:r>
            <a:r>
              <a:rPr sz="1200" dirty="0">
                <a:latin typeface="宋体" panose="02010600030101010101" pitchFamily="2" charset="-122"/>
                <a:cs typeface="宋体" panose="02010600030101010101" pitchFamily="2" charset="-122"/>
              </a:rPr>
              <a:t>图</a:t>
            </a:r>
            <a:endParaRPr sz="1200">
              <a:latin typeface="宋体" panose="02010600030101010101" pitchFamily="2" charset="-122"/>
              <a:cs typeface="宋体" panose="02010600030101010101" pitchFamily="2" charset="-122"/>
            </a:endParaRPr>
          </a:p>
          <a:p>
            <a:pPr marL="12700">
              <a:lnSpc>
                <a:spcPct val="100000"/>
              </a:lnSpc>
              <a:spcBef>
                <a:spcPts val="900"/>
              </a:spcBef>
            </a:pPr>
            <a:r>
              <a:rPr sz="1200" dirty="0">
                <a:latin typeface="Times New Roman" panose="02020603050405020304"/>
                <a:cs typeface="Times New Roman" panose="02020603050405020304"/>
              </a:rPr>
              <a:t>3.3</a:t>
            </a:r>
            <a:r>
              <a:rPr sz="1200" spc="-5" dirty="0">
                <a:latin typeface="Times New Roman" panose="02020603050405020304"/>
                <a:cs typeface="Times New Roman" panose="02020603050405020304"/>
              </a:rPr>
              <a:t> </a:t>
            </a:r>
            <a:r>
              <a:rPr sz="1200" dirty="0">
                <a:latin typeface="宋体" panose="02010600030101010101" pitchFamily="2" charset="-122"/>
                <a:cs typeface="宋体" panose="02010600030101010101" pitchFamily="2" charset="-122"/>
              </a:rPr>
              <a:t>所示角色划分功能模块。</a:t>
            </a:r>
            <a:endParaRPr sz="1200">
              <a:latin typeface="宋体" panose="02010600030101010101" pitchFamily="2" charset="-122"/>
              <a:cs typeface="宋体" panose="02010600030101010101" pitchFamily="2" charset="-122"/>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13</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1537716" y="1005840"/>
            <a:ext cx="5021580" cy="2788920"/>
          </a:xfrm>
          <a:prstGeom prst="rect">
            <a:avLst/>
          </a:prstGeom>
        </p:spPr>
      </p:pic>
      <p:sp>
        <p:nvSpPr>
          <p:cNvPr id="5" name="object 5"/>
          <p:cNvSpPr txBox="1"/>
          <p:nvPr/>
        </p:nvSpPr>
        <p:spPr>
          <a:xfrm>
            <a:off x="3422396" y="3936479"/>
            <a:ext cx="990600"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spc="-5" dirty="0">
                <a:latin typeface="宋体" panose="02010600030101010101" pitchFamily="2" charset="-122"/>
                <a:cs typeface="宋体" panose="02010600030101010101" pitchFamily="2" charset="-122"/>
              </a:rPr>
              <a:t>3.3</a:t>
            </a:r>
            <a:r>
              <a:rPr sz="1050" spc="-5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功</a:t>
            </a:r>
            <a:r>
              <a:rPr sz="1050" spc="5" dirty="0">
                <a:latin typeface="宋体" panose="02010600030101010101" pitchFamily="2" charset="-122"/>
                <a:cs typeface="宋体" panose="02010600030101010101" pitchFamily="2" charset="-122"/>
              </a:rPr>
              <a:t>能</a:t>
            </a:r>
            <a:r>
              <a:rPr sz="1050" spc="-10" dirty="0">
                <a:latin typeface="宋体" panose="02010600030101010101" pitchFamily="2" charset="-122"/>
                <a:cs typeface="宋体" panose="02010600030101010101" pitchFamily="2" charset="-122"/>
              </a:rPr>
              <a:t>模</a:t>
            </a:r>
            <a:r>
              <a:rPr sz="1050" spc="-5" dirty="0">
                <a:latin typeface="宋体" panose="02010600030101010101" pitchFamily="2" charset="-122"/>
                <a:cs typeface="宋体" panose="02010600030101010101" pitchFamily="2" charset="-122"/>
              </a:rPr>
              <a:t>块</a:t>
            </a:r>
            <a:endParaRPr sz="1050">
              <a:latin typeface="宋体" panose="02010600030101010101" pitchFamily="2" charset="-122"/>
              <a:cs typeface="宋体" panose="02010600030101010101" pitchFamily="2" charset="-122"/>
            </a:endParaRPr>
          </a:p>
        </p:txBody>
      </p:sp>
      <p:sp>
        <p:nvSpPr>
          <p:cNvPr id="6" name="object 6"/>
          <p:cNvSpPr txBox="1"/>
          <p:nvPr/>
        </p:nvSpPr>
        <p:spPr>
          <a:xfrm>
            <a:off x="1128775" y="4172826"/>
            <a:ext cx="124460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宋体" panose="02010600030101010101" pitchFamily="2" charset="-122"/>
                <a:cs typeface="宋体" panose="02010600030101010101" pitchFamily="2" charset="-122"/>
              </a:rPr>
              <a:t>（</a:t>
            </a:r>
            <a:r>
              <a:rPr sz="1200" spc="-5" dirty="0">
                <a:latin typeface="Calibri" panose="020F0502020204030204"/>
                <a:cs typeface="Calibri" panose="020F0502020204030204"/>
              </a:rPr>
              <a:t>1</a:t>
            </a:r>
            <a:r>
              <a:rPr sz="1200" spc="-5" dirty="0">
                <a:latin typeface="宋体" panose="02010600030101010101" pitchFamily="2" charset="-122"/>
                <a:cs typeface="宋体" panose="02010600030101010101" pitchFamily="2" charset="-122"/>
              </a:rPr>
              <a:t>）</a:t>
            </a:r>
            <a:r>
              <a:rPr sz="1200" spc="-8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普通用户端</a:t>
            </a:r>
            <a:endParaRPr sz="1200">
              <a:latin typeface="宋体" panose="02010600030101010101" pitchFamily="2" charset="-122"/>
              <a:cs typeface="宋体" panose="02010600030101010101" pitchFamily="2" charset="-122"/>
            </a:endParaRPr>
          </a:p>
        </p:txBody>
      </p:sp>
      <p:pic>
        <p:nvPicPr>
          <p:cNvPr id="7" name="object 7"/>
          <p:cNvPicPr/>
          <p:nvPr/>
        </p:nvPicPr>
        <p:blipFill>
          <a:blip r:embed="rId2" cstate="print"/>
          <a:stretch>
            <a:fillRect/>
          </a:stretch>
        </p:blipFill>
        <p:spPr>
          <a:xfrm>
            <a:off x="1141475" y="4465320"/>
            <a:ext cx="5554980" cy="4187952"/>
          </a:xfrm>
          <a:prstGeom prst="rect">
            <a:avLst/>
          </a:prstGeom>
        </p:spPr>
      </p:pic>
      <p:sp>
        <p:nvSpPr>
          <p:cNvPr id="8" name="object 8"/>
          <p:cNvSpPr txBox="1"/>
          <p:nvPr/>
        </p:nvSpPr>
        <p:spPr>
          <a:xfrm>
            <a:off x="1128775" y="8723287"/>
            <a:ext cx="3617595" cy="511809"/>
          </a:xfrm>
          <a:prstGeom prst="rect">
            <a:avLst/>
          </a:prstGeom>
        </p:spPr>
        <p:txBody>
          <a:bodyPr vert="horz" wrap="square" lIns="0" tIns="78740" rIns="0" bIns="0" rtlCol="0">
            <a:spAutoFit/>
          </a:bodyPr>
          <a:lstStyle/>
          <a:p>
            <a:pPr marL="1972310">
              <a:lnSpc>
                <a:spcPct val="100000"/>
              </a:lnSpc>
              <a:spcBef>
                <a:spcPts val="620"/>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3.4</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普</a:t>
            </a:r>
            <a:r>
              <a:rPr sz="1050" spc="5" dirty="0">
                <a:latin typeface="宋体" panose="02010600030101010101" pitchFamily="2" charset="-122"/>
                <a:cs typeface="宋体" panose="02010600030101010101" pitchFamily="2" charset="-122"/>
              </a:rPr>
              <a:t>通</a:t>
            </a:r>
            <a:r>
              <a:rPr sz="1050" spc="-10" dirty="0">
                <a:latin typeface="宋体" panose="02010600030101010101" pitchFamily="2" charset="-122"/>
                <a:cs typeface="宋体" panose="02010600030101010101" pitchFamily="2" charset="-122"/>
              </a:rPr>
              <a:t>用</a:t>
            </a:r>
            <a:r>
              <a:rPr sz="1050" spc="5" dirty="0">
                <a:latin typeface="宋体" panose="02010600030101010101" pitchFamily="2" charset="-122"/>
                <a:cs typeface="宋体" panose="02010600030101010101" pitchFamily="2" charset="-122"/>
              </a:rPr>
              <a:t>户</a:t>
            </a:r>
            <a:r>
              <a:rPr sz="1050" spc="-10" dirty="0">
                <a:latin typeface="宋体" panose="02010600030101010101" pitchFamily="2" charset="-122"/>
                <a:cs typeface="宋体" panose="02010600030101010101" pitchFamily="2" charset="-122"/>
              </a:rPr>
              <a:t>端</a:t>
            </a:r>
            <a:r>
              <a:rPr sz="1050" spc="5" dirty="0">
                <a:latin typeface="宋体" panose="02010600030101010101" pitchFamily="2" charset="-122"/>
                <a:cs typeface="宋体" panose="02010600030101010101" pitchFamily="2" charset="-122"/>
              </a:rPr>
              <a:t>功</a:t>
            </a:r>
            <a:r>
              <a:rPr sz="1050" spc="-10" dirty="0">
                <a:latin typeface="宋体" panose="02010600030101010101" pitchFamily="2" charset="-122"/>
                <a:cs typeface="宋体" panose="02010600030101010101" pitchFamily="2" charset="-122"/>
              </a:rPr>
              <a:t>能</a:t>
            </a:r>
            <a:r>
              <a:rPr sz="1050" spc="5" dirty="0">
                <a:latin typeface="宋体" panose="02010600030101010101" pitchFamily="2" charset="-122"/>
                <a:cs typeface="宋体" panose="02010600030101010101" pitchFamily="2" charset="-122"/>
              </a:rPr>
              <a:t>模</a:t>
            </a:r>
            <a:r>
              <a:rPr sz="1050" spc="-5" dirty="0">
                <a:latin typeface="宋体" panose="02010600030101010101" pitchFamily="2" charset="-122"/>
                <a:cs typeface="宋体" panose="02010600030101010101" pitchFamily="2" charset="-122"/>
              </a:rPr>
              <a:t>块</a:t>
            </a:r>
            <a:endParaRPr sz="1050">
              <a:latin typeface="宋体" panose="02010600030101010101" pitchFamily="2" charset="-122"/>
              <a:cs typeface="宋体" panose="02010600030101010101" pitchFamily="2" charset="-122"/>
            </a:endParaRPr>
          </a:p>
          <a:p>
            <a:pPr marL="12700">
              <a:lnSpc>
                <a:spcPct val="100000"/>
              </a:lnSpc>
              <a:spcBef>
                <a:spcPts val="610"/>
              </a:spcBef>
            </a:pPr>
            <a:r>
              <a:rPr sz="1200" spc="-5" dirty="0">
                <a:latin typeface="宋体" panose="02010600030101010101" pitchFamily="2" charset="-122"/>
                <a:cs typeface="宋体" panose="02010600030101010101" pitchFamily="2" charset="-122"/>
              </a:rPr>
              <a:t>（</a:t>
            </a:r>
            <a:r>
              <a:rPr sz="1200" spc="-5" dirty="0">
                <a:latin typeface="Calibri" panose="020F0502020204030204"/>
                <a:cs typeface="Calibri" panose="020F0502020204030204"/>
              </a:rPr>
              <a:t>2</a:t>
            </a:r>
            <a:r>
              <a:rPr sz="1200" spc="-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系统管理员端</a:t>
            </a:r>
            <a:endParaRPr sz="1200">
              <a:latin typeface="宋体" panose="02010600030101010101" pitchFamily="2" charset="-122"/>
              <a:cs typeface="宋体" panose="02010600030101010101" pitchFamily="2" charset="-122"/>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14</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1408175" y="967740"/>
            <a:ext cx="5553456" cy="4244340"/>
          </a:xfrm>
          <a:prstGeom prst="rect">
            <a:avLst/>
          </a:prstGeom>
        </p:spPr>
      </p:pic>
      <p:sp>
        <p:nvSpPr>
          <p:cNvPr id="5" name="object 5"/>
          <p:cNvSpPr txBox="1"/>
          <p:nvPr/>
        </p:nvSpPr>
        <p:spPr>
          <a:xfrm>
            <a:off x="1128775" y="5323319"/>
            <a:ext cx="5664200" cy="4158615"/>
          </a:xfrm>
          <a:prstGeom prst="rect">
            <a:avLst/>
          </a:prstGeom>
        </p:spPr>
        <p:txBody>
          <a:bodyPr vert="horz" wrap="square" lIns="0" tIns="12065" rIns="0" bIns="0" rtlCol="0">
            <a:spAutoFit/>
          </a:bodyPr>
          <a:lstStyle/>
          <a:p>
            <a:pPr marL="2188845">
              <a:lnSpc>
                <a:spcPct val="100000"/>
              </a:lnSpc>
              <a:spcBef>
                <a:spcPts val="95"/>
              </a:spcBef>
            </a:pPr>
            <a:r>
              <a:rPr sz="1050" spc="-5" dirty="0">
                <a:latin typeface="宋体" panose="02010600030101010101" pitchFamily="2" charset="-122"/>
                <a:cs typeface="宋体" panose="02010600030101010101" pitchFamily="2" charset="-122"/>
              </a:rPr>
              <a:t>图</a:t>
            </a:r>
            <a:r>
              <a:rPr sz="1050" spc="-254" dirty="0">
                <a:latin typeface="宋体" panose="02010600030101010101" pitchFamily="2" charset="-122"/>
                <a:cs typeface="宋体" panose="02010600030101010101" pitchFamily="2" charset="-122"/>
              </a:rPr>
              <a:t> </a:t>
            </a:r>
            <a:r>
              <a:rPr sz="1050" spc="-5" dirty="0">
                <a:latin typeface="Times New Roman" panose="02020603050405020304"/>
                <a:cs typeface="Times New Roman" panose="02020603050405020304"/>
              </a:rPr>
              <a:t>3.5</a:t>
            </a:r>
            <a:r>
              <a:rPr sz="1050" spc="5" dirty="0">
                <a:latin typeface="Times New Roman" panose="02020603050405020304"/>
                <a:cs typeface="Times New Roman" panose="02020603050405020304"/>
              </a:rPr>
              <a:t> </a:t>
            </a:r>
            <a:r>
              <a:rPr sz="1050" spc="-10" dirty="0">
                <a:latin typeface="宋体" panose="02010600030101010101" pitchFamily="2" charset="-122"/>
                <a:cs typeface="宋体" panose="02010600030101010101" pitchFamily="2" charset="-122"/>
              </a:rPr>
              <a:t>系</a:t>
            </a:r>
            <a:r>
              <a:rPr sz="1050" spc="5" dirty="0">
                <a:latin typeface="宋体" panose="02010600030101010101" pitchFamily="2" charset="-122"/>
                <a:cs typeface="宋体" panose="02010600030101010101" pitchFamily="2" charset="-122"/>
              </a:rPr>
              <a:t>统</a:t>
            </a:r>
            <a:r>
              <a:rPr sz="1050" spc="-10" dirty="0">
                <a:latin typeface="宋体" panose="02010600030101010101" pitchFamily="2" charset="-122"/>
                <a:cs typeface="宋体" panose="02010600030101010101" pitchFamily="2" charset="-122"/>
              </a:rPr>
              <a:t>管</a:t>
            </a:r>
            <a:r>
              <a:rPr sz="1050" spc="5" dirty="0">
                <a:latin typeface="宋体" panose="02010600030101010101" pitchFamily="2" charset="-122"/>
                <a:cs typeface="宋体" panose="02010600030101010101" pitchFamily="2" charset="-122"/>
              </a:rPr>
              <a:t>理</a:t>
            </a:r>
            <a:r>
              <a:rPr sz="1050" spc="-10" dirty="0">
                <a:latin typeface="宋体" panose="02010600030101010101" pitchFamily="2" charset="-122"/>
                <a:cs typeface="宋体" panose="02010600030101010101" pitchFamily="2" charset="-122"/>
              </a:rPr>
              <a:t>员</a:t>
            </a:r>
            <a:r>
              <a:rPr sz="1050" spc="5" dirty="0">
                <a:latin typeface="宋体" panose="02010600030101010101" pitchFamily="2" charset="-122"/>
                <a:cs typeface="宋体" panose="02010600030101010101" pitchFamily="2" charset="-122"/>
              </a:rPr>
              <a:t>端</a:t>
            </a:r>
            <a:r>
              <a:rPr sz="1050" spc="-10" dirty="0">
                <a:latin typeface="宋体" panose="02010600030101010101" pitchFamily="2" charset="-122"/>
                <a:cs typeface="宋体" panose="02010600030101010101" pitchFamily="2" charset="-122"/>
              </a:rPr>
              <a:t>功</a:t>
            </a:r>
            <a:r>
              <a:rPr sz="1050" spc="5" dirty="0">
                <a:latin typeface="宋体" panose="02010600030101010101" pitchFamily="2" charset="-122"/>
                <a:cs typeface="宋体" panose="02010600030101010101" pitchFamily="2" charset="-122"/>
              </a:rPr>
              <a:t>能</a:t>
            </a:r>
            <a:r>
              <a:rPr sz="1050" spc="-10" dirty="0">
                <a:latin typeface="宋体" panose="02010600030101010101" pitchFamily="2" charset="-122"/>
                <a:cs typeface="宋体" panose="02010600030101010101" pitchFamily="2" charset="-122"/>
              </a:rPr>
              <a:t>模</a:t>
            </a:r>
            <a:r>
              <a:rPr sz="1050" spc="-5" dirty="0">
                <a:latin typeface="宋体" panose="02010600030101010101" pitchFamily="2" charset="-122"/>
                <a:cs typeface="宋体" panose="02010600030101010101" pitchFamily="2" charset="-122"/>
              </a:rPr>
              <a:t>块</a:t>
            </a:r>
            <a:endParaRPr sz="1050">
              <a:latin typeface="宋体" panose="02010600030101010101" pitchFamily="2" charset="-122"/>
              <a:cs typeface="宋体" panose="02010600030101010101" pitchFamily="2" charset="-122"/>
            </a:endParaRPr>
          </a:p>
          <a:p>
            <a:pPr>
              <a:lnSpc>
                <a:spcPct val="100000"/>
              </a:lnSpc>
              <a:spcBef>
                <a:spcPts val="40"/>
              </a:spcBef>
            </a:pPr>
            <a:endParaRPr sz="950">
              <a:latin typeface="宋体" panose="02010600030101010101" pitchFamily="2" charset="-122"/>
              <a:cs typeface="宋体" panose="02010600030101010101" pitchFamily="2" charset="-122"/>
            </a:endParaRPr>
          </a:p>
          <a:p>
            <a:pPr marL="12700">
              <a:lnSpc>
                <a:spcPct val="100000"/>
              </a:lnSpc>
            </a:pPr>
            <a:r>
              <a:rPr sz="1400" b="1" dirty="0">
                <a:latin typeface="宋体" panose="02010600030101010101" pitchFamily="2" charset="-122"/>
                <a:cs typeface="宋体" panose="02010600030101010101" pitchFamily="2" charset="-122"/>
              </a:rPr>
              <a:t>3.4.3</a:t>
            </a:r>
            <a:r>
              <a:rPr sz="1400" b="1" spc="5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数</a:t>
            </a:r>
            <a:r>
              <a:rPr sz="1400" b="1" spc="-10" dirty="0">
                <a:latin typeface="黑体" panose="02010609060101010101" charset="-122"/>
                <a:cs typeface="黑体" panose="02010609060101010101" charset="-122"/>
              </a:rPr>
              <a:t>据库设</a:t>
            </a:r>
            <a:r>
              <a:rPr sz="1400" b="1" spc="-5" dirty="0">
                <a:latin typeface="黑体" panose="02010609060101010101" charset="-122"/>
                <a:cs typeface="黑体" panose="02010609060101010101" charset="-122"/>
              </a:rPr>
              <a:t>计</a:t>
            </a:r>
            <a:endParaRPr sz="1400">
              <a:latin typeface="黑体" panose="02010609060101010101" charset="-122"/>
              <a:cs typeface="黑体" panose="02010609060101010101" charset="-122"/>
            </a:endParaRPr>
          </a:p>
          <a:p>
            <a:pPr marL="12700" marR="5080" indent="304800">
              <a:lnSpc>
                <a:spcPct val="163000"/>
              </a:lnSpc>
              <a:spcBef>
                <a:spcPts val="270"/>
              </a:spcBef>
            </a:pPr>
            <a:r>
              <a:rPr sz="1200" dirty="0">
                <a:latin typeface="宋体" panose="02010600030101010101" pitchFamily="2" charset="-122"/>
                <a:cs typeface="宋体" panose="02010600030101010101" pitchFamily="2" charset="-122"/>
              </a:rPr>
              <a:t>通过需求分析以及概要设计功能模块分析阶段可以得出本系统具体的数据实体， 描述将以模块名加冒号加必要字段的形式列举。</a:t>
            </a:r>
            <a:endParaRPr sz="1200">
              <a:latin typeface="宋体" panose="02010600030101010101" pitchFamily="2" charset="-122"/>
              <a:cs typeface="宋体" panose="02010600030101010101" pitchFamily="2" charset="-122"/>
            </a:endParaRPr>
          </a:p>
          <a:p>
            <a:pPr marL="279400" indent="-266700">
              <a:lnSpc>
                <a:spcPct val="100000"/>
              </a:lnSpc>
              <a:spcBef>
                <a:spcPts val="900"/>
              </a:spcBef>
              <a:buFont typeface="Wingdings" panose="05000000000000000000"/>
              <a:buChar char=""/>
              <a:tabLst>
                <a:tab pos="278765" algn="l"/>
                <a:tab pos="279400" algn="l"/>
              </a:tabLst>
            </a:pPr>
            <a:r>
              <a:rPr sz="1200" dirty="0">
                <a:latin typeface="宋体" panose="02010600030101010101" pitchFamily="2" charset="-122"/>
                <a:cs typeface="宋体" panose="02010600030101010101" pitchFamily="2" charset="-122"/>
              </a:rPr>
              <a:t>用户界面：手机号、密码、盐、用户名、用户头像、用户签名、用户状态。</a:t>
            </a:r>
            <a:endParaRPr sz="1200">
              <a:latin typeface="宋体" panose="02010600030101010101" pitchFamily="2" charset="-122"/>
              <a:cs typeface="宋体" panose="02010600030101010101" pitchFamily="2" charset="-122"/>
            </a:endParaRPr>
          </a:p>
          <a:p>
            <a:pPr marL="279400" indent="-266700">
              <a:lnSpc>
                <a:spcPct val="100000"/>
              </a:lnSpc>
              <a:spcBef>
                <a:spcPts val="900"/>
              </a:spcBef>
              <a:buFont typeface="Wingdings" panose="05000000000000000000"/>
              <a:buChar char=""/>
              <a:tabLst>
                <a:tab pos="278765" algn="l"/>
                <a:tab pos="279400" algn="l"/>
              </a:tabLst>
            </a:pPr>
            <a:r>
              <a:rPr sz="1200" dirty="0">
                <a:latin typeface="宋体" panose="02010600030101010101" pitchFamily="2" charset="-122"/>
                <a:cs typeface="宋体" panose="02010600030101010101" pitchFamily="2" charset="-122"/>
              </a:rPr>
              <a:t>视频界面：桶名、视频原名、视频名称、视频封面、视频状态、视频审核。</a:t>
            </a:r>
            <a:endParaRPr sz="1200">
              <a:latin typeface="宋体" panose="02010600030101010101" pitchFamily="2" charset="-122"/>
              <a:cs typeface="宋体" panose="02010600030101010101" pitchFamily="2" charset="-122"/>
            </a:endParaRPr>
          </a:p>
          <a:p>
            <a:pPr marL="279400" indent="-266700">
              <a:lnSpc>
                <a:spcPct val="100000"/>
              </a:lnSpc>
              <a:spcBef>
                <a:spcPts val="900"/>
              </a:spcBef>
              <a:buFont typeface="Wingdings" panose="05000000000000000000"/>
              <a:buChar char=""/>
              <a:tabLst>
                <a:tab pos="278765" algn="l"/>
                <a:tab pos="279400" algn="l"/>
              </a:tabLst>
            </a:pPr>
            <a:r>
              <a:rPr sz="1200" dirty="0">
                <a:latin typeface="宋体" panose="02010600030101010101" pitchFamily="2" charset="-122"/>
                <a:cs typeface="宋体" panose="02010600030101010101" pitchFamily="2" charset="-122"/>
              </a:rPr>
              <a:t>视频记录：用户</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id、视频</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id、观看时长。</a:t>
            </a:r>
            <a:endParaRPr sz="1200">
              <a:latin typeface="宋体" panose="02010600030101010101" pitchFamily="2" charset="-122"/>
              <a:cs typeface="宋体" panose="02010600030101010101" pitchFamily="2" charset="-122"/>
            </a:endParaRPr>
          </a:p>
          <a:p>
            <a:pPr marL="279400" indent="-266700">
              <a:lnSpc>
                <a:spcPct val="100000"/>
              </a:lnSpc>
              <a:spcBef>
                <a:spcPts val="900"/>
              </a:spcBef>
              <a:buFont typeface="Wingdings" panose="05000000000000000000"/>
              <a:buChar char=""/>
              <a:tabLst>
                <a:tab pos="278765" algn="l"/>
                <a:tab pos="279400" algn="l"/>
              </a:tabLst>
            </a:pPr>
            <a:r>
              <a:rPr sz="1200" dirty="0">
                <a:latin typeface="宋体" panose="02010600030101010101" pitchFamily="2" charset="-122"/>
                <a:cs typeface="宋体" panose="02010600030101010101" pitchFamily="2" charset="-122"/>
              </a:rPr>
              <a:t>视频举报：被举报者</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id、举报者</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id、视频</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id、举报状态、举报留言。</a:t>
            </a:r>
            <a:endParaRPr sz="1200">
              <a:latin typeface="宋体" panose="02010600030101010101" pitchFamily="2" charset="-122"/>
              <a:cs typeface="宋体" panose="02010600030101010101" pitchFamily="2" charset="-122"/>
            </a:endParaRPr>
          </a:p>
          <a:p>
            <a:pPr marL="279400" indent="-266700">
              <a:lnSpc>
                <a:spcPct val="100000"/>
              </a:lnSpc>
              <a:spcBef>
                <a:spcPts val="900"/>
              </a:spcBef>
              <a:buFont typeface="Wingdings" panose="05000000000000000000"/>
              <a:buChar char=""/>
              <a:tabLst>
                <a:tab pos="278765" algn="l"/>
                <a:tab pos="279400" algn="l"/>
              </a:tabLst>
            </a:pPr>
            <a:r>
              <a:rPr sz="1200" dirty="0">
                <a:latin typeface="宋体" panose="02010600030101010101" pitchFamily="2" charset="-122"/>
                <a:cs typeface="宋体" panose="02010600030101010101" pitchFamily="2" charset="-122"/>
              </a:rPr>
              <a:t>视频标签：标签编号、标签名称。</a:t>
            </a:r>
            <a:endParaRPr sz="1200">
              <a:latin typeface="宋体" panose="02010600030101010101" pitchFamily="2" charset="-122"/>
              <a:cs typeface="宋体" panose="02010600030101010101" pitchFamily="2" charset="-122"/>
            </a:endParaRPr>
          </a:p>
          <a:p>
            <a:pPr marL="279400" indent="-266700">
              <a:lnSpc>
                <a:spcPct val="100000"/>
              </a:lnSpc>
              <a:spcBef>
                <a:spcPts val="900"/>
              </a:spcBef>
              <a:buFont typeface="Wingdings" panose="05000000000000000000"/>
              <a:buChar char=""/>
              <a:tabLst>
                <a:tab pos="278765" algn="l"/>
                <a:tab pos="279400" algn="l"/>
              </a:tabLst>
            </a:pPr>
            <a:r>
              <a:rPr sz="1200" dirty="0">
                <a:latin typeface="宋体" panose="02010600030101010101" pitchFamily="2" charset="-122"/>
                <a:cs typeface="宋体" panose="02010600030101010101" pitchFamily="2" charset="-122"/>
              </a:rPr>
              <a:t>用户喜欢：用户</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id，视频</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a:t>
            </a:r>
            <a:endParaRPr sz="1200">
              <a:latin typeface="宋体" panose="02010600030101010101" pitchFamily="2" charset="-122"/>
              <a:cs typeface="宋体" panose="02010600030101010101" pitchFamily="2" charset="-122"/>
            </a:endParaRPr>
          </a:p>
          <a:p>
            <a:pPr marL="279400" indent="-266700">
              <a:lnSpc>
                <a:spcPct val="100000"/>
              </a:lnSpc>
              <a:spcBef>
                <a:spcPts val="900"/>
              </a:spcBef>
              <a:buFont typeface="Wingdings" panose="05000000000000000000"/>
              <a:buChar char=""/>
              <a:tabLst>
                <a:tab pos="278765" algn="l"/>
                <a:tab pos="279400" algn="l"/>
              </a:tabLst>
            </a:pPr>
            <a:r>
              <a:rPr sz="1200" dirty="0">
                <a:latin typeface="宋体" panose="02010600030101010101" pitchFamily="2" charset="-122"/>
                <a:cs typeface="宋体" panose="02010600030101010101" pitchFamily="2" charset="-122"/>
              </a:rPr>
              <a:t>弹幕：用户</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id、视频</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id、弹幕内容、视频当前时间。</a:t>
            </a:r>
            <a:endParaRPr sz="1200">
              <a:latin typeface="宋体" panose="02010600030101010101" pitchFamily="2" charset="-122"/>
              <a:cs typeface="宋体" panose="02010600030101010101" pitchFamily="2" charset="-122"/>
            </a:endParaRPr>
          </a:p>
          <a:p>
            <a:pPr marL="279400" indent="-266700">
              <a:lnSpc>
                <a:spcPct val="100000"/>
              </a:lnSpc>
              <a:spcBef>
                <a:spcPts val="900"/>
              </a:spcBef>
              <a:buFont typeface="Wingdings" panose="05000000000000000000"/>
              <a:buChar char=""/>
              <a:tabLst>
                <a:tab pos="278765" algn="l"/>
                <a:tab pos="279400" algn="l"/>
              </a:tabLst>
            </a:pPr>
            <a:r>
              <a:rPr sz="1200" dirty="0">
                <a:latin typeface="宋体" panose="02010600030101010101" pitchFamily="2" charset="-122"/>
                <a:cs typeface="宋体" panose="02010600030101010101" pitchFamily="2" charset="-122"/>
              </a:rPr>
              <a:t>关注分组、收藏分组：用户</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id、分组</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id、分组名称。</a:t>
            </a:r>
            <a:endParaRPr sz="1200">
              <a:latin typeface="宋体" panose="02010600030101010101" pitchFamily="2" charset="-122"/>
              <a:cs typeface="宋体" panose="02010600030101010101" pitchFamily="2" charset="-122"/>
            </a:endParaRPr>
          </a:p>
          <a:p>
            <a:pPr marL="279400" indent="-266700">
              <a:lnSpc>
                <a:spcPct val="100000"/>
              </a:lnSpc>
              <a:spcBef>
                <a:spcPts val="900"/>
              </a:spcBef>
              <a:buFont typeface="Wingdings" panose="05000000000000000000"/>
              <a:buChar char=""/>
              <a:tabLst>
                <a:tab pos="278765" algn="l"/>
                <a:tab pos="279400" algn="l"/>
              </a:tabLst>
            </a:pPr>
            <a:r>
              <a:rPr sz="1200" dirty="0">
                <a:latin typeface="宋体" panose="02010600030101010101" pitchFamily="2" charset="-122"/>
                <a:cs typeface="宋体" panose="02010600030101010101" pitchFamily="2" charset="-122"/>
              </a:rPr>
              <a:t>评论：用户</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id、视频</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id、回复对象</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id、评论状态、评论内容。</a:t>
            </a:r>
            <a:endParaRPr sz="1200">
              <a:latin typeface="宋体" panose="02010600030101010101" pitchFamily="2" charset="-122"/>
              <a:cs typeface="宋体" panose="02010600030101010101" pitchFamily="2" charset="-122"/>
            </a:endParaRPr>
          </a:p>
          <a:p>
            <a:pPr marL="279400" indent="-266700">
              <a:lnSpc>
                <a:spcPct val="100000"/>
              </a:lnSpc>
              <a:spcBef>
                <a:spcPts val="900"/>
              </a:spcBef>
              <a:buFont typeface="Wingdings" panose="05000000000000000000"/>
              <a:buChar char=""/>
              <a:tabLst>
                <a:tab pos="278765" algn="l"/>
                <a:tab pos="279400" algn="l"/>
              </a:tabLst>
            </a:pPr>
            <a:r>
              <a:rPr sz="1200" dirty="0">
                <a:latin typeface="宋体" panose="02010600030101010101" pitchFamily="2" charset="-122"/>
                <a:cs typeface="宋体" panose="02010600030101010101" pitchFamily="2" charset="-122"/>
              </a:rPr>
              <a:t>私信：发送</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id、接收</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id、信息内容。</a:t>
            </a:r>
            <a:endParaRPr sz="1200">
              <a:latin typeface="宋体" panose="02010600030101010101" pitchFamily="2" charset="-122"/>
              <a:cs typeface="宋体" panose="02010600030101010101" pitchFamily="2"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15</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1128775" y="978535"/>
            <a:ext cx="5580380" cy="1173480"/>
          </a:xfrm>
          <a:prstGeom prst="rect">
            <a:avLst/>
          </a:prstGeom>
        </p:spPr>
        <p:txBody>
          <a:bodyPr vert="horz" wrap="square" lIns="0" tIns="12700" rIns="0" bIns="0" rtlCol="0">
            <a:spAutoFit/>
          </a:bodyPr>
          <a:lstStyle/>
          <a:p>
            <a:pPr marL="12700">
              <a:lnSpc>
                <a:spcPct val="100000"/>
              </a:lnSpc>
              <a:spcBef>
                <a:spcPts val="100"/>
              </a:spcBef>
            </a:pPr>
            <a:r>
              <a:rPr sz="1500" b="1" spc="-5" dirty="0">
                <a:latin typeface="宋体" panose="02010600030101010101" pitchFamily="2" charset="-122"/>
                <a:cs typeface="宋体" panose="02010600030101010101" pitchFamily="2" charset="-122"/>
              </a:rPr>
              <a:t>3.5</a:t>
            </a:r>
            <a:r>
              <a:rPr sz="1500" b="1" spc="-170" dirty="0">
                <a:latin typeface="宋体" panose="02010600030101010101" pitchFamily="2" charset="-122"/>
                <a:cs typeface="宋体" panose="02010600030101010101" pitchFamily="2" charset="-122"/>
              </a:rPr>
              <a:t> </a:t>
            </a:r>
            <a:r>
              <a:rPr sz="1500" b="1" spc="-10" dirty="0">
                <a:latin typeface="黑体" panose="02010609060101010101" charset="-122"/>
                <a:cs typeface="黑体" panose="02010609060101010101" charset="-122"/>
              </a:rPr>
              <a:t>本</a:t>
            </a:r>
            <a:r>
              <a:rPr sz="1500" b="1" dirty="0">
                <a:latin typeface="黑体" panose="02010609060101010101" charset="-122"/>
                <a:cs typeface="黑体" panose="02010609060101010101" charset="-122"/>
              </a:rPr>
              <a:t>章</a:t>
            </a:r>
            <a:r>
              <a:rPr sz="1500" b="1" spc="-10" dirty="0">
                <a:latin typeface="黑体" panose="02010609060101010101" charset="-122"/>
                <a:cs typeface="黑体" panose="02010609060101010101" charset="-122"/>
              </a:rPr>
              <a:t>小结</a:t>
            </a:r>
            <a:endParaRPr sz="1500">
              <a:latin typeface="黑体" panose="02010609060101010101" charset="-122"/>
              <a:cs typeface="黑体" panose="02010609060101010101" charset="-122"/>
            </a:endParaRPr>
          </a:p>
          <a:p>
            <a:pPr marL="12700" marR="5080" indent="266700" algn="just">
              <a:lnSpc>
                <a:spcPct val="163000"/>
              </a:lnSpc>
              <a:spcBef>
                <a:spcPts val="215"/>
              </a:spcBef>
            </a:pPr>
            <a:r>
              <a:rPr sz="1200" dirty="0">
                <a:latin typeface="宋体" panose="02010600030101010101" pitchFamily="2" charset="-122"/>
                <a:cs typeface="宋体" panose="02010600030101010101" pitchFamily="2" charset="-122"/>
              </a:rPr>
              <a:t>本章主要对系统进行需求分析</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把握系统开发的方向</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明确要开发具有哪些功能 </a:t>
            </a:r>
            <a:r>
              <a:rPr sz="1200" spc="10" dirty="0">
                <a:latin typeface="宋体" panose="02010600030101010101" pitchFamily="2" charset="-122"/>
                <a:cs typeface="宋体" panose="02010600030101010101" pitchFamily="2" charset="-122"/>
              </a:rPr>
              <a:t>的</a:t>
            </a:r>
            <a:r>
              <a:rPr sz="1200" spc="20" dirty="0">
                <a:latin typeface="宋体" panose="02010600030101010101" pitchFamily="2" charset="-122"/>
                <a:cs typeface="宋体" panose="02010600030101010101" pitchFamily="2" charset="-122"/>
              </a:rPr>
              <a:t>系</a:t>
            </a:r>
            <a:r>
              <a:rPr sz="1200" spc="10" dirty="0">
                <a:latin typeface="宋体" panose="02010600030101010101" pitchFamily="2" charset="-122"/>
                <a:cs typeface="宋体" panose="02010600030101010101" pitchFamily="2" charset="-122"/>
              </a:rPr>
              <a:t>统，其</a:t>
            </a:r>
            <a:r>
              <a:rPr sz="1200" spc="20" dirty="0">
                <a:latin typeface="宋体" panose="02010600030101010101" pitchFamily="2" charset="-122"/>
                <a:cs typeface="宋体" panose="02010600030101010101" pitchFamily="2" charset="-122"/>
              </a:rPr>
              <a:t>次</a:t>
            </a:r>
            <a:r>
              <a:rPr sz="1200" spc="10" dirty="0">
                <a:latin typeface="宋体" panose="02010600030101010101" pitchFamily="2" charset="-122"/>
                <a:cs typeface="宋体" panose="02010600030101010101" pitchFamily="2" charset="-122"/>
              </a:rPr>
              <a:t>进行</a:t>
            </a:r>
            <a:r>
              <a:rPr sz="1200" spc="20" dirty="0">
                <a:latin typeface="宋体" panose="02010600030101010101" pitchFamily="2" charset="-122"/>
                <a:cs typeface="宋体" panose="02010600030101010101" pitchFamily="2" charset="-122"/>
              </a:rPr>
              <a:t>概</a:t>
            </a:r>
            <a:r>
              <a:rPr sz="1200" spc="10" dirty="0">
                <a:latin typeface="宋体" panose="02010600030101010101" pitchFamily="2" charset="-122"/>
                <a:cs typeface="宋体" panose="02010600030101010101" pitchFamily="2" charset="-122"/>
              </a:rPr>
              <a:t>要设计</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确定</a:t>
            </a:r>
            <a:r>
              <a:rPr sz="1200" spc="20" dirty="0">
                <a:latin typeface="宋体" panose="02010600030101010101" pitchFamily="2" charset="-122"/>
                <a:cs typeface="宋体" panose="02010600030101010101" pitchFamily="2" charset="-122"/>
              </a:rPr>
              <a:t>系</a:t>
            </a:r>
            <a:r>
              <a:rPr sz="1200" spc="10" dirty="0">
                <a:latin typeface="宋体" panose="02010600030101010101" pitchFamily="2" charset="-122"/>
                <a:cs typeface="宋体" panose="02010600030101010101" pitchFamily="2" charset="-122"/>
              </a:rPr>
              <a:t>统总体</a:t>
            </a:r>
            <a:r>
              <a:rPr sz="1200" spc="20" dirty="0">
                <a:latin typeface="宋体" panose="02010600030101010101" pitchFamily="2" charset="-122"/>
                <a:cs typeface="宋体" panose="02010600030101010101" pitchFamily="2" charset="-122"/>
              </a:rPr>
              <a:t>设</a:t>
            </a:r>
            <a:r>
              <a:rPr sz="1200" spc="10" dirty="0">
                <a:latin typeface="宋体" panose="02010600030101010101" pitchFamily="2" charset="-122"/>
                <a:cs typeface="宋体" panose="02010600030101010101" pitchFamily="2" charset="-122"/>
              </a:rPr>
              <a:t>计与</a:t>
            </a:r>
            <a:r>
              <a:rPr sz="1200" spc="20" dirty="0">
                <a:latin typeface="宋体" panose="02010600030101010101" pitchFamily="2" charset="-122"/>
                <a:cs typeface="宋体" panose="02010600030101010101" pitchFamily="2" charset="-122"/>
              </a:rPr>
              <a:t>总</a:t>
            </a:r>
            <a:r>
              <a:rPr sz="1200" spc="10" dirty="0">
                <a:latin typeface="宋体" panose="02010600030101010101" pitchFamily="2" charset="-122"/>
                <a:cs typeface="宋体" panose="02010600030101010101" pitchFamily="2" charset="-122"/>
              </a:rPr>
              <a:t>体架构</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对系</a:t>
            </a:r>
            <a:r>
              <a:rPr sz="1200" spc="20" dirty="0">
                <a:latin typeface="宋体" panose="02010600030101010101" pitchFamily="2" charset="-122"/>
                <a:cs typeface="宋体" panose="02010600030101010101" pitchFamily="2" charset="-122"/>
              </a:rPr>
              <a:t>统</a:t>
            </a:r>
            <a:r>
              <a:rPr sz="1200" spc="10" dirty="0">
                <a:latin typeface="宋体" panose="02010600030101010101" pitchFamily="2" charset="-122"/>
                <a:cs typeface="宋体" panose="02010600030101010101" pitchFamily="2" charset="-122"/>
              </a:rPr>
              <a:t>开发的</a:t>
            </a:r>
            <a:r>
              <a:rPr sz="1200" spc="20" dirty="0">
                <a:latin typeface="宋体" panose="02010600030101010101" pitchFamily="2" charset="-122"/>
                <a:cs typeface="宋体" panose="02010600030101010101" pitchFamily="2" charset="-122"/>
              </a:rPr>
              <a:t>模</a:t>
            </a:r>
            <a:r>
              <a:rPr sz="1200" spc="10" dirty="0">
                <a:latin typeface="宋体" panose="02010600030101010101" pitchFamily="2" charset="-122"/>
                <a:cs typeface="宋体" panose="02010600030101010101" pitchFamily="2" charset="-122"/>
              </a:rPr>
              <a:t>块</a:t>
            </a:r>
            <a:r>
              <a:rPr sz="1200" dirty="0">
                <a:latin typeface="宋体" panose="02010600030101010101" pitchFamily="2" charset="-122"/>
                <a:cs typeface="宋体" panose="02010600030101010101" pitchFamily="2" charset="-122"/>
              </a:rPr>
              <a:t>进 行明确的划分，最后确定数据库的概念结构与逻辑结构。</a:t>
            </a:r>
            <a:endParaRPr sz="1200">
              <a:latin typeface="宋体" panose="02010600030101010101" pitchFamily="2" charset="-122"/>
              <a:cs typeface="宋体" panose="02010600030101010101" pitchFamily="2" charset="-122"/>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16</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1128775" y="971029"/>
            <a:ext cx="5579110" cy="2258695"/>
          </a:xfrm>
          <a:prstGeom prst="rect">
            <a:avLst/>
          </a:prstGeom>
        </p:spPr>
        <p:txBody>
          <a:bodyPr vert="horz" wrap="square" lIns="0" tIns="12065" rIns="0" bIns="0" rtlCol="0">
            <a:spAutoFit/>
          </a:bodyPr>
          <a:lstStyle/>
          <a:p>
            <a:pPr algn="ctr">
              <a:lnSpc>
                <a:spcPct val="100000"/>
              </a:lnSpc>
              <a:spcBef>
                <a:spcPts val="95"/>
              </a:spcBef>
            </a:pPr>
            <a:r>
              <a:rPr sz="1600" b="1" spc="-5" dirty="0">
                <a:latin typeface="黑体" panose="02010609060101010101" charset="-122"/>
                <a:cs typeface="黑体" panose="02010609060101010101" charset="-122"/>
              </a:rPr>
              <a:t>第四</a:t>
            </a:r>
            <a:r>
              <a:rPr sz="1600" b="1" spc="-15" dirty="0">
                <a:latin typeface="黑体" panose="02010609060101010101" charset="-122"/>
                <a:cs typeface="黑体" panose="02010609060101010101" charset="-122"/>
              </a:rPr>
              <a:t>章</a:t>
            </a:r>
            <a:r>
              <a:rPr sz="1600" b="1" spc="-10" dirty="0">
                <a:latin typeface="黑体" panose="02010609060101010101" charset="-122"/>
                <a:cs typeface="黑体" panose="02010609060101010101" charset="-122"/>
              </a:rPr>
              <a:t> </a:t>
            </a:r>
            <a:r>
              <a:rPr sz="1600" b="1" spc="-5" dirty="0">
                <a:latin typeface="黑体" panose="02010609060101010101" charset="-122"/>
                <a:cs typeface="黑体" panose="02010609060101010101" charset="-122"/>
              </a:rPr>
              <a:t>系</a:t>
            </a:r>
            <a:r>
              <a:rPr sz="1600" b="1" spc="-5" dirty="0">
                <a:latin typeface="黑体" panose="02010609060101010101" charset="-122"/>
                <a:cs typeface="黑体" panose="02010609060101010101" charset="-122"/>
              </a:rPr>
              <a:t>统详</a:t>
            </a:r>
            <a:r>
              <a:rPr sz="1600" b="1" spc="-15" dirty="0">
                <a:latin typeface="黑体" panose="02010609060101010101" charset="-122"/>
                <a:cs typeface="黑体" panose="02010609060101010101" charset="-122"/>
              </a:rPr>
              <a:t>细</a:t>
            </a:r>
            <a:r>
              <a:rPr sz="1600" b="1" spc="-5" dirty="0">
                <a:latin typeface="黑体" panose="02010609060101010101" charset="-122"/>
                <a:cs typeface="黑体" panose="02010609060101010101" charset="-122"/>
              </a:rPr>
              <a:t>设计与实</a:t>
            </a:r>
            <a:r>
              <a:rPr sz="1600" b="1" spc="-15" dirty="0">
                <a:latin typeface="黑体" panose="02010609060101010101" charset="-122"/>
                <a:cs typeface="黑体" panose="02010609060101010101" charset="-122"/>
              </a:rPr>
              <a:t>现</a:t>
            </a:r>
            <a:endParaRPr sz="1600">
              <a:latin typeface="黑体" panose="02010609060101010101" charset="-122"/>
              <a:cs typeface="黑体" panose="02010609060101010101" charset="-122"/>
            </a:endParaRPr>
          </a:p>
          <a:p>
            <a:pPr>
              <a:lnSpc>
                <a:spcPct val="100000"/>
              </a:lnSpc>
            </a:pPr>
            <a:endParaRPr sz="1600">
              <a:latin typeface="黑体" panose="02010609060101010101" charset="-122"/>
              <a:cs typeface="黑体" panose="02010609060101010101" charset="-122"/>
            </a:endParaRPr>
          </a:p>
          <a:p>
            <a:pPr>
              <a:lnSpc>
                <a:spcPct val="100000"/>
              </a:lnSpc>
              <a:spcBef>
                <a:spcPts val="15"/>
              </a:spcBef>
            </a:pPr>
            <a:endParaRPr sz="1200">
              <a:latin typeface="黑体" panose="02010609060101010101" charset="-122"/>
              <a:cs typeface="黑体" panose="02010609060101010101" charset="-122"/>
            </a:endParaRPr>
          </a:p>
          <a:p>
            <a:pPr marL="375285" lvl="1" indent="-363220">
              <a:lnSpc>
                <a:spcPct val="100000"/>
              </a:lnSpc>
              <a:buAutoNum type="arabicPeriod"/>
              <a:tabLst>
                <a:tab pos="375920" algn="l"/>
              </a:tabLst>
            </a:pPr>
            <a:r>
              <a:rPr sz="1500" b="1" spc="-10" dirty="0">
                <a:latin typeface="黑体" panose="02010609060101010101" charset="-122"/>
                <a:cs typeface="黑体" panose="02010609060101010101" charset="-122"/>
              </a:rPr>
              <a:t>系</a:t>
            </a:r>
            <a:r>
              <a:rPr sz="1500" b="1" dirty="0">
                <a:latin typeface="黑体" panose="02010609060101010101" charset="-122"/>
                <a:cs typeface="黑体" panose="02010609060101010101" charset="-122"/>
              </a:rPr>
              <a:t>统</a:t>
            </a:r>
            <a:r>
              <a:rPr sz="1500" b="1" spc="-10" dirty="0">
                <a:latin typeface="黑体" panose="02010609060101010101" charset="-122"/>
                <a:cs typeface="黑体" panose="02010609060101010101" charset="-122"/>
              </a:rPr>
              <a:t>开</a:t>
            </a:r>
            <a:r>
              <a:rPr sz="1500" b="1" dirty="0">
                <a:latin typeface="黑体" panose="02010609060101010101" charset="-122"/>
                <a:cs typeface="黑体" panose="02010609060101010101" charset="-122"/>
              </a:rPr>
              <a:t>发</a:t>
            </a:r>
            <a:r>
              <a:rPr sz="1500" b="1" spc="-10" dirty="0">
                <a:latin typeface="黑体" panose="02010609060101010101" charset="-122"/>
                <a:cs typeface="黑体" panose="02010609060101010101" charset="-122"/>
              </a:rPr>
              <a:t>环</a:t>
            </a:r>
            <a:r>
              <a:rPr sz="1500" b="1" dirty="0">
                <a:latin typeface="黑体" panose="02010609060101010101" charset="-122"/>
                <a:cs typeface="黑体" panose="02010609060101010101" charset="-122"/>
              </a:rPr>
              <a:t>境</a:t>
            </a:r>
            <a:r>
              <a:rPr sz="1500" b="1" spc="-10" dirty="0">
                <a:latin typeface="黑体" panose="02010609060101010101" charset="-122"/>
                <a:cs typeface="黑体" panose="02010609060101010101" charset="-122"/>
              </a:rPr>
              <a:t>与</a:t>
            </a:r>
            <a:r>
              <a:rPr sz="1500" b="1" dirty="0">
                <a:latin typeface="黑体" panose="02010609060101010101" charset="-122"/>
                <a:cs typeface="黑体" panose="02010609060101010101" charset="-122"/>
              </a:rPr>
              <a:t>架</a:t>
            </a:r>
            <a:r>
              <a:rPr sz="1500" b="1" spc="-10" dirty="0">
                <a:latin typeface="黑体" panose="02010609060101010101" charset="-122"/>
                <a:cs typeface="黑体" panose="02010609060101010101" charset="-122"/>
              </a:rPr>
              <a:t>构</a:t>
            </a:r>
            <a:endParaRPr sz="1500">
              <a:latin typeface="黑体" panose="02010609060101010101" charset="-122"/>
              <a:cs typeface="黑体" panose="02010609060101010101" charset="-122"/>
            </a:endParaRPr>
          </a:p>
          <a:p>
            <a:pPr lvl="1">
              <a:lnSpc>
                <a:spcPct val="100000"/>
              </a:lnSpc>
              <a:spcBef>
                <a:spcPts val="40"/>
              </a:spcBef>
              <a:buAutoNum type="arabicPeriod"/>
            </a:pPr>
            <a:endParaRPr sz="1050">
              <a:latin typeface="黑体" panose="02010609060101010101" charset="-122"/>
              <a:cs typeface="黑体" panose="02010609060101010101" charset="-122"/>
            </a:endParaRPr>
          </a:p>
          <a:p>
            <a:pPr marL="558165" lvl="2" indent="-546100">
              <a:lnSpc>
                <a:spcPct val="100000"/>
              </a:lnSpc>
              <a:buAutoNum type="arabicPeriod"/>
              <a:tabLst>
                <a:tab pos="558800" algn="l"/>
              </a:tabLst>
            </a:pPr>
            <a:r>
              <a:rPr sz="1400" b="1" spc="-10" dirty="0">
                <a:latin typeface="黑体" panose="02010609060101010101" charset="-122"/>
                <a:cs typeface="黑体" panose="02010609060101010101" charset="-122"/>
              </a:rPr>
              <a:t>系</a:t>
            </a:r>
            <a:r>
              <a:rPr sz="1400" b="1" spc="-10" dirty="0">
                <a:latin typeface="黑体" panose="02010609060101010101" charset="-122"/>
                <a:cs typeface="黑体" panose="02010609060101010101" charset="-122"/>
              </a:rPr>
              <a:t>统开发</a:t>
            </a:r>
            <a:r>
              <a:rPr sz="1400" b="1" spc="5" dirty="0">
                <a:latin typeface="黑体" panose="02010609060101010101" charset="-122"/>
                <a:cs typeface="黑体" panose="02010609060101010101" charset="-122"/>
              </a:rPr>
              <a:t>环</a:t>
            </a:r>
            <a:r>
              <a:rPr sz="1400" b="1" spc="-5" dirty="0">
                <a:latin typeface="黑体" panose="02010609060101010101" charset="-122"/>
                <a:cs typeface="黑体" panose="02010609060101010101" charset="-122"/>
              </a:rPr>
              <a:t>境</a:t>
            </a:r>
            <a:endParaRPr sz="1400">
              <a:latin typeface="黑体" panose="02010609060101010101" charset="-122"/>
              <a:cs typeface="黑体" panose="02010609060101010101" charset="-122"/>
            </a:endParaRPr>
          </a:p>
          <a:p>
            <a:pPr marL="12700" marR="5080" indent="266700">
              <a:lnSpc>
                <a:spcPct val="163000"/>
              </a:lnSpc>
              <a:spcBef>
                <a:spcPts val="270"/>
              </a:spcBef>
            </a:pPr>
            <a:r>
              <a:rPr sz="1200" spc="10" dirty="0">
                <a:latin typeface="宋体" panose="02010600030101010101" pitchFamily="2" charset="-122"/>
                <a:cs typeface="宋体" panose="02010600030101010101" pitchFamily="2" charset="-122"/>
              </a:rPr>
              <a:t>本</a:t>
            </a:r>
            <a:r>
              <a:rPr sz="1200" dirty="0">
                <a:latin typeface="宋体" panose="02010600030101010101" pitchFamily="2" charset="-122"/>
                <a:cs typeface="宋体" panose="02010600030101010101" pitchFamily="2" charset="-122"/>
              </a:rPr>
              <a:t>系</a:t>
            </a:r>
            <a:r>
              <a:rPr sz="1200" spc="10" dirty="0">
                <a:latin typeface="宋体" panose="02010600030101010101" pitchFamily="2" charset="-122"/>
                <a:cs typeface="宋体" panose="02010600030101010101" pitchFamily="2" charset="-122"/>
              </a:rPr>
              <a:t>统</a:t>
            </a:r>
            <a:r>
              <a:rPr sz="1200" dirty="0">
                <a:latin typeface="宋体" panose="02010600030101010101" pitchFamily="2" charset="-122"/>
                <a:cs typeface="宋体" panose="02010600030101010101" pitchFamily="2" charset="-122"/>
              </a:rPr>
              <a:t>采</a:t>
            </a:r>
            <a:r>
              <a:rPr sz="1200" spc="10" dirty="0">
                <a:latin typeface="宋体" panose="02010600030101010101" pitchFamily="2" charset="-122"/>
                <a:cs typeface="宋体" panose="02010600030101010101" pitchFamily="2" charset="-122"/>
              </a:rPr>
              <a:t>用了</a:t>
            </a:r>
            <a:r>
              <a:rPr sz="1200" dirty="0">
                <a:latin typeface="宋体" panose="02010600030101010101" pitchFamily="2" charset="-122"/>
                <a:cs typeface="宋体" panose="02010600030101010101" pitchFamily="2" charset="-122"/>
              </a:rPr>
              <a:t>稳</a:t>
            </a:r>
            <a:r>
              <a:rPr sz="1200" spc="10" dirty="0">
                <a:latin typeface="宋体" panose="02010600030101010101" pitchFamily="2" charset="-122"/>
                <a:cs typeface="宋体" panose="02010600030101010101" pitchFamily="2" charset="-122"/>
              </a:rPr>
              <a:t>定的</a:t>
            </a:r>
            <a:r>
              <a:rPr sz="1200" dirty="0">
                <a:latin typeface="宋体" panose="02010600030101010101" pitchFamily="2" charset="-122"/>
                <a:cs typeface="宋体" panose="02010600030101010101" pitchFamily="2" charset="-122"/>
              </a:rPr>
              <a:t>开</a:t>
            </a:r>
            <a:r>
              <a:rPr sz="1200" spc="10" dirty="0">
                <a:latin typeface="宋体" panose="02010600030101010101" pitchFamily="2" charset="-122"/>
                <a:cs typeface="宋体" panose="02010600030101010101" pitchFamily="2" charset="-122"/>
              </a:rPr>
              <a:t>发</a:t>
            </a:r>
            <a:r>
              <a:rPr sz="1200" dirty="0">
                <a:latin typeface="宋体" panose="02010600030101010101" pitchFamily="2" charset="-122"/>
                <a:cs typeface="宋体" panose="02010600030101010101" pitchFamily="2" charset="-122"/>
              </a:rPr>
              <a:t>环</a:t>
            </a:r>
            <a:r>
              <a:rPr sz="1200" spc="10" dirty="0">
                <a:latin typeface="宋体" panose="02010600030101010101" pitchFamily="2" charset="-122"/>
                <a:cs typeface="宋体" panose="02010600030101010101" pitchFamily="2" charset="-122"/>
              </a:rPr>
              <a:t>境，</a:t>
            </a:r>
            <a:r>
              <a:rPr sz="1200" dirty="0">
                <a:latin typeface="宋体" panose="02010600030101010101" pitchFamily="2" charset="-122"/>
                <a:cs typeface="宋体" panose="02010600030101010101" pitchFamily="2" charset="-122"/>
              </a:rPr>
              <a:t>在</a:t>
            </a:r>
            <a:r>
              <a:rPr sz="1200" spc="10" dirty="0">
                <a:latin typeface="宋体" panose="02010600030101010101" pitchFamily="2" charset="-122"/>
                <a:cs typeface="宋体" panose="02010600030101010101" pitchFamily="2" charset="-122"/>
              </a:rPr>
              <a:t>一定</a:t>
            </a:r>
            <a:r>
              <a:rPr sz="1200" dirty="0">
                <a:latin typeface="宋体" panose="02010600030101010101" pitchFamily="2" charset="-122"/>
                <a:cs typeface="宋体" panose="02010600030101010101" pitchFamily="2" charset="-122"/>
              </a:rPr>
              <a:t>程</a:t>
            </a:r>
            <a:r>
              <a:rPr sz="1200" spc="10" dirty="0">
                <a:latin typeface="宋体" panose="02010600030101010101" pitchFamily="2" charset="-122"/>
                <a:cs typeface="宋体" panose="02010600030101010101" pitchFamily="2" charset="-122"/>
              </a:rPr>
              <a:t>度</a:t>
            </a:r>
            <a:r>
              <a:rPr sz="1200" dirty="0">
                <a:latin typeface="宋体" panose="02010600030101010101" pitchFamily="2" charset="-122"/>
                <a:cs typeface="宋体" panose="02010600030101010101" pitchFamily="2" charset="-122"/>
              </a:rPr>
              <a:t>上</a:t>
            </a:r>
            <a:r>
              <a:rPr sz="1200" spc="10" dirty="0">
                <a:latin typeface="宋体" panose="02010600030101010101" pitchFamily="2" charset="-122"/>
                <a:cs typeface="宋体" panose="02010600030101010101" pitchFamily="2" charset="-122"/>
              </a:rPr>
              <a:t>保</a:t>
            </a:r>
            <a:r>
              <a:rPr sz="1200" dirty="0">
                <a:latin typeface="宋体" panose="02010600030101010101" pitchFamily="2" charset="-122"/>
                <a:cs typeface="宋体" panose="02010600030101010101" pitchFamily="2" charset="-122"/>
              </a:rPr>
              <a:t>证</a:t>
            </a:r>
            <a:r>
              <a:rPr sz="1200" spc="-340" dirty="0">
                <a:latin typeface="宋体" panose="02010600030101010101" pitchFamily="2" charset="-122"/>
                <a:cs typeface="宋体" panose="02010600030101010101" pitchFamily="2" charset="-122"/>
              </a:rPr>
              <a:t> </a:t>
            </a:r>
            <a:r>
              <a:rPr sz="1200" spc="-5" dirty="0">
                <a:latin typeface="Times New Roman" panose="02020603050405020304"/>
                <a:cs typeface="Times New Roman" panose="02020603050405020304"/>
              </a:rPr>
              <a:t>Vlog</a:t>
            </a:r>
            <a:r>
              <a:rPr sz="1200" spc="-30" dirty="0">
                <a:latin typeface="Times New Roman" panose="02020603050405020304"/>
                <a:cs typeface="Times New Roman" panose="02020603050405020304"/>
              </a:rPr>
              <a:t> </a:t>
            </a:r>
            <a:r>
              <a:rPr sz="1200" spc="10" dirty="0">
                <a:latin typeface="宋体" panose="02010600030101010101" pitchFamily="2" charset="-122"/>
                <a:cs typeface="宋体" panose="02010600030101010101" pitchFamily="2" charset="-122"/>
              </a:rPr>
              <a:t>视</a:t>
            </a:r>
            <a:r>
              <a:rPr sz="120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平</a:t>
            </a:r>
            <a:r>
              <a:rPr sz="1200" dirty="0">
                <a:latin typeface="宋体" panose="02010600030101010101" pitchFamily="2" charset="-122"/>
                <a:cs typeface="宋体" panose="02010600030101010101" pitchFamily="2" charset="-122"/>
              </a:rPr>
              <a:t>台</a:t>
            </a:r>
            <a:r>
              <a:rPr sz="1200" spc="10" dirty="0">
                <a:latin typeface="宋体" panose="02010600030101010101" pitchFamily="2" charset="-122"/>
                <a:cs typeface="宋体" panose="02010600030101010101" pitchFamily="2" charset="-122"/>
              </a:rPr>
              <a:t>开</a:t>
            </a:r>
            <a:r>
              <a:rPr sz="1200" dirty="0">
                <a:latin typeface="宋体" panose="02010600030101010101" pitchFamily="2" charset="-122"/>
                <a:cs typeface="宋体" panose="02010600030101010101" pitchFamily="2" charset="-122"/>
              </a:rPr>
              <a:t>发</a:t>
            </a:r>
            <a:r>
              <a:rPr sz="1200" spc="10" dirty="0">
                <a:latin typeface="宋体" panose="02010600030101010101" pitchFamily="2" charset="-122"/>
                <a:cs typeface="宋体" panose="02010600030101010101" pitchFamily="2" charset="-122"/>
              </a:rPr>
              <a:t>工</a:t>
            </a:r>
            <a:r>
              <a:rPr sz="1200" dirty="0">
                <a:latin typeface="宋体" panose="02010600030101010101" pitchFamily="2" charset="-122"/>
                <a:cs typeface="宋体" panose="02010600030101010101" pitchFamily="2" charset="-122"/>
              </a:rPr>
              <a:t>作</a:t>
            </a:r>
            <a:r>
              <a:rPr sz="1200" spc="10" dirty="0">
                <a:latin typeface="宋体" panose="02010600030101010101" pitchFamily="2" charset="-122"/>
                <a:cs typeface="宋体" panose="02010600030101010101" pitchFamily="2" charset="-122"/>
              </a:rPr>
              <a:t>的</a:t>
            </a:r>
            <a:r>
              <a:rPr sz="1200" dirty="0">
                <a:latin typeface="宋体" panose="02010600030101010101" pitchFamily="2" charset="-122"/>
                <a:cs typeface="宋体" panose="02010600030101010101" pitchFamily="2" charset="-122"/>
              </a:rPr>
              <a:t>平 稳进行，系统开发环境如下表</a:t>
            </a:r>
            <a:r>
              <a:rPr sz="1200" spc="-305" dirty="0">
                <a:latin typeface="宋体" panose="02010600030101010101" pitchFamily="2" charset="-122"/>
                <a:cs typeface="宋体" panose="02010600030101010101" pitchFamily="2" charset="-122"/>
              </a:rPr>
              <a:t> </a:t>
            </a:r>
            <a:r>
              <a:rPr sz="1200" dirty="0">
                <a:latin typeface="Times New Roman" panose="02020603050405020304"/>
                <a:cs typeface="Times New Roman" panose="02020603050405020304"/>
              </a:rPr>
              <a:t>4.1 </a:t>
            </a:r>
            <a:r>
              <a:rPr sz="1200" dirty="0">
                <a:latin typeface="宋体" panose="02010600030101010101" pitchFamily="2" charset="-122"/>
                <a:cs typeface="宋体" panose="02010600030101010101" pitchFamily="2" charset="-122"/>
              </a:rPr>
              <a:t>所示。</a:t>
            </a:r>
            <a:endParaRPr sz="1200">
              <a:latin typeface="宋体" panose="02010600030101010101" pitchFamily="2" charset="-122"/>
              <a:cs typeface="宋体" panose="02010600030101010101" pitchFamily="2" charset="-122"/>
            </a:endParaRPr>
          </a:p>
          <a:p>
            <a:pPr marL="2255520">
              <a:lnSpc>
                <a:spcPct val="100000"/>
              </a:lnSpc>
              <a:spcBef>
                <a:spcPts val="990"/>
              </a:spcBef>
            </a:pPr>
            <a:r>
              <a:rPr sz="1050" spc="-5" dirty="0">
                <a:latin typeface="宋体" panose="02010600030101010101" pitchFamily="2" charset="-122"/>
                <a:cs typeface="宋体" panose="02010600030101010101" pitchFamily="2" charset="-122"/>
              </a:rPr>
              <a:t>表</a:t>
            </a:r>
            <a:r>
              <a:rPr sz="1050" spc="-270" dirty="0">
                <a:latin typeface="宋体" panose="02010600030101010101" pitchFamily="2" charset="-122"/>
                <a:cs typeface="宋体" panose="02010600030101010101" pitchFamily="2" charset="-122"/>
              </a:rPr>
              <a:t> </a:t>
            </a:r>
            <a:r>
              <a:rPr sz="1050" spc="-5" dirty="0">
                <a:latin typeface="Times New Roman" panose="02020603050405020304"/>
                <a:cs typeface="Times New Roman" panose="02020603050405020304"/>
              </a:rPr>
              <a:t>4.1</a:t>
            </a:r>
            <a:r>
              <a:rPr sz="1050" spc="10" dirty="0">
                <a:latin typeface="Times New Roman" panose="02020603050405020304"/>
                <a:cs typeface="Times New Roman" panose="02020603050405020304"/>
              </a:rPr>
              <a:t> </a:t>
            </a:r>
            <a:r>
              <a:rPr sz="1050" spc="-10" dirty="0">
                <a:latin typeface="宋体" panose="02010600030101010101" pitchFamily="2" charset="-122"/>
                <a:cs typeface="宋体" panose="02010600030101010101" pitchFamily="2" charset="-122"/>
              </a:rPr>
              <a:t>系</a:t>
            </a:r>
            <a:r>
              <a:rPr sz="1050" spc="5" dirty="0">
                <a:latin typeface="宋体" panose="02010600030101010101" pitchFamily="2" charset="-122"/>
                <a:cs typeface="宋体" panose="02010600030101010101" pitchFamily="2" charset="-122"/>
              </a:rPr>
              <a:t>统</a:t>
            </a:r>
            <a:r>
              <a:rPr sz="1050" spc="-10" dirty="0">
                <a:latin typeface="宋体" panose="02010600030101010101" pitchFamily="2" charset="-122"/>
                <a:cs typeface="宋体" panose="02010600030101010101" pitchFamily="2" charset="-122"/>
              </a:rPr>
              <a:t>开</a:t>
            </a:r>
            <a:r>
              <a:rPr sz="1050" spc="5" dirty="0">
                <a:latin typeface="宋体" panose="02010600030101010101" pitchFamily="2" charset="-122"/>
                <a:cs typeface="宋体" panose="02010600030101010101" pitchFamily="2" charset="-122"/>
              </a:rPr>
              <a:t>发</a:t>
            </a:r>
            <a:r>
              <a:rPr sz="1050" spc="-10" dirty="0">
                <a:latin typeface="宋体" panose="02010600030101010101" pitchFamily="2" charset="-122"/>
                <a:cs typeface="宋体" panose="02010600030101010101" pitchFamily="2" charset="-122"/>
              </a:rPr>
              <a:t>环</a:t>
            </a:r>
            <a:r>
              <a:rPr sz="1050" spc="5" dirty="0">
                <a:latin typeface="宋体" panose="02010600030101010101" pitchFamily="2" charset="-122"/>
                <a:cs typeface="宋体" panose="02010600030101010101" pitchFamily="2" charset="-122"/>
              </a:rPr>
              <a:t>境</a:t>
            </a:r>
            <a:r>
              <a:rPr sz="1050" spc="-5" dirty="0">
                <a:latin typeface="宋体" panose="02010600030101010101" pitchFamily="2" charset="-122"/>
                <a:cs typeface="宋体" panose="02010600030101010101" pitchFamily="2" charset="-122"/>
              </a:rPr>
              <a:t>表</a:t>
            </a:r>
            <a:endParaRPr sz="1050">
              <a:latin typeface="宋体" panose="02010600030101010101" pitchFamily="2" charset="-122"/>
              <a:cs typeface="宋体" panose="02010600030101010101" pitchFamily="2" charset="-122"/>
            </a:endParaRPr>
          </a:p>
        </p:txBody>
      </p:sp>
      <p:graphicFrame>
        <p:nvGraphicFramePr>
          <p:cNvPr id="5" name="object 5"/>
          <p:cNvGraphicFramePr>
            <a:graphicFrameLocks noGrp="1"/>
          </p:cNvGraphicFramePr>
          <p:nvPr/>
        </p:nvGraphicFramePr>
        <p:xfrm>
          <a:off x="2249932" y="3291840"/>
          <a:ext cx="3340100" cy="1524000"/>
        </p:xfrm>
        <a:graphic>
          <a:graphicData uri="http://schemas.openxmlformats.org/drawingml/2006/table">
            <a:tbl>
              <a:tblPr firstRow="1" bandRow="1">
                <a:tableStyleId>{2D5ABB26-0587-4C30-8999-92F81FD0307C}</a:tableStyleId>
              </a:tblPr>
              <a:tblGrid>
                <a:gridCol w="990600"/>
                <a:gridCol w="2339975"/>
              </a:tblGrid>
              <a:tr h="303530">
                <a:tc>
                  <a:txBody>
                    <a:bodyPr/>
                    <a:lstStyle/>
                    <a:p>
                      <a:pPr algn="ctr">
                        <a:lnSpc>
                          <a:spcPct val="100000"/>
                        </a:lnSpc>
                        <a:spcBef>
                          <a:spcPts val="515"/>
                        </a:spcBef>
                      </a:pPr>
                      <a:r>
                        <a:rPr sz="1050" spc="-10" dirty="0">
                          <a:latin typeface="宋体" panose="02010600030101010101" pitchFamily="2" charset="-122"/>
                          <a:cs typeface="宋体" panose="02010600030101010101" pitchFamily="2" charset="-122"/>
                        </a:rPr>
                        <a:t>操</a:t>
                      </a:r>
                      <a:r>
                        <a:rPr sz="1050" spc="5" dirty="0">
                          <a:latin typeface="宋体" panose="02010600030101010101" pitchFamily="2" charset="-122"/>
                          <a:cs typeface="宋体" panose="02010600030101010101" pitchFamily="2" charset="-122"/>
                        </a:rPr>
                        <a:t>作</a:t>
                      </a:r>
                      <a:r>
                        <a:rPr sz="1050" spc="-10" dirty="0">
                          <a:latin typeface="宋体" panose="02010600030101010101" pitchFamily="2" charset="-122"/>
                          <a:cs typeface="宋体" panose="02010600030101010101" pitchFamily="2" charset="-122"/>
                        </a:rPr>
                        <a:t>系</a:t>
                      </a:r>
                      <a:r>
                        <a:rPr sz="1050" spc="-5" dirty="0">
                          <a:latin typeface="宋体" panose="02010600030101010101" pitchFamily="2" charset="-122"/>
                          <a:cs typeface="宋体" panose="02010600030101010101" pitchFamily="2" charset="-122"/>
                        </a:rPr>
                        <a:t>统</a:t>
                      </a:r>
                      <a:endParaRPr sz="1050">
                        <a:latin typeface="宋体" panose="02010600030101010101" pitchFamily="2" charset="-122"/>
                        <a:cs typeface="宋体" panose="02010600030101010101" pitchFamily="2" charset="-122"/>
                      </a:endParaRPr>
                    </a:p>
                  </a:txBody>
                  <a:tcPr marL="0" marR="0" marT="654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515"/>
                        </a:spcBef>
                      </a:pPr>
                      <a:r>
                        <a:rPr sz="1050" spc="-15" dirty="0">
                          <a:latin typeface="Times New Roman" panose="02020603050405020304"/>
                          <a:cs typeface="Times New Roman" panose="02020603050405020304"/>
                        </a:rPr>
                        <a:t>Windows11</a:t>
                      </a:r>
                      <a:endParaRPr sz="1050">
                        <a:latin typeface="Times New Roman" panose="02020603050405020304"/>
                        <a:cs typeface="Times New Roman" panose="02020603050405020304"/>
                      </a:endParaRPr>
                    </a:p>
                  </a:txBody>
                  <a:tcPr marL="0" marR="0" marT="654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03529">
                <a:tc>
                  <a:txBody>
                    <a:bodyPr/>
                    <a:lstStyle/>
                    <a:p>
                      <a:pPr algn="ctr">
                        <a:lnSpc>
                          <a:spcPct val="100000"/>
                        </a:lnSpc>
                        <a:spcBef>
                          <a:spcPts val="525"/>
                        </a:spcBef>
                      </a:pPr>
                      <a:r>
                        <a:rPr sz="1050" spc="-10" dirty="0">
                          <a:latin typeface="宋体" panose="02010600030101010101" pitchFamily="2" charset="-122"/>
                          <a:cs typeface="宋体" panose="02010600030101010101" pitchFamily="2" charset="-122"/>
                        </a:rPr>
                        <a:t>开</a:t>
                      </a:r>
                      <a:r>
                        <a:rPr sz="1050" spc="5" dirty="0">
                          <a:latin typeface="宋体" panose="02010600030101010101" pitchFamily="2" charset="-122"/>
                          <a:cs typeface="宋体" panose="02010600030101010101" pitchFamily="2" charset="-122"/>
                        </a:rPr>
                        <a:t>发</a:t>
                      </a:r>
                      <a:r>
                        <a:rPr sz="1050" spc="-10" dirty="0">
                          <a:latin typeface="宋体" panose="02010600030101010101" pitchFamily="2" charset="-122"/>
                          <a:cs typeface="宋体" panose="02010600030101010101" pitchFamily="2" charset="-122"/>
                        </a:rPr>
                        <a:t>工</a:t>
                      </a:r>
                      <a:r>
                        <a:rPr sz="1050" spc="-5" dirty="0">
                          <a:latin typeface="宋体" panose="02010600030101010101" pitchFamily="2" charset="-122"/>
                          <a:cs typeface="宋体" panose="02010600030101010101" pitchFamily="2" charset="-122"/>
                        </a:rPr>
                        <a:t>具</a:t>
                      </a:r>
                      <a:endParaRPr sz="1050">
                        <a:latin typeface="宋体" panose="02010600030101010101" pitchFamily="2" charset="-122"/>
                        <a:cs typeface="宋体" panose="02010600030101010101" pitchFamily="2" charset="-122"/>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525"/>
                        </a:spcBef>
                      </a:pPr>
                      <a:r>
                        <a:rPr sz="1050" spc="-5" dirty="0">
                          <a:latin typeface="Times New Roman" panose="02020603050405020304"/>
                          <a:cs typeface="Times New Roman" panose="02020603050405020304"/>
                        </a:rPr>
                        <a:t>IDEA</a:t>
                      </a:r>
                      <a:endParaRPr sz="1050">
                        <a:latin typeface="Times New Roman" panose="02020603050405020304"/>
                        <a:cs typeface="Times New Roman" panose="02020603050405020304"/>
                      </a:endParaRPr>
                    </a:p>
                  </a:txBody>
                  <a:tcPr marL="0" marR="0" marT="666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03529">
                <a:tc>
                  <a:txBody>
                    <a:bodyPr/>
                    <a:lstStyle/>
                    <a:p>
                      <a:pPr algn="ctr">
                        <a:lnSpc>
                          <a:spcPct val="100000"/>
                        </a:lnSpc>
                        <a:spcBef>
                          <a:spcPts val="520"/>
                        </a:spcBef>
                      </a:pPr>
                      <a:r>
                        <a:rPr sz="1050" spc="-10" dirty="0">
                          <a:latin typeface="宋体" panose="02010600030101010101" pitchFamily="2" charset="-122"/>
                          <a:cs typeface="宋体" panose="02010600030101010101" pitchFamily="2" charset="-122"/>
                        </a:rPr>
                        <a:t>数</a:t>
                      </a:r>
                      <a:r>
                        <a:rPr sz="1050" spc="5" dirty="0">
                          <a:latin typeface="宋体" panose="02010600030101010101" pitchFamily="2" charset="-122"/>
                          <a:cs typeface="宋体" panose="02010600030101010101" pitchFamily="2" charset="-122"/>
                        </a:rPr>
                        <a:t>据</a:t>
                      </a:r>
                      <a:r>
                        <a:rPr sz="1050" spc="-5" dirty="0">
                          <a:latin typeface="宋体" panose="02010600030101010101" pitchFamily="2" charset="-122"/>
                          <a:cs typeface="宋体" panose="02010600030101010101" pitchFamily="2" charset="-122"/>
                        </a:rPr>
                        <a:t>库</a:t>
                      </a:r>
                      <a:endParaRPr sz="1050">
                        <a:latin typeface="宋体" panose="02010600030101010101" pitchFamily="2" charset="-122"/>
                        <a:cs typeface="宋体" panose="02010600030101010101" pitchFamily="2" charset="-122"/>
                      </a:endParaRPr>
                    </a:p>
                  </a:txBody>
                  <a:tcPr marL="0" marR="0" marT="660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520"/>
                        </a:spcBef>
                      </a:pPr>
                      <a:r>
                        <a:rPr sz="1050" spc="-5" dirty="0">
                          <a:latin typeface="Times New Roman" panose="02020603050405020304"/>
                          <a:cs typeface="Times New Roman" panose="02020603050405020304"/>
                        </a:rPr>
                        <a:t>MySQL</a:t>
                      </a:r>
                      <a:endParaRPr sz="1050">
                        <a:latin typeface="Times New Roman" panose="02020603050405020304"/>
                        <a:cs typeface="Times New Roman" panose="02020603050405020304"/>
                      </a:endParaRPr>
                    </a:p>
                  </a:txBody>
                  <a:tcPr marL="0" marR="0" marT="660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03530">
                <a:tc>
                  <a:txBody>
                    <a:bodyPr/>
                    <a:lstStyle/>
                    <a:p>
                      <a:pPr algn="ctr">
                        <a:lnSpc>
                          <a:spcPct val="100000"/>
                        </a:lnSpc>
                        <a:spcBef>
                          <a:spcPts val="520"/>
                        </a:spcBef>
                      </a:pPr>
                      <a:r>
                        <a:rPr sz="1050" spc="-10" dirty="0">
                          <a:latin typeface="宋体" panose="02010600030101010101" pitchFamily="2" charset="-122"/>
                          <a:cs typeface="宋体" panose="02010600030101010101" pitchFamily="2" charset="-122"/>
                        </a:rPr>
                        <a:t>服</a:t>
                      </a:r>
                      <a:r>
                        <a:rPr sz="1050" spc="5" dirty="0">
                          <a:latin typeface="宋体" panose="02010600030101010101" pitchFamily="2" charset="-122"/>
                          <a:cs typeface="宋体" panose="02010600030101010101" pitchFamily="2" charset="-122"/>
                        </a:rPr>
                        <a:t>务</a:t>
                      </a:r>
                      <a:r>
                        <a:rPr sz="1050" spc="-5" dirty="0">
                          <a:latin typeface="宋体" panose="02010600030101010101" pitchFamily="2" charset="-122"/>
                          <a:cs typeface="宋体" panose="02010600030101010101" pitchFamily="2" charset="-122"/>
                        </a:rPr>
                        <a:t>器</a:t>
                      </a:r>
                      <a:endParaRPr sz="1050">
                        <a:latin typeface="宋体" panose="02010600030101010101" pitchFamily="2" charset="-122"/>
                        <a:cs typeface="宋体" panose="02010600030101010101" pitchFamily="2" charset="-122"/>
                      </a:endParaRPr>
                    </a:p>
                  </a:txBody>
                  <a:tcPr marL="0" marR="0" marT="660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520"/>
                        </a:spcBef>
                      </a:pPr>
                      <a:r>
                        <a:rPr sz="1050" spc="-15" dirty="0">
                          <a:latin typeface="Times New Roman" panose="02020603050405020304"/>
                          <a:cs typeface="Times New Roman" panose="02020603050405020304"/>
                        </a:rPr>
                        <a:t>Tomcat</a:t>
                      </a:r>
                      <a:endParaRPr sz="1050">
                        <a:latin typeface="Times New Roman" panose="02020603050405020304"/>
                        <a:cs typeface="Times New Roman" panose="02020603050405020304"/>
                      </a:endParaRPr>
                    </a:p>
                  </a:txBody>
                  <a:tcPr marL="0" marR="0" marT="660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303529">
                <a:tc>
                  <a:txBody>
                    <a:bodyPr/>
                    <a:lstStyle/>
                    <a:p>
                      <a:pPr algn="ctr">
                        <a:lnSpc>
                          <a:spcPct val="100000"/>
                        </a:lnSpc>
                        <a:spcBef>
                          <a:spcPts val="515"/>
                        </a:spcBef>
                      </a:pPr>
                      <a:r>
                        <a:rPr sz="1050" spc="-10" dirty="0">
                          <a:latin typeface="宋体" panose="02010600030101010101" pitchFamily="2" charset="-122"/>
                          <a:cs typeface="宋体" panose="02010600030101010101" pitchFamily="2" charset="-122"/>
                        </a:rPr>
                        <a:t>浏</a:t>
                      </a:r>
                      <a:r>
                        <a:rPr sz="1050" spc="5" dirty="0">
                          <a:latin typeface="宋体" panose="02010600030101010101" pitchFamily="2" charset="-122"/>
                          <a:cs typeface="宋体" panose="02010600030101010101" pitchFamily="2" charset="-122"/>
                        </a:rPr>
                        <a:t>览</a:t>
                      </a:r>
                      <a:r>
                        <a:rPr sz="1050" spc="-5" dirty="0">
                          <a:latin typeface="宋体" panose="02010600030101010101" pitchFamily="2" charset="-122"/>
                          <a:cs typeface="宋体" panose="02010600030101010101" pitchFamily="2" charset="-122"/>
                        </a:rPr>
                        <a:t>器</a:t>
                      </a:r>
                      <a:endParaRPr sz="1050">
                        <a:latin typeface="宋体" panose="02010600030101010101" pitchFamily="2" charset="-122"/>
                        <a:cs typeface="宋体" panose="02010600030101010101" pitchFamily="2" charset="-122"/>
                      </a:endParaRPr>
                    </a:p>
                  </a:txBody>
                  <a:tcPr marL="0" marR="0" marT="654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515"/>
                        </a:spcBef>
                      </a:pPr>
                      <a:r>
                        <a:rPr sz="1050" spc="-5" dirty="0">
                          <a:latin typeface="Times New Roman" panose="02020603050405020304"/>
                          <a:cs typeface="Times New Roman" panose="02020603050405020304"/>
                        </a:rPr>
                        <a:t>Google</a:t>
                      </a:r>
                      <a:r>
                        <a:rPr sz="1050" spc="10" dirty="0">
                          <a:latin typeface="Times New Roman" panose="02020603050405020304"/>
                          <a:cs typeface="Times New Roman" panose="02020603050405020304"/>
                        </a:rPr>
                        <a:t> </a:t>
                      </a:r>
                      <a:r>
                        <a:rPr sz="1050" spc="-5" dirty="0">
                          <a:latin typeface="Times New Roman" panose="02020603050405020304"/>
                          <a:cs typeface="Times New Roman" panose="02020603050405020304"/>
                        </a:rPr>
                        <a:t>Chrome</a:t>
                      </a:r>
                      <a:endParaRPr sz="1050">
                        <a:latin typeface="Times New Roman" panose="02020603050405020304"/>
                        <a:cs typeface="Times New Roman" panose="02020603050405020304"/>
                      </a:endParaRPr>
                    </a:p>
                  </a:txBody>
                  <a:tcPr marL="0" marR="0" marT="654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6" name="object 6"/>
          <p:cNvSpPr txBox="1"/>
          <p:nvPr/>
        </p:nvSpPr>
        <p:spPr>
          <a:xfrm>
            <a:off x="1128775" y="4887468"/>
            <a:ext cx="5580380" cy="1165860"/>
          </a:xfrm>
          <a:prstGeom prst="rect">
            <a:avLst/>
          </a:prstGeom>
        </p:spPr>
        <p:txBody>
          <a:bodyPr vert="horz" wrap="square" lIns="0" tIns="13335" rIns="0" bIns="0" rtlCol="0">
            <a:spAutoFit/>
          </a:bodyPr>
          <a:lstStyle/>
          <a:p>
            <a:pPr marL="12700">
              <a:lnSpc>
                <a:spcPct val="100000"/>
              </a:lnSpc>
              <a:spcBef>
                <a:spcPts val="105"/>
              </a:spcBef>
            </a:pPr>
            <a:r>
              <a:rPr sz="1400" b="1" dirty="0">
                <a:latin typeface="宋体" panose="02010600030101010101" pitchFamily="2" charset="-122"/>
                <a:cs typeface="宋体" panose="02010600030101010101" pitchFamily="2" charset="-122"/>
              </a:rPr>
              <a:t>4.1.2</a:t>
            </a:r>
            <a:r>
              <a:rPr sz="1400" b="1" spc="5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系</a:t>
            </a:r>
            <a:r>
              <a:rPr sz="1400" b="1" spc="-10" dirty="0">
                <a:latin typeface="黑体" panose="02010609060101010101" charset="-122"/>
                <a:cs typeface="黑体" panose="02010609060101010101" charset="-122"/>
              </a:rPr>
              <a:t>统架</a:t>
            </a:r>
            <a:r>
              <a:rPr sz="1400" b="1" spc="-5" dirty="0">
                <a:latin typeface="黑体" panose="02010609060101010101" charset="-122"/>
                <a:cs typeface="黑体" panose="02010609060101010101" charset="-122"/>
              </a:rPr>
              <a:t>构</a:t>
            </a:r>
            <a:endParaRPr sz="1400">
              <a:latin typeface="黑体" panose="02010609060101010101" charset="-122"/>
              <a:cs typeface="黑体" panose="02010609060101010101" charset="-122"/>
            </a:endParaRPr>
          </a:p>
          <a:p>
            <a:pPr marL="12700" marR="5080" indent="266700" algn="just">
              <a:lnSpc>
                <a:spcPct val="163000"/>
              </a:lnSpc>
              <a:spcBef>
                <a:spcPts val="270"/>
              </a:spcBef>
            </a:pPr>
            <a:r>
              <a:rPr sz="1200" spc="20" dirty="0">
                <a:latin typeface="宋体" panose="02010600030101010101" pitchFamily="2" charset="-122"/>
                <a:cs typeface="宋体" panose="02010600030101010101" pitchFamily="2" charset="-122"/>
              </a:rPr>
              <a:t>社区空巢</a:t>
            </a:r>
            <a:r>
              <a:rPr sz="1200" spc="10" dirty="0">
                <a:latin typeface="宋体" panose="02010600030101010101" pitchFamily="2" charset="-122"/>
                <a:cs typeface="宋体" panose="02010600030101010101" pitchFamily="2" charset="-122"/>
              </a:rPr>
              <a:t>老</a:t>
            </a:r>
            <a:r>
              <a:rPr sz="1200" spc="20" dirty="0">
                <a:latin typeface="宋体" panose="02010600030101010101" pitchFamily="2" charset="-122"/>
                <a:cs typeface="宋体" panose="02010600030101010101" pitchFamily="2" charset="-122"/>
              </a:rPr>
              <a:t>人健康管理系统基</a:t>
            </a:r>
            <a:r>
              <a:rPr sz="1200" dirty="0">
                <a:latin typeface="宋体" panose="02010600030101010101" pitchFamily="2" charset="-122"/>
                <a:cs typeface="宋体" panose="02010600030101010101" pitchFamily="2" charset="-122"/>
              </a:rPr>
              <a:t>于</a:t>
            </a:r>
            <a:r>
              <a:rPr sz="1200" spc="-310" dirty="0">
                <a:latin typeface="宋体" panose="02010600030101010101" pitchFamily="2" charset="-122"/>
                <a:cs typeface="宋体" panose="02010600030101010101" pitchFamily="2" charset="-122"/>
              </a:rPr>
              <a:t> </a:t>
            </a:r>
            <a:r>
              <a:rPr sz="1200" spc="-5" dirty="0">
                <a:latin typeface="Times New Roman" panose="02020603050405020304"/>
                <a:cs typeface="Times New Roman" panose="02020603050405020304"/>
              </a:rPr>
              <a:t>SpringBoot</a:t>
            </a:r>
            <a:r>
              <a:rPr sz="1200" spc="10" dirty="0">
                <a:latin typeface="Times New Roman" panose="02020603050405020304"/>
                <a:cs typeface="Times New Roman" panose="02020603050405020304"/>
              </a:rPr>
              <a:t> </a:t>
            </a:r>
            <a:r>
              <a:rPr sz="1200" spc="20" dirty="0">
                <a:latin typeface="宋体" panose="02010600030101010101" pitchFamily="2" charset="-122"/>
                <a:cs typeface="宋体" panose="02010600030101010101" pitchFamily="2" charset="-122"/>
              </a:rPr>
              <a:t>框架，一</a:t>
            </a:r>
            <a:r>
              <a:rPr sz="1200" spc="10" dirty="0">
                <a:latin typeface="宋体" panose="02010600030101010101" pitchFamily="2" charset="-122"/>
                <a:cs typeface="宋体" panose="02010600030101010101" pitchFamily="2" charset="-122"/>
              </a:rPr>
              <a:t>般</a:t>
            </a:r>
            <a:r>
              <a:rPr sz="1200" spc="20" dirty="0">
                <a:latin typeface="宋体" panose="02010600030101010101" pitchFamily="2" charset="-122"/>
                <a:cs typeface="宋体" panose="02010600030101010101" pitchFamily="2" charset="-122"/>
              </a:rPr>
              <a:t>而言</a:t>
            </a:r>
            <a:r>
              <a:rPr sz="1200" dirty="0">
                <a:latin typeface="宋体" panose="02010600030101010101" pitchFamily="2" charset="-122"/>
                <a:cs typeface="宋体" panose="02010600030101010101" pitchFamily="2" charset="-122"/>
              </a:rPr>
              <a:t>，</a:t>
            </a:r>
            <a:r>
              <a:rPr sz="1200" dirty="0">
                <a:latin typeface="Times New Roman" panose="02020603050405020304"/>
                <a:cs typeface="Times New Roman" panose="02020603050405020304"/>
              </a:rPr>
              <a:t>SpringBoot</a:t>
            </a:r>
            <a:r>
              <a:rPr sz="1200" spc="5" dirty="0">
                <a:latin typeface="Times New Roman" panose="02020603050405020304"/>
                <a:cs typeface="Times New Roman" panose="02020603050405020304"/>
              </a:rPr>
              <a:t> </a:t>
            </a:r>
            <a:r>
              <a:rPr sz="1200" spc="20" dirty="0">
                <a:latin typeface="宋体" panose="02010600030101010101" pitchFamily="2" charset="-122"/>
                <a:cs typeface="宋体" panose="02010600030101010101" pitchFamily="2" charset="-122"/>
              </a:rPr>
              <a:t>可</a:t>
            </a:r>
            <a:r>
              <a:rPr sz="1200" dirty="0">
                <a:latin typeface="宋体" panose="02010600030101010101" pitchFamily="2" charset="-122"/>
                <a:cs typeface="宋体" panose="02010600030101010101" pitchFamily="2" charset="-122"/>
              </a:rPr>
              <a:t>分 为</a:t>
            </a:r>
            <a:r>
              <a:rPr sz="1200" spc="-310" dirty="0">
                <a:latin typeface="宋体" panose="02010600030101010101" pitchFamily="2" charset="-122"/>
                <a:cs typeface="宋体" panose="02010600030101010101" pitchFamily="2" charset="-122"/>
              </a:rPr>
              <a:t> </a:t>
            </a:r>
            <a:r>
              <a:rPr sz="1200" spc="-20" dirty="0">
                <a:latin typeface="Times New Roman" panose="02020603050405020304"/>
                <a:cs typeface="Times New Roman" panose="02020603050405020304"/>
              </a:rPr>
              <a:t>entity</a:t>
            </a:r>
            <a:r>
              <a:rPr sz="1200" spc="-20" dirty="0">
                <a:latin typeface="宋体" panose="02010600030101010101" pitchFamily="2" charset="-122"/>
                <a:cs typeface="宋体" panose="02010600030101010101" pitchFamily="2" charset="-122"/>
              </a:rPr>
              <a:t>（</a:t>
            </a:r>
            <a:r>
              <a:rPr sz="1200" spc="-20" dirty="0">
                <a:latin typeface="Times New Roman" panose="02020603050405020304"/>
                <a:cs typeface="Times New Roman" panose="02020603050405020304"/>
              </a:rPr>
              <a:t>model</a:t>
            </a:r>
            <a:r>
              <a:rPr sz="1200" spc="-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层</a:t>
            </a:r>
            <a:r>
              <a:rPr sz="1200" spc="-120" dirty="0">
                <a:latin typeface="宋体" panose="02010600030101010101" pitchFamily="2" charset="-122"/>
                <a:cs typeface="宋体" panose="02010600030101010101" pitchFamily="2" charset="-122"/>
              </a:rPr>
              <a:t>、</a:t>
            </a:r>
            <a:r>
              <a:rPr sz="1200" spc="-5" dirty="0">
                <a:latin typeface="Times New Roman" panose="02020603050405020304"/>
                <a:cs typeface="Times New Roman" panose="02020603050405020304"/>
              </a:rPr>
              <a:t>dao </a:t>
            </a:r>
            <a:r>
              <a:rPr sz="1200" dirty="0">
                <a:latin typeface="宋体" panose="02010600030101010101" pitchFamily="2" charset="-122"/>
                <a:cs typeface="宋体" panose="02010600030101010101" pitchFamily="2" charset="-122"/>
              </a:rPr>
              <a:t>层</a:t>
            </a:r>
            <a:r>
              <a:rPr sz="1200" spc="-120" dirty="0">
                <a:latin typeface="宋体" panose="02010600030101010101" pitchFamily="2" charset="-122"/>
                <a:cs typeface="宋体" panose="02010600030101010101" pitchFamily="2" charset="-122"/>
              </a:rPr>
              <a:t>、</a:t>
            </a:r>
            <a:r>
              <a:rPr sz="1200" spc="-5" dirty="0">
                <a:latin typeface="Times New Roman" panose="02020603050405020304"/>
                <a:cs typeface="Times New Roman" panose="02020603050405020304"/>
              </a:rPr>
              <a:t>controller</a:t>
            </a:r>
            <a:r>
              <a:rPr sz="1200" dirty="0">
                <a:latin typeface="Times New Roman" panose="02020603050405020304"/>
                <a:cs typeface="Times New Roman" panose="02020603050405020304"/>
              </a:rPr>
              <a:t> </a:t>
            </a:r>
            <a:r>
              <a:rPr sz="1200" dirty="0">
                <a:latin typeface="宋体" panose="02010600030101010101" pitchFamily="2" charset="-122"/>
                <a:cs typeface="宋体" panose="02010600030101010101" pitchFamily="2" charset="-122"/>
              </a:rPr>
              <a:t>层</a:t>
            </a:r>
            <a:r>
              <a:rPr sz="1200" spc="-120" dirty="0">
                <a:latin typeface="宋体" panose="02010600030101010101" pitchFamily="2" charset="-122"/>
                <a:cs typeface="宋体" panose="02010600030101010101" pitchFamily="2" charset="-122"/>
              </a:rPr>
              <a:t>、</a:t>
            </a:r>
            <a:r>
              <a:rPr sz="1200" spc="-5" dirty="0">
                <a:latin typeface="Times New Roman" panose="02020603050405020304"/>
                <a:cs typeface="Times New Roman" panose="02020603050405020304"/>
              </a:rPr>
              <a:t>service</a:t>
            </a:r>
            <a:r>
              <a:rPr sz="1200" spc="10" dirty="0">
                <a:latin typeface="Times New Roman" panose="02020603050405020304"/>
                <a:cs typeface="Times New Roman" panose="02020603050405020304"/>
              </a:rPr>
              <a:t> </a:t>
            </a:r>
            <a:r>
              <a:rPr sz="1200" dirty="0">
                <a:latin typeface="宋体" panose="02010600030101010101" pitchFamily="2" charset="-122"/>
                <a:cs typeface="宋体" panose="02010600030101010101" pitchFamily="2" charset="-122"/>
              </a:rPr>
              <a:t>层四层结构各层作用以及架构如 下图</a:t>
            </a:r>
            <a:r>
              <a:rPr sz="1200" spc="-305" dirty="0">
                <a:latin typeface="宋体" panose="02010600030101010101" pitchFamily="2" charset="-122"/>
                <a:cs typeface="宋体" panose="02010600030101010101" pitchFamily="2" charset="-122"/>
              </a:rPr>
              <a:t> </a:t>
            </a:r>
            <a:r>
              <a:rPr sz="1200" dirty="0">
                <a:latin typeface="Times New Roman" panose="02020603050405020304"/>
                <a:cs typeface="Times New Roman" panose="02020603050405020304"/>
              </a:rPr>
              <a:t>4.1 </a:t>
            </a:r>
            <a:r>
              <a:rPr sz="1200" dirty="0">
                <a:latin typeface="宋体" panose="02010600030101010101" pitchFamily="2" charset="-122"/>
                <a:cs typeface="宋体" panose="02010600030101010101" pitchFamily="2" charset="-122"/>
              </a:rPr>
              <a:t>所示。</a:t>
            </a:r>
            <a:endParaRPr sz="1200">
              <a:latin typeface="宋体" panose="02010600030101010101" pitchFamily="2" charset="-122"/>
              <a:cs typeface="宋体" panose="02010600030101010101" pitchFamily="2" charset="-122"/>
            </a:endParaRPr>
          </a:p>
        </p:txBody>
      </p:sp>
      <p:pic>
        <p:nvPicPr>
          <p:cNvPr id="7" name="object 7"/>
          <p:cNvPicPr/>
          <p:nvPr/>
        </p:nvPicPr>
        <p:blipFill>
          <a:blip r:embed="rId1" cstate="print"/>
          <a:stretch>
            <a:fillRect/>
          </a:stretch>
        </p:blipFill>
        <p:spPr>
          <a:xfrm>
            <a:off x="1860804" y="6103620"/>
            <a:ext cx="4107179" cy="2968752"/>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17</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1716023" y="990600"/>
            <a:ext cx="4401312" cy="2618231"/>
          </a:xfrm>
          <a:prstGeom prst="rect">
            <a:avLst/>
          </a:prstGeom>
        </p:spPr>
      </p:pic>
      <p:sp>
        <p:nvSpPr>
          <p:cNvPr id="5" name="object 5"/>
          <p:cNvSpPr txBox="1"/>
          <p:nvPr/>
        </p:nvSpPr>
        <p:spPr>
          <a:xfrm>
            <a:off x="1128775" y="3738359"/>
            <a:ext cx="5656580" cy="5842635"/>
          </a:xfrm>
          <a:prstGeom prst="rect">
            <a:avLst/>
          </a:prstGeom>
        </p:spPr>
        <p:txBody>
          <a:bodyPr vert="horz" wrap="square" lIns="0" tIns="12065" rIns="0" bIns="0" rtlCol="0">
            <a:spAutoFit/>
          </a:bodyPr>
          <a:lstStyle/>
          <a:p>
            <a:pPr marR="69850" algn="ctr">
              <a:lnSpc>
                <a:spcPct val="100000"/>
              </a:lnSpc>
              <a:spcBef>
                <a:spcPts val="95"/>
              </a:spcBef>
            </a:pPr>
            <a:r>
              <a:rPr sz="1050" spc="-5" dirty="0">
                <a:latin typeface="宋体" panose="02010600030101010101" pitchFamily="2" charset="-122"/>
                <a:cs typeface="宋体" panose="02010600030101010101" pitchFamily="2" charset="-122"/>
              </a:rPr>
              <a:t>图</a:t>
            </a:r>
            <a:r>
              <a:rPr sz="1050" spc="-270" dirty="0">
                <a:latin typeface="宋体" panose="02010600030101010101" pitchFamily="2" charset="-122"/>
                <a:cs typeface="宋体" panose="02010600030101010101" pitchFamily="2" charset="-122"/>
              </a:rPr>
              <a:t> </a:t>
            </a:r>
            <a:r>
              <a:rPr sz="1050" spc="-5" dirty="0">
                <a:latin typeface="Times New Roman" panose="02020603050405020304"/>
                <a:cs typeface="Times New Roman" panose="02020603050405020304"/>
              </a:rPr>
              <a:t>4.1</a:t>
            </a:r>
            <a:r>
              <a:rPr sz="1050" spc="10" dirty="0">
                <a:latin typeface="Times New Roman" panose="02020603050405020304"/>
                <a:cs typeface="Times New Roman" panose="02020603050405020304"/>
              </a:rPr>
              <a:t> </a:t>
            </a:r>
            <a:r>
              <a:rPr sz="1050" spc="-10" dirty="0">
                <a:latin typeface="宋体" panose="02010600030101010101" pitchFamily="2" charset="-122"/>
                <a:cs typeface="宋体" panose="02010600030101010101" pitchFamily="2" charset="-122"/>
              </a:rPr>
              <a:t>系</a:t>
            </a:r>
            <a:r>
              <a:rPr sz="1050" spc="5" dirty="0">
                <a:latin typeface="宋体" panose="02010600030101010101" pitchFamily="2" charset="-122"/>
                <a:cs typeface="宋体" panose="02010600030101010101" pitchFamily="2" charset="-122"/>
              </a:rPr>
              <a:t>统</a:t>
            </a:r>
            <a:r>
              <a:rPr sz="1050" spc="-10" dirty="0">
                <a:latin typeface="宋体" panose="02010600030101010101" pitchFamily="2" charset="-122"/>
                <a:cs typeface="宋体" panose="02010600030101010101" pitchFamily="2" charset="-122"/>
              </a:rPr>
              <a:t>架</a:t>
            </a:r>
            <a:r>
              <a:rPr sz="1050" spc="5" dirty="0">
                <a:latin typeface="宋体" panose="02010600030101010101" pitchFamily="2" charset="-122"/>
                <a:cs typeface="宋体" panose="02010600030101010101" pitchFamily="2" charset="-122"/>
              </a:rPr>
              <a:t>构</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a:p>
            <a:pPr>
              <a:lnSpc>
                <a:spcPct val="100000"/>
              </a:lnSpc>
              <a:spcBef>
                <a:spcPts val="40"/>
              </a:spcBef>
            </a:pPr>
            <a:endParaRPr sz="900">
              <a:latin typeface="宋体" panose="02010600030101010101" pitchFamily="2" charset="-122"/>
              <a:cs typeface="宋体" panose="02010600030101010101" pitchFamily="2" charset="-122"/>
            </a:endParaRPr>
          </a:p>
          <a:p>
            <a:pPr marL="12700">
              <a:lnSpc>
                <a:spcPct val="100000"/>
              </a:lnSpc>
            </a:pPr>
            <a:r>
              <a:rPr sz="1500" b="1" spc="-5" dirty="0">
                <a:latin typeface="宋体" panose="02010600030101010101" pitchFamily="2" charset="-122"/>
                <a:cs typeface="宋体" panose="02010600030101010101" pitchFamily="2" charset="-122"/>
              </a:rPr>
              <a:t>4.2</a:t>
            </a:r>
            <a:r>
              <a:rPr sz="1500" b="1" spc="-170" dirty="0">
                <a:latin typeface="宋体" panose="02010600030101010101" pitchFamily="2" charset="-122"/>
                <a:cs typeface="宋体" panose="02010600030101010101" pitchFamily="2" charset="-122"/>
              </a:rPr>
              <a:t> </a:t>
            </a:r>
            <a:r>
              <a:rPr sz="1500" b="1" spc="-10" dirty="0">
                <a:latin typeface="黑体" panose="02010609060101010101" charset="-122"/>
                <a:cs typeface="黑体" panose="02010609060101010101" charset="-122"/>
              </a:rPr>
              <a:t>功</a:t>
            </a:r>
            <a:r>
              <a:rPr sz="1500" b="1" dirty="0">
                <a:latin typeface="黑体" panose="02010609060101010101" charset="-122"/>
                <a:cs typeface="黑体" panose="02010609060101010101" charset="-122"/>
              </a:rPr>
              <a:t>能</a:t>
            </a:r>
            <a:r>
              <a:rPr sz="1500" b="1" spc="-10" dirty="0">
                <a:latin typeface="黑体" panose="02010609060101010101" charset="-122"/>
                <a:cs typeface="黑体" panose="02010609060101010101" charset="-122"/>
              </a:rPr>
              <a:t>模</a:t>
            </a:r>
            <a:r>
              <a:rPr sz="1500" b="1" dirty="0">
                <a:latin typeface="黑体" panose="02010609060101010101" charset="-122"/>
                <a:cs typeface="黑体" panose="02010609060101010101" charset="-122"/>
              </a:rPr>
              <a:t>块</a:t>
            </a:r>
            <a:r>
              <a:rPr sz="1500" b="1" spc="-10" dirty="0">
                <a:latin typeface="黑体" panose="02010609060101010101" charset="-122"/>
                <a:cs typeface="黑体" panose="02010609060101010101" charset="-122"/>
              </a:rPr>
              <a:t>详</a:t>
            </a:r>
            <a:r>
              <a:rPr sz="1500" b="1" dirty="0">
                <a:latin typeface="黑体" panose="02010609060101010101" charset="-122"/>
                <a:cs typeface="黑体" panose="02010609060101010101" charset="-122"/>
              </a:rPr>
              <a:t>细</a:t>
            </a:r>
            <a:r>
              <a:rPr sz="1500" b="1" spc="-10" dirty="0">
                <a:latin typeface="黑体" panose="02010609060101010101" charset="-122"/>
                <a:cs typeface="黑体" panose="02010609060101010101" charset="-122"/>
              </a:rPr>
              <a:t>设计</a:t>
            </a:r>
            <a:endParaRPr sz="1500">
              <a:latin typeface="黑体" panose="02010609060101010101" charset="-122"/>
              <a:cs typeface="黑体" panose="02010609060101010101" charset="-122"/>
            </a:endParaRPr>
          </a:p>
          <a:p>
            <a:pPr marL="469900" indent="-457200">
              <a:lnSpc>
                <a:spcPct val="100000"/>
              </a:lnSpc>
              <a:spcBef>
                <a:spcPts val="730"/>
              </a:spcBef>
              <a:buAutoNum type="arabicPlain"/>
              <a:tabLst>
                <a:tab pos="469900" algn="l"/>
              </a:tabLst>
            </a:pPr>
            <a:r>
              <a:rPr sz="1200" dirty="0">
                <a:latin typeface="宋体" panose="02010600030101010101" pitchFamily="2" charset="-122"/>
                <a:cs typeface="宋体" panose="02010600030101010101" pitchFamily="2" charset="-122"/>
              </a:rPr>
              <a:t>会员用户</a:t>
            </a:r>
            <a:endParaRPr sz="1200">
              <a:latin typeface="宋体" panose="02010600030101010101" pitchFamily="2" charset="-122"/>
              <a:cs typeface="宋体" panose="02010600030101010101" pitchFamily="2" charset="-122"/>
            </a:endParaRPr>
          </a:p>
          <a:p>
            <a:pPr marL="546100" lvl="1" indent="-266700">
              <a:lnSpc>
                <a:spcPct val="100000"/>
              </a:lnSpc>
              <a:spcBef>
                <a:spcPts val="505"/>
              </a:spcBef>
              <a:buFont typeface="Wingdings" panose="05000000000000000000"/>
              <a:buChar char=""/>
              <a:tabLst>
                <a:tab pos="545465" algn="l"/>
                <a:tab pos="546100" algn="l"/>
              </a:tabLst>
            </a:pPr>
            <a:r>
              <a:rPr sz="1200" dirty="0">
                <a:latin typeface="宋体" panose="02010600030101010101" pitchFamily="2" charset="-122"/>
                <a:cs typeface="宋体" panose="02010600030101010101" pitchFamily="2" charset="-122"/>
              </a:rPr>
              <a:t>视频展示模块</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只要成功登录</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就会进入主页</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看到相关视频的展示</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用户</a:t>
            </a:r>
            <a:endParaRPr sz="1200">
              <a:latin typeface="宋体" panose="02010600030101010101" pitchFamily="2" charset="-122"/>
              <a:cs typeface="宋体" panose="02010600030101010101" pitchFamily="2" charset="-122"/>
            </a:endParaRPr>
          </a:p>
          <a:p>
            <a:pPr marL="12700">
              <a:lnSpc>
                <a:spcPct val="100000"/>
              </a:lnSpc>
              <a:spcBef>
                <a:spcPts val="900"/>
              </a:spcBef>
            </a:pPr>
            <a:r>
              <a:rPr sz="1200" dirty="0">
                <a:latin typeface="宋体" panose="02010600030101010101" pitchFamily="2" charset="-122"/>
                <a:cs typeface="宋体" panose="02010600030101010101" pitchFamily="2" charset="-122"/>
              </a:rPr>
              <a:t>可以通过分类查看自己想看的视频类型。</a:t>
            </a:r>
            <a:endParaRPr sz="1200">
              <a:latin typeface="宋体" panose="02010600030101010101" pitchFamily="2" charset="-122"/>
              <a:cs typeface="宋体" panose="02010600030101010101" pitchFamily="2" charset="-122"/>
            </a:endParaRPr>
          </a:p>
          <a:p>
            <a:pPr marL="12700" marR="5080" lvl="1" indent="266700" algn="just">
              <a:lnSpc>
                <a:spcPct val="163000"/>
              </a:lnSpc>
              <a:buFont typeface="Wingdings" panose="05000000000000000000"/>
              <a:buChar char=""/>
              <a:tabLst>
                <a:tab pos="546100" algn="l"/>
              </a:tabLst>
            </a:pPr>
            <a:r>
              <a:rPr sz="1200" dirty="0">
                <a:latin typeface="宋体" panose="02010600030101010101" pitchFamily="2" charset="-122"/>
                <a:cs typeface="宋体" panose="02010600030101010101" pitchFamily="2" charset="-122"/>
              </a:rPr>
              <a:t>视频搜索模块</a:t>
            </a:r>
            <a:r>
              <a:rPr sz="1200" spc="-3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对视频信息进行精确的搜索</a:t>
            </a:r>
            <a:r>
              <a:rPr sz="1200" spc="-3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这里可以保留用户的搜索记录， 刷新页面后，搜索记录会自动填充。</a:t>
            </a:r>
            <a:endParaRPr sz="1200">
              <a:latin typeface="宋体" panose="02010600030101010101" pitchFamily="2" charset="-122"/>
              <a:cs typeface="宋体" panose="02010600030101010101" pitchFamily="2" charset="-122"/>
            </a:endParaRPr>
          </a:p>
          <a:p>
            <a:pPr marL="12700" marR="81280" lvl="1" indent="266700" algn="just">
              <a:lnSpc>
                <a:spcPct val="163000"/>
              </a:lnSpc>
              <a:buFont typeface="Wingdings" panose="05000000000000000000"/>
              <a:buChar char=""/>
              <a:tabLst>
                <a:tab pos="546100" algn="l"/>
              </a:tabLst>
            </a:pPr>
            <a:r>
              <a:rPr sz="1200" dirty="0">
                <a:latin typeface="宋体" panose="02010600030101010101" pitchFamily="2" charset="-122"/>
                <a:cs typeface="宋体" panose="02010600030101010101" pitchFamily="2" charset="-122"/>
              </a:rPr>
              <a:t>视频上传模块</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这是为创作者专门来开发</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这里不仅可以上传视频</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还可以 填写自己对视频的看法，选中相关分区后对视频进行上传。</a:t>
            </a:r>
            <a:endParaRPr sz="1200">
              <a:latin typeface="宋体" panose="02010600030101010101" pitchFamily="2" charset="-122"/>
              <a:cs typeface="宋体" panose="02010600030101010101" pitchFamily="2" charset="-122"/>
            </a:endParaRPr>
          </a:p>
          <a:p>
            <a:pPr marL="12700" marR="81280" lvl="1" indent="266700" algn="just">
              <a:lnSpc>
                <a:spcPct val="163000"/>
              </a:lnSpc>
              <a:buFont typeface="Wingdings" panose="05000000000000000000"/>
              <a:buChar char=""/>
              <a:tabLst>
                <a:tab pos="546100" algn="l"/>
              </a:tabLst>
            </a:pPr>
            <a:r>
              <a:rPr sz="1200" dirty="0">
                <a:latin typeface="宋体" panose="02010600030101010101" pitchFamily="2" charset="-122"/>
                <a:cs typeface="宋体" panose="02010600030101010101" pitchFamily="2" charset="-122"/>
              </a:rPr>
              <a:t>点赞等功能模块</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这块功能有点赞</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关注</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收藏</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关注分组、收藏分组</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看 </a:t>
            </a:r>
            <a:r>
              <a:rPr sz="1200" spc="10" dirty="0">
                <a:latin typeface="宋体" panose="02010600030101010101" pitchFamily="2" charset="-122"/>
                <a:cs typeface="宋体" panose="02010600030101010101" pitchFamily="2" charset="-122"/>
              </a:rPr>
              <a:t>到</a:t>
            </a:r>
            <a:r>
              <a:rPr sz="1200" spc="20" dirty="0">
                <a:latin typeface="宋体" panose="02010600030101010101" pitchFamily="2" charset="-122"/>
                <a:cs typeface="宋体" panose="02010600030101010101" pitchFamily="2" charset="-122"/>
              </a:rPr>
              <a:t>喜</a:t>
            </a:r>
            <a:r>
              <a:rPr sz="1200" spc="10" dirty="0">
                <a:latin typeface="宋体" panose="02010600030101010101" pitchFamily="2" charset="-122"/>
                <a:cs typeface="宋体" panose="02010600030101010101" pitchFamily="2" charset="-122"/>
              </a:rPr>
              <a:t>欢的视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和一</a:t>
            </a:r>
            <a:r>
              <a:rPr sz="1200" spc="20" dirty="0">
                <a:latin typeface="宋体" panose="02010600030101010101" pitchFamily="2" charset="-122"/>
                <a:cs typeface="宋体" panose="02010600030101010101" pitchFamily="2" charset="-122"/>
              </a:rPr>
              <a:t>些</a:t>
            </a:r>
            <a:r>
              <a:rPr sz="1200" spc="10" dirty="0">
                <a:latin typeface="宋体" panose="02010600030101010101" pitchFamily="2" charset="-122"/>
                <a:cs typeface="宋体" panose="02010600030101010101" pitchFamily="2" charset="-122"/>
              </a:rPr>
              <a:t>想反复</a:t>
            </a:r>
            <a:r>
              <a:rPr sz="1200" spc="20" dirty="0">
                <a:latin typeface="宋体" panose="02010600030101010101" pitchFamily="2" charset="-122"/>
                <a:cs typeface="宋体" panose="02010600030101010101" pitchFamily="2" charset="-122"/>
              </a:rPr>
              <a:t>观</a:t>
            </a:r>
            <a:r>
              <a:rPr sz="1200" spc="10" dirty="0">
                <a:latin typeface="宋体" panose="02010600030101010101" pitchFamily="2" charset="-122"/>
                <a:cs typeface="宋体" panose="02010600030101010101" pitchFamily="2" charset="-122"/>
              </a:rPr>
              <a:t>摩的</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频可以</a:t>
            </a:r>
            <a:r>
              <a:rPr sz="1200" spc="20" dirty="0">
                <a:latin typeface="宋体" panose="02010600030101010101" pitchFamily="2" charset="-122"/>
                <a:cs typeface="宋体" panose="02010600030101010101" pitchFamily="2" charset="-122"/>
              </a:rPr>
              <a:t>对</a:t>
            </a:r>
            <a:r>
              <a:rPr sz="1200" spc="10" dirty="0">
                <a:latin typeface="宋体" panose="02010600030101010101" pitchFamily="2" charset="-122"/>
                <a:cs typeface="宋体" panose="02010600030101010101" pitchFamily="2" charset="-122"/>
              </a:rPr>
              <a:t>视频</a:t>
            </a:r>
            <a:r>
              <a:rPr sz="1200" spc="20" dirty="0">
                <a:latin typeface="宋体" panose="02010600030101010101" pitchFamily="2" charset="-122"/>
                <a:cs typeface="宋体" panose="02010600030101010101" pitchFamily="2" charset="-122"/>
              </a:rPr>
              <a:t>进</a:t>
            </a:r>
            <a:r>
              <a:rPr sz="1200" spc="10" dirty="0">
                <a:latin typeface="宋体" panose="02010600030101010101" pitchFamily="2" charset="-122"/>
                <a:cs typeface="宋体" panose="02010600030101010101" pitchFamily="2" charset="-122"/>
              </a:rPr>
              <a:t>行相关</a:t>
            </a:r>
            <a:r>
              <a:rPr sz="1200" spc="20" dirty="0">
                <a:latin typeface="宋体" panose="02010600030101010101" pitchFamily="2" charset="-122"/>
                <a:cs typeface="宋体" panose="02010600030101010101" pitchFamily="2" charset="-122"/>
              </a:rPr>
              <a:t>操</a:t>
            </a:r>
            <a:r>
              <a:rPr sz="1200" spc="10" dirty="0">
                <a:latin typeface="宋体" panose="02010600030101010101" pitchFamily="2" charset="-122"/>
                <a:cs typeface="宋体" panose="02010600030101010101" pitchFamily="2" charset="-122"/>
              </a:rPr>
              <a:t>作，</a:t>
            </a:r>
            <a:r>
              <a:rPr sz="1200" spc="20" dirty="0">
                <a:latin typeface="宋体" panose="02010600030101010101" pitchFamily="2" charset="-122"/>
                <a:cs typeface="宋体" panose="02010600030101010101" pitchFamily="2" charset="-122"/>
              </a:rPr>
              <a:t>如</a:t>
            </a:r>
            <a:r>
              <a:rPr sz="1200" spc="10" dirty="0">
                <a:latin typeface="宋体" panose="02010600030101010101" pitchFamily="2" charset="-122"/>
                <a:cs typeface="宋体" panose="02010600030101010101" pitchFamily="2" charset="-122"/>
              </a:rPr>
              <a:t>果作者</a:t>
            </a:r>
            <a:r>
              <a:rPr sz="1200" spc="20" dirty="0">
                <a:latin typeface="宋体" panose="02010600030101010101" pitchFamily="2" charset="-122"/>
                <a:cs typeface="宋体" panose="02010600030101010101" pitchFamily="2" charset="-122"/>
              </a:rPr>
              <a:t>足</a:t>
            </a:r>
            <a:r>
              <a:rPr sz="1200" spc="10" dirty="0">
                <a:latin typeface="宋体" panose="02010600030101010101" pitchFamily="2" charset="-122"/>
                <a:cs typeface="宋体" panose="02010600030101010101" pitchFamily="2" charset="-122"/>
              </a:rPr>
              <a:t>够</a:t>
            </a:r>
            <a:r>
              <a:rPr sz="1200" dirty="0">
                <a:latin typeface="宋体" panose="02010600030101010101" pitchFamily="2" charset="-122"/>
                <a:cs typeface="宋体" panose="02010600030101010101" pitchFamily="2" charset="-122"/>
              </a:rPr>
              <a:t>优 质，也可以对作者进行关注。</a:t>
            </a:r>
            <a:endParaRPr sz="1200">
              <a:latin typeface="宋体" panose="02010600030101010101" pitchFamily="2" charset="-122"/>
              <a:cs typeface="宋体" panose="02010600030101010101" pitchFamily="2" charset="-122"/>
            </a:endParaRPr>
          </a:p>
          <a:p>
            <a:pPr marL="12700" marR="81280" lvl="1" indent="266700" algn="just">
              <a:lnSpc>
                <a:spcPct val="163000"/>
              </a:lnSpc>
              <a:buFont typeface="Wingdings" panose="05000000000000000000"/>
              <a:buChar char=""/>
              <a:tabLst>
                <a:tab pos="546100" algn="l"/>
              </a:tabLst>
            </a:pPr>
            <a:r>
              <a:rPr sz="1200" dirty="0">
                <a:latin typeface="宋体" panose="02010600030101010101" pitchFamily="2" charset="-122"/>
                <a:cs typeface="宋体" panose="02010600030101010101" pitchFamily="2" charset="-122"/>
              </a:rPr>
              <a:t>弹幕模块</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在弹幕区发送对视频的看法</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弹幕就可以从视频上轻轻划过</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分 享给正在观看和之后观看视频的用户。</a:t>
            </a:r>
            <a:endParaRPr sz="1200">
              <a:latin typeface="宋体" panose="02010600030101010101" pitchFamily="2" charset="-122"/>
              <a:cs typeface="宋体" panose="02010600030101010101" pitchFamily="2" charset="-122"/>
            </a:endParaRPr>
          </a:p>
          <a:p>
            <a:pPr marL="12700" marR="81280" lvl="1" indent="266700" algn="just">
              <a:lnSpc>
                <a:spcPct val="163000"/>
              </a:lnSpc>
              <a:buFont typeface="Wingdings" panose="05000000000000000000"/>
              <a:buChar char=""/>
              <a:tabLst>
                <a:tab pos="546100" algn="l"/>
              </a:tabLst>
            </a:pPr>
            <a:r>
              <a:rPr sz="1200" dirty="0">
                <a:latin typeface="宋体" panose="02010600030101010101" pitchFamily="2" charset="-122"/>
                <a:cs typeface="宋体" panose="02010600030101010101" pitchFamily="2" charset="-122"/>
              </a:rPr>
              <a:t>评论区模块</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可以在这里对视频进行深入讨论</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深入研究</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对视频增添更深 层的意义。</a:t>
            </a:r>
            <a:endParaRPr sz="1200">
              <a:latin typeface="宋体" panose="02010600030101010101" pitchFamily="2" charset="-122"/>
              <a:cs typeface="宋体" panose="02010600030101010101" pitchFamily="2" charset="-122"/>
            </a:endParaRPr>
          </a:p>
          <a:p>
            <a:pPr marL="12700" marR="81280" lvl="1" indent="266700" algn="just">
              <a:lnSpc>
                <a:spcPct val="163000"/>
              </a:lnSpc>
              <a:buFont typeface="Wingdings" panose="05000000000000000000"/>
              <a:buChar char=""/>
              <a:tabLst>
                <a:tab pos="546100" algn="l"/>
              </a:tabLst>
            </a:pPr>
            <a:r>
              <a:rPr sz="1200" dirty="0">
                <a:latin typeface="宋体" panose="02010600030101010101" pitchFamily="2" charset="-122"/>
                <a:cs typeface="宋体" panose="02010600030101010101" pitchFamily="2" charset="-122"/>
              </a:rPr>
              <a:t>系统通知模块</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你的视频被别人点赞</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举报成功</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你发布视频成功</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都会在 这里获得通知。</a:t>
            </a:r>
            <a:endParaRPr sz="1200">
              <a:latin typeface="宋体" panose="02010600030101010101" pitchFamily="2" charset="-122"/>
              <a:cs typeface="宋体" panose="02010600030101010101" pitchFamily="2" charset="-122"/>
            </a:endParaRPr>
          </a:p>
          <a:p>
            <a:pPr marL="12700" marR="81280" lvl="1" indent="266700" algn="just">
              <a:lnSpc>
                <a:spcPct val="163000"/>
              </a:lnSpc>
              <a:buFont typeface="Wingdings" panose="05000000000000000000"/>
              <a:buChar char=""/>
              <a:tabLst>
                <a:tab pos="546100" algn="l"/>
              </a:tabLst>
            </a:pPr>
            <a:r>
              <a:rPr sz="1200" dirty="0">
                <a:latin typeface="宋体" panose="02010600030101010101" pitchFamily="2" charset="-122"/>
                <a:cs typeface="宋体" panose="02010600030101010101" pitchFamily="2" charset="-122"/>
              </a:rPr>
              <a:t>私信模块</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这里只针对你关注的用户</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只有你关注了该用户</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你才能对他进 行私聊，在这里可以催更作者哦。</a:t>
            </a:r>
            <a:endParaRPr sz="1200">
              <a:latin typeface="宋体" panose="02010600030101010101" pitchFamily="2" charset="-122"/>
              <a:cs typeface="宋体" panose="02010600030101010101" pitchFamily="2"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18</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1128775" y="1565389"/>
            <a:ext cx="5580380" cy="8114665"/>
          </a:xfrm>
          <a:prstGeom prst="rect">
            <a:avLst/>
          </a:prstGeom>
        </p:spPr>
        <p:txBody>
          <a:bodyPr vert="horz" wrap="square" lIns="0" tIns="12065" rIns="0" bIns="0" rtlCol="0">
            <a:spAutoFit/>
          </a:bodyPr>
          <a:lstStyle/>
          <a:p>
            <a:pPr algn="ctr">
              <a:lnSpc>
                <a:spcPct val="100000"/>
              </a:lnSpc>
              <a:spcBef>
                <a:spcPts val="95"/>
              </a:spcBef>
            </a:pPr>
            <a:r>
              <a:rPr sz="1600" b="1" spc="-5" dirty="0">
                <a:latin typeface="黑体" panose="02010609060101010101" charset="-122"/>
                <a:cs typeface="黑体" panose="02010609060101010101" charset="-122"/>
              </a:rPr>
              <a:t>第一</a:t>
            </a:r>
            <a:r>
              <a:rPr sz="1600" b="1" spc="-15" dirty="0">
                <a:latin typeface="黑体" panose="02010609060101010101" charset="-122"/>
                <a:cs typeface="黑体" panose="02010609060101010101" charset="-122"/>
              </a:rPr>
              <a:t>章</a:t>
            </a:r>
            <a:r>
              <a:rPr sz="1600" b="1" spc="5" dirty="0">
                <a:latin typeface="黑体" panose="02010609060101010101" charset="-122"/>
                <a:cs typeface="黑体" panose="02010609060101010101" charset="-122"/>
              </a:rPr>
              <a:t> </a:t>
            </a:r>
            <a:r>
              <a:rPr sz="1600" b="1" spc="-5" dirty="0">
                <a:latin typeface="黑体" panose="02010609060101010101" charset="-122"/>
                <a:cs typeface="黑体" panose="02010609060101010101" charset="-122"/>
              </a:rPr>
              <a:t>绪</a:t>
            </a:r>
            <a:r>
              <a:rPr sz="1600" b="1" spc="-15" dirty="0">
                <a:latin typeface="黑体" panose="02010609060101010101" charset="-122"/>
                <a:cs typeface="黑体" panose="02010609060101010101" charset="-122"/>
              </a:rPr>
              <a:t>论</a:t>
            </a:r>
            <a:endParaRPr sz="1600">
              <a:latin typeface="黑体" panose="02010609060101010101" charset="-122"/>
              <a:cs typeface="黑体" panose="02010609060101010101" charset="-122"/>
            </a:endParaRPr>
          </a:p>
          <a:p>
            <a:pPr marL="12700">
              <a:lnSpc>
                <a:spcPct val="100000"/>
              </a:lnSpc>
              <a:spcBef>
                <a:spcPts val="1265"/>
              </a:spcBef>
            </a:pPr>
            <a:r>
              <a:rPr sz="1500" b="1" spc="-5" dirty="0">
                <a:latin typeface="宋体" panose="02010600030101010101" pitchFamily="2" charset="-122"/>
                <a:cs typeface="宋体" panose="02010600030101010101" pitchFamily="2" charset="-122"/>
              </a:rPr>
              <a:t>1.1</a:t>
            </a:r>
            <a:r>
              <a:rPr sz="1500" b="1" spc="-195" dirty="0">
                <a:latin typeface="宋体" panose="02010600030101010101" pitchFamily="2" charset="-122"/>
                <a:cs typeface="宋体" panose="02010600030101010101" pitchFamily="2" charset="-122"/>
              </a:rPr>
              <a:t> </a:t>
            </a:r>
            <a:r>
              <a:rPr sz="1500" b="1" spc="-10" dirty="0">
                <a:latin typeface="黑体" panose="02010609060101010101" charset="-122"/>
                <a:cs typeface="黑体" panose="02010609060101010101" charset="-122"/>
              </a:rPr>
              <a:t>研</a:t>
            </a:r>
            <a:r>
              <a:rPr sz="1500" b="1" dirty="0">
                <a:latin typeface="黑体" panose="02010609060101010101" charset="-122"/>
                <a:cs typeface="黑体" panose="02010609060101010101" charset="-122"/>
              </a:rPr>
              <a:t>究</a:t>
            </a:r>
            <a:r>
              <a:rPr sz="1500" b="1" spc="-10" dirty="0">
                <a:latin typeface="黑体" panose="02010609060101010101" charset="-122"/>
                <a:cs typeface="黑体" panose="02010609060101010101" charset="-122"/>
              </a:rPr>
              <a:t>背景</a:t>
            </a:r>
            <a:endParaRPr sz="1500">
              <a:latin typeface="黑体" panose="02010609060101010101" charset="-122"/>
              <a:cs typeface="黑体" panose="02010609060101010101" charset="-122"/>
            </a:endParaRPr>
          </a:p>
          <a:p>
            <a:pPr marL="12700" marR="5080" indent="304800" algn="just">
              <a:lnSpc>
                <a:spcPct val="163000"/>
              </a:lnSpc>
              <a:spcBef>
                <a:spcPts val="215"/>
              </a:spcBef>
            </a:pPr>
            <a:r>
              <a:rPr sz="1200" spc="10" dirty="0">
                <a:latin typeface="宋体" panose="02010600030101010101" pitchFamily="2" charset="-122"/>
                <a:cs typeface="宋体" panose="02010600030101010101" pitchFamily="2" charset="-122"/>
              </a:rPr>
              <a:t>在</a:t>
            </a:r>
            <a:r>
              <a:rPr sz="1200" spc="20" dirty="0">
                <a:latin typeface="宋体" panose="02010600030101010101" pitchFamily="2" charset="-122"/>
                <a:cs typeface="宋体" panose="02010600030101010101" pitchFamily="2" charset="-122"/>
              </a:rPr>
              <a:t>这</a:t>
            </a:r>
            <a:r>
              <a:rPr sz="1200" spc="10" dirty="0">
                <a:latin typeface="宋体" panose="02010600030101010101" pitchFamily="2" charset="-122"/>
                <a:cs typeface="宋体" panose="02010600030101010101" pitchFamily="2" charset="-122"/>
              </a:rPr>
              <a:t>个信</a:t>
            </a:r>
            <a:r>
              <a:rPr sz="1200" spc="20" dirty="0">
                <a:latin typeface="宋体" panose="02010600030101010101" pitchFamily="2" charset="-122"/>
                <a:cs typeface="宋体" panose="02010600030101010101" pitchFamily="2" charset="-122"/>
              </a:rPr>
              <a:t>息</a:t>
            </a:r>
            <a:r>
              <a:rPr sz="1200" spc="10" dirty="0">
                <a:latin typeface="宋体" panose="02010600030101010101" pitchFamily="2" charset="-122"/>
                <a:cs typeface="宋体" panose="02010600030101010101" pitchFamily="2" charset="-122"/>
              </a:rPr>
              <a:t>泛</a:t>
            </a:r>
            <a:r>
              <a:rPr sz="1200" spc="20" dirty="0">
                <a:latin typeface="宋体" panose="02010600030101010101" pitchFamily="2" charset="-122"/>
                <a:cs typeface="宋体" panose="02010600030101010101" pitchFamily="2" charset="-122"/>
              </a:rPr>
              <a:t>滥</a:t>
            </a:r>
            <a:r>
              <a:rPr sz="1200" spc="10" dirty="0">
                <a:latin typeface="宋体" panose="02010600030101010101" pitchFamily="2" charset="-122"/>
                <a:cs typeface="宋体" panose="02010600030101010101" pitchFamily="2" charset="-122"/>
              </a:rPr>
              <a:t>的时</a:t>
            </a:r>
            <a:r>
              <a:rPr sz="1200" spc="20" dirty="0">
                <a:latin typeface="宋体" panose="02010600030101010101" pitchFamily="2" charset="-122"/>
                <a:cs typeface="宋体" panose="02010600030101010101" pitchFamily="2" charset="-122"/>
              </a:rPr>
              <a:t>代</a:t>
            </a:r>
            <a:r>
              <a:rPr sz="1200" spc="10" dirty="0">
                <a:latin typeface="宋体" panose="02010600030101010101" pitchFamily="2" charset="-122"/>
                <a:cs typeface="宋体" panose="02010600030101010101" pitchFamily="2" charset="-122"/>
              </a:rPr>
              <a:t>，视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已经</a:t>
            </a:r>
            <a:r>
              <a:rPr sz="1200" spc="20" dirty="0">
                <a:latin typeface="宋体" panose="02010600030101010101" pitchFamily="2" charset="-122"/>
                <a:cs typeface="宋体" panose="02010600030101010101" pitchFamily="2" charset="-122"/>
              </a:rPr>
              <a:t>成</a:t>
            </a:r>
            <a:r>
              <a:rPr sz="1200" spc="10" dirty="0">
                <a:latin typeface="宋体" panose="02010600030101010101" pitchFamily="2" charset="-122"/>
                <a:cs typeface="宋体" panose="02010600030101010101" pitchFamily="2" charset="-122"/>
              </a:rPr>
              <a:t>为</a:t>
            </a:r>
            <a:r>
              <a:rPr sz="1200" spc="20" dirty="0">
                <a:latin typeface="宋体" panose="02010600030101010101" pitchFamily="2" charset="-122"/>
                <a:cs typeface="宋体" panose="02010600030101010101" pitchFamily="2" charset="-122"/>
              </a:rPr>
              <a:t>人</a:t>
            </a:r>
            <a:r>
              <a:rPr sz="1200" spc="10" dirty="0">
                <a:latin typeface="宋体" panose="02010600030101010101" pitchFamily="2" charset="-122"/>
                <a:cs typeface="宋体" panose="02010600030101010101" pitchFamily="2" charset="-122"/>
              </a:rPr>
              <a:t>们获</a:t>
            </a:r>
            <a:r>
              <a:rPr sz="1200" spc="20" dirty="0">
                <a:latin typeface="宋体" panose="02010600030101010101" pitchFamily="2" charset="-122"/>
                <a:cs typeface="宋体" panose="02010600030101010101" pitchFamily="2" charset="-122"/>
              </a:rPr>
              <a:t>取</a:t>
            </a:r>
            <a:r>
              <a:rPr sz="1200" spc="10" dirty="0">
                <a:latin typeface="宋体" panose="02010600030101010101" pitchFamily="2" charset="-122"/>
                <a:cs typeface="宋体" panose="02010600030101010101" pitchFamily="2" charset="-122"/>
              </a:rPr>
              <a:t>信息</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消遣</a:t>
            </a:r>
            <a:r>
              <a:rPr sz="1200" spc="20" dirty="0">
                <a:latin typeface="宋体" panose="02010600030101010101" pitchFamily="2" charset="-122"/>
                <a:cs typeface="宋体" panose="02010600030101010101" pitchFamily="2" charset="-122"/>
              </a:rPr>
              <a:t>娱</a:t>
            </a:r>
            <a:r>
              <a:rPr sz="1200" spc="10" dirty="0">
                <a:latin typeface="宋体" panose="02010600030101010101" pitchFamily="2" charset="-122"/>
                <a:cs typeface="宋体" panose="02010600030101010101" pitchFamily="2" charset="-122"/>
              </a:rPr>
              <a:t>乐</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首选</a:t>
            </a:r>
            <a:r>
              <a:rPr sz="1200" spc="20" dirty="0">
                <a:latin typeface="宋体" panose="02010600030101010101" pitchFamily="2" charset="-122"/>
                <a:cs typeface="宋体" panose="02010600030101010101" pitchFamily="2" charset="-122"/>
              </a:rPr>
              <a:t>方</a:t>
            </a:r>
            <a:r>
              <a:rPr sz="1200" spc="10" dirty="0">
                <a:latin typeface="宋体" panose="02010600030101010101" pitchFamily="2" charset="-122"/>
                <a:cs typeface="宋体" panose="02010600030101010101" pitchFamily="2" charset="-122"/>
              </a:rPr>
              <a:t>式</a:t>
            </a:r>
            <a:r>
              <a:rPr sz="1200"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分享平</a:t>
            </a:r>
            <a:r>
              <a:rPr sz="1200" spc="20" dirty="0">
                <a:latin typeface="宋体" panose="02010600030101010101" pitchFamily="2" charset="-122"/>
                <a:cs typeface="宋体" panose="02010600030101010101" pitchFamily="2" charset="-122"/>
              </a:rPr>
              <a:t>台</a:t>
            </a:r>
            <a:r>
              <a:rPr sz="1200" spc="10" dirty="0">
                <a:latin typeface="宋体" panose="02010600030101010101" pitchFamily="2" charset="-122"/>
                <a:cs typeface="宋体" panose="02010600030101010101" pitchFamily="2" charset="-122"/>
              </a:rPr>
              <a:t>仿佛</a:t>
            </a:r>
            <a:r>
              <a:rPr sz="1200" spc="20" dirty="0">
                <a:latin typeface="宋体" panose="02010600030101010101" pitchFamily="2" charset="-122"/>
                <a:cs typeface="宋体" panose="02010600030101010101" pitchFamily="2" charset="-122"/>
              </a:rPr>
              <a:t>是</a:t>
            </a:r>
            <a:r>
              <a:rPr sz="1200" spc="10" dirty="0">
                <a:latin typeface="宋体" panose="02010600030101010101" pitchFamily="2" charset="-122"/>
                <a:cs typeface="宋体" panose="02010600030101010101" pitchFamily="2" charset="-122"/>
              </a:rPr>
              <a:t>一片广</a:t>
            </a:r>
            <a:r>
              <a:rPr sz="1200" spc="20" dirty="0">
                <a:latin typeface="宋体" panose="02010600030101010101" pitchFamily="2" charset="-122"/>
                <a:cs typeface="宋体" panose="02010600030101010101" pitchFamily="2" charset="-122"/>
              </a:rPr>
              <a:t>袤</a:t>
            </a:r>
            <a:r>
              <a:rPr sz="1200" spc="10" dirty="0">
                <a:latin typeface="宋体" panose="02010600030101010101" pitchFamily="2" charset="-122"/>
                <a:cs typeface="宋体" panose="02010600030101010101" pitchFamily="2" charset="-122"/>
              </a:rPr>
              <a:t>的土</a:t>
            </a:r>
            <a:r>
              <a:rPr sz="1200" spc="20" dirty="0">
                <a:latin typeface="宋体" panose="02010600030101010101" pitchFamily="2" charset="-122"/>
                <a:cs typeface="宋体" panose="02010600030101010101" pitchFamily="2" charset="-122"/>
              </a:rPr>
              <a:t>地</a:t>
            </a:r>
            <a:r>
              <a:rPr sz="1200" spc="10" dirty="0">
                <a:latin typeface="宋体" panose="02010600030101010101" pitchFamily="2" charset="-122"/>
                <a:cs typeface="宋体" panose="02010600030101010101" pitchFamily="2" charset="-122"/>
              </a:rPr>
              <a:t>，为用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提供</a:t>
            </a:r>
            <a:r>
              <a:rPr sz="1200" spc="20" dirty="0">
                <a:latin typeface="宋体" panose="02010600030101010101" pitchFamily="2" charset="-122"/>
                <a:cs typeface="宋体" panose="02010600030101010101" pitchFamily="2" charset="-122"/>
              </a:rPr>
              <a:t>了</a:t>
            </a:r>
            <a:r>
              <a:rPr sz="1200" spc="10" dirty="0">
                <a:latin typeface="宋体" panose="02010600030101010101" pitchFamily="2" charset="-122"/>
                <a:cs typeface="宋体" panose="02010600030101010101" pitchFamily="2" charset="-122"/>
              </a:rPr>
              <a:t>广阔的</a:t>
            </a:r>
            <a:r>
              <a:rPr sz="1200" spc="20" dirty="0">
                <a:latin typeface="宋体" panose="02010600030101010101" pitchFamily="2" charset="-122"/>
                <a:cs typeface="宋体" panose="02010600030101010101" pitchFamily="2" charset="-122"/>
              </a:rPr>
              <a:t>创</a:t>
            </a:r>
            <a:r>
              <a:rPr sz="1200" spc="10" dirty="0">
                <a:latin typeface="宋体" panose="02010600030101010101" pitchFamily="2" charset="-122"/>
                <a:cs typeface="宋体" panose="02010600030101010101" pitchFamily="2" charset="-122"/>
              </a:rPr>
              <a:t>作空</a:t>
            </a:r>
            <a:r>
              <a:rPr sz="1200" spc="20" dirty="0">
                <a:latin typeface="宋体" panose="02010600030101010101" pitchFamily="2" charset="-122"/>
                <a:cs typeface="宋体" panose="02010600030101010101" pitchFamily="2" charset="-122"/>
              </a:rPr>
              <a:t>间</a:t>
            </a:r>
            <a:r>
              <a:rPr sz="1200" spc="10" dirty="0">
                <a:latin typeface="宋体" panose="02010600030101010101" pitchFamily="2" charset="-122"/>
                <a:cs typeface="宋体" panose="02010600030101010101" pitchFamily="2" charset="-122"/>
              </a:rPr>
              <a:t>和交流</a:t>
            </a:r>
            <a:r>
              <a:rPr sz="1200" spc="20" dirty="0">
                <a:latin typeface="宋体" panose="02010600030101010101" pitchFamily="2" charset="-122"/>
                <a:cs typeface="宋体" panose="02010600030101010101" pitchFamily="2" charset="-122"/>
              </a:rPr>
              <a:t>平</a:t>
            </a:r>
            <a:r>
              <a:rPr sz="1200" spc="10" dirty="0">
                <a:latin typeface="宋体" panose="02010600030101010101" pitchFamily="2" charset="-122"/>
                <a:cs typeface="宋体" panose="02010600030101010101" pitchFamily="2" charset="-122"/>
              </a:rPr>
              <a:t>台</a:t>
            </a:r>
            <a:r>
              <a:rPr sz="1200"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然</a:t>
            </a:r>
            <a:r>
              <a:rPr sz="1200" spc="20" dirty="0">
                <a:latin typeface="宋体" panose="02010600030101010101" pitchFamily="2" charset="-122"/>
                <a:cs typeface="宋体" panose="02010600030101010101" pitchFamily="2" charset="-122"/>
              </a:rPr>
              <a:t>而</a:t>
            </a:r>
            <a:r>
              <a:rPr sz="1200" spc="10" dirty="0">
                <a:latin typeface="宋体" panose="02010600030101010101" pitchFamily="2" charset="-122"/>
                <a:cs typeface="宋体" panose="02010600030101010101" pitchFamily="2" charset="-122"/>
              </a:rPr>
              <a:t>，传统</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视频</a:t>
            </a:r>
            <a:r>
              <a:rPr sz="1200" spc="20" dirty="0">
                <a:latin typeface="宋体" panose="02010600030101010101" pitchFamily="2" charset="-122"/>
                <a:cs typeface="宋体" panose="02010600030101010101" pitchFamily="2" charset="-122"/>
              </a:rPr>
              <a:t>分</a:t>
            </a:r>
            <a:r>
              <a:rPr sz="1200" spc="10" dirty="0">
                <a:latin typeface="宋体" panose="02010600030101010101" pitchFamily="2" charset="-122"/>
                <a:cs typeface="宋体" panose="02010600030101010101" pitchFamily="2" charset="-122"/>
              </a:rPr>
              <a:t>享平台</a:t>
            </a:r>
            <a:r>
              <a:rPr sz="1200" spc="20" dirty="0">
                <a:latin typeface="宋体" panose="02010600030101010101" pitchFamily="2" charset="-122"/>
                <a:cs typeface="宋体" panose="02010600030101010101" pitchFamily="2" charset="-122"/>
              </a:rPr>
              <a:t>却</a:t>
            </a:r>
            <a:r>
              <a:rPr sz="1200" spc="10" dirty="0">
                <a:latin typeface="宋体" panose="02010600030101010101" pitchFamily="2" charset="-122"/>
                <a:cs typeface="宋体" panose="02010600030101010101" pitchFamily="2" charset="-122"/>
              </a:rPr>
              <a:t>只是</a:t>
            </a:r>
            <a:r>
              <a:rPr sz="1200" spc="20" dirty="0">
                <a:latin typeface="宋体" panose="02010600030101010101" pitchFamily="2" charset="-122"/>
                <a:cs typeface="宋体" panose="02010600030101010101" pitchFamily="2" charset="-122"/>
              </a:rPr>
              <a:t>在</a:t>
            </a:r>
            <a:r>
              <a:rPr sz="1200" spc="10" dirty="0">
                <a:latin typeface="宋体" panose="02010600030101010101" pitchFamily="2" charset="-122"/>
                <a:cs typeface="宋体" panose="02010600030101010101" pitchFamily="2" charset="-122"/>
              </a:rPr>
              <a:t>这片土</a:t>
            </a:r>
            <a:r>
              <a:rPr sz="1200" spc="20" dirty="0">
                <a:latin typeface="宋体" panose="02010600030101010101" pitchFamily="2" charset="-122"/>
                <a:cs typeface="宋体" panose="02010600030101010101" pitchFamily="2" charset="-122"/>
              </a:rPr>
              <a:t>地</a:t>
            </a:r>
            <a:r>
              <a:rPr sz="1200" spc="10" dirty="0">
                <a:latin typeface="宋体" panose="02010600030101010101" pitchFamily="2" charset="-122"/>
                <a:cs typeface="宋体" panose="02010600030101010101" pitchFamily="2" charset="-122"/>
              </a:rPr>
              <a:t>上生</a:t>
            </a:r>
            <a:r>
              <a:rPr sz="1200" spc="20" dirty="0">
                <a:latin typeface="宋体" panose="02010600030101010101" pitchFamily="2" charset="-122"/>
                <a:cs typeface="宋体" panose="02010600030101010101" pitchFamily="2" charset="-122"/>
              </a:rPr>
              <a:t>长</a:t>
            </a:r>
            <a:r>
              <a:rPr sz="1200" spc="10" dirty="0">
                <a:latin typeface="宋体" panose="02010600030101010101" pitchFamily="2" charset="-122"/>
                <a:cs typeface="宋体" panose="02010600030101010101" pitchFamily="2" charset="-122"/>
              </a:rPr>
              <a:t>了一些</a:t>
            </a:r>
            <a:r>
              <a:rPr sz="1200" spc="20" dirty="0">
                <a:latin typeface="宋体" panose="02010600030101010101" pitchFamily="2" charset="-122"/>
                <a:cs typeface="宋体" panose="02010600030101010101" pitchFamily="2" charset="-122"/>
              </a:rPr>
              <a:t>零</a:t>
            </a:r>
            <a:r>
              <a:rPr sz="1200" spc="10" dirty="0">
                <a:latin typeface="宋体" panose="02010600030101010101" pitchFamily="2" charset="-122"/>
                <a:cs typeface="宋体" panose="02010600030101010101" pitchFamily="2" charset="-122"/>
              </a:rPr>
              <a:t>星的</a:t>
            </a:r>
            <a:r>
              <a:rPr sz="1200" spc="20" dirty="0">
                <a:latin typeface="宋体" panose="02010600030101010101" pitchFamily="2" charset="-122"/>
                <a:cs typeface="宋体" panose="02010600030101010101" pitchFamily="2" charset="-122"/>
              </a:rPr>
              <a:t>绿</a:t>
            </a:r>
            <a:r>
              <a:rPr sz="1200" spc="10" dirty="0">
                <a:latin typeface="宋体" panose="02010600030101010101" pitchFamily="2" charset="-122"/>
                <a:cs typeface="宋体" panose="02010600030101010101" pitchFamily="2" charset="-122"/>
              </a:rPr>
              <a:t>草，远</a:t>
            </a:r>
            <a:r>
              <a:rPr sz="1200" spc="20" dirty="0">
                <a:latin typeface="宋体" panose="02010600030101010101" pitchFamily="2" charset="-122"/>
                <a:cs typeface="宋体" panose="02010600030101010101" pitchFamily="2" charset="-122"/>
              </a:rPr>
              <a:t>远</a:t>
            </a:r>
            <a:r>
              <a:rPr sz="1200" spc="10" dirty="0">
                <a:latin typeface="宋体" panose="02010600030101010101" pitchFamily="2" charset="-122"/>
                <a:cs typeface="宋体" panose="02010600030101010101" pitchFamily="2" charset="-122"/>
              </a:rPr>
              <a:t>无</a:t>
            </a:r>
            <a:r>
              <a:rPr sz="1200" dirty="0">
                <a:latin typeface="宋体" panose="02010600030101010101" pitchFamily="2" charset="-122"/>
                <a:cs typeface="宋体" panose="02010600030101010101" pitchFamily="2" charset="-122"/>
              </a:rPr>
              <a:t>法 满足用户日益增长的需求。</a:t>
            </a:r>
            <a:endParaRPr sz="1200">
              <a:latin typeface="宋体" panose="02010600030101010101" pitchFamily="2" charset="-122"/>
              <a:cs typeface="宋体" panose="02010600030101010101" pitchFamily="2" charset="-122"/>
            </a:endParaRPr>
          </a:p>
          <a:p>
            <a:pPr marL="12700" marR="5080" indent="304800" algn="just">
              <a:lnSpc>
                <a:spcPct val="163000"/>
              </a:lnSpc>
            </a:pPr>
            <a:r>
              <a:rPr sz="1200" spc="10" dirty="0">
                <a:latin typeface="宋体" panose="02010600030101010101" pitchFamily="2" charset="-122"/>
                <a:cs typeface="宋体" panose="02010600030101010101" pitchFamily="2" charset="-122"/>
              </a:rPr>
              <a:t>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对于</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a:t>
            </a:r>
            <a:r>
              <a:rPr sz="1200" spc="20" dirty="0">
                <a:latin typeface="宋体" panose="02010600030101010101" pitchFamily="2" charset="-122"/>
                <a:cs typeface="宋体" panose="02010600030101010101" pitchFamily="2" charset="-122"/>
              </a:rPr>
              <a:t>分</a:t>
            </a:r>
            <a:r>
              <a:rPr sz="1200" spc="10" dirty="0">
                <a:latin typeface="宋体" panose="02010600030101010101" pitchFamily="2" charset="-122"/>
                <a:cs typeface="宋体" panose="02010600030101010101" pitchFamily="2" charset="-122"/>
              </a:rPr>
              <a:t>享平</a:t>
            </a:r>
            <a:r>
              <a:rPr sz="1200" spc="20" dirty="0">
                <a:latin typeface="宋体" panose="02010600030101010101" pitchFamily="2" charset="-122"/>
                <a:cs typeface="宋体" panose="02010600030101010101" pitchFamily="2" charset="-122"/>
              </a:rPr>
              <a:t>台</a:t>
            </a:r>
            <a:r>
              <a:rPr sz="1200" spc="10" dirty="0">
                <a:latin typeface="宋体" panose="02010600030101010101" pitchFamily="2" charset="-122"/>
                <a:cs typeface="宋体" panose="02010600030101010101" pitchFamily="2" charset="-122"/>
              </a:rPr>
              <a:t>的期</a:t>
            </a:r>
            <a:r>
              <a:rPr sz="1200" spc="20" dirty="0">
                <a:latin typeface="宋体" panose="02010600030101010101" pitchFamily="2" charset="-122"/>
                <a:cs typeface="宋体" panose="02010600030101010101" pitchFamily="2" charset="-122"/>
              </a:rPr>
              <a:t>望</a:t>
            </a:r>
            <a:r>
              <a:rPr sz="1200" spc="10" dirty="0">
                <a:latin typeface="宋体" panose="02010600030101010101" pitchFamily="2" charset="-122"/>
                <a:cs typeface="宋体" panose="02010600030101010101" pitchFamily="2" charset="-122"/>
              </a:rPr>
              <a:t>越来</a:t>
            </a:r>
            <a:r>
              <a:rPr sz="1200" spc="20" dirty="0">
                <a:latin typeface="宋体" panose="02010600030101010101" pitchFamily="2" charset="-122"/>
                <a:cs typeface="宋体" panose="02010600030101010101" pitchFamily="2" charset="-122"/>
              </a:rPr>
              <a:t>越</a:t>
            </a:r>
            <a:r>
              <a:rPr sz="1200" spc="10" dirty="0">
                <a:latin typeface="宋体" panose="02010600030101010101" pitchFamily="2" charset="-122"/>
                <a:cs typeface="宋体" panose="02010600030101010101" pitchFamily="2" charset="-122"/>
              </a:rPr>
              <a:t>高</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他们</a:t>
            </a:r>
            <a:r>
              <a:rPr sz="1200" spc="20" dirty="0">
                <a:latin typeface="宋体" panose="02010600030101010101" pitchFamily="2" charset="-122"/>
                <a:cs typeface="宋体" panose="02010600030101010101" pitchFamily="2" charset="-122"/>
              </a:rPr>
              <a:t>渴</a:t>
            </a:r>
            <a:r>
              <a:rPr sz="1200" spc="10" dirty="0">
                <a:latin typeface="宋体" panose="02010600030101010101" pitchFamily="2" charset="-122"/>
                <a:cs typeface="宋体" panose="02010600030101010101" pitchFamily="2" charset="-122"/>
              </a:rPr>
              <a:t>望在</a:t>
            </a:r>
            <a:r>
              <a:rPr sz="1200" spc="20" dirty="0">
                <a:latin typeface="宋体" panose="02010600030101010101" pitchFamily="2" charset="-122"/>
                <a:cs typeface="宋体" panose="02010600030101010101" pitchFamily="2" charset="-122"/>
              </a:rPr>
              <a:t>这</a:t>
            </a:r>
            <a:r>
              <a:rPr sz="1200" spc="10" dirty="0">
                <a:latin typeface="宋体" panose="02010600030101010101" pitchFamily="2" charset="-122"/>
                <a:cs typeface="宋体" panose="02010600030101010101" pitchFamily="2" charset="-122"/>
              </a:rPr>
              <a:t>个开</a:t>
            </a:r>
            <a:r>
              <a:rPr sz="1200" spc="20" dirty="0">
                <a:latin typeface="宋体" panose="02010600030101010101" pitchFamily="2" charset="-122"/>
                <a:cs typeface="宋体" panose="02010600030101010101" pitchFamily="2" charset="-122"/>
              </a:rPr>
              <a:t>放</a:t>
            </a:r>
            <a:r>
              <a:rPr sz="1200" spc="10" dirty="0">
                <a:latin typeface="宋体" panose="02010600030101010101" pitchFamily="2" charset="-122"/>
                <a:cs typeface="宋体" panose="02010600030101010101" pitchFamily="2" charset="-122"/>
              </a:rPr>
              <a:t>的</a:t>
            </a:r>
            <a:r>
              <a:rPr sz="1200" spc="20" dirty="0">
                <a:latin typeface="宋体" panose="02010600030101010101" pitchFamily="2" charset="-122"/>
                <a:cs typeface="宋体" panose="02010600030101010101" pitchFamily="2" charset="-122"/>
              </a:rPr>
              <a:t>空</a:t>
            </a:r>
            <a:r>
              <a:rPr sz="1200" spc="10" dirty="0">
                <a:latin typeface="宋体" panose="02010600030101010101" pitchFamily="2" charset="-122"/>
                <a:cs typeface="宋体" panose="02010600030101010101" pitchFamily="2" charset="-122"/>
              </a:rPr>
              <a:t>间里</a:t>
            </a:r>
            <a:r>
              <a:rPr sz="1200" spc="20" dirty="0">
                <a:latin typeface="宋体" panose="02010600030101010101" pitchFamily="2" charset="-122"/>
                <a:cs typeface="宋体" panose="02010600030101010101" pitchFamily="2" charset="-122"/>
              </a:rPr>
              <a:t>尽</a:t>
            </a:r>
            <a:r>
              <a:rPr sz="1200" spc="10" dirty="0">
                <a:latin typeface="宋体" panose="02010600030101010101" pitchFamily="2" charset="-122"/>
                <a:cs typeface="宋体" panose="02010600030101010101" pitchFamily="2" charset="-122"/>
              </a:rPr>
              <a:t>情</a:t>
            </a:r>
            <a:r>
              <a:rPr sz="1200" dirty="0">
                <a:latin typeface="宋体" panose="02010600030101010101" pitchFamily="2" charset="-122"/>
                <a:cs typeface="宋体" panose="02010600030101010101" pitchFamily="2" charset="-122"/>
              </a:rPr>
              <a:t>驰 </a:t>
            </a:r>
            <a:r>
              <a:rPr sz="1200" spc="10" dirty="0">
                <a:latin typeface="宋体" panose="02010600030101010101" pitchFamily="2" charset="-122"/>
                <a:cs typeface="宋体" panose="02010600030101010101" pitchFamily="2" charset="-122"/>
              </a:rPr>
              <a:t>骋</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发现那</a:t>
            </a:r>
            <a:r>
              <a:rPr sz="1200" spc="20" dirty="0">
                <a:latin typeface="宋体" panose="02010600030101010101" pitchFamily="2" charset="-122"/>
                <a:cs typeface="宋体" panose="02010600030101010101" pitchFamily="2" charset="-122"/>
              </a:rPr>
              <a:t>些</a:t>
            </a:r>
            <a:r>
              <a:rPr sz="1200" spc="10" dirty="0">
                <a:latin typeface="宋体" panose="02010600030101010101" pitchFamily="2" charset="-122"/>
                <a:cs typeface="宋体" panose="02010600030101010101" pitchFamily="2" charset="-122"/>
              </a:rPr>
              <a:t>令人</a:t>
            </a:r>
            <a:r>
              <a:rPr sz="1200" spc="20" dirty="0">
                <a:latin typeface="宋体" panose="02010600030101010101" pitchFamily="2" charset="-122"/>
                <a:cs typeface="宋体" panose="02010600030101010101" pitchFamily="2" charset="-122"/>
              </a:rPr>
              <a:t>心</a:t>
            </a:r>
            <a:r>
              <a:rPr sz="1200" spc="10" dirty="0">
                <a:latin typeface="宋体" panose="02010600030101010101" pitchFamily="2" charset="-122"/>
                <a:cs typeface="宋体" panose="02010600030101010101" pitchFamily="2" charset="-122"/>
              </a:rPr>
              <a:t>动的视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，与</a:t>
            </a:r>
            <a:r>
              <a:rPr sz="1200" spc="20" dirty="0">
                <a:latin typeface="宋体" panose="02010600030101010101" pitchFamily="2" charset="-122"/>
                <a:cs typeface="宋体" panose="02010600030101010101" pitchFamily="2" charset="-122"/>
              </a:rPr>
              <a:t>他</a:t>
            </a:r>
            <a:r>
              <a:rPr sz="1200" spc="10" dirty="0">
                <a:latin typeface="宋体" panose="02010600030101010101" pitchFamily="2" charset="-122"/>
                <a:cs typeface="宋体" panose="02010600030101010101" pitchFamily="2" charset="-122"/>
              </a:rPr>
              <a:t>人分享</a:t>
            </a:r>
            <a:r>
              <a:rPr sz="1200" spc="20" dirty="0">
                <a:latin typeface="宋体" panose="02010600030101010101" pitchFamily="2" charset="-122"/>
                <a:cs typeface="宋体" panose="02010600030101010101" pitchFamily="2" charset="-122"/>
              </a:rPr>
              <a:t>心</a:t>
            </a:r>
            <a:r>
              <a:rPr sz="1200" spc="10" dirty="0">
                <a:latin typeface="宋体" panose="02010600030101010101" pitchFamily="2" charset="-122"/>
                <a:cs typeface="宋体" panose="02010600030101010101" pitchFamily="2" charset="-122"/>
              </a:rPr>
              <a:t>得，</a:t>
            </a:r>
            <a:r>
              <a:rPr sz="1200" spc="20" dirty="0">
                <a:latin typeface="宋体" panose="02010600030101010101" pitchFamily="2" charset="-122"/>
                <a:cs typeface="宋体" panose="02010600030101010101" pitchFamily="2" charset="-122"/>
              </a:rPr>
              <a:t>深</a:t>
            </a:r>
            <a:r>
              <a:rPr sz="1200" spc="10" dirty="0">
                <a:latin typeface="宋体" panose="02010600030101010101" pitchFamily="2" charset="-122"/>
                <a:cs typeface="宋体" panose="02010600030101010101" pitchFamily="2" charset="-122"/>
              </a:rPr>
              <a:t>入交流</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然而</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现有的</a:t>
            </a:r>
            <a:r>
              <a:rPr sz="1200" spc="20" dirty="0">
                <a:latin typeface="宋体" panose="02010600030101010101" pitchFamily="2" charset="-122"/>
                <a:cs typeface="宋体" panose="02010600030101010101" pitchFamily="2" charset="-122"/>
              </a:rPr>
              <a:t>平</a:t>
            </a:r>
            <a:r>
              <a:rPr sz="1200" spc="10" dirty="0">
                <a:latin typeface="宋体" panose="02010600030101010101" pitchFamily="2" charset="-122"/>
                <a:cs typeface="宋体" panose="02010600030101010101" pitchFamily="2" charset="-122"/>
              </a:rPr>
              <a:t>台</a:t>
            </a:r>
            <a:r>
              <a:rPr sz="1200" dirty="0">
                <a:latin typeface="宋体" panose="02010600030101010101" pitchFamily="2" charset="-122"/>
                <a:cs typeface="宋体" panose="02010600030101010101" pitchFamily="2" charset="-122"/>
              </a:rPr>
              <a:t>往 往无法提供足够丰富和多样的内容，也缺乏有效的交流和互动机制。</a:t>
            </a:r>
            <a:endParaRPr sz="1200">
              <a:latin typeface="宋体" panose="02010600030101010101" pitchFamily="2" charset="-122"/>
              <a:cs typeface="宋体" panose="02010600030101010101" pitchFamily="2" charset="-122"/>
            </a:endParaRPr>
          </a:p>
          <a:p>
            <a:pPr marL="12700" marR="5080" indent="304800" algn="just">
              <a:lnSpc>
                <a:spcPct val="163000"/>
              </a:lnSpc>
            </a:pPr>
            <a:r>
              <a:rPr sz="1200" spc="10" dirty="0">
                <a:latin typeface="宋体" panose="02010600030101010101" pitchFamily="2" charset="-122"/>
                <a:cs typeface="宋体" panose="02010600030101010101" pitchFamily="2" charset="-122"/>
              </a:rPr>
              <a:t>因</a:t>
            </a:r>
            <a:r>
              <a:rPr sz="1200" spc="20" dirty="0">
                <a:latin typeface="宋体" panose="02010600030101010101" pitchFamily="2" charset="-122"/>
                <a:cs typeface="宋体" panose="02010600030101010101" pitchFamily="2" charset="-122"/>
              </a:rPr>
              <a:t>此</a:t>
            </a:r>
            <a:r>
              <a:rPr sz="1200" spc="10" dirty="0">
                <a:latin typeface="宋体" panose="02010600030101010101" pitchFamily="2" charset="-122"/>
                <a:cs typeface="宋体" panose="02010600030101010101" pitchFamily="2" charset="-122"/>
              </a:rPr>
              <a:t>，我</a:t>
            </a:r>
            <a:r>
              <a:rPr sz="1200" spc="20" dirty="0">
                <a:latin typeface="宋体" panose="02010600030101010101" pitchFamily="2" charset="-122"/>
                <a:cs typeface="宋体" panose="02010600030101010101" pitchFamily="2" charset="-122"/>
              </a:rPr>
              <a:t>们</a:t>
            </a:r>
            <a:r>
              <a:rPr sz="1200" spc="10" dirty="0">
                <a:latin typeface="宋体" panose="02010600030101010101" pitchFamily="2" charset="-122"/>
                <a:cs typeface="宋体" panose="02010600030101010101" pitchFamily="2" charset="-122"/>
              </a:rPr>
              <a:t>急</a:t>
            </a:r>
            <a:r>
              <a:rPr sz="1200" spc="20" dirty="0">
                <a:latin typeface="宋体" panose="02010600030101010101" pitchFamily="2" charset="-122"/>
                <a:cs typeface="宋体" panose="02010600030101010101" pitchFamily="2" charset="-122"/>
              </a:rPr>
              <a:t>需</a:t>
            </a:r>
            <a:r>
              <a:rPr sz="1200" spc="10" dirty="0">
                <a:latin typeface="宋体" panose="02010600030101010101" pitchFamily="2" charset="-122"/>
                <a:cs typeface="宋体" panose="02010600030101010101" pitchFamily="2" charset="-122"/>
              </a:rPr>
              <a:t>设计</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个功</a:t>
            </a:r>
            <a:r>
              <a:rPr sz="1200" spc="20" dirty="0">
                <a:latin typeface="宋体" panose="02010600030101010101" pitchFamily="2" charset="-122"/>
                <a:cs typeface="宋体" panose="02010600030101010101" pitchFamily="2" charset="-122"/>
              </a:rPr>
              <a:t>能</a:t>
            </a:r>
            <a:r>
              <a:rPr sz="1200" spc="10" dirty="0">
                <a:latin typeface="宋体" panose="02010600030101010101" pitchFamily="2" charset="-122"/>
                <a:cs typeface="宋体" panose="02010600030101010101" pitchFamily="2" charset="-122"/>
              </a:rPr>
              <a:t>丰富</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充</a:t>
            </a:r>
            <a:r>
              <a:rPr sz="1200" spc="20" dirty="0">
                <a:latin typeface="宋体" panose="02010600030101010101" pitchFamily="2" charset="-122"/>
                <a:cs typeface="宋体" panose="02010600030101010101" pitchFamily="2" charset="-122"/>
              </a:rPr>
              <a:t>满</a:t>
            </a:r>
            <a:r>
              <a:rPr sz="1200" spc="10" dirty="0">
                <a:latin typeface="宋体" panose="02010600030101010101" pitchFamily="2" charset="-122"/>
                <a:cs typeface="宋体" panose="02010600030101010101" pitchFamily="2" charset="-122"/>
              </a:rPr>
              <a:t>活力</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视频</a:t>
            </a:r>
            <a:r>
              <a:rPr sz="1200" spc="20" dirty="0">
                <a:latin typeface="宋体" panose="02010600030101010101" pitchFamily="2" charset="-122"/>
                <a:cs typeface="宋体" panose="02010600030101010101" pitchFamily="2" charset="-122"/>
              </a:rPr>
              <a:t>上</a:t>
            </a:r>
            <a:r>
              <a:rPr sz="1200" spc="10" dirty="0">
                <a:latin typeface="宋体" panose="02010600030101010101" pitchFamily="2" charset="-122"/>
                <a:cs typeface="宋体" panose="02010600030101010101" pitchFamily="2" charset="-122"/>
              </a:rPr>
              <a:t>传乐</a:t>
            </a:r>
            <a:r>
              <a:rPr sz="1200" spc="20" dirty="0">
                <a:latin typeface="宋体" panose="02010600030101010101" pitchFamily="2" charset="-122"/>
                <a:cs typeface="宋体" panose="02010600030101010101" pitchFamily="2" charset="-122"/>
              </a:rPr>
              <a:t>园</a:t>
            </a:r>
            <a:r>
              <a:rPr sz="1200" spc="10" dirty="0">
                <a:latin typeface="宋体" panose="02010600030101010101" pitchFamily="2" charset="-122"/>
                <a:cs typeface="宋体" panose="02010600030101010101" pitchFamily="2" charset="-122"/>
              </a:rPr>
              <a:t>，</a:t>
            </a:r>
            <a:r>
              <a:rPr sz="1200" spc="20" dirty="0">
                <a:latin typeface="宋体" panose="02010600030101010101" pitchFamily="2" charset="-122"/>
                <a:cs typeface="宋体" panose="02010600030101010101" pitchFamily="2" charset="-122"/>
              </a:rPr>
              <a:t>以</a:t>
            </a:r>
            <a:r>
              <a:rPr sz="1200" spc="10" dirty="0">
                <a:latin typeface="宋体" panose="02010600030101010101" pitchFamily="2" charset="-122"/>
                <a:cs typeface="宋体" panose="02010600030101010101" pitchFamily="2" charset="-122"/>
              </a:rPr>
              <a:t>满足</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户</a:t>
            </a:r>
            <a:r>
              <a:rPr sz="1200" dirty="0">
                <a:latin typeface="宋体" panose="02010600030101010101" pitchFamily="2" charset="-122"/>
                <a:cs typeface="宋体" panose="02010600030101010101" pitchFamily="2" charset="-122"/>
              </a:rPr>
              <a:t>的 </a:t>
            </a:r>
            <a:r>
              <a:rPr sz="1200" spc="10" dirty="0">
                <a:latin typeface="宋体" panose="02010600030101010101" pitchFamily="2" charset="-122"/>
                <a:cs typeface="宋体" panose="02010600030101010101" pitchFamily="2" charset="-122"/>
              </a:rPr>
              <a:t>迫</a:t>
            </a:r>
            <a:r>
              <a:rPr sz="1200" spc="20" dirty="0">
                <a:latin typeface="宋体" panose="02010600030101010101" pitchFamily="2" charset="-122"/>
                <a:cs typeface="宋体" panose="02010600030101010101" pitchFamily="2" charset="-122"/>
              </a:rPr>
              <a:t>切</a:t>
            </a:r>
            <a:r>
              <a:rPr sz="1200" spc="10" dirty="0">
                <a:latin typeface="宋体" panose="02010600030101010101" pitchFamily="2" charset="-122"/>
                <a:cs typeface="宋体" panose="02010600030101010101" pitchFamily="2" charset="-122"/>
              </a:rPr>
              <a:t>需求。</a:t>
            </a:r>
            <a:r>
              <a:rPr sz="1200" spc="20" dirty="0">
                <a:latin typeface="宋体" panose="02010600030101010101" pitchFamily="2" charset="-122"/>
                <a:cs typeface="宋体" panose="02010600030101010101" pitchFamily="2" charset="-122"/>
              </a:rPr>
              <a:t>我</a:t>
            </a:r>
            <a:r>
              <a:rPr sz="1200" spc="10" dirty="0">
                <a:latin typeface="宋体" panose="02010600030101010101" pitchFamily="2" charset="-122"/>
                <a:cs typeface="宋体" panose="02010600030101010101" pitchFamily="2" charset="-122"/>
              </a:rPr>
              <a:t>们深</a:t>
            </a:r>
            <a:r>
              <a:rPr sz="1200" spc="20" dirty="0">
                <a:latin typeface="宋体" panose="02010600030101010101" pitchFamily="2" charset="-122"/>
                <a:cs typeface="宋体" panose="02010600030101010101" pitchFamily="2" charset="-122"/>
              </a:rPr>
              <a:t>入</a:t>
            </a:r>
            <a:r>
              <a:rPr sz="1200" spc="10" dirty="0">
                <a:latin typeface="宋体" panose="02010600030101010101" pitchFamily="2" charset="-122"/>
                <a:cs typeface="宋体" panose="02010600030101010101" pitchFamily="2" charset="-122"/>
              </a:rPr>
              <a:t>了解了</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户的</a:t>
            </a:r>
            <a:r>
              <a:rPr sz="1200" spc="20" dirty="0">
                <a:latin typeface="宋体" panose="02010600030101010101" pitchFamily="2" charset="-122"/>
                <a:cs typeface="宋体" panose="02010600030101010101" pitchFamily="2" charset="-122"/>
              </a:rPr>
              <a:t>需</a:t>
            </a:r>
            <a:r>
              <a:rPr sz="1200" spc="10" dirty="0">
                <a:latin typeface="宋体" panose="02010600030101010101" pitchFamily="2" charset="-122"/>
                <a:cs typeface="宋体" panose="02010600030101010101" pitchFamily="2" charset="-122"/>
              </a:rPr>
              <a:t>求和期</a:t>
            </a:r>
            <a:r>
              <a:rPr sz="1200" spc="20" dirty="0">
                <a:latin typeface="宋体" panose="02010600030101010101" pitchFamily="2" charset="-122"/>
                <a:cs typeface="宋体" panose="02010600030101010101" pitchFamily="2" charset="-122"/>
              </a:rPr>
              <a:t>待</a:t>
            </a:r>
            <a:r>
              <a:rPr sz="1200" spc="10" dirty="0">
                <a:latin typeface="宋体" panose="02010600030101010101" pitchFamily="2" charset="-122"/>
                <a:cs typeface="宋体" panose="02010600030101010101" pitchFamily="2" charset="-122"/>
              </a:rPr>
              <a:t>，从</a:t>
            </a:r>
            <a:r>
              <a:rPr sz="1200" spc="20" dirty="0">
                <a:latin typeface="宋体" panose="02010600030101010101" pitchFamily="2" charset="-122"/>
                <a:cs typeface="宋体" panose="02010600030101010101" pitchFamily="2" charset="-122"/>
              </a:rPr>
              <a:t>而</a:t>
            </a:r>
            <a:r>
              <a:rPr sz="1200" spc="10" dirty="0">
                <a:latin typeface="宋体" panose="02010600030101010101" pitchFamily="2" charset="-122"/>
                <a:cs typeface="宋体" panose="02010600030101010101" pitchFamily="2" charset="-122"/>
              </a:rPr>
              <a:t>建立了</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套完</a:t>
            </a:r>
            <a:r>
              <a:rPr sz="1200" spc="20" dirty="0">
                <a:latin typeface="宋体" panose="02010600030101010101" pitchFamily="2" charset="-122"/>
                <a:cs typeface="宋体" panose="02010600030101010101" pitchFamily="2" charset="-122"/>
              </a:rPr>
              <a:t>善</a:t>
            </a:r>
            <a:r>
              <a:rPr sz="1200" spc="10" dirty="0">
                <a:latin typeface="宋体" panose="02010600030101010101" pitchFamily="2" charset="-122"/>
                <a:cs typeface="宋体" panose="02010600030101010101" pitchFamily="2" charset="-122"/>
              </a:rPr>
              <a:t>的功能</a:t>
            </a:r>
            <a:r>
              <a:rPr sz="1200" spc="20" dirty="0">
                <a:latin typeface="宋体" panose="02010600030101010101" pitchFamily="2" charset="-122"/>
                <a:cs typeface="宋体" panose="02010600030101010101" pitchFamily="2" charset="-122"/>
              </a:rPr>
              <a:t>体</a:t>
            </a:r>
            <a:r>
              <a:rPr sz="1200" spc="10" dirty="0">
                <a:latin typeface="宋体" panose="02010600030101010101" pitchFamily="2" charset="-122"/>
                <a:cs typeface="宋体" panose="02010600030101010101" pitchFamily="2" charset="-122"/>
              </a:rPr>
              <a:t>系</a:t>
            </a:r>
            <a:r>
              <a:rPr sz="1200"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管理系</a:t>
            </a:r>
            <a:r>
              <a:rPr sz="1200" spc="20" dirty="0">
                <a:latin typeface="宋体" panose="02010600030101010101" pitchFamily="2" charset="-122"/>
                <a:cs typeface="宋体" panose="02010600030101010101" pitchFamily="2" charset="-122"/>
              </a:rPr>
              <a:t>统</a:t>
            </a:r>
            <a:r>
              <a:rPr sz="1200" spc="10" dirty="0">
                <a:latin typeface="宋体" panose="02010600030101010101" pitchFamily="2" charset="-122"/>
                <a:cs typeface="宋体" panose="02010600030101010101" pitchFamily="2" charset="-122"/>
              </a:rPr>
              <a:t>可以</a:t>
            </a:r>
            <a:r>
              <a:rPr sz="1200" spc="20" dirty="0">
                <a:latin typeface="宋体" panose="02010600030101010101" pitchFamily="2" charset="-122"/>
                <a:cs typeface="宋体" panose="02010600030101010101" pitchFamily="2" charset="-122"/>
              </a:rPr>
              <a:t>让</a:t>
            </a:r>
            <a:r>
              <a:rPr sz="1200" spc="10" dirty="0">
                <a:latin typeface="宋体" panose="02010600030101010101" pitchFamily="2" charset="-122"/>
                <a:cs typeface="宋体" panose="02010600030101010101" pitchFamily="2" charset="-122"/>
              </a:rPr>
              <a:t>用户轻</a:t>
            </a:r>
            <a:r>
              <a:rPr sz="1200" spc="20" dirty="0">
                <a:latin typeface="宋体" panose="02010600030101010101" pitchFamily="2" charset="-122"/>
                <a:cs typeface="宋体" panose="02010600030101010101" pitchFamily="2" charset="-122"/>
              </a:rPr>
              <a:t>松</a:t>
            </a:r>
            <a:r>
              <a:rPr sz="1200" spc="10" dirty="0">
                <a:latin typeface="宋体" panose="02010600030101010101" pitchFamily="2" charset="-122"/>
                <a:cs typeface="宋体" panose="02010600030101010101" pitchFamily="2" charset="-122"/>
              </a:rPr>
              <a:t>管理</a:t>
            </a:r>
            <a:r>
              <a:rPr sz="1200" spc="20" dirty="0">
                <a:latin typeface="宋体" panose="02010600030101010101" pitchFamily="2" charset="-122"/>
                <a:cs typeface="宋体" panose="02010600030101010101" pitchFamily="2" charset="-122"/>
              </a:rPr>
              <a:t>个</a:t>
            </a:r>
            <a:r>
              <a:rPr sz="1200" spc="10" dirty="0">
                <a:latin typeface="宋体" panose="02010600030101010101" pitchFamily="2" charset="-122"/>
                <a:cs typeface="宋体" panose="02010600030101010101" pitchFamily="2" charset="-122"/>
              </a:rPr>
              <a:t>人信息</a:t>
            </a:r>
            <a:r>
              <a:rPr sz="1200" spc="20" dirty="0">
                <a:latin typeface="宋体" panose="02010600030101010101" pitchFamily="2" charset="-122"/>
                <a:cs typeface="宋体" panose="02010600030101010101" pitchFamily="2" charset="-122"/>
              </a:rPr>
              <a:t>和</a:t>
            </a:r>
            <a:r>
              <a:rPr sz="1200" spc="10" dirty="0">
                <a:latin typeface="宋体" panose="02010600030101010101" pitchFamily="2" charset="-122"/>
                <a:cs typeface="宋体" panose="02010600030101010101" pitchFamily="2" charset="-122"/>
              </a:rPr>
              <a:t>喜好</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从而获</a:t>
            </a:r>
            <a:r>
              <a:rPr sz="1200" spc="20" dirty="0">
                <a:latin typeface="宋体" panose="02010600030101010101" pitchFamily="2" charset="-122"/>
                <a:cs typeface="宋体" panose="02010600030101010101" pitchFamily="2" charset="-122"/>
              </a:rPr>
              <a:t>得</a:t>
            </a:r>
            <a:r>
              <a:rPr sz="1200" spc="10" dirty="0">
                <a:latin typeface="宋体" panose="02010600030101010101" pitchFamily="2" charset="-122"/>
                <a:cs typeface="宋体" panose="02010600030101010101" pitchFamily="2" charset="-122"/>
              </a:rPr>
              <a:t>更加</a:t>
            </a:r>
            <a:r>
              <a:rPr sz="1200" spc="20" dirty="0">
                <a:latin typeface="宋体" panose="02010600030101010101" pitchFamily="2" charset="-122"/>
                <a:cs typeface="宋体" panose="02010600030101010101" pitchFamily="2" charset="-122"/>
              </a:rPr>
              <a:t>个</a:t>
            </a:r>
            <a:r>
              <a:rPr sz="1200" spc="10" dirty="0">
                <a:latin typeface="宋体" panose="02010600030101010101" pitchFamily="2" charset="-122"/>
                <a:cs typeface="宋体" panose="02010600030101010101" pitchFamily="2" charset="-122"/>
              </a:rPr>
              <a:t>性化的</a:t>
            </a:r>
            <a:r>
              <a:rPr sz="1200" spc="20" dirty="0">
                <a:latin typeface="宋体" panose="02010600030101010101" pitchFamily="2" charset="-122"/>
                <a:cs typeface="宋体" panose="02010600030101010101" pitchFamily="2" charset="-122"/>
              </a:rPr>
              <a:t>推</a:t>
            </a:r>
            <a:r>
              <a:rPr sz="1200" spc="10" dirty="0">
                <a:latin typeface="宋体" panose="02010600030101010101" pitchFamily="2" charset="-122"/>
                <a:cs typeface="宋体" panose="02010600030101010101" pitchFamily="2" charset="-122"/>
              </a:rPr>
              <a:t>荐</a:t>
            </a:r>
            <a:r>
              <a:rPr sz="1200" dirty="0">
                <a:latin typeface="宋体" panose="02010600030101010101" pitchFamily="2" charset="-122"/>
                <a:cs typeface="宋体" panose="02010600030101010101" pitchFamily="2" charset="-122"/>
              </a:rPr>
              <a:t>和 </a:t>
            </a:r>
            <a:r>
              <a:rPr sz="1200" spc="10" dirty="0">
                <a:latin typeface="宋体" panose="02010600030101010101" pitchFamily="2" charset="-122"/>
                <a:cs typeface="宋体" panose="02010600030101010101" pitchFamily="2" charset="-122"/>
              </a:rPr>
              <a:t>服</a:t>
            </a:r>
            <a:r>
              <a:rPr sz="1200" spc="20" dirty="0">
                <a:latin typeface="宋体" panose="02010600030101010101" pitchFamily="2" charset="-122"/>
                <a:cs typeface="宋体" panose="02010600030101010101" pitchFamily="2" charset="-122"/>
              </a:rPr>
              <a:t>务</a:t>
            </a:r>
            <a:r>
              <a:rPr sz="1200" spc="10" dirty="0">
                <a:latin typeface="宋体" panose="02010600030101010101" pitchFamily="2" charset="-122"/>
                <a:cs typeface="宋体" panose="02010600030101010101" pitchFamily="2" charset="-122"/>
              </a:rPr>
              <a:t>。内容</a:t>
            </a:r>
            <a:r>
              <a:rPr sz="1200" spc="20" dirty="0">
                <a:latin typeface="宋体" panose="02010600030101010101" pitchFamily="2" charset="-122"/>
                <a:cs typeface="宋体" panose="02010600030101010101" pitchFamily="2" charset="-122"/>
              </a:rPr>
              <a:t>管</a:t>
            </a:r>
            <a:r>
              <a:rPr sz="1200" spc="10" dirty="0">
                <a:latin typeface="宋体" panose="02010600030101010101" pitchFamily="2" charset="-122"/>
                <a:cs typeface="宋体" panose="02010600030101010101" pitchFamily="2" charset="-122"/>
              </a:rPr>
              <a:t>理系</a:t>
            </a:r>
            <a:r>
              <a:rPr sz="1200" spc="20" dirty="0">
                <a:latin typeface="宋体" panose="02010600030101010101" pitchFamily="2" charset="-122"/>
                <a:cs typeface="宋体" panose="02010600030101010101" pitchFamily="2" charset="-122"/>
              </a:rPr>
              <a:t>统</a:t>
            </a:r>
            <a:r>
              <a:rPr sz="1200" spc="10" dirty="0">
                <a:latin typeface="宋体" panose="02010600030101010101" pitchFamily="2" charset="-122"/>
                <a:cs typeface="宋体" panose="02010600030101010101" pitchFamily="2" charset="-122"/>
              </a:rPr>
              <a:t>确保平</a:t>
            </a:r>
            <a:r>
              <a:rPr sz="1200" spc="20" dirty="0">
                <a:latin typeface="宋体" panose="02010600030101010101" pitchFamily="2" charset="-122"/>
                <a:cs typeface="宋体" panose="02010600030101010101" pitchFamily="2" charset="-122"/>
              </a:rPr>
              <a:t>台</a:t>
            </a:r>
            <a:r>
              <a:rPr sz="1200" spc="10" dirty="0">
                <a:latin typeface="宋体" panose="02010600030101010101" pitchFamily="2" charset="-122"/>
                <a:cs typeface="宋体" panose="02010600030101010101" pitchFamily="2" charset="-122"/>
              </a:rPr>
              <a:t>上的</a:t>
            </a:r>
            <a:r>
              <a:rPr sz="1200" spc="20" dirty="0">
                <a:latin typeface="宋体" panose="02010600030101010101" pitchFamily="2" charset="-122"/>
                <a:cs typeface="宋体" panose="02010600030101010101" pitchFamily="2" charset="-122"/>
              </a:rPr>
              <a:t>内</a:t>
            </a:r>
            <a:r>
              <a:rPr sz="1200" spc="10" dirty="0">
                <a:latin typeface="宋体" panose="02010600030101010101" pitchFamily="2" charset="-122"/>
                <a:cs typeface="宋体" panose="02010600030101010101" pitchFamily="2" charset="-122"/>
              </a:rPr>
              <a:t>容质量</a:t>
            </a:r>
            <a:r>
              <a:rPr sz="1200" spc="20" dirty="0">
                <a:latin typeface="宋体" panose="02010600030101010101" pitchFamily="2" charset="-122"/>
                <a:cs typeface="宋体" panose="02010600030101010101" pitchFamily="2" charset="-122"/>
              </a:rPr>
              <a:t>和</a:t>
            </a:r>
            <a:r>
              <a:rPr sz="1200" spc="10" dirty="0">
                <a:latin typeface="宋体" panose="02010600030101010101" pitchFamily="2" charset="-122"/>
                <a:cs typeface="宋体" panose="02010600030101010101" pitchFamily="2" charset="-122"/>
              </a:rPr>
              <a:t>多样</a:t>
            </a:r>
            <a:r>
              <a:rPr sz="1200" spc="20" dirty="0">
                <a:latin typeface="宋体" panose="02010600030101010101" pitchFamily="2" charset="-122"/>
                <a:cs typeface="宋体" panose="02010600030101010101" pitchFamily="2" charset="-122"/>
              </a:rPr>
              <a:t>性</a:t>
            </a:r>
            <a:r>
              <a:rPr sz="1200" spc="10" dirty="0">
                <a:latin typeface="宋体" panose="02010600030101010101" pitchFamily="2" charset="-122"/>
                <a:cs typeface="宋体" panose="02010600030101010101" pitchFamily="2" charset="-122"/>
              </a:rPr>
              <a:t>，为用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提供</a:t>
            </a:r>
            <a:r>
              <a:rPr sz="1200" spc="20" dirty="0">
                <a:latin typeface="宋体" panose="02010600030101010101" pitchFamily="2" charset="-122"/>
                <a:cs typeface="宋体" panose="02010600030101010101" pitchFamily="2" charset="-122"/>
              </a:rPr>
              <a:t>丰</a:t>
            </a:r>
            <a:r>
              <a:rPr sz="1200" spc="10" dirty="0">
                <a:latin typeface="宋体" panose="02010600030101010101" pitchFamily="2" charset="-122"/>
                <a:cs typeface="宋体" panose="02010600030101010101" pitchFamily="2" charset="-122"/>
              </a:rPr>
              <a:t>富的选</a:t>
            </a:r>
            <a:r>
              <a:rPr sz="1200" spc="20" dirty="0">
                <a:latin typeface="宋体" panose="02010600030101010101" pitchFamily="2" charset="-122"/>
                <a:cs typeface="宋体" panose="02010600030101010101" pitchFamily="2" charset="-122"/>
              </a:rPr>
              <a:t>择</a:t>
            </a:r>
            <a:r>
              <a:rPr sz="1200" spc="1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互 </a:t>
            </a:r>
            <a:r>
              <a:rPr sz="1200" spc="10" dirty="0">
                <a:latin typeface="宋体" panose="02010600030101010101" pitchFamily="2" charset="-122"/>
                <a:cs typeface="宋体" panose="02010600030101010101" pitchFamily="2" charset="-122"/>
              </a:rPr>
              <a:t>动</a:t>
            </a:r>
            <a:r>
              <a:rPr sz="1200" spc="20" dirty="0">
                <a:latin typeface="宋体" panose="02010600030101010101" pitchFamily="2" charset="-122"/>
                <a:cs typeface="宋体" panose="02010600030101010101" pitchFamily="2" charset="-122"/>
              </a:rPr>
              <a:t>功</a:t>
            </a:r>
            <a:r>
              <a:rPr sz="1200" spc="10" dirty="0">
                <a:latin typeface="宋体" panose="02010600030101010101" pitchFamily="2" charset="-122"/>
                <a:cs typeface="宋体" panose="02010600030101010101" pitchFamily="2" charset="-122"/>
              </a:rPr>
              <a:t>能让用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可以</a:t>
            </a:r>
            <a:r>
              <a:rPr sz="1200" spc="20" dirty="0">
                <a:latin typeface="宋体" panose="02010600030101010101" pitchFamily="2" charset="-122"/>
                <a:cs typeface="宋体" panose="02010600030101010101" pitchFamily="2" charset="-122"/>
              </a:rPr>
              <a:t>与</a:t>
            </a:r>
            <a:r>
              <a:rPr sz="1200" spc="10" dirty="0">
                <a:latin typeface="宋体" panose="02010600030101010101" pitchFamily="2" charset="-122"/>
                <a:cs typeface="宋体" panose="02010600030101010101" pitchFamily="2" charset="-122"/>
              </a:rPr>
              <a:t>视频创</a:t>
            </a:r>
            <a:r>
              <a:rPr sz="1200" spc="20" dirty="0">
                <a:latin typeface="宋体" panose="02010600030101010101" pitchFamily="2" charset="-122"/>
                <a:cs typeface="宋体" panose="02010600030101010101" pitchFamily="2" charset="-122"/>
              </a:rPr>
              <a:t>作</a:t>
            </a:r>
            <a:r>
              <a:rPr sz="1200" spc="10" dirty="0">
                <a:latin typeface="宋体" panose="02010600030101010101" pitchFamily="2" charset="-122"/>
                <a:cs typeface="宋体" panose="02010600030101010101" pitchFamily="2" charset="-122"/>
              </a:rPr>
              <a:t>者和</a:t>
            </a:r>
            <a:r>
              <a:rPr sz="1200" spc="20" dirty="0">
                <a:latin typeface="宋体" panose="02010600030101010101" pitchFamily="2" charset="-122"/>
                <a:cs typeface="宋体" panose="02010600030101010101" pitchFamily="2" charset="-122"/>
              </a:rPr>
              <a:t>其</a:t>
            </a:r>
            <a:r>
              <a:rPr sz="1200" spc="10" dirty="0">
                <a:latin typeface="宋体" panose="02010600030101010101" pitchFamily="2" charset="-122"/>
                <a:cs typeface="宋体" panose="02010600030101010101" pitchFamily="2" charset="-122"/>
              </a:rPr>
              <a:t>他观众</a:t>
            </a:r>
            <a:r>
              <a:rPr sz="1200" spc="20" dirty="0">
                <a:latin typeface="宋体" panose="02010600030101010101" pitchFamily="2" charset="-122"/>
                <a:cs typeface="宋体" panose="02010600030101010101" pitchFamily="2" charset="-122"/>
              </a:rPr>
              <a:t>直</a:t>
            </a:r>
            <a:r>
              <a:rPr sz="1200" spc="10" dirty="0">
                <a:latin typeface="宋体" panose="02010600030101010101" pitchFamily="2" charset="-122"/>
                <a:cs typeface="宋体" panose="02010600030101010101" pitchFamily="2" charset="-122"/>
              </a:rPr>
              <a:t>接交</a:t>
            </a:r>
            <a:r>
              <a:rPr sz="1200" spc="20" dirty="0">
                <a:latin typeface="宋体" panose="02010600030101010101" pitchFamily="2" charset="-122"/>
                <a:cs typeface="宋体" panose="02010600030101010101" pitchFamily="2" charset="-122"/>
              </a:rPr>
              <a:t>流</a:t>
            </a:r>
            <a:r>
              <a:rPr sz="1200" spc="10" dirty="0">
                <a:latin typeface="宋体" panose="02010600030101010101" pitchFamily="2" charset="-122"/>
                <a:cs typeface="宋体" panose="02010600030101010101" pitchFamily="2" charset="-122"/>
              </a:rPr>
              <a:t>，分享</a:t>
            </a:r>
            <a:r>
              <a:rPr sz="1200" spc="20" dirty="0">
                <a:latin typeface="宋体" panose="02010600030101010101" pitchFamily="2" charset="-122"/>
                <a:cs typeface="宋体" panose="02010600030101010101" pitchFamily="2" charset="-122"/>
              </a:rPr>
              <a:t>心</a:t>
            </a:r>
            <a:r>
              <a:rPr sz="1200" spc="10" dirty="0">
                <a:latin typeface="宋体" panose="02010600030101010101" pitchFamily="2" charset="-122"/>
                <a:cs typeface="宋体" panose="02010600030101010101" pitchFamily="2" charset="-122"/>
              </a:rPr>
              <a:t>得和</a:t>
            </a:r>
            <a:r>
              <a:rPr sz="1200" spc="20" dirty="0">
                <a:latin typeface="宋体" panose="02010600030101010101" pitchFamily="2" charset="-122"/>
                <a:cs typeface="宋体" panose="02010600030101010101" pitchFamily="2" charset="-122"/>
              </a:rPr>
              <a:t>体</a:t>
            </a:r>
            <a:r>
              <a:rPr sz="1200" spc="10" dirty="0">
                <a:latin typeface="宋体" panose="02010600030101010101" pitchFamily="2" charset="-122"/>
                <a:cs typeface="宋体" panose="02010600030101010101" pitchFamily="2" charset="-122"/>
              </a:rPr>
              <a:t>验。审</a:t>
            </a:r>
            <a:r>
              <a:rPr sz="1200" spc="20" dirty="0">
                <a:latin typeface="宋体" panose="02010600030101010101" pitchFamily="2" charset="-122"/>
                <a:cs typeface="宋体" panose="02010600030101010101" pitchFamily="2" charset="-122"/>
              </a:rPr>
              <a:t>核</a:t>
            </a:r>
            <a:r>
              <a:rPr sz="1200" spc="10" dirty="0">
                <a:latin typeface="宋体" panose="02010600030101010101" pitchFamily="2" charset="-122"/>
                <a:cs typeface="宋体" panose="02010600030101010101" pitchFamily="2" charset="-122"/>
              </a:rPr>
              <a:t>管</a:t>
            </a:r>
            <a:r>
              <a:rPr sz="1200" dirty="0">
                <a:latin typeface="宋体" panose="02010600030101010101" pitchFamily="2" charset="-122"/>
                <a:cs typeface="宋体" panose="02010600030101010101" pitchFamily="2" charset="-122"/>
              </a:rPr>
              <a:t>理 系统则保证了平台内容的合法性和安全性，让用户可以放心使用。</a:t>
            </a:r>
            <a:endParaRPr sz="1200">
              <a:latin typeface="宋体" panose="02010600030101010101" pitchFamily="2" charset="-122"/>
              <a:cs typeface="宋体" panose="02010600030101010101" pitchFamily="2" charset="-122"/>
            </a:endParaRPr>
          </a:p>
          <a:p>
            <a:pPr marL="12700" marR="5080" indent="304800">
              <a:lnSpc>
                <a:spcPct val="163000"/>
              </a:lnSpc>
            </a:pPr>
            <a:r>
              <a:rPr sz="1200" spc="10" dirty="0">
                <a:latin typeface="宋体" panose="02010600030101010101" pitchFamily="2" charset="-122"/>
                <a:cs typeface="宋体" panose="02010600030101010101" pitchFamily="2" charset="-122"/>
              </a:rPr>
              <a:t>通</a:t>
            </a:r>
            <a:r>
              <a:rPr sz="1200" spc="20" dirty="0">
                <a:latin typeface="宋体" panose="02010600030101010101" pitchFamily="2" charset="-122"/>
                <a:cs typeface="宋体" panose="02010600030101010101" pitchFamily="2" charset="-122"/>
              </a:rPr>
              <a:t>过</a:t>
            </a:r>
            <a:r>
              <a:rPr sz="1200" spc="10" dirty="0">
                <a:latin typeface="宋体" panose="02010600030101010101" pitchFamily="2" charset="-122"/>
                <a:cs typeface="宋体" panose="02010600030101010101" pitchFamily="2" charset="-122"/>
              </a:rPr>
              <a:t>这些</a:t>
            </a:r>
            <a:r>
              <a:rPr sz="1200" spc="20" dirty="0">
                <a:latin typeface="宋体" panose="02010600030101010101" pitchFamily="2" charset="-122"/>
                <a:cs typeface="宋体" panose="02010600030101010101" pitchFamily="2" charset="-122"/>
              </a:rPr>
              <a:t>功</a:t>
            </a:r>
            <a:r>
              <a:rPr sz="1200" spc="10" dirty="0">
                <a:latin typeface="宋体" panose="02010600030101010101" pitchFamily="2" charset="-122"/>
                <a:cs typeface="宋体" panose="02010600030101010101" pitchFamily="2" charset="-122"/>
              </a:rPr>
              <a:t>能</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完善</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我们</a:t>
            </a:r>
            <a:r>
              <a:rPr sz="1200" spc="20" dirty="0">
                <a:latin typeface="宋体" panose="02010600030101010101" pitchFamily="2" charset="-122"/>
                <a:cs typeface="宋体" panose="02010600030101010101" pitchFamily="2" charset="-122"/>
              </a:rPr>
              <a:t>为</a:t>
            </a:r>
            <a:r>
              <a:rPr sz="1200" spc="10" dirty="0">
                <a:latin typeface="宋体" panose="02010600030101010101" pitchFamily="2" charset="-122"/>
                <a:cs typeface="宋体" panose="02010600030101010101" pitchFamily="2" charset="-122"/>
              </a:rPr>
              <a:t>用户</a:t>
            </a:r>
            <a:r>
              <a:rPr sz="1200" spc="20" dirty="0">
                <a:latin typeface="宋体" panose="02010600030101010101" pitchFamily="2" charset="-122"/>
                <a:cs typeface="宋体" panose="02010600030101010101" pitchFamily="2" charset="-122"/>
              </a:rPr>
              <a:t>打</a:t>
            </a:r>
            <a:r>
              <a:rPr sz="1200" spc="10" dirty="0">
                <a:latin typeface="宋体" panose="02010600030101010101" pitchFamily="2" charset="-122"/>
                <a:cs typeface="宋体" panose="02010600030101010101" pitchFamily="2" charset="-122"/>
              </a:rPr>
              <a:t>造</a:t>
            </a:r>
            <a:r>
              <a:rPr sz="1200" spc="20" dirty="0">
                <a:latin typeface="宋体" panose="02010600030101010101" pitchFamily="2" charset="-122"/>
                <a:cs typeface="宋体" panose="02010600030101010101" pitchFamily="2" charset="-122"/>
              </a:rPr>
              <a:t>了</a:t>
            </a:r>
            <a:r>
              <a:rPr sz="1200" spc="10" dirty="0">
                <a:latin typeface="宋体" panose="02010600030101010101" pitchFamily="2" charset="-122"/>
                <a:cs typeface="宋体" panose="02010600030101010101" pitchFamily="2" charset="-122"/>
              </a:rPr>
              <a:t>一个</a:t>
            </a:r>
            <a:r>
              <a:rPr sz="1200" spc="20" dirty="0">
                <a:latin typeface="宋体" panose="02010600030101010101" pitchFamily="2" charset="-122"/>
                <a:cs typeface="宋体" panose="02010600030101010101" pitchFamily="2" charset="-122"/>
              </a:rPr>
              <a:t>开</a:t>
            </a:r>
            <a:r>
              <a:rPr sz="1200" spc="10" dirty="0">
                <a:latin typeface="宋体" panose="02010600030101010101" pitchFamily="2" charset="-122"/>
                <a:cs typeface="宋体" panose="02010600030101010101" pitchFamily="2" charset="-122"/>
              </a:rPr>
              <a:t>放、</a:t>
            </a:r>
            <a:r>
              <a:rPr sz="1200" spc="20" dirty="0">
                <a:latin typeface="宋体" panose="02010600030101010101" pitchFamily="2" charset="-122"/>
                <a:cs typeface="宋体" panose="02010600030101010101" pitchFamily="2" charset="-122"/>
              </a:rPr>
              <a:t>创</a:t>
            </a:r>
            <a:r>
              <a:rPr sz="1200" spc="10" dirty="0">
                <a:latin typeface="宋体" panose="02010600030101010101" pitchFamily="2" charset="-122"/>
                <a:cs typeface="宋体" panose="02010600030101010101" pitchFamily="2" charset="-122"/>
              </a:rPr>
              <a:t>新、</a:t>
            </a:r>
            <a:r>
              <a:rPr sz="1200" spc="20" dirty="0">
                <a:latin typeface="宋体" panose="02010600030101010101" pitchFamily="2" charset="-122"/>
                <a:cs typeface="宋体" panose="02010600030101010101" pitchFamily="2" charset="-122"/>
              </a:rPr>
              <a:t>安</a:t>
            </a:r>
            <a:r>
              <a:rPr sz="1200" spc="10" dirty="0">
                <a:latin typeface="宋体" panose="02010600030101010101" pitchFamily="2" charset="-122"/>
                <a:cs typeface="宋体" panose="02010600030101010101" pitchFamily="2" charset="-122"/>
              </a:rPr>
              <a:t>全</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视频</a:t>
            </a:r>
            <a:r>
              <a:rPr sz="1200" spc="20" dirty="0">
                <a:latin typeface="宋体" panose="02010600030101010101" pitchFamily="2" charset="-122"/>
                <a:cs typeface="宋体" panose="02010600030101010101" pitchFamily="2" charset="-122"/>
              </a:rPr>
              <a:t>分</a:t>
            </a:r>
            <a:r>
              <a:rPr sz="1200" spc="10" dirty="0">
                <a:latin typeface="宋体" panose="02010600030101010101" pitchFamily="2" charset="-122"/>
                <a:cs typeface="宋体" panose="02010600030101010101" pitchFamily="2" charset="-122"/>
              </a:rPr>
              <a:t>享</a:t>
            </a:r>
            <a:r>
              <a:rPr sz="1200" dirty="0">
                <a:latin typeface="宋体" panose="02010600030101010101" pitchFamily="2" charset="-122"/>
                <a:cs typeface="宋体" panose="02010600030101010101" pitchFamily="2" charset="-122"/>
              </a:rPr>
              <a:t>乐 园，让他们在其中尽情享受创作和交流的乐趣。</a:t>
            </a:r>
            <a:endParaRPr sz="1200">
              <a:latin typeface="宋体" panose="02010600030101010101" pitchFamily="2" charset="-122"/>
              <a:cs typeface="宋体" panose="02010600030101010101" pitchFamily="2" charset="-122"/>
            </a:endParaRPr>
          </a:p>
          <a:p>
            <a:pPr marL="12700" marR="6350" indent="304800">
              <a:lnSpc>
                <a:spcPct val="163000"/>
              </a:lnSpc>
            </a:pPr>
            <a:r>
              <a:rPr sz="1200" spc="20" dirty="0">
                <a:latin typeface="宋体" panose="02010600030101010101" pitchFamily="2" charset="-122"/>
                <a:cs typeface="宋体" panose="02010600030101010101" pitchFamily="2" charset="-122"/>
              </a:rPr>
              <a:t>具体地</a:t>
            </a:r>
            <a:r>
              <a:rPr sz="1200" spc="35" dirty="0">
                <a:latin typeface="宋体" panose="02010600030101010101" pitchFamily="2" charset="-122"/>
                <a:cs typeface="宋体" panose="02010600030101010101" pitchFamily="2" charset="-122"/>
              </a:rPr>
              <a:t>说</a:t>
            </a:r>
            <a:r>
              <a:rPr sz="1200" spc="20" dirty="0">
                <a:latin typeface="宋体" panose="02010600030101010101" pitchFamily="2" charset="-122"/>
                <a:cs typeface="宋体" panose="02010600030101010101" pitchFamily="2" charset="-122"/>
              </a:rPr>
              <a:t>，基</a:t>
            </a:r>
            <a:r>
              <a:rPr sz="1200" dirty="0">
                <a:latin typeface="宋体" panose="02010600030101010101" pitchFamily="2" charset="-122"/>
                <a:cs typeface="宋体" panose="02010600030101010101" pitchFamily="2" charset="-122"/>
              </a:rPr>
              <a:t>于</a:t>
            </a:r>
            <a:r>
              <a:rPr sz="1200" spc="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SpringBoot+ElasticSearch</a:t>
            </a:r>
            <a:r>
              <a:rPr sz="1200" spc="-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的</a:t>
            </a:r>
            <a:r>
              <a:rPr sz="1200" spc="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VL0G</a:t>
            </a:r>
            <a:r>
              <a:rPr sz="1200" spc="-5" dirty="0">
                <a:latin typeface="宋体" panose="02010600030101010101" pitchFamily="2" charset="-122"/>
                <a:cs typeface="宋体" panose="02010600030101010101" pitchFamily="2" charset="-122"/>
              </a:rPr>
              <a:t> </a:t>
            </a:r>
            <a:r>
              <a:rPr sz="1200" spc="20" dirty="0">
                <a:latin typeface="宋体" panose="02010600030101010101" pitchFamily="2" charset="-122"/>
                <a:cs typeface="宋体" panose="02010600030101010101" pitchFamily="2" charset="-122"/>
              </a:rPr>
              <a:t>共享平</a:t>
            </a:r>
            <a:r>
              <a:rPr sz="1200" spc="35" dirty="0">
                <a:latin typeface="宋体" panose="02010600030101010101" pitchFamily="2" charset="-122"/>
                <a:cs typeface="宋体" panose="02010600030101010101" pitchFamily="2" charset="-122"/>
              </a:rPr>
              <a:t>台</a:t>
            </a:r>
            <a:r>
              <a:rPr sz="1200" spc="20" dirty="0">
                <a:latin typeface="宋体" panose="02010600030101010101" pitchFamily="2" charset="-122"/>
                <a:cs typeface="宋体" panose="02010600030101010101" pitchFamily="2" charset="-122"/>
              </a:rPr>
              <a:t>已经实现了</a:t>
            </a:r>
            <a:r>
              <a:rPr sz="1200" dirty="0">
                <a:latin typeface="宋体" panose="02010600030101010101" pitchFamily="2" charset="-122"/>
                <a:cs typeface="宋体" panose="02010600030101010101" pitchFamily="2" charset="-122"/>
              </a:rPr>
              <a:t>以 下功能。</a:t>
            </a:r>
            <a:endParaRPr sz="1200">
              <a:latin typeface="宋体" panose="02010600030101010101" pitchFamily="2" charset="-122"/>
              <a:cs typeface="宋体" panose="02010600030101010101" pitchFamily="2" charset="-122"/>
            </a:endParaRPr>
          </a:p>
          <a:p>
            <a:pPr marL="317500">
              <a:lnSpc>
                <a:spcPct val="100000"/>
              </a:lnSpc>
              <a:spcBef>
                <a:spcPts val="900"/>
              </a:spcBef>
            </a:pPr>
            <a:r>
              <a:rPr sz="1200" dirty="0">
                <a:latin typeface="宋体" panose="02010600030101010101" pitchFamily="2" charset="-122"/>
                <a:cs typeface="宋体" panose="02010600030101010101" pitchFamily="2" charset="-122"/>
              </a:rPr>
              <a:t>视频上传功能：</a:t>
            </a:r>
            <a:endParaRPr sz="1200">
              <a:latin typeface="宋体" panose="02010600030101010101" pitchFamily="2" charset="-122"/>
              <a:cs typeface="宋体" panose="02010600030101010101" pitchFamily="2" charset="-122"/>
            </a:endParaRPr>
          </a:p>
          <a:p>
            <a:pPr marL="12700" marR="5080" indent="304800" algn="just">
              <a:lnSpc>
                <a:spcPct val="163000"/>
              </a:lnSpc>
            </a:pPr>
            <a:r>
              <a:rPr sz="1200" spc="10" dirty="0">
                <a:latin typeface="宋体" panose="02010600030101010101" pitchFamily="2" charset="-122"/>
                <a:cs typeface="宋体" panose="02010600030101010101" pitchFamily="2" charset="-122"/>
              </a:rPr>
              <a:t>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上传</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界</a:t>
            </a:r>
            <a:r>
              <a:rPr sz="1200" spc="20" dirty="0">
                <a:latin typeface="宋体" panose="02010600030101010101" pitchFamily="2" charset="-122"/>
                <a:cs typeface="宋体" panose="02010600030101010101" pitchFamily="2" charset="-122"/>
              </a:rPr>
              <a:t>面</a:t>
            </a:r>
            <a:r>
              <a:rPr sz="1200" spc="10" dirty="0">
                <a:latin typeface="宋体" panose="02010600030101010101" pitchFamily="2" charset="-122"/>
                <a:cs typeface="宋体" panose="02010600030101010101" pitchFamily="2" charset="-122"/>
              </a:rPr>
              <a:t>，就</a:t>
            </a:r>
            <a:r>
              <a:rPr sz="1200" spc="20" dirty="0">
                <a:latin typeface="宋体" panose="02010600030101010101" pitchFamily="2" charset="-122"/>
                <a:cs typeface="宋体" panose="02010600030101010101" pitchFamily="2" charset="-122"/>
              </a:rPr>
              <a:t>像</a:t>
            </a:r>
            <a:r>
              <a:rPr sz="1200" spc="10" dirty="0">
                <a:latin typeface="宋体" panose="02010600030101010101" pitchFamily="2" charset="-122"/>
                <a:cs typeface="宋体" panose="02010600030101010101" pitchFamily="2" charset="-122"/>
              </a:rPr>
              <a:t>是等</a:t>
            </a:r>
            <a:r>
              <a:rPr sz="1200" spc="20" dirty="0">
                <a:latin typeface="宋体" panose="02010600030101010101" pitchFamily="2" charset="-122"/>
                <a:cs typeface="宋体" panose="02010600030101010101" pitchFamily="2" charset="-122"/>
              </a:rPr>
              <a:t>待</a:t>
            </a:r>
            <a:r>
              <a:rPr sz="1200" spc="10" dirty="0">
                <a:latin typeface="宋体" panose="02010600030101010101" pitchFamily="2" charset="-122"/>
                <a:cs typeface="宋体" panose="02010600030101010101" pitchFamily="2" charset="-122"/>
              </a:rPr>
              <a:t>用户</a:t>
            </a:r>
            <a:r>
              <a:rPr sz="1200" spc="20" dirty="0">
                <a:latin typeface="宋体" panose="02010600030101010101" pitchFamily="2" charset="-122"/>
                <a:cs typeface="宋体" panose="02010600030101010101" pitchFamily="2" charset="-122"/>
              </a:rPr>
              <a:t>创</a:t>
            </a:r>
            <a:r>
              <a:rPr sz="1200" spc="10" dirty="0">
                <a:latin typeface="宋体" panose="02010600030101010101" pitchFamily="2" charset="-122"/>
                <a:cs typeface="宋体" panose="02010600030101010101" pitchFamily="2" charset="-122"/>
              </a:rPr>
              <a:t>作</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一块</a:t>
            </a:r>
            <a:r>
              <a:rPr sz="1200" spc="20" dirty="0">
                <a:latin typeface="宋体" panose="02010600030101010101" pitchFamily="2" charset="-122"/>
                <a:cs typeface="宋体" panose="02010600030101010101" pitchFamily="2" charset="-122"/>
              </a:rPr>
              <a:t>广</a:t>
            </a:r>
            <a:r>
              <a:rPr sz="1200" spc="10" dirty="0">
                <a:latin typeface="宋体" panose="02010600030101010101" pitchFamily="2" charset="-122"/>
                <a:cs typeface="宋体" panose="02010600030101010101" pitchFamily="2" charset="-122"/>
              </a:rPr>
              <a:t>袤的</a:t>
            </a:r>
            <a:r>
              <a:rPr sz="1200" spc="20" dirty="0">
                <a:latin typeface="宋体" panose="02010600030101010101" pitchFamily="2" charset="-122"/>
                <a:cs typeface="宋体" panose="02010600030101010101" pitchFamily="2" charset="-122"/>
              </a:rPr>
              <a:t>画</a:t>
            </a:r>
            <a:r>
              <a:rPr sz="1200" spc="10" dirty="0">
                <a:latin typeface="宋体" panose="02010600030101010101" pitchFamily="2" charset="-122"/>
                <a:cs typeface="宋体" panose="02010600030101010101" pitchFamily="2" charset="-122"/>
              </a:rPr>
              <a:t>布。</a:t>
            </a:r>
            <a:r>
              <a:rPr sz="1200" spc="20" dirty="0">
                <a:latin typeface="宋体" panose="02010600030101010101" pitchFamily="2" charset="-122"/>
                <a:cs typeface="宋体" panose="02010600030101010101" pitchFamily="2" charset="-122"/>
              </a:rPr>
              <a:t>在</a:t>
            </a:r>
            <a:r>
              <a:rPr sz="1200" spc="10" dirty="0">
                <a:latin typeface="宋体" panose="02010600030101010101" pitchFamily="2" charset="-122"/>
                <a:cs typeface="宋体" panose="02010600030101010101" pitchFamily="2" charset="-122"/>
              </a:rPr>
              <a:t>这</a:t>
            </a:r>
            <a:r>
              <a:rPr sz="1200" spc="20" dirty="0">
                <a:latin typeface="宋体" panose="02010600030101010101" pitchFamily="2" charset="-122"/>
                <a:cs typeface="宋体" panose="02010600030101010101" pitchFamily="2" charset="-122"/>
              </a:rPr>
              <a:t>个</a:t>
            </a:r>
            <a:r>
              <a:rPr sz="1200" spc="10" dirty="0">
                <a:latin typeface="宋体" panose="02010600030101010101" pitchFamily="2" charset="-122"/>
                <a:cs typeface="宋体" panose="02010600030101010101" pitchFamily="2" charset="-122"/>
              </a:rPr>
              <a:t>空间</a:t>
            </a:r>
            <a:r>
              <a:rPr sz="1200" spc="20" dirty="0">
                <a:latin typeface="宋体" panose="02010600030101010101" pitchFamily="2" charset="-122"/>
                <a:cs typeface="宋体" panose="02010600030101010101" pitchFamily="2" charset="-122"/>
              </a:rPr>
              <a:t>里</a:t>
            </a:r>
            <a:r>
              <a:rPr sz="1200" spc="1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有 </a:t>
            </a:r>
            <a:r>
              <a:rPr sz="1200" spc="10" dirty="0">
                <a:latin typeface="宋体" panose="02010600030101010101" pitchFamily="2" charset="-122"/>
                <a:cs typeface="宋体" panose="02010600030101010101" pitchFamily="2" charset="-122"/>
              </a:rPr>
              <a:t>轻</a:t>
            </a:r>
            <a:r>
              <a:rPr sz="1200" spc="20" dirty="0">
                <a:latin typeface="宋体" panose="02010600030101010101" pitchFamily="2" charset="-122"/>
                <a:cs typeface="宋体" panose="02010600030101010101" pitchFamily="2" charset="-122"/>
              </a:rPr>
              <a:t>轻</a:t>
            </a:r>
            <a:r>
              <a:rPr sz="1200" spc="10" dirty="0">
                <a:latin typeface="宋体" panose="02010600030101010101" pitchFamily="2" charset="-122"/>
                <a:cs typeface="宋体" panose="02010600030101010101" pitchFamily="2" charset="-122"/>
              </a:rPr>
              <a:t>的上传</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频文</a:t>
            </a:r>
            <a:r>
              <a:rPr sz="1200" spc="20" dirty="0">
                <a:latin typeface="宋体" panose="02010600030101010101" pitchFamily="2" charset="-122"/>
                <a:cs typeface="宋体" panose="02010600030101010101" pitchFamily="2" charset="-122"/>
              </a:rPr>
              <a:t>件</a:t>
            </a:r>
            <a:r>
              <a:rPr sz="1200" spc="10" dirty="0">
                <a:latin typeface="宋体" panose="02010600030101010101" pitchFamily="2" charset="-122"/>
                <a:cs typeface="宋体" panose="02010600030101010101" pitchFamily="2" charset="-122"/>
              </a:rPr>
              <a:t>、绚丽</a:t>
            </a:r>
            <a:r>
              <a:rPr sz="1200" spc="20" dirty="0">
                <a:latin typeface="宋体" panose="02010600030101010101" pitchFamily="2" charset="-122"/>
                <a:cs typeface="宋体" panose="02010600030101010101" pitchFamily="2" charset="-122"/>
              </a:rPr>
              <a:t>绽</a:t>
            </a:r>
            <a:r>
              <a:rPr sz="1200" spc="10" dirty="0">
                <a:latin typeface="宋体" panose="02010600030101010101" pitchFamily="2" charset="-122"/>
                <a:cs typeface="宋体" panose="02010600030101010101" pitchFamily="2" charset="-122"/>
              </a:rPr>
              <a:t>放的</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频封面</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随意</a:t>
            </a:r>
            <a:r>
              <a:rPr sz="1200" spc="20" dirty="0">
                <a:latin typeface="宋体" panose="02010600030101010101" pitchFamily="2" charset="-122"/>
                <a:cs typeface="宋体" panose="02010600030101010101" pitchFamily="2" charset="-122"/>
              </a:rPr>
              <a:t>选</a:t>
            </a:r>
            <a:r>
              <a:rPr sz="1200" spc="10" dirty="0">
                <a:latin typeface="宋体" panose="02010600030101010101" pitchFamily="2" charset="-122"/>
                <a:cs typeface="宋体" panose="02010600030101010101" pitchFamily="2" charset="-122"/>
              </a:rPr>
              <a:t>择的视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分区</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清晰呈</a:t>
            </a:r>
            <a:r>
              <a:rPr sz="1200" spc="20" dirty="0">
                <a:latin typeface="宋体" panose="02010600030101010101" pitchFamily="2" charset="-122"/>
                <a:cs typeface="宋体" panose="02010600030101010101" pitchFamily="2" charset="-122"/>
              </a:rPr>
              <a:t>现</a:t>
            </a:r>
            <a:r>
              <a:rPr sz="1200" spc="10" dirty="0">
                <a:latin typeface="宋体" panose="02010600030101010101" pitchFamily="2" charset="-122"/>
                <a:cs typeface="宋体" panose="02010600030101010101" pitchFamily="2" charset="-122"/>
              </a:rPr>
              <a:t>的</a:t>
            </a:r>
            <a:r>
              <a:rPr sz="1200" dirty="0">
                <a:latin typeface="宋体" panose="02010600030101010101" pitchFamily="2" charset="-122"/>
                <a:cs typeface="宋体" panose="02010600030101010101" pitchFamily="2" charset="-122"/>
              </a:rPr>
              <a:t>视 </a:t>
            </a:r>
            <a:r>
              <a:rPr sz="1200" spc="10" dirty="0">
                <a:latin typeface="宋体" panose="02010600030101010101" pitchFamily="2" charset="-122"/>
                <a:cs typeface="宋体" panose="02010600030101010101" pitchFamily="2" charset="-122"/>
              </a:rPr>
              <a:t>频</a:t>
            </a:r>
            <a:r>
              <a:rPr sz="1200" spc="20" dirty="0">
                <a:latin typeface="宋体" panose="02010600030101010101" pitchFamily="2" charset="-122"/>
                <a:cs typeface="宋体" panose="02010600030101010101" pitchFamily="2" charset="-122"/>
              </a:rPr>
              <a:t>名</a:t>
            </a:r>
            <a:r>
              <a:rPr sz="1200" spc="10" dirty="0">
                <a:latin typeface="宋体" panose="02010600030101010101" pitchFamily="2" charset="-122"/>
                <a:cs typeface="宋体" panose="02010600030101010101" pitchFamily="2" charset="-122"/>
              </a:rPr>
              <a:t>称和简</a:t>
            </a:r>
            <a:r>
              <a:rPr sz="1200" spc="20" dirty="0">
                <a:latin typeface="宋体" panose="02010600030101010101" pitchFamily="2" charset="-122"/>
                <a:cs typeface="宋体" panose="02010600030101010101" pitchFamily="2" charset="-122"/>
              </a:rPr>
              <a:t>介</a:t>
            </a:r>
            <a:r>
              <a:rPr sz="1200" spc="10" dirty="0">
                <a:latin typeface="宋体" panose="02010600030101010101" pitchFamily="2" charset="-122"/>
                <a:cs typeface="宋体" panose="02010600030101010101" pitchFamily="2" charset="-122"/>
              </a:rPr>
              <a:t>。在</a:t>
            </a:r>
            <a:r>
              <a:rPr sz="1200" spc="20" dirty="0">
                <a:latin typeface="宋体" panose="02010600030101010101" pitchFamily="2" charset="-122"/>
                <a:cs typeface="宋体" panose="02010600030101010101" pitchFamily="2" charset="-122"/>
              </a:rPr>
              <a:t>上</a:t>
            </a:r>
            <a:r>
              <a:rPr sz="1200" spc="10" dirty="0">
                <a:latin typeface="宋体" panose="02010600030101010101" pitchFamily="2" charset="-122"/>
                <a:cs typeface="宋体" panose="02010600030101010101" pitchFamily="2" charset="-122"/>
              </a:rPr>
              <a:t>传的时</a:t>
            </a:r>
            <a:r>
              <a:rPr sz="1200" spc="20" dirty="0">
                <a:latin typeface="宋体" panose="02010600030101010101" pitchFamily="2" charset="-122"/>
                <a:cs typeface="宋体" panose="02010600030101010101" pitchFamily="2" charset="-122"/>
              </a:rPr>
              <a:t>候</a:t>
            </a:r>
            <a:r>
              <a:rPr sz="1200" spc="10" dirty="0">
                <a:latin typeface="宋体" panose="02010600030101010101" pitchFamily="2" charset="-122"/>
                <a:cs typeface="宋体" panose="02010600030101010101" pitchFamily="2" charset="-122"/>
              </a:rPr>
              <a:t>，分</a:t>
            </a:r>
            <a:r>
              <a:rPr sz="1200" spc="20" dirty="0">
                <a:latin typeface="宋体" panose="02010600030101010101" pitchFamily="2" charset="-122"/>
                <a:cs typeface="宋体" panose="02010600030101010101" pitchFamily="2" charset="-122"/>
              </a:rPr>
              <a:t>片</a:t>
            </a:r>
            <a:r>
              <a:rPr sz="1200" spc="10" dirty="0">
                <a:latin typeface="宋体" panose="02010600030101010101" pitchFamily="2" charset="-122"/>
                <a:cs typeface="宋体" panose="02010600030101010101" pitchFamily="2" charset="-122"/>
              </a:rPr>
              <a:t>操作就</a:t>
            </a:r>
            <a:r>
              <a:rPr sz="1200" spc="20" dirty="0">
                <a:latin typeface="宋体" panose="02010600030101010101" pitchFamily="2" charset="-122"/>
                <a:cs typeface="宋体" panose="02010600030101010101" pitchFamily="2" charset="-122"/>
              </a:rPr>
              <a:t>像</a:t>
            </a:r>
            <a:r>
              <a:rPr sz="1200" spc="10" dirty="0">
                <a:latin typeface="宋体" panose="02010600030101010101" pitchFamily="2" charset="-122"/>
                <a:cs typeface="宋体" panose="02010600030101010101" pitchFamily="2" charset="-122"/>
              </a:rPr>
              <a:t>细密</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纹路样</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编织</a:t>
            </a:r>
            <a:r>
              <a:rPr sz="1200" spc="20" dirty="0">
                <a:latin typeface="宋体" panose="02010600030101010101" pitchFamily="2" charset="-122"/>
                <a:cs typeface="宋体" panose="02010600030101010101" pitchFamily="2" charset="-122"/>
              </a:rPr>
              <a:t>出</a:t>
            </a:r>
            <a:r>
              <a:rPr sz="1200" spc="10" dirty="0">
                <a:latin typeface="宋体" panose="02010600030101010101" pitchFamily="2" charset="-122"/>
                <a:cs typeface="宋体" panose="02010600030101010101" pitchFamily="2" charset="-122"/>
              </a:rPr>
              <a:t>神奇的</a:t>
            </a:r>
            <a:r>
              <a:rPr sz="1200" spc="20" dirty="0">
                <a:latin typeface="宋体" panose="02010600030101010101" pitchFamily="2" charset="-122"/>
                <a:cs typeface="宋体" panose="02010600030101010101" pitchFamily="2" charset="-122"/>
              </a:rPr>
              <a:t>断</a:t>
            </a:r>
            <a:r>
              <a:rPr sz="1200" spc="10" dirty="0">
                <a:latin typeface="宋体" panose="02010600030101010101" pitchFamily="2" charset="-122"/>
                <a:cs typeface="宋体" panose="02010600030101010101" pitchFamily="2" charset="-122"/>
              </a:rPr>
              <a:t>点</a:t>
            </a:r>
            <a:r>
              <a:rPr sz="1200" dirty="0">
                <a:latin typeface="宋体" panose="02010600030101010101" pitchFamily="2" charset="-122"/>
                <a:cs typeface="宋体" panose="02010600030101010101" pitchFamily="2" charset="-122"/>
              </a:rPr>
              <a:t>续 </a:t>
            </a:r>
            <a:r>
              <a:rPr sz="1200" spc="10" dirty="0">
                <a:latin typeface="宋体" panose="02010600030101010101" pitchFamily="2" charset="-122"/>
                <a:cs typeface="宋体" panose="02010600030101010101" pitchFamily="2" charset="-122"/>
              </a:rPr>
              <a:t>作</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完成上</a:t>
            </a:r>
            <a:r>
              <a:rPr sz="1200" spc="20" dirty="0">
                <a:latin typeface="宋体" panose="02010600030101010101" pitchFamily="2" charset="-122"/>
                <a:cs typeface="宋体" panose="02010600030101010101" pitchFamily="2" charset="-122"/>
              </a:rPr>
              <a:t>传</a:t>
            </a:r>
            <a:r>
              <a:rPr sz="1200" spc="10" dirty="0">
                <a:latin typeface="宋体" panose="02010600030101010101" pitchFamily="2" charset="-122"/>
                <a:cs typeface="宋体" panose="02010600030101010101" pitchFamily="2" charset="-122"/>
              </a:rPr>
              <a:t>后，</a:t>
            </a:r>
            <a:r>
              <a:rPr sz="1200" spc="20" dirty="0">
                <a:latin typeface="宋体" panose="02010600030101010101" pitchFamily="2" charset="-122"/>
                <a:cs typeface="宋体" panose="02010600030101010101" pitchFamily="2" charset="-122"/>
              </a:rPr>
              <a:t>将</a:t>
            </a:r>
            <a:r>
              <a:rPr sz="1200" spc="10" dirty="0">
                <a:latin typeface="宋体" panose="02010600030101010101" pitchFamily="2" charset="-122"/>
                <a:cs typeface="宋体" panose="02010600030101010101" pitchFamily="2" charset="-122"/>
              </a:rPr>
              <a:t>分片合</a:t>
            </a:r>
            <a:r>
              <a:rPr sz="1200" spc="20" dirty="0">
                <a:latin typeface="宋体" panose="02010600030101010101" pitchFamily="2" charset="-122"/>
                <a:cs typeface="宋体" panose="02010600030101010101" pitchFamily="2" charset="-122"/>
              </a:rPr>
              <a:t>并</a:t>
            </a:r>
            <a:r>
              <a:rPr sz="1200" spc="10" dirty="0">
                <a:latin typeface="宋体" panose="02010600030101010101" pitchFamily="2" charset="-122"/>
                <a:cs typeface="宋体" panose="02010600030101010101" pitchFamily="2" charset="-122"/>
              </a:rPr>
              <a:t>，为</a:t>
            </a:r>
            <a:r>
              <a:rPr sz="1200" spc="20" dirty="0">
                <a:latin typeface="宋体" panose="02010600030101010101" pitchFamily="2" charset="-122"/>
                <a:cs typeface="宋体" panose="02010600030101010101" pitchFamily="2" charset="-122"/>
              </a:rPr>
              <a:t>完</a:t>
            </a:r>
            <a:r>
              <a:rPr sz="1200" spc="10" dirty="0">
                <a:latin typeface="宋体" panose="02010600030101010101" pitchFamily="2" charset="-122"/>
                <a:cs typeface="宋体" panose="02010600030101010101" pitchFamily="2" charset="-122"/>
              </a:rPr>
              <a:t>整的视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资料</a:t>
            </a:r>
            <a:r>
              <a:rPr sz="1200" spc="20" dirty="0">
                <a:latin typeface="宋体" panose="02010600030101010101" pitchFamily="2" charset="-122"/>
                <a:cs typeface="宋体" panose="02010600030101010101" pitchFamily="2" charset="-122"/>
              </a:rPr>
              <a:t>保</a:t>
            </a:r>
            <a:r>
              <a:rPr sz="1200" spc="10" dirty="0">
                <a:latin typeface="宋体" panose="02010600030101010101" pitchFamily="2" charset="-122"/>
                <a:cs typeface="宋体" panose="02010600030101010101" pitchFamily="2" charset="-122"/>
              </a:rPr>
              <a:t>驾护航</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在上</a:t>
            </a:r>
            <a:r>
              <a:rPr sz="1200" spc="20" dirty="0">
                <a:latin typeface="宋体" panose="02010600030101010101" pitchFamily="2" charset="-122"/>
                <a:cs typeface="宋体" panose="02010600030101010101" pitchFamily="2" charset="-122"/>
              </a:rPr>
              <a:t>传</a:t>
            </a:r>
            <a:r>
              <a:rPr sz="1200" spc="10" dirty="0">
                <a:latin typeface="宋体" panose="02010600030101010101" pitchFamily="2" charset="-122"/>
                <a:cs typeface="宋体" panose="02010600030101010101" pitchFamily="2" charset="-122"/>
              </a:rPr>
              <a:t>过程中</a:t>
            </a:r>
            <a:r>
              <a:rPr sz="1200" spc="20" dirty="0">
                <a:latin typeface="宋体" panose="02010600030101010101" pitchFamily="2" charset="-122"/>
                <a:cs typeface="宋体" panose="02010600030101010101" pitchFamily="2" charset="-122"/>
              </a:rPr>
              <a:t>闪</a:t>
            </a:r>
            <a:r>
              <a:rPr sz="1200" spc="10" dirty="0">
                <a:latin typeface="宋体" panose="02010600030101010101" pitchFamily="2" charset="-122"/>
                <a:cs typeface="宋体" panose="02010600030101010101" pitchFamily="2" charset="-122"/>
              </a:rPr>
              <a:t>动</a:t>
            </a:r>
            <a:r>
              <a:rPr sz="1200" dirty="0">
                <a:latin typeface="宋体" panose="02010600030101010101" pitchFamily="2" charset="-122"/>
                <a:cs typeface="宋体" panose="02010600030101010101" pitchFamily="2" charset="-122"/>
              </a:rPr>
              <a:t>， 引领用户前进;而上传失败的处理方式，则是为用户解除焦虑的安抚音符。</a:t>
            </a:r>
            <a:endParaRPr sz="1200">
              <a:latin typeface="宋体" panose="02010600030101010101" pitchFamily="2" charset="-122"/>
              <a:cs typeface="宋体" panose="02010600030101010101" pitchFamily="2" charset="-122"/>
            </a:endParaRPr>
          </a:p>
          <a:p>
            <a:pPr marL="317500">
              <a:lnSpc>
                <a:spcPct val="100000"/>
              </a:lnSpc>
              <a:spcBef>
                <a:spcPts val="900"/>
              </a:spcBef>
            </a:pPr>
            <a:r>
              <a:rPr sz="1200" dirty="0">
                <a:latin typeface="宋体" panose="02010600030101010101" pitchFamily="2" charset="-122"/>
                <a:cs typeface="宋体" panose="02010600030101010101" pitchFamily="2" charset="-122"/>
              </a:rPr>
              <a:t>视频播放功能：</a:t>
            </a:r>
            <a:endParaRPr sz="1200">
              <a:latin typeface="宋体" panose="02010600030101010101" pitchFamily="2" charset="-122"/>
              <a:cs typeface="宋体" panose="02010600030101010101" pitchFamily="2" charset="-122"/>
            </a:endParaRPr>
          </a:p>
          <a:p>
            <a:pPr marL="317500">
              <a:lnSpc>
                <a:spcPct val="100000"/>
              </a:lnSpc>
              <a:spcBef>
                <a:spcPts val="900"/>
              </a:spcBef>
            </a:pPr>
            <a:r>
              <a:rPr sz="1200" dirty="0">
                <a:latin typeface="宋体" panose="02010600030101010101" pitchFamily="2" charset="-122"/>
                <a:cs typeface="宋体" panose="02010600030101010101" pitchFamily="2" charset="-122"/>
              </a:rPr>
              <a:t>在页面中央的</a:t>
            </a:r>
            <a:r>
              <a:rPr sz="1200" spc="-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Video</a:t>
            </a:r>
            <a:r>
              <a:rPr sz="1200" spc="-4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播放器更是引领用户的眼球</a:t>
            </a:r>
            <a:r>
              <a:rPr sz="1200" spc="-6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四周如星光点缀般的控制按</a:t>
            </a:r>
            <a:endParaRPr sz="1200">
              <a:latin typeface="宋体" panose="02010600030101010101" pitchFamily="2" charset="-122"/>
              <a:cs typeface="宋体" panose="02010600030101010101" pitchFamily="2" charset="-122"/>
            </a:endParaRPr>
          </a:p>
        </p:txBody>
      </p:sp>
      <p:sp>
        <p:nvSpPr>
          <p:cNvPr id="5" name="object 5"/>
          <p:cNvSpPr txBox="1"/>
          <p:nvPr/>
        </p:nvSpPr>
        <p:spPr>
          <a:xfrm>
            <a:off x="3446779" y="9919140"/>
            <a:ext cx="981075" cy="155575"/>
          </a:xfrm>
          <a:prstGeom prst="rect">
            <a:avLst/>
          </a:prstGeom>
        </p:spPr>
        <p:txBody>
          <a:bodyPr vert="horz" wrap="square" lIns="0" tIns="0" rIns="0" bIns="0" rtlCol="0">
            <a:spAutoFit/>
          </a:bodyPr>
          <a:lstStyle/>
          <a:p>
            <a:pPr marL="12700">
              <a:lnSpc>
                <a:spcPts val="1075"/>
              </a:lnSpc>
            </a:pPr>
            <a:r>
              <a:rPr sz="900" dirty="0">
                <a:latin typeface="宋体" panose="02010600030101010101" pitchFamily="2" charset="-122"/>
                <a:cs typeface="宋体" panose="02010600030101010101" pitchFamily="2" charset="-122"/>
              </a:rPr>
              <a:t>第</a:t>
            </a:r>
            <a:r>
              <a:rPr sz="900" spc="-15" dirty="0">
                <a:latin typeface="宋体" panose="02010600030101010101" pitchFamily="2" charset="-122"/>
                <a:cs typeface="宋体" panose="02010600030101010101" pitchFamily="2" charset="-122"/>
              </a:rPr>
              <a:t> </a:t>
            </a:r>
            <a:r>
              <a:rPr sz="900" dirty="0">
                <a:latin typeface="Calibri" panose="020F0502020204030204"/>
                <a:cs typeface="Calibri" panose="020F0502020204030204"/>
              </a:rPr>
              <a:t>1</a:t>
            </a:r>
            <a:r>
              <a:rPr sz="900" spc="15" dirty="0">
                <a:latin typeface="Calibri" panose="020F0502020204030204"/>
                <a:cs typeface="Calibri" panose="020F0502020204030204"/>
              </a:rPr>
              <a:t> </a:t>
            </a:r>
            <a:r>
              <a:rPr sz="900" spc="10" dirty="0">
                <a:latin typeface="宋体" panose="02010600030101010101" pitchFamily="2" charset="-122"/>
                <a:cs typeface="宋体" panose="02010600030101010101" pitchFamily="2" charset="-122"/>
              </a:rPr>
              <a:t>页</a:t>
            </a:r>
            <a:r>
              <a:rPr sz="900" spc="-459" dirty="0">
                <a:latin typeface="宋体" panose="02010600030101010101" pitchFamily="2" charset="-122"/>
                <a:cs typeface="宋体" panose="02010600030101010101" pitchFamily="2" charset="-122"/>
              </a:rPr>
              <a:t>，</a:t>
            </a:r>
            <a:r>
              <a:rPr sz="900" dirty="0">
                <a:latin typeface="宋体" panose="02010600030101010101" pitchFamily="2" charset="-122"/>
                <a:cs typeface="宋体" panose="02010600030101010101" pitchFamily="2" charset="-122"/>
              </a:rPr>
              <a:t>共</a:t>
            </a:r>
            <a:r>
              <a:rPr sz="900" spc="-30" dirty="0">
                <a:latin typeface="宋体" panose="02010600030101010101" pitchFamily="2" charset="-122"/>
                <a:cs typeface="宋体" panose="02010600030101010101" pitchFamily="2" charset="-122"/>
              </a:rPr>
              <a:t> </a:t>
            </a:r>
            <a:r>
              <a:rPr sz="900" spc="-5" dirty="0">
                <a:latin typeface="Calibri" panose="020F0502020204030204"/>
                <a:cs typeface="Calibri" panose="020F0502020204030204"/>
              </a:rPr>
              <a:t>64</a:t>
            </a:r>
            <a:r>
              <a:rPr sz="900" spc="30" dirty="0">
                <a:latin typeface="Calibri" panose="020F0502020204030204"/>
                <a:cs typeface="Calibri" panose="020F0502020204030204"/>
              </a:rPr>
              <a:t> </a:t>
            </a:r>
            <a:r>
              <a:rPr sz="900" dirty="0">
                <a:latin typeface="宋体" panose="02010600030101010101" pitchFamily="2" charset="-122"/>
                <a:cs typeface="宋体" panose="02010600030101010101" pitchFamily="2" charset="-122"/>
              </a:rPr>
              <a:t>页</a:t>
            </a:r>
            <a:endParaRPr sz="900">
              <a:latin typeface="宋体" panose="02010600030101010101" pitchFamily="2" charset="-122"/>
              <a:cs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656580" cy="8557260"/>
          </a:xfrm>
          <a:prstGeom prst="rect">
            <a:avLst/>
          </a:prstGeom>
        </p:spPr>
        <p:txBody>
          <a:bodyPr vert="horz" wrap="square" lIns="0" tIns="12700" rIns="0" bIns="0" rtlCol="0">
            <a:spAutoFit/>
          </a:bodyPr>
          <a:lstStyle/>
          <a:p>
            <a:pPr marR="69850"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spcBef>
                <a:spcPts val="10"/>
              </a:spcBef>
            </a:pPr>
            <a:endParaRPr sz="1050">
              <a:latin typeface="宋体" panose="02010600030101010101" pitchFamily="2" charset="-122"/>
              <a:cs typeface="宋体" panose="02010600030101010101" pitchFamily="2" charset="-122"/>
            </a:endParaRPr>
          </a:p>
          <a:p>
            <a:pPr marL="12700" marR="81280" indent="266700">
              <a:lnSpc>
                <a:spcPct val="163000"/>
              </a:lnSpc>
              <a:buFont typeface="Wingdings" panose="05000000000000000000"/>
              <a:buChar char=""/>
              <a:tabLst>
                <a:tab pos="545465" algn="l"/>
                <a:tab pos="546100" algn="l"/>
              </a:tabLst>
            </a:pPr>
            <a:r>
              <a:rPr sz="1200" dirty="0">
                <a:latin typeface="宋体" panose="02010600030101010101" pitchFamily="2" charset="-122"/>
                <a:cs typeface="宋体" panose="02010600030101010101" pitchFamily="2" charset="-122"/>
              </a:rPr>
              <a:t>信息管理模块</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对自己的头像</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昵称和个性签名不满意的话</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可以在这里进 行修改。</a:t>
            </a:r>
            <a:endParaRPr sz="1200">
              <a:latin typeface="宋体" panose="02010600030101010101" pitchFamily="2" charset="-122"/>
              <a:cs typeface="宋体" panose="02010600030101010101" pitchFamily="2" charset="-122"/>
            </a:endParaRPr>
          </a:p>
          <a:p>
            <a:pPr marL="12700" marR="81280" indent="266700">
              <a:lnSpc>
                <a:spcPct val="163000"/>
              </a:lnSpc>
              <a:buFont typeface="Wingdings" panose="05000000000000000000"/>
              <a:buChar char=""/>
              <a:tabLst>
                <a:tab pos="545465" algn="l"/>
                <a:tab pos="546100" algn="l"/>
              </a:tabLst>
            </a:pPr>
            <a:r>
              <a:rPr sz="1200" dirty="0">
                <a:latin typeface="宋体" panose="02010600030101010101" pitchFamily="2" charset="-122"/>
                <a:cs typeface="宋体" panose="02010600030101010101" pitchFamily="2" charset="-122"/>
              </a:rPr>
              <a:t>视频管理模块</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你上传的视频是否上传成功</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是否通过审核</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在这里都可以 看到，如果视频被举报在这里还可以看到视频的状态。</a:t>
            </a:r>
            <a:endParaRPr sz="1200">
              <a:latin typeface="宋体" panose="02010600030101010101" pitchFamily="2" charset="-122"/>
              <a:cs typeface="宋体" panose="02010600030101010101" pitchFamily="2" charset="-122"/>
            </a:endParaRPr>
          </a:p>
          <a:p>
            <a:pPr marL="12700" marR="81280" indent="266700">
              <a:lnSpc>
                <a:spcPct val="163000"/>
              </a:lnSpc>
              <a:buFont typeface="Wingdings" panose="05000000000000000000"/>
              <a:buChar char=""/>
              <a:tabLst>
                <a:tab pos="545465" algn="l"/>
                <a:tab pos="546100" algn="l"/>
              </a:tabLst>
            </a:pPr>
            <a:r>
              <a:rPr sz="1200" dirty="0">
                <a:latin typeface="宋体" panose="02010600030101010101" pitchFamily="2" charset="-122"/>
                <a:cs typeface="宋体" panose="02010600030101010101" pitchFamily="2" charset="-122"/>
              </a:rPr>
              <a:t>关注管理模块</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对已经关注的作者进行分组管理</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创建分组</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删除分组</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将 关注作者放入该分组。</a:t>
            </a:r>
            <a:endParaRPr sz="1200">
              <a:latin typeface="宋体" panose="02010600030101010101" pitchFamily="2" charset="-122"/>
              <a:cs typeface="宋体" panose="02010600030101010101" pitchFamily="2" charset="-122"/>
            </a:endParaRPr>
          </a:p>
          <a:p>
            <a:pPr marL="12700" marR="5080" indent="266700">
              <a:lnSpc>
                <a:spcPct val="163000"/>
              </a:lnSpc>
              <a:buFont typeface="Wingdings" panose="05000000000000000000"/>
              <a:buChar char=""/>
              <a:tabLst>
                <a:tab pos="545465" algn="l"/>
                <a:tab pos="546100" algn="l"/>
              </a:tabLst>
            </a:pPr>
            <a:r>
              <a:rPr sz="1200" dirty="0">
                <a:latin typeface="宋体" panose="02010600030101010101" pitchFamily="2" charset="-122"/>
                <a:cs typeface="宋体" panose="02010600030101010101" pitchFamily="2" charset="-122"/>
              </a:rPr>
              <a:t>收藏管理模块</a:t>
            </a:r>
            <a:r>
              <a:rPr sz="1200" spc="-3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和关注管理模块大同小异</a:t>
            </a:r>
            <a:r>
              <a:rPr sz="1200" spc="-3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对已经收藏的视频进行分组管理， 创建分组、删除分组、将将收藏的视频放入该分组。</a:t>
            </a:r>
            <a:endParaRPr sz="1200">
              <a:latin typeface="宋体" panose="02010600030101010101" pitchFamily="2" charset="-122"/>
              <a:cs typeface="宋体" panose="02010600030101010101" pitchFamily="2" charset="-122"/>
            </a:endParaRPr>
          </a:p>
          <a:p>
            <a:pPr marL="12700" marR="81280" indent="266700">
              <a:lnSpc>
                <a:spcPct val="163000"/>
              </a:lnSpc>
              <a:buFont typeface="Wingdings" panose="05000000000000000000"/>
              <a:buChar char=""/>
              <a:tabLst>
                <a:tab pos="545465" algn="l"/>
                <a:tab pos="546100" algn="l"/>
              </a:tabLst>
            </a:pPr>
            <a:r>
              <a:rPr sz="1200" dirty="0">
                <a:latin typeface="宋体" panose="02010600030101010101" pitchFamily="2" charset="-122"/>
                <a:cs typeface="宋体" panose="02010600030101010101" pitchFamily="2" charset="-122"/>
              </a:rPr>
              <a:t>视频记录模块</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有时候我们观看了视频</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一开始不感兴趣</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或者刚进去又退 了出来，然后又想去看，在这里就可以找到该视频。</a:t>
            </a:r>
            <a:endParaRPr sz="1200">
              <a:latin typeface="宋体" panose="02010600030101010101" pitchFamily="2" charset="-122"/>
              <a:cs typeface="宋体" panose="02010600030101010101" pitchFamily="2" charset="-122"/>
            </a:endParaRPr>
          </a:p>
          <a:p>
            <a:pPr marL="12700" marR="74295" indent="266700">
              <a:lnSpc>
                <a:spcPct val="163000"/>
              </a:lnSpc>
              <a:buFont typeface="Wingdings" panose="05000000000000000000"/>
              <a:buChar char=""/>
              <a:tabLst>
                <a:tab pos="545465" algn="l"/>
                <a:tab pos="546100" algn="l"/>
              </a:tabLst>
            </a:pPr>
            <a:r>
              <a:rPr sz="1200" dirty="0">
                <a:latin typeface="宋体" panose="02010600030101010101" pitchFamily="2" charset="-122"/>
                <a:cs typeface="宋体" panose="02010600030101010101" pitchFamily="2" charset="-122"/>
              </a:rPr>
              <a:t>举报模块：用户可以对违规的视频和评论进行举报，填写相关的举报留言， 交给管理员去处理。</a:t>
            </a:r>
            <a:endParaRPr sz="1200">
              <a:latin typeface="宋体" panose="02010600030101010101" pitchFamily="2" charset="-122"/>
              <a:cs typeface="宋体" panose="02010600030101010101" pitchFamily="2" charset="-122"/>
            </a:endParaRPr>
          </a:p>
          <a:p>
            <a:pPr marL="469900" indent="-457200">
              <a:lnSpc>
                <a:spcPct val="100000"/>
              </a:lnSpc>
              <a:spcBef>
                <a:spcPts val="515"/>
              </a:spcBef>
              <a:buAutoNum type="arabicPlain" startAt="2"/>
              <a:tabLst>
                <a:tab pos="469900" algn="l"/>
              </a:tabLst>
            </a:pPr>
            <a:r>
              <a:rPr sz="1200" dirty="0">
                <a:latin typeface="宋体" panose="02010600030101010101" pitchFamily="2" charset="-122"/>
                <a:cs typeface="宋体" panose="02010600030101010101" pitchFamily="2" charset="-122"/>
              </a:rPr>
              <a:t>系统管理员端</a:t>
            </a:r>
            <a:endParaRPr sz="1200">
              <a:latin typeface="宋体" panose="02010600030101010101" pitchFamily="2" charset="-122"/>
              <a:cs typeface="宋体" panose="02010600030101010101" pitchFamily="2" charset="-122"/>
            </a:endParaRPr>
          </a:p>
          <a:p>
            <a:pPr marL="546100" lvl="1" indent="-266700">
              <a:lnSpc>
                <a:spcPct val="100000"/>
              </a:lnSpc>
              <a:spcBef>
                <a:spcPts val="505"/>
              </a:spcBef>
              <a:buFont typeface="Wingdings" panose="05000000000000000000"/>
              <a:buChar char=""/>
              <a:tabLst>
                <a:tab pos="545465" algn="l"/>
                <a:tab pos="546100" algn="l"/>
              </a:tabLst>
            </a:pPr>
            <a:r>
              <a:rPr sz="1200" dirty="0">
                <a:latin typeface="宋体" panose="02010600030101010101" pitchFamily="2" charset="-122"/>
                <a:cs typeface="宋体" panose="02010600030101010101" pitchFamily="2" charset="-122"/>
              </a:rPr>
              <a:t>举报管理模块</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用户举报视频或者用户举报评论</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可以在这里进行审核</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审</a:t>
            </a:r>
            <a:endParaRPr sz="1200">
              <a:latin typeface="宋体" panose="02010600030101010101" pitchFamily="2" charset="-122"/>
              <a:cs typeface="宋体" panose="02010600030101010101" pitchFamily="2" charset="-122"/>
            </a:endParaRPr>
          </a:p>
          <a:p>
            <a:pPr marL="12700">
              <a:lnSpc>
                <a:spcPct val="100000"/>
              </a:lnSpc>
              <a:spcBef>
                <a:spcPts val="900"/>
              </a:spcBef>
            </a:pPr>
            <a:r>
              <a:rPr sz="1200" dirty="0">
                <a:latin typeface="宋体" panose="02010600030101010101" pitchFamily="2" charset="-122"/>
                <a:cs typeface="宋体" panose="02010600030101010101" pitchFamily="2" charset="-122"/>
              </a:rPr>
              <a:t>核结果会通过系统通知反馈给用户，感谢用对对本平台做出的贡献。</a:t>
            </a:r>
            <a:endParaRPr sz="1200">
              <a:latin typeface="宋体" panose="02010600030101010101" pitchFamily="2" charset="-122"/>
              <a:cs typeface="宋体" panose="02010600030101010101" pitchFamily="2" charset="-122"/>
            </a:endParaRPr>
          </a:p>
          <a:p>
            <a:pPr marL="12700" marR="81280" lvl="1" indent="266700" algn="just">
              <a:lnSpc>
                <a:spcPct val="163000"/>
              </a:lnSpc>
              <a:buFont typeface="Wingdings" panose="05000000000000000000"/>
              <a:buChar char=""/>
              <a:tabLst>
                <a:tab pos="546100" algn="l"/>
              </a:tabLst>
            </a:pPr>
            <a:r>
              <a:rPr sz="1200" dirty="0">
                <a:latin typeface="宋体" panose="02010600030101010101" pitchFamily="2" charset="-122"/>
                <a:cs typeface="宋体" panose="02010600030101010101" pitchFamily="2" charset="-122"/>
              </a:rPr>
              <a:t>视频审核模块</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上传视频后</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视频并不会第一时间再平台进行显示</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搜索结 </a:t>
            </a:r>
            <a:r>
              <a:rPr sz="1200" spc="10" dirty="0">
                <a:latin typeface="宋体" panose="02010600030101010101" pitchFamily="2" charset="-122"/>
                <a:cs typeface="宋体" panose="02010600030101010101" pitchFamily="2" charset="-122"/>
              </a:rPr>
              <a:t>果</a:t>
            </a:r>
            <a:r>
              <a:rPr sz="1200" spc="20" dirty="0">
                <a:latin typeface="宋体" panose="02010600030101010101" pitchFamily="2" charset="-122"/>
                <a:cs typeface="宋体" panose="02010600030101010101" pitchFamily="2" charset="-122"/>
              </a:rPr>
              <a:t>中</a:t>
            </a:r>
            <a:r>
              <a:rPr sz="1200" spc="10" dirty="0">
                <a:latin typeface="宋体" panose="02010600030101010101" pitchFamily="2" charset="-122"/>
                <a:cs typeface="宋体" panose="02010600030101010101" pitchFamily="2" charset="-122"/>
              </a:rPr>
              <a:t>也不会</a:t>
            </a:r>
            <a:r>
              <a:rPr sz="1200" spc="20" dirty="0">
                <a:latin typeface="宋体" panose="02010600030101010101" pitchFamily="2" charset="-122"/>
                <a:cs typeface="宋体" panose="02010600030101010101" pitchFamily="2" charset="-122"/>
              </a:rPr>
              <a:t>看</a:t>
            </a:r>
            <a:r>
              <a:rPr sz="1200" spc="10" dirty="0">
                <a:latin typeface="宋体" panose="02010600030101010101" pitchFamily="2" charset="-122"/>
                <a:cs typeface="宋体" panose="02010600030101010101" pitchFamily="2" charset="-122"/>
              </a:rPr>
              <a:t>到该</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频的信</a:t>
            </a:r>
            <a:r>
              <a:rPr sz="1200" spc="20" dirty="0">
                <a:latin typeface="宋体" panose="02010600030101010101" pitchFamily="2" charset="-122"/>
                <a:cs typeface="宋体" panose="02010600030101010101" pitchFamily="2" charset="-122"/>
              </a:rPr>
              <a:t>息</a:t>
            </a:r>
            <a:r>
              <a:rPr sz="1200" spc="10" dirty="0">
                <a:latin typeface="宋体" panose="02010600030101010101" pitchFamily="2" charset="-122"/>
                <a:cs typeface="宋体" panose="02010600030101010101" pitchFamily="2" charset="-122"/>
              </a:rPr>
              <a:t>，视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只能让</a:t>
            </a:r>
            <a:r>
              <a:rPr sz="1200" spc="20" dirty="0">
                <a:latin typeface="宋体" panose="02010600030101010101" pitchFamily="2" charset="-122"/>
                <a:cs typeface="宋体" panose="02010600030101010101" pitchFamily="2" charset="-122"/>
              </a:rPr>
              <a:t>作</a:t>
            </a:r>
            <a:r>
              <a:rPr sz="1200" spc="10" dirty="0">
                <a:latin typeface="宋体" panose="02010600030101010101" pitchFamily="2" charset="-122"/>
                <a:cs typeface="宋体" panose="02010600030101010101" pitchFamily="2" charset="-122"/>
              </a:rPr>
              <a:t>者自</a:t>
            </a:r>
            <a:r>
              <a:rPr sz="1200" spc="20" dirty="0">
                <a:latin typeface="宋体" panose="02010600030101010101" pitchFamily="2" charset="-122"/>
                <a:cs typeface="宋体" panose="02010600030101010101" pitchFamily="2" charset="-122"/>
              </a:rPr>
              <a:t>己</a:t>
            </a:r>
            <a:r>
              <a:rPr sz="1200" spc="10" dirty="0">
                <a:latin typeface="宋体" panose="02010600030101010101" pitchFamily="2" charset="-122"/>
                <a:cs typeface="宋体" panose="02010600030101010101" pitchFamily="2" charset="-122"/>
              </a:rPr>
              <a:t>看到，</a:t>
            </a:r>
            <a:r>
              <a:rPr sz="1200" spc="20" dirty="0">
                <a:latin typeface="宋体" panose="02010600030101010101" pitchFamily="2" charset="-122"/>
                <a:cs typeface="宋体" panose="02010600030101010101" pitchFamily="2" charset="-122"/>
              </a:rPr>
              <a:t>只</a:t>
            </a:r>
            <a:r>
              <a:rPr sz="1200" spc="10" dirty="0">
                <a:latin typeface="宋体" panose="02010600030101010101" pitchFamily="2" charset="-122"/>
                <a:cs typeface="宋体" panose="02010600030101010101" pitchFamily="2" charset="-122"/>
              </a:rPr>
              <a:t>有通</a:t>
            </a:r>
            <a:r>
              <a:rPr sz="1200" spc="20" dirty="0">
                <a:latin typeface="宋体" panose="02010600030101010101" pitchFamily="2" charset="-122"/>
                <a:cs typeface="宋体" panose="02010600030101010101" pitchFamily="2" charset="-122"/>
              </a:rPr>
              <a:t>过</a:t>
            </a:r>
            <a:r>
              <a:rPr sz="1200" spc="10" dirty="0">
                <a:latin typeface="宋体" panose="02010600030101010101" pitchFamily="2" charset="-122"/>
                <a:cs typeface="宋体" panose="02010600030101010101" pitchFamily="2" charset="-122"/>
              </a:rPr>
              <a:t>审核后</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视</a:t>
            </a:r>
            <a:r>
              <a:rPr sz="1200" dirty="0">
                <a:latin typeface="宋体" panose="02010600030101010101" pitchFamily="2" charset="-122"/>
                <a:cs typeface="宋体" panose="02010600030101010101" pitchFamily="2" charset="-122"/>
              </a:rPr>
              <a:t>频 才会在平台上一一显示。</a:t>
            </a:r>
            <a:endParaRPr sz="1200">
              <a:latin typeface="宋体" panose="02010600030101010101" pitchFamily="2" charset="-122"/>
              <a:cs typeface="宋体" panose="02010600030101010101" pitchFamily="2" charset="-122"/>
            </a:endParaRPr>
          </a:p>
          <a:p>
            <a:pPr marL="12700" marR="81280" lvl="1" indent="266700" algn="just">
              <a:lnSpc>
                <a:spcPct val="163000"/>
              </a:lnSpc>
              <a:buFont typeface="Wingdings" panose="05000000000000000000"/>
              <a:buChar char=""/>
              <a:tabLst>
                <a:tab pos="546100" algn="l"/>
              </a:tabLst>
            </a:pPr>
            <a:r>
              <a:rPr sz="1200" dirty="0">
                <a:latin typeface="宋体" panose="02010600030101010101" pitchFamily="2" charset="-122"/>
                <a:cs typeface="宋体" panose="02010600030101010101" pitchFamily="2" charset="-122"/>
              </a:rPr>
              <a:t>视频管理模块</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在这里可以查看所有作者上传的所有视频</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如果该作者举报 次数过多，可以对所有视频进行统一操作。</a:t>
            </a:r>
            <a:endParaRPr sz="1200">
              <a:latin typeface="宋体" panose="02010600030101010101" pitchFamily="2" charset="-122"/>
              <a:cs typeface="宋体" panose="02010600030101010101" pitchFamily="2" charset="-122"/>
            </a:endParaRPr>
          </a:p>
          <a:p>
            <a:pPr marL="12700" marR="81280" lvl="1" indent="266700" algn="just">
              <a:lnSpc>
                <a:spcPct val="163000"/>
              </a:lnSpc>
              <a:buFont typeface="Wingdings" panose="05000000000000000000"/>
              <a:buChar char=""/>
              <a:tabLst>
                <a:tab pos="546100" algn="l"/>
              </a:tabLst>
            </a:pPr>
            <a:r>
              <a:rPr sz="1200" dirty="0">
                <a:latin typeface="宋体" panose="02010600030101010101" pitchFamily="2" charset="-122"/>
                <a:cs typeface="宋体" panose="02010600030101010101" pitchFamily="2" charset="-122"/>
              </a:rPr>
              <a:t>用户管理模块</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对用户进行管理</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比如有人不会更改密码</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完全在这里进行 修改。</a:t>
            </a:r>
            <a:endParaRPr sz="1200">
              <a:latin typeface="宋体" panose="02010600030101010101" pitchFamily="2" charset="-122"/>
              <a:cs typeface="宋体" panose="02010600030101010101" pitchFamily="2" charset="-122"/>
            </a:endParaRPr>
          </a:p>
          <a:p>
            <a:pPr marL="12700" marR="81280" lvl="1" indent="266700" algn="just">
              <a:lnSpc>
                <a:spcPct val="163000"/>
              </a:lnSpc>
              <a:buFont typeface="Wingdings" panose="05000000000000000000"/>
              <a:buChar char=""/>
              <a:tabLst>
                <a:tab pos="546100" algn="l"/>
              </a:tabLst>
            </a:pPr>
            <a:r>
              <a:rPr sz="1200" dirty="0">
                <a:latin typeface="宋体" panose="02010600030101010101" pitchFamily="2" charset="-122"/>
                <a:cs typeface="宋体" panose="02010600030101010101" pitchFamily="2" charset="-122"/>
              </a:rPr>
              <a:t>视频操作管理模块</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这个视频平台</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用户对视频点赞</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对视频收藏</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对作者 </a:t>
            </a:r>
            <a:r>
              <a:rPr sz="1200" spc="10" dirty="0">
                <a:latin typeface="宋体" panose="02010600030101010101" pitchFamily="2" charset="-122"/>
                <a:cs typeface="宋体" panose="02010600030101010101" pitchFamily="2" charset="-122"/>
              </a:rPr>
              <a:t>关</a:t>
            </a:r>
            <a:r>
              <a:rPr sz="1200" spc="20" dirty="0">
                <a:latin typeface="宋体" panose="02010600030101010101" pitchFamily="2" charset="-122"/>
                <a:cs typeface="宋体" panose="02010600030101010101" pitchFamily="2" charset="-122"/>
              </a:rPr>
              <a:t>注</a:t>
            </a:r>
            <a:r>
              <a:rPr sz="1200" spc="10" dirty="0">
                <a:latin typeface="宋体" panose="02010600030101010101" pitchFamily="2" charset="-122"/>
                <a:cs typeface="宋体" panose="02010600030101010101" pitchFamily="2" charset="-122"/>
              </a:rPr>
              <a:t>，都可</a:t>
            </a:r>
            <a:r>
              <a:rPr sz="1200" spc="20" dirty="0">
                <a:latin typeface="宋体" panose="02010600030101010101" pitchFamily="2" charset="-122"/>
                <a:cs typeface="宋体" panose="02010600030101010101" pitchFamily="2" charset="-122"/>
              </a:rPr>
              <a:t>以</a:t>
            </a:r>
            <a:r>
              <a:rPr sz="1200" spc="10" dirty="0">
                <a:latin typeface="宋体" panose="02010600030101010101" pitchFamily="2" charset="-122"/>
                <a:cs typeface="宋体" panose="02010600030101010101" pitchFamily="2" charset="-122"/>
              </a:rPr>
              <a:t>在这</a:t>
            </a:r>
            <a:r>
              <a:rPr sz="1200" spc="20" dirty="0">
                <a:latin typeface="宋体" panose="02010600030101010101" pitchFamily="2" charset="-122"/>
                <a:cs typeface="宋体" panose="02010600030101010101" pitchFamily="2" charset="-122"/>
              </a:rPr>
              <a:t>里</a:t>
            </a:r>
            <a:r>
              <a:rPr sz="1200" spc="10" dirty="0">
                <a:latin typeface="宋体" panose="02010600030101010101" pitchFamily="2" charset="-122"/>
                <a:cs typeface="宋体" panose="02010600030101010101" pitchFamily="2" charset="-122"/>
              </a:rPr>
              <a:t>进行查</a:t>
            </a:r>
            <a:r>
              <a:rPr sz="1200" spc="20" dirty="0">
                <a:latin typeface="宋体" panose="02010600030101010101" pitchFamily="2" charset="-122"/>
                <a:cs typeface="宋体" panose="02010600030101010101" pitchFamily="2" charset="-122"/>
              </a:rPr>
              <a:t>看</a:t>
            </a:r>
            <a:r>
              <a:rPr sz="1200" spc="10" dirty="0">
                <a:latin typeface="宋体" panose="02010600030101010101" pitchFamily="2" charset="-122"/>
                <a:cs typeface="宋体" panose="02010600030101010101" pitchFamily="2" charset="-122"/>
              </a:rPr>
              <a:t>和管</a:t>
            </a:r>
            <a:r>
              <a:rPr sz="1200" spc="20" dirty="0">
                <a:latin typeface="宋体" panose="02010600030101010101" pitchFamily="2" charset="-122"/>
                <a:cs typeface="宋体" panose="02010600030101010101" pitchFamily="2" charset="-122"/>
              </a:rPr>
              <a:t>理</a:t>
            </a:r>
            <a:r>
              <a:rPr sz="1200" spc="10" dirty="0">
                <a:latin typeface="宋体" panose="02010600030101010101" pitchFamily="2" charset="-122"/>
                <a:cs typeface="宋体" panose="02010600030101010101" pitchFamily="2" charset="-122"/>
              </a:rPr>
              <a:t>，比如</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频十</a:t>
            </a:r>
            <a:r>
              <a:rPr sz="1200" spc="20" dirty="0">
                <a:latin typeface="宋体" panose="02010600030101010101" pitchFamily="2" charset="-122"/>
                <a:cs typeface="宋体" panose="02010600030101010101" pitchFamily="2" charset="-122"/>
              </a:rPr>
              <a:t>分</a:t>
            </a:r>
            <a:r>
              <a:rPr sz="1200" spc="10" dirty="0">
                <a:latin typeface="宋体" panose="02010600030101010101" pitchFamily="2" charset="-122"/>
                <a:cs typeface="宋体" panose="02010600030101010101" pitchFamily="2" charset="-122"/>
              </a:rPr>
              <a:t>优质有</a:t>
            </a:r>
            <a:r>
              <a:rPr sz="1200" spc="20" dirty="0">
                <a:latin typeface="宋体" panose="02010600030101010101" pitchFamily="2" charset="-122"/>
                <a:cs typeface="宋体" panose="02010600030101010101" pitchFamily="2" charset="-122"/>
              </a:rPr>
              <a:t>深</a:t>
            </a:r>
            <a:r>
              <a:rPr sz="1200" spc="10" dirty="0">
                <a:latin typeface="宋体" panose="02010600030101010101" pitchFamily="2" charset="-122"/>
                <a:cs typeface="宋体" panose="02010600030101010101" pitchFamily="2" charset="-122"/>
              </a:rPr>
              <a:t>度，</a:t>
            </a:r>
            <a:r>
              <a:rPr sz="1200" spc="20" dirty="0">
                <a:latin typeface="宋体" panose="02010600030101010101" pitchFamily="2" charset="-122"/>
                <a:cs typeface="宋体" panose="02010600030101010101" pitchFamily="2" charset="-122"/>
              </a:rPr>
              <a:t>但</a:t>
            </a:r>
            <a:r>
              <a:rPr sz="1200" spc="10" dirty="0">
                <a:latin typeface="宋体" panose="02010600030101010101" pitchFamily="2" charset="-122"/>
                <a:cs typeface="宋体" panose="02010600030101010101" pitchFamily="2" charset="-122"/>
              </a:rPr>
              <a:t>用户可</a:t>
            </a:r>
            <a:r>
              <a:rPr sz="1200" spc="20" dirty="0">
                <a:latin typeface="宋体" panose="02010600030101010101" pitchFamily="2" charset="-122"/>
                <a:cs typeface="宋体" panose="02010600030101010101" pitchFamily="2" charset="-122"/>
              </a:rPr>
              <a:t>能</a:t>
            </a:r>
            <a:r>
              <a:rPr sz="1200" spc="10" dirty="0">
                <a:latin typeface="宋体" panose="02010600030101010101" pitchFamily="2" charset="-122"/>
                <a:cs typeface="宋体" panose="02010600030101010101" pitchFamily="2" charset="-122"/>
              </a:rPr>
              <a:t>不</a:t>
            </a:r>
            <a:r>
              <a:rPr sz="1200" dirty="0">
                <a:latin typeface="宋体" panose="02010600030101010101" pitchFamily="2" charset="-122"/>
                <a:cs typeface="宋体" panose="02010600030101010101" pitchFamily="2" charset="-122"/>
              </a:rPr>
              <a:t>太 </a:t>
            </a:r>
            <a:r>
              <a:rPr sz="1200" spc="10" dirty="0">
                <a:latin typeface="宋体" panose="02010600030101010101" pitchFamily="2" charset="-122"/>
                <a:cs typeface="宋体" panose="02010600030101010101" pitchFamily="2" charset="-122"/>
              </a:rPr>
              <a:t>关</a:t>
            </a:r>
            <a:r>
              <a:rPr sz="1200" spc="20" dirty="0">
                <a:latin typeface="宋体" panose="02010600030101010101" pitchFamily="2" charset="-122"/>
                <a:cs typeface="宋体" panose="02010600030101010101" pitchFamily="2" charset="-122"/>
              </a:rPr>
              <a:t>注</a:t>
            </a:r>
            <a:r>
              <a:rPr sz="1200" spc="10" dirty="0">
                <a:latin typeface="宋体" panose="02010600030101010101" pitchFamily="2" charset="-122"/>
                <a:cs typeface="宋体" panose="02010600030101010101" pitchFamily="2" charset="-122"/>
              </a:rPr>
              <a:t>这些，</a:t>
            </a:r>
            <a:r>
              <a:rPr sz="1200" spc="20" dirty="0">
                <a:latin typeface="宋体" panose="02010600030101010101" pitchFamily="2" charset="-122"/>
                <a:cs typeface="宋体" panose="02010600030101010101" pitchFamily="2" charset="-122"/>
              </a:rPr>
              <a:t>管</a:t>
            </a:r>
            <a:r>
              <a:rPr sz="1200" spc="10" dirty="0">
                <a:latin typeface="宋体" panose="02010600030101010101" pitchFamily="2" charset="-122"/>
                <a:cs typeface="宋体" panose="02010600030101010101" pitchFamily="2" charset="-122"/>
              </a:rPr>
              <a:t>理员</a:t>
            </a:r>
            <a:r>
              <a:rPr sz="1200" spc="20" dirty="0">
                <a:latin typeface="宋体" panose="02010600030101010101" pitchFamily="2" charset="-122"/>
                <a:cs typeface="宋体" panose="02010600030101010101" pitchFamily="2" charset="-122"/>
              </a:rPr>
              <a:t>就</a:t>
            </a:r>
            <a:r>
              <a:rPr sz="1200" spc="10" dirty="0">
                <a:latin typeface="宋体" panose="02010600030101010101" pitchFamily="2" charset="-122"/>
                <a:cs typeface="宋体" panose="02010600030101010101" pitchFamily="2" charset="-122"/>
              </a:rPr>
              <a:t>可以对</a:t>
            </a:r>
            <a:r>
              <a:rPr sz="1200" spc="20" dirty="0">
                <a:latin typeface="宋体" panose="02010600030101010101" pitchFamily="2" charset="-122"/>
                <a:cs typeface="宋体" panose="02010600030101010101" pitchFamily="2" charset="-122"/>
              </a:rPr>
              <a:t>食</a:t>
            </a:r>
            <a:r>
              <a:rPr sz="1200" spc="10" dirty="0">
                <a:latin typeface="宋体" panose="02010600030101010101" pitchFamily="2" charset="-122"/>
                <a:cs typeface="宋体" panose="02010600030101010101" pitchFamily="2" charset="-122"/>
              </a:rPr>
              <a:t>品进</a:t>
            </a:r>
            <a:r>
              <a:rPr sz="1200" spc="20" dirty="0">
                <a:latin typeface="宋体" panose="02010600030101010101" pitchFamily="2" charset="-122"/>
                <a:cs typeface="宋体" panose="02010600030101010101" pitchFamily="2" charset="-122"/>
              </a:rPr>
              <a:t>行</a:t>
            </a:r>
            <a:r>
              <a:rPr sz="1200" spc="10" dirty="0">
                <a:latin typeface="宋体" panose="02010600030101010101" pitchFamily="2" charset="-122"/>
                <a:cs typeface="宋体" panose="02010600030101010101" pitchFamily="2" charset="-122"/>
              </a:rPr>
              <a:t>推波助</a:t>
            </a:r>
            <a:r>
              <a:rPr sz="1200" spc="20" dirty="0">
                <a:latin typeface="宋体" panose="02010600030101010101" pitchFamily="2" charset="-122"/>
                <a:cs typeface="宋体" panose="02010600030101010101" pitchFamily="2" charset="-122"/>
              </a:rPr>
              <a:t>澜</a:t>
            </a:r>
            <a:r>
              <a:rPr sz="1200" spc="10" dirty="0">
                <a:latin typeface="宋体" panose="02010600030101010101" pitchFamily="2" charset="-122"/>
                <a:cs typeface="宋体" panose="02010600030101010101" pitchFamily="2" charset="-122"/>
              </a:rPr>
              <a:t>，不</a:t>
            </a:r>
            <a:r>
              <a:rPr sz="1200" spc="20" dirty="0">
                <a:latin typeface="宋体" panose="02010600030101010101" pitchFamily="2" charset="-122"/>
                <a:cs typeface="宋体" panose="02010600030101010101" pitchFamily="2" charset="-122"/>
              </a:rPr>
              <a:t>能</a:t>
            </a:r>
            <a:r>
              <a:rPr sz="1200" spc="10" dirty="0">
                <a:latin typeface="宋体" panose="02010600030101010101" pitchFamily="2" charset="-122"/>
                <a:cs typeface="宋体" panose="02010600030101010101" pitchFamily="2" charset="-122"/>
              </a:rPr>
              <a:t>让优质</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视频</a:t>
            </a:r>
            <a:r>
              <a:rPr sz="1200" spc="20" dirty="0">
                <a:latin typeface="宋体" panose="02010600030101010101" pitchFamily="2" charset="-122"/>
                <a:cs typeface="宋体" panose="02010600030101010101" pitchFamily="2" charset="-122"/>
              </a:rPr>
              <a:t>就</a:t>
            </a:r>
            <a:r>
              <a:rPr sz="1200" spc="10" dirty="0">
                <a:latin typeface="宋体" panose="02010600030101010101" pitchFamily="2" charset="-122"/>
                <a:cs typeface="宋体" panose="02010600030101010101" pitchFamily="2" charset="-122"/>
              </a:rPr>
              <a:t>此埋没</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当</a:t>
            </a:r>
            <a:r>
              <a:rPr sz="1200" dirty="0">
                <a:latin typeface="宋体" panose="02010600030101010101" pitchFamily="2" charset="-122"/>
                <a:cs typeface="宋体" panose="02010600030101010101" pitchFamily="2" charset="-122"/>
              </a:rPr>
              <a:t>然 一些受欢迎但低俗的视频也可以做相应的操作。</a:t>
            </a:r>
            <a:endParaRPr sz="1200">
              <a:latin typeface="宋体" panose="02010600030101010101" pitchFamily="2" charset="-122"/>
              <a:cs typeface="宋体" panose="02010600030101010101" pitchFamily="2" charset="-122"/>
            </a:endParaRPr>
          </a:p>
          <a:p>
            <a:pPr marL="12700" marR="81280" lvl="1" indent="266700" algn="just">
              <a:lnSpc>
                <a:spcPct val="163000"/>
              </a:lnSpc>
              <a:buFont typeface="Wingdings" panose="05000000000000000000"/>
              <a:buChar char=""/>
              <a:tabLst>
                <a:tab pos="546100" algn="l"/>
              </a:tabLst>
            </a:pPr>
            <a:r>
              <a:rPr sz="1200" dirty="0">
                <a:latin typeface="宋体" panose="02010600030101010101" pitchFamily="2" charset="-122"/>
                <a:cs typeface="宋体" panose="02010600030101010101" pitchFamily="2" charset="-122"/>
              </a:rPr>
              <a:t>视频标签模块</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视频平台的标签是可以动态管理的</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视频主页的分类就是来 自于此，可以根据社会潮流，对视频的分区进行添加删除。</a:t>
            </a:r>
            <a:endParaRPr sz="1200">
              <a:latin typeface="宋体" panose="02010600030101010101" pitchFamily="2" charset="-122"/>
              <a:cs typeface="宋体" panose="02010600030101010101" pitchFamily="2" charset="-122"/>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19</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1128775" y="978535"/>
            <a:ext cx="1726564" cy="643255"/>
          </a:xfrm>
          <a:prstGeom prst="rect">
            <a:avLst/>
          </a:prstGeom>
        </p:spPr>
        <p:txBody>
          <a:bodyPr vert="horz" wrap="square" lIns="0" tIns="12700" rIns="0" bIns="0" rtlCol="0">
            <a:spAutoFit/>
          </a:bodyPr>
          <a:lstStyle/>
          <a:p>
            <a:pPr marL="375285" lvl="1" indent="-363220">
              <a:lnSpc>
                <a:spcPct val="100000"/>
              </a:lnSpc>
              <a:spcBef>
                <a:spcPts val="100"/>
              </a:spcBef>
              <a:buAutoNum type="arabicPeriod" startAt="3"/>
              <a:tabLst>
                <a:tab pos="375920" algn="l"/>
              </a:tabLst>
            </a:pPr>
            <a:r>
              <a:rPr sz="1500" b="1" spc="-10" dirty="0">
                <a:latin typeface="黑体" panose="02010609060101010101" charset="-122"/>
                <a:cs typeface="黑体" panose="02010609060101010101" charset="-122"/>
              </a:rPr>
              <a:t>数</a:t>
            </a:r>
            <a:r>
              <a:rPr sz="1500" b="1" dirty="0">
                <a:latin typeface="黑体" panose="02010609060101010101" charset="-122"/>
                <a:cs typeface="黑体" panose="02010609060101010101" charset="-122"/>
              </a:rPr>
              <a:t>据</a:t>
            </a:r>
            <a:r>
              <a:rPr sz="1500" b="1" spc="-10" dirty="0">
                <a:latin typeface="黑体" panose="02010609060101010101" charset="-122"/>
                <a:cs typeface="黑体" panose="02010609060101010101" charset="-122"/>
              </a:rPr>
              <a:t>库</a:t>
            </a:r>
            <a:r>
              <a:rPr sz="1500" b="1" dirty="0">
                <a:latin typeface="黑体" panose="02010609060101010101" charset="-122"/>
                <a:cs typeface="黑体" panose="02010609060101010101" charset="-122"/>
              </a:rPr>
              <a:t>及</a:t>
            </a:r>
            <a:r>
              <a:rPr sz="1500" b="1" spc="-10" dirty="0">
                <a:latin typeface="黑体" panose="02010609060101010101" charset="-122"/>
                <a:cs typeface="黑体" panose="02010609060101010101" charset="-122"/>
              </a:rPr>
              <a:t>数</a:t>
            </a:r>
            <a:r>
              <a:rPr sz="1500" b="1" dirty="0">
                <a:latin typeface="黑体" panose="02010609060101010101" charset="-122"/>
                <a:cs typeface="黑体" panose="02010609060101010101" charset="-122"/>
              </a:rPr>
              <a:t>据</a:t>
            </a:r>
            <a:r>
              <a:rPr sz="1500" b="1" spc="-10" dirty="0">
                <a:latin typeface="黑体" panose="02010609060101010101" charset="-122"/>
                <a:cs typeface="黑体" panose="02010609060101010101" charset="-122"/>
              </a:rPr>
              <a:t>表</a:t>
            </a:r>
            <a:endParaRPr sz="1500">
              <a:latin typeface="黑体" panose="02010609060101010101" charset="-122"/>
              <a:cs typeface="黑体" panose="02010609060101010101" charset="-122"/>
            </a:endParaRPr>
          </a:p>
          <a:p>
            <a:pPr lvl="1">
              <a:lnSpc>
                <a:spcPct val="100000"/>
              </a:lnSpc>
              <a:spcBef>
                <a:spcPts val="35"/>
              </a:spcBef>
              <a:buAutoNum type="arabicPeriod" startAt="3"/>
            </a:pPr>
            <a:endParaRPr sz="1050">
              <a:latin typeface="黑体" panose="02010609060101010101" charset="-122"/>
              <a:cs typeface="黑体" panose="02010609060101010101" charset="-122"/>
            </a:endParaRPr>
          </a:p>
          <a:p>
            <a:pPr marL="558165" lvl="2" indent="-546100">
              <a:lnSpc>
                <a:spcPct val="100000"/>
              </a:lnSpc>
              <a:buAutoNum type="arabicPeriod"/>
              <a:tabLst>
                <a:tab pos="558800" algn="l"/>
              </a:tabLst>
            </a:pPr>
            <a:r>
              <a:rPr sz="1400" b="1" dirty="0">
                <a:latin typeface="黑体" panose="02010609060101010101" charset="-122"/>
                <a:cs typeface="黑体" panose="02010609060101010101" charset="-122"/>
              </a:rPr>
              <a:t>E</a:t>
            </a:r>
            <a:r>
              <a:rPr sz="1400" b="1" dirty="0">
                <a:latin typeface="黑体" panose="02010609060101010101" charset="-122"/>
                <a:cs typeface="黑体" panose="02010609060101010101" charset="-122"/>
              </a:rPr>
              <a:t>-R</a:t>
            </a:r>
            <a:r>
              <a:rPr sz="1400" b="1" spc="-375" dirty="0">
                <a:latin typeface="黑体" panose="02010609060101010101" charset="-122"/>
                <a:cs typeface="黑体" panose="02010609060101010101" charset="-122"/>
              </a:rPr>
              <a:t> </a:t>
            </a:r>
            <a:r>
              <a:rPr sz="1400" b="1" spc="-5" dirty="0">
                <a:latin typeface="黑体" panose="02010609060101010101" charset="-122"/>
                <a:cs typeface="黑体" panose="02010609060101010101" charset="-122"/>
              </a:rPr>
              <a:t>图</a:t>
            </a:r>
            <a:endParaRPr sz="1400">
              <a:latin typeface="黑体" panose="02010609060101010101" charset="-122"/>
              <a:cs typeface="黑体" panose="02010609060101010101" charset="-122"/>
            </a:endParaRPr>
          </a:p>
        </p:txBody>
      </p:sp>
      <p:pic>
        <p:nvPicPr>
          <p:cNvPr id="5" name="object 5"/>
          <p:cNvPicPr/>
          <p:nvPr/>
        </p:nvPicPr>
        <p:blipFill>
          <a:blip r:embed="rId1" cstate="print"/>
          <a:stretch>
            <a:fillRect/>
          </a:stretch>
        </p:blipFill>
        <p:spPr>
          <a:xfrm>
            <a:off x="1408175" y="1737360"/>
            <a:ext cx="5277612" cy="4690871"/>
          </a:xfrm>
          <a:prstGeom prst="rect">
            <a:avLst/>
          </a:prstGeom>
        </p:spPr>
      </p:pic>
      <p:sp>
        <p:nvSpPr>
          <p:cNvPr id="6" name="object 6"/>
          <p:cNvSpPr txBox="1"/>
          <p:nvPr/>
        </p:nvSpPr>
        <p:spPr>
          <a:xfrm>
            <a:off x="1128775" y="6710159"/>
            <a:ext cx="5580380" cy="1598295"/>
          </a:xfrm>
          <a:prstGeom prst="rect">
            <a:avLst/>
          </a:prstGeom>
        </p:spPr>
        <p:txBody>
          <a:bodyPr vert="horz" wrap="square" lIns="0" tIns="12065" rIns="0" bIns="0" rtlCol="0">
            <a:spAutoFit/>
          </a:bodyPr>
          <a:lstStyle/>
          <a:p>
            <a:pPr algn="ctr">
              <a:lnSpc>
                <a:spcPct val="100000"/>
              </a:lnSpc>
              <a:spcBef>
                <a:spcPts val="95"/>
              </a:spcBef>
            </a:pPr>
            <a:r>
              <a:rPr sz="1050" spc="-5" dirty="0">
                <a:latin typeface="宋体" panose="02010600030101010101" pitchFamily="2" charset="-122"/>
                <a:cs typeface="宋体" panose="02010600030101010101" pitchFamily="2" charset="-122"/>
              </a:rPr>
              <a:t>图</a:t>
            </a:r>
            <a:r>
              <a:rPr sz="1050" spc="-270" dirty="0">
                <a:latin typeface="宋体" panose="02010600030101010101" pitchFamily="2" charset="-122"/>
                <a:cs typeface="宋体" panose="02010600030101010101" pitchFamily="2" charset="-122"/>
              </a:rPr>
              <a:t> </a:t>
            </a:r>
            <a:r>
              <a:rPr sz="1050" spc="-5" dirty="0">
                <a:latin typeface="Times New Roman" panose="02020603050405020304"/>
                <a:cs typeface="Times New Roman" panose="02020603050405020304"/>
              </a:rPr>
              <a:t>4.2</a:t>
            </a:r>
            <a:r>
              <a:rPr sz="1050" spc="10" dirty="0">
                <a:latin typeface="Times New Roman" panose="02020603050405020304"/>
                <a:cs typeface="Times New Roman" panose="02020603050405020304"/>
              </a:rPr>
              <a:t> </a:t>
            </a:r>
            <a:r>
              <a:rPr sz="1050" spc="-10" dirty="0">
                <a:latin typeface="宋体" panose="02010600030101010101" pitchFamily="2" charset="-122"/>
                <a:cs typeface="宋体" panose="02010600030101010101" pitchFamily="2" charset="-122"/>
              </a:rPr>
              <a:t>系</a:t>
            </a:r>
            <a:r>
              <a:rPr sz="1050" spc="-5" dirty="0">
                <a:latin typeface="宋体" panose="02010600030101010101" pitchFamily="2" charset="-122"/>
                <a:cs typeface="宋体" panose="02010600030101010101" pitchFamily="2" charset="-122"/>
              </a:rPr>
              <a:t>统</a:t>
            </a:r>
            <a:r>
              <a:rPr sz="1050" spc="-265" dirty="0">
                <a:latin typeface="宋体" panose="02010600030101010101" pitchFamily="2" charset="-122"/>
                <a:cs typeface="宋体" panose="02010600030101010101" pitchFamily="2" charset="-122"/>
              </a:rPr>
              <a:t> </a:t>
            </a:r>
            <a:r>
              <a:rPr sz="1050" spc="-5" dirty="0">
                <a:latin typeface="Times New Roman" panose="02020603050405020304"/>
                <a:cs typeface="Times New Roman" panose="02020603050405020304"/>
              </a:rPr>
              <a:t>E-R</a:t>
            </a:r>
            <a:r>
              <a:rPr sz="1050" spc="10" dirty="0">
                <a:latin typeface="Times New Roman" panose="02020603050405020304"/>
                <a:cs typeface="Times New Roman" panose="02020603050405020304"/>
              </a:rPr>
              <a:t> </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a:p>
            <a:pPr>
              <a:lnSpc>
                <a:spcPct val="100000"/>
              </a:lnSpc>
              <a:spcBef>
                <a:spcPts val="40"/>
              </a:spcBef>
            </a:pPr>
            <a:endParaRPr sz="950">
              <a:latin typeface="宋体" panose="02010600030101010101" pitchFamily="2" charset="-122"/>
              <a:cs typeface="宋体" panose="02010600030101010101" pitchFamily="2" charset="-122"/>
            </a:endParaRPr>
          </a:p>
          <a:p>
            <a:pPr marL="12700">
              <a:lnSpc>
                <a:spcPct val="100000"/>
              </a:lnSpc>
            </a:pPr>
            <a:r>
              <a:rPr sz="1400" b="1" dirty="0">
                <a:latin typeface="宋体" panose="02010600030101010101" pitchFamily="2" charset="-122"/>
                <a:cs typeface="宋体" panose="02010600030101010101" pitchFamily="2" charset="-122"/>
              </a:rPr>
              <a:t>4.3.2</a:t>
            </a:r>
            <a:r>
              <a:rPr sz="1400" b="1" spc="5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数</a:t>
            </a:r>
            <a:r>
              <a:rPr sz="1400" b="1" spc="-10" dirty="0">
                <a:latin typeface="黑体" panose="02010609060101010101" charset="-122"/>
                <a:cs typeface="黑体" panose="02010609060101010101" charset="-122"/>
              </a:rPr>
              <a:t>据表的</a:t>
            </a:r>
            <a:r>
              <a:rPr sz="1400" b="1" spc="5" dirty="0">
                <a:latin typeface="黑体" panose="02010609060101010101" charset="-122"/>
                <a:cs typeface="黑体" panose="02010609060101010101" charset="-122"/>
              </a:rPr>
              <a:t>设</a:t>
            </a:r>
            <a:r>
              <a:rPr sz="1400" b="1" spc="-5" dirty="0">
                <a:latin typeface="黑体" panose="02010609060101010101" charset="-122"/>
                <a:cs typeface="黑体" panose="02010609060101010101" charset="-122"/>
              </a:rPr>
              <a:t>计</a:t>
            </a:r>
            <a:endParaRPr sz="1400">
              <a:latin typeface="黑体" panose="02010609060101010101" charset="-122"/>
              <a:cs typeface="黑体" panose="02010609060101010101" charset="-122"/>
            </a:endParaRPr>
          </a:p>
          <a:p>
            <a:pPr marL="12700" marR="5080" indent="304800">
              <a:lnSpc>
                <a:spcPct val="163000"/>
              </a:lnSpc>
              <a:spcBef>
                <a:spcPts val="1170"/>
              </a:spcBef>
            </a:pPr>
            <a:r>
              <a:rPr sz="1200" dirty="0">
                <a:latin typeface="宋体" panose="02010600030101010101" pitchFamily="2" charset="-122"/>
                <a:cs typeface="宋体" panose="02010600030101010101" pitchFamily="2" charset="-122"/>
              </a:rPr>
              <a:t>通过上一阶段的梳理</a:t>
            </a:r>
            <a:r>
              <a:rPr sz="1200" spc="-25" dirty="0">
                <a:latin typeface="宋体" panose="02010600030101010101" pitchFamily="2" charset="-122"/>
                <a:cs typeface="宋体" panose="02010600030101010101" pitchFamily="2" charset="-122"/>
              </a:rPr>
              <a:t>，Vlog</a:t>
            </a:r>
            <a:r>
              <a:rPr sz="1200" spc="-3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视频系统一共包含</a:t>
            </a:r>
            <a:r>
              <a:rPr sz="1200" spc="-3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14</a:t>
            </a:r>
            <a:r>
              <a:rPr sz="1200" spc="-3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个数据表</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视频表</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视频信息 表、观看记录表、视频举报表、视频标签表、私信表、视频收藏表、收藏分组表、 评论表、关注表、关注分组表、弹幕表、用户表、用户信息表、喜欢表。</a:t>
            </a:r>
            <a:endParaRPr sz="1200">
              <a:latin typeface="宋体" panose="02010600030101010101" pitchFamily="2" charset="-122"/>
              <a:cs typeface="宋体" panose="02010600030101010101" pitchFamily="2" charset="-122"/>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20</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graphicFrame>
        <p:nvGraphicFramePr>
          <p:cNvPr id="7" name="object 7"/>
          <p:cNvGraphicFramePr>
            <a:graphicFrameLocks noGrp="1"/>
          </p:cNvGraphicFramePr>
          <p:nvPr/>
        </p:nvGraphicFramePr>
        <p:xfrm>
          <a:off x="1109725" y="8481665"/>
          <a:ext cx="4119245" cy="1033780"/>
        </p:xfrm>
        <a:graphic>
          <a:graphicData uri="http://schemas.openxmlformats.org/drawingml/2006/table">
            <a:tbl>
              <a:tblPr firstRow="1" bandRow="1">
                <a:tableStyleId>{2D5ABB26-0587-4C30-8999-92F81FD0307C}</a:tableStyleId>
              </a:tblPr>
              <a:tblGrid>
                <a:gridCol w="460375"/>
                <a:gridCol w="530860"/>
                <a:gridCol w="758190"/>
                <a:gridCol w="486410"/>
                <a:gridCol w="594360"/>
                <a:gridCol w="1289050"/>
              </a:tblGrid>
              <a:tr h="310370">
                <a:tc>
                  <a:txBody>
                    <a:bodyPr/>
                    <a:lstStyle/>
                    <a:p>
                      <a:pPr marL="31750">
                        <a:lnSpc>
                          <a:spcPts val="1390"/>
                        </a:lnSpc>
                      </a:pPr>
                      <a:r>
                        <a:rPr sz="1200" dirty="0">
                          <a:latin typeface="宋体" panose="02010600030101010101" pitchFamily="2" charset="-122"/>
                          <a:cs typeface="宋体" panose="02010600030101010101" pitchFamily="2" charset="-122"/>
                        </a:rPr>
                        <a:t>表</a:t>
                      </a:r>
                      <a:r>
                        <a:rPr sz="1200" spc="-35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3.2</a:t>
                      </a:r>
                      <a:endParaRPr sz="1200">
                        <a:latin typeface="Cambria" panose="02040503050406030204"/>
                        <a:cs typeface="Cambria" panose="02040503050406030204"/>
                      </a:endParaRPr>
                    </a:p>
                  </a:txBody>
                  <a:tcPr marL="0" marR="0" marT="0" marB="0"/>
                </a:tc>
                <a:tc>
                  <a:txBody>
                    <a:bodyPr/>
                    <a:lstStyle/>
                    <a:p>
                      <a:pPr marL="37465">
                        <a:lnSpc>
                          <a:spcPts val="1390"/>
                        </a:lnSpc>
                      </a:pPr>
                      <a:r>
                        <a:rPr sz="1200" dirty="0">
                          <a:latin typeface="宋体" panose="02010600030101010101" pitchFamily="2" charset="-122"/>
                          <a:cs typeface="宋体" panose="02010600030101010101" pitchFamily="2" charset="-122"/>
                        </a:rPr>
                        <a:t>视频表</a:t>
                      </a:r>
                      <a:endParaRPr sz="1200">
                        <a:latin typeface="宋体" panose="02010600030101010101" pitchFamily="2" charset="-122"/>
                        <a:cs typeface="宋体" panose="02010600030101010101" pitchFamily="2" charset="-122"/>
                      </a:endParaRPr>
                    </a:p>
                  </a:txBody>
                  <a:tcPr marL="0" marR="0" marT="0" marB="0"/>
                </a:tc>
                <a:tc gridSpan="4">
                  <a:txBody>
                    <a:bodyPr/>
                    <a:lstStyle/>
                    <a:p>
                      <a:pPr>
                        <a:lnSpc>
                          <a:spcPct val="100000"/>
                        </a:lnSpc>
                      </a:pPr>
                      <a:endParaRPr sz="1100">
                        <a:latin typeface="Times New Roman" panose="02020603050405020304"/>
                        <a:cs typeface="Times New Roman" panose="02020603050405020304"/>
                      </a:endParaRPr>
                    </a:p>
                  </a:txBody>
                  <a:tcPr marL="0" marR="0" marT="0" marB="0"/>
                </a:tc>
                <a:tc hMerge="1">
                  <a:tcPr marL="0" marR="0" marT="0" marB="0"/>
                </a:tc>
                <a:tc hMerge="1">
                  <a:tcPr marL="0" marR="0" marT="0" marB="0"/>
                </a:tc>
                <a:tc hMerge="1">
                  <a:tcPr marL="0" marR="0" marT="0" marB="0"/>
                </a:tc>
              </a:tr>
              <a:tr h="414341">
                <a:tc>
                  <a:txBody>
                    <a:bodyPr/>
                    <a:lstStyle/>
                    <a:p>
                      <a:pPr marL="31750">
                        <a:lnSpc>
                          <a:spcPct val="100000"/>
                        </a:lnSpc>
                        <a:spcBef>
                          <a:spcPts val="865"/>
                        </a:spcBef>
                      </a:pPr>
                      <a:r>
                        <a:rPr sz="1200" dirty="0">
                          <a:latin typeface="宋体" panose="02010600030101010101" pitchFamily="2" charset="-122"/>
                          <a:cs typeface="宋体" panose="02010600030101010101" pitchFamily="2" charset="-122"/>
                        </a:rPr>
                        <a:t>列名</a:t>
                      </a:r>
                      <a:endParaRPr sz="1200">
                        <a:latin typeface="宋体" panose="02010600030101010101" pitchFamily="2" charset="-122"/>
                        <a:cs typeface="宋体" panose="02010600030101010101" pitchFamily="2" charset="-122"/>
                      </a:endParaRPr>
                    </a:p>
                  </a:txBody>
                  <a:tcPr marL="0" marR="0" marT="10985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5560">
                        <a:lnSpc>
                          <a:spcPct val="100000"/>
                        </a:lnSpc>
                        <a:spcBef>
                          <a:spcPts val="865"/>
                        </a:spcBef>
                      </a:pPr>
                      <a:r>
                        <a:rPr sz="1200" dirty="0">
                          <a:latin typeface="宋体" panose="02010600030101010101" pitchFamily="2" charset="-122"/>
                          <a:cs typeface="宋体" panose="02010600030101010101" pitchFamily="2" charset="-122"/>
                        </a:rPr>
                        <a:t>数据类型</a:t>
                      </a:r>
                      <a:endParaRPr sz="1200">
                        <a:latin typeface="宋体" panose="02010600030101010101" pitchFamily="2" charset="-122"/>
                        <a:cs typeface="宋体" panose="02010600030101010101" pitchFamily="2" charset="-122"/>
                      </a:endParaRPr>
                    </a:p>
                  </a:txBody>
                  <a:tcPr marL="0" marR="0" marT="109855" marB="0"/>
                </a:tc>
                <a:tc>
                  <a:txBody>
                    <a:bodyPr/>
                    <a:lstStyle/>
                    <a:p>
                      <a:pPr marL="112395">
                        <a:lnSpc>
                          <a:spcPct val="100000"/>
                        </a:lnSpc>
                        <a:spcBef>
                          <a:spcPts val="865"/>
                        </a:spcBef>
                      </a:pPr>
                      <a:r>
                        <a:rPr sz="1200" dirty="0">
                          <a:latin typeface="宋体" panose="02010600030101010101" pitchFamily="2" charset="-122"/>
                          <a:cs typeface="宋体" panose="02010600030101010101" pitchFamily="2" charset="-122"/>
                        </a:rPr>
                        <a:t>长度</a:t>
                      </a:r>
                      <a:endParaRPr sz="1200">
                        <a:latin typeface="宋体" panose="02010600030101010101" pitchFamily="2" charset="-122"/>
                        <a:cs typeface="宋体" panose="02010600030101010101" pitchFamily="2" charset="-122"/>
                      </a:endParaRPr>
                    </a:p>
                  </a:txBody>
                  <a:tcPr marL="0" marR="0" marT="109855" marB="0"/>
                </a:tc>
                <a:tc>
                  <a:txBody>
                    <a:bodyPr/>
                    <a:lstStyle/>
                    <a:p>
                      <a:pPr marL="67945">
                        <a:lnSpc>
                          <a:spcPct val="100000"/>
                        </a:lnSpc>
                        <a:spcBef>
                          <a:spcPts val="865"/>
                        </a:spcBef>
                      </a:pPr>
                      <a:r>
                        <a:rPr sz="1200" dirty="0">
                          <a:latin typeface="宋体" panose="02010600030101010101" pitchFamily="2" charset="-122"/>
                          <a:cs typeface="宋体" panose="02010600030101010101" pitchFamily="2" charset="-122"/>
                        </a:rPr>
                        <a:t>允许空</a:t>
                      </a:r>
                      <a:endParaRPr sz="1200">
                        <a:latin typeface="宋体" panose="02010600030101010101" pitchFamily="2" charset="-122"/>
                        <a:cs typeface="宋体" panose="02010600030101010101" pitchFamily="2" charset="-122"/>
                      </a:endParaRPr>
                    </a:p>
                  </a:txBody>
                  <a:tcPr marL="0" marR="0" marT="109855" marB="0"/>
                </a:tc>
                <a:tc>
                  <a:txBody>
                    <a:bodyPr/>
                    <a:lstStyle/>
                    <a:p>
                      <a:pPr marL="67945">
                        <a:lnSpc>
                          <a:spcPct val="100000"/>
                        </a:lnSpc>
                        <a:spcBef>
                          <a:spcPts val="865"/>
                        </a:spcBef>
                      </a:pPr>
                      <a:r>
                        <a:rPr sz="1200" dirty="0">
                          <a:latin typeface="宋体" panose="02010600030101010101" pitchFamily="2" charset="-122"/>
                          <a:cs typeface="宋体" panose="02010600030101010101" pitchFamily="2" charset="-122"/>
                        </a:rPr>
                        <a:t>主键</a:t>
                      </a:r>
                      <a:r>
                        <a:rPr sz="1200" spc="434"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外键</a:t>
                      </a:r>
                      <a:r>
                        <a:rPr sz="1200" spc="434"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说明</a:t>
                      </a:r>
                      <a:endParaRPr sz="1200">
                        <a:latin typeface="宋体" panose="02010600030101010101" pitchFamily="2" charset="-122"/>
                        <a:cs typeface="宋体" panose="02010600030101010101" pitchFamily="2" charset="-122"/>
                      </a:endParaRPr>
                    </a:p>
                  </a:txBody>
                  <a:tcPr marL="0" marR="0" marT="109855" marB="0"/>
                </a:tc>
              </a:tr>
              <a:tr h="308907">
                <a:tc>
                  <a:txBody>
                    <a:bodyPr/>
                    <a:lstStyle/>
                    <a:p>
                      <a:pPr marL="31750">
                        <a:lnSpc>
                          <a:spcPts val="1365"/>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2255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5560">
                        <a:lnSpc>
                          <a:spcPts val="1365"/>
                        </a:lnSpc>
                        <a:spcBef>
                          <a:spcPts val="965"/>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txBody>
                  <a:tcPr marL="0" marR="0" marT="12255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67945">
                        <a:lnSpc>
                          <a:spcPts val="1365"/>
                        </a:lnSpc>
                        <a:spcBef>
                          <a:spcPts val="965"/>
                        </a:spcBef>
                      </a:pPr>
                      <a:r>
                        <a:rPr sz="1200" dirty="0">
                          <a:latin typeface="宋体" panose="02010600030101010101" pitchFamily="2" charset="-122"/>
                          <a:cs typeface="宋体" panose="02010600030101010101" pitchFamily="2" charset="-122"/>
                        </a:rPr>
                        <a:t>否</a:t>
                      </a:r>
                      <a:endParaRPr sz="1200">
                        <a:latin typeface="宋体" panose="02010600030101010101" pitchFamily="2" charset="-122"/>
                        <a:cs typeface="宋体" panose="02010600030101010101" pitchFamily="2" charset="-122"/>
                      </a:endParaRPr>
                    </a:p>
                  </a:txBody>
                  <a:tcPr marL="0" marR="0" marT="122555" marB="0"/>
                </a:tc>
                <a:tc>
                  <a:txBody>
                    <a:bodyPr/>
                    <a:lstStyle/>
                    <a:p>
                      <a:pPr marL="67945">
                        <a:lnSpc>
                          <a:spcPts val="1365"/>
                        </a:lnSpc>
                        <a:spcBef>
                          <a:spcPts val="965"/>
                        </a:spcBef>
                        <a:tabLst>
                          <a:tab pos="951865" algn="l"/>
                        </a:tabLst>
                      </a:pPr>
                      <a:r>
                        <a:rPr sz="1200" dirty="0">
                          <a:latin typeface="宋体" panose="02010600030101010101" pitchFamily="2" charset="-122"/>
                          <a:cs typeface="宋体" panose="02010600030101010101" pitchFamily="2" charset="-122"/>
                        </a:rPr>
                        <a:t>是	</a:t>
                      </a: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22555" marB="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graphicFrame>
        <p:nvGraphicFramePr>
          <p:cNvPr id="4" name="object 4"/>
          <p:cNvGraphicFramePr>
            <a:graphicFrameLocks noGrp="1"/>
          </p:cNvGraphicFramePr>
          <p:nvPr/>
        </p:nvGraphicFramePr>
        <p:xfrm>
          <a:off x="1109725" y="1038449"/>
          <a:ext cx="5670550" cy="8568690"/>
        </p:xfrm>
        <a:graphic>
          <a:graphicData uri="http://schemas.openxmlformats.org/drawingml/2006/table">
            <a:tbl>
              <a:tblPr firstRow="1" bandRow="1">
                <a:tableStyleId>{2D5ABB26-0587-4C30-8999-92F81FD0307C}</a:tableStyleId>
              </a:tblPr>
              <a:tblGrid>
                <a:gridCol w="1073150"/>
                <a:gridCol w="862965"/>
                <a:gridCol w="327660"/>
                <a:gridCol w="384175"/>
                <a:gridCol w="917575"/>
                <a:gridCol w="255270"/>
                <a:gridCol w="1845310"/>
              </a:tblGrid>
              <a:tr h="301932">
                <a:tc>
                  <a:txBody>
                    <a:bodyPr/>
                    <a:lstStyle/>
                    <a:p>
                      <a:pPr marL="31750" marR="21590">
                        <a:lnSpc>
                          <a:spcPts val="1380"/>
                        </a:lnSpc>
                      </a:pPr>
                      <a:r>
                        <a:rPr sz="1200" spc="-5" dirty="0">
                          <a:latin typeface="Cambria" panose="02040503050406030204"/>
                          <a:cs typeface="Cambria" panose="02040503050406030204"/>
                        </a:rPr>
                        <a:t>bucket_name</a:t>
                      </a:r>
                      <a:endParaRPr sz="1200">
                        <a:latin typeface="Cambria" panose="02040503050406030204"/>
                        <a:cs typeface="Cambria" panose="02040503050406030204"/>
                      </a:endParaRPr>
                    </a:p>
                  </a:txBody>
                  <a:tcPr marL="0" marR="0" marT="0" marB="0"/>
                </a:tc>
                <a:tc>
                  <a:txBody>
                    <a:bodyPr/>
                    <a:lstStyle/>
                    <a:p>
                      <a:pPr marR="21590">
                        <a:lnSpc>
                          <a:spcPts val="1380"/>
                        </a:lnSpc>
                      </a:pPr>
                      <a:r>
                        <a:rPr sz="1200" spc="-5" dirty="0">
                          <a:latin typeface="Cambria" panose="02040503050406030204"/>
                          <a:cs typeface="Cambria" panose="02040503050406030204"/>
                        </a:rPr>
                        <a:t>varchar</a:t>
                      </a:r>
                      <a:endParaRPr sz="1200">
                        <a:latin typeface="Cambria" panose="02040503050406030204"/>
                        <a:cs typeface="Cambria" panose="02040503050406030204"/>
                      </a:endParaRPr>
                    </a:p>
                  </a:txBody>
                  <a:tcPr marL="0" marR="0" marT="0" marB="0"/>
                </a:tc>
                <a:tc>
                  <a:txBody>
                    <a:bodyPr/>
                    <a:lstStyle/>
                    <a:p>
                      <a:pPr>
                        <a:lnSpc>
                          <a:spcPts val="1380"/>
                        </a:lnSpc>
                      </a:pPr>
                      <a:r>
                        <a:rPr sz="1200" spc="-5" dirty="0">
                          <a:latin typeface="Cambria" panose="02040503050406030204"/>
                          <a:cs typeface="Cambria" panose="02040503050406030204"/>
                        </a:rPr>
                        <a:t>255</a:t>
                      </a:r>
                      <a:endParaRPr sz="1200">
                        <a:latin typeface="Cambria" panose="02040503050406030204"/>
                        <a:cs typeface="Cambria" panose="02040503050406030204"/>
                      </a:endParaRPr>
                    </a:p>
                  </a:txBody>
                  <a:tcPr marL="0" marR="0" marT="0" marB="0"/>
                </a:tc>
                <a:tc>
                  <a:txBody>
                    <a:bodyPr/>
                    <a:lstStyle/>
                    <a:p>
                      <a:pPr marR="34925" algn="ctr">
                        <a:lnSpc>
                          <a:spcPts val="1380"/>
                        </a:lnSpc>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0" marB="0"/>
                </a:tc>
                <a:tc gridSpan="3">
                  <a:txBody>
                    <a:bodyPr/>
                    <a:lstStyle/>
                    <a:p>
                      <a:pPr marL="21590" algn="ctr">
                        <a:lnSpc>
                          <a:spcPts val="1380"/>
                        </a:lnSpc>
                      </a:pPr>
                      <a:r>
                        <a:rPr sz="1200" dirty="0">
                          <a:latin typeface="宋体" panose="02010600030101010101" pitchFamily="2" charset="-122"/>
                          <a:cs typeface="宋体" panose="02010600030101010101" pitchFamily="2" charset="-122"/>
                        </a:rPr>
                        <a:t>所属桶名</a:t>
                      </a:r>
                      <a:endParaRPr sz="1200">
                        <a:latin typeface="宋体" panose="02010600030101010101" pitchFamily="2" charset="-122"/>
                        <a:cs typeface="宋体" panose="02010600030101010101" pitchFamily="2" charset="-122"/>
                      </a:endParaRPr>
                    </a:p>
                  </a:txBody>
                  <a:tcPr marL="0" marR="0" marT="0" marB="0"/>
                </a:tc>
                <a:tc hMerge="1">
                  <a:tcPr marL="0" marR="0" marT="0" marB="0"/>
                </a:tc>
                <a:tc hMerge="1">
                  <a:tcPr marL="0" marR="0" marT="0" marB="0"/>
                </a:tc>
              </a:tr>
              <a:tr h="427482">
                <a:tc>
                  <a:txBody>
                    <a:bodyPr/>
                    <a:lstStyle/>
                    <a:p>
                      <a:pPr marL="31750" marR="21590">
                        <a:lnSpc>
                          <a:spcPct val="100000"/>
                        </a:lnSpc>
                        <a:spcBef>
                          <a:spcPts val="920"/>
                        </a:spcBef>
                      </a:pPr>
                      <a:r>
                        <a:rPr sz="1200" spc="-5" dirty="0">
                          <a:latin typeface="Cambria" panose="02040503050406030204"/>
                          <a:cs typeface="Cambria" panose="02040503050406030204"/>
                        </a:rPr>
                        <a:t>object_key</a:t>
                      </a:r>
                      <a:endParaRPr sz="1200">
                        <a:latin typeface="Cambria" panose="02040503050406030204"/>
                        <a:cs typeface="Cambria" panose="02040503050406030204"/>
                      </a:endParaRPr>
                    </a:p>
                  </a:txBody>
                  <a:tcPr marL="0" marR="0" marT="116839" marB="0"/>
                </a:tc>
                <a:tc>
                  <a:txBody>
                    <a:bodyPr/>
                    <a:lstStyle/>
                    <a:p>
                      <a:pPr marR="21590">
                        <a:lnSpc>
                          <a:spcPct val="100000"/>
                        </a:lnSpc>
                        <a:spcBef>
                          <a:spcPts val="920"/>
                        </a:spcBef>
                      </a:pPr>
                      <a:r>
                        <a:rPr sz="1200" spc="-5" dirty="0">
                          <a:latin typeface="Cambria" panose="02040503050406030204"/>
                          <a:cs typeface="Cambria" panose="02040503050406030204"/>
                        </a:rPr>
                        <a:t>varchar</a:t>
                      </a:r>
                      <a:endParaRPr sz="1200">
                        <a:latin typeface="Cambria" panose="02040503050406030204"/>
                        <a:cs typeface="Cambria" panose="02040503050406030204"/>
                      </a:endParaRPr>
                    </a:p>
                  </a:txBody>
                  <a:tcPr marL="0" marR="0" marT="116839" marB="0"/>
                </a:tc>
                <a:tc>
                  <a:txBody>
                    <a:bodyPr/>
                    <a:lstStyle/>
                    <a:p>
                      <a:pPr>
                        <a:lnSpc>
                          <a:spcPct val="100000"/>
                        </a:lnSpc>
                        <a:spcBef>
                          <a:spcPts val="920"/>
                        </a:spcBef>
                      </a:pPr>
                      <a:r>
                        <a:rPr sz="1200" spc="-5" dirty="0">
                          <a:latin typeface="Cambria" panose="02040503050406030204"/>
                          <a:cs typeface="Cambria" panose="02040503050406030204"/>
                        </a:rPr>
                        <a:t>500</a:t>
                      </a:r>
                      <a:endParaRPr sz="1200">
                        <a:latin typeface="Cambria" panose="02040503050406030204"/>
                        <a:cs typeface="Cambria" panose="02040503050406030204"/>
                      </a:endParaRPr>
                    </a:p>
                  </a:txBody>
                  <a:tcPr marL="0" marR="0" marT="116839" marB="0"/>
                </a:tc>
                <a:tc>
                  <a:txBody>
                    <a:bodyPr/>
                    <a:lstStyle/>
                    <a:p>
                      <a:pPr marR="34925" algn="ctr">
                        <a:lnSpc>
                          <a:spcPct val="100000"/>
                        </a:lnSpc>
                        <a:spcBef>
                          <a:spcPts val="92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839" marB="0"/>
                </a:tc>
                <a:tc gridSpan="3">
                  <a:txBody>
                    <a:bodyPr/>
                    <a:lstStyle/>
                    <a:p>
                      <a:pPr marL="137795" algn="ctr">
                        <a:lnSpc>
                          <a:spcPct val="100000"/>
                        </a:lnSpc>
                        <a:spcBef>
                          <a:spcPts val="920"/>
                        </a:spcBef>
                      </a:pPr>
                      <a:r>
                        <a:rPr sz="1200" dirty="0">
                          <a:latin typeface="宋体" panose="02010600030101010101" pitchFamily="2" charset="-122"/>
                          <a:cs typeface="宋体" panose="02010600030101010101" pitchFamily="2" charset="-122"/>
                        </a:rPr>
                        <a:t>文件的</a:t>
                      </a:r>
                      <a:r>
                        <a:rPr sz="1200" spc="-305" dirty="0">
                          <a:latin typeface="宋体" panose="02010600030101010101" pitchFamily="2" charset="-122"/>
                          <a:cs typeface="宋体" panose="02010600030101010101" pitchFamily="2" charset="-122"/>
                        </a:rPr>
                        <a:t> </a:t>
                      </a:r>
                      <a:r>
                        <a:rPr sz="1200" spc="-5" dirty="0">
                          <a:latin typeface="Cambria" panose="02040503050406030204"/>
                          <a:cs typeface="Cambria" panose="02040503050406030204"/>
                        </a:rPr>
                        <a:t>key</a:t>
                      </a:r>
                      <a:endParaRPr sz="1200">
                        <a:latin typeface="Cambria" panose="02040503050406030204"/>
                        <a:cs typeface="Cambria" panose="02040503050406030204"/>
                      </a:endParaRPr>
                    </a:p>
                  </a:txBody>
                  <a:tcPr marL="0" marR="0" marT="116839" marB="0"/>
                </a:tc>
                <a:tc hMerge="1">
                  <a:tcPr marL="0" marR="0" marT="0" marB="0"/>
                </a:tc>
                <a:tc hMerge="1">
                  <a:tcPr marL="0" marR="0" marT="0" marB="0"/>
                </a:tc>
              </a:tr>
              <a:tr h="426719">
                <a:tc>
                  <a:txBody>
                    <a:bodyPr/>
                    <a:lstStyle/>
                    <a:p>
                      <a:pPr marL="31750" marR="21590">
                        <a:lnSpc>
                          <a:spcPct val="100000"/>
                        </a:lnSpc>
                        <a:spcBef>
                          <a:spcPts val="915"/>
                        </a:spcBef>
                      </a:pPr>
                      <a:r>
                        <a:rPr sz="1200" spc="-5" dirty="0">
                          <a:latin typeface="Cambria" panose="02040503050406030204"/>
                          <a:cs typeface="Cambria" panose="02040503050406030204"/>
                        </a:rPr>
                        <a:t>create_date</a:t>
                      </a:r>
                      <a:endParaRPr sz="1200">
                        <a:latin typeface="Cambria" panose="02040503050406030204"/>
                        <a:cs typeface="Cambria" panose="02040503050406030204"/>
                      </a:endParaRPr>
                    </a:p>
                  </a:txBody>
                  <a:tcPr marL="0" marR="0" marT="116205" marB="0"/>
                </a:tc>
                <a:tc>
                  <a:txBody>
                    <a:bodyPr/>
                    <a:lstStyle/>
                    <a:p>
                      <a:pPr marR="21590">
                        <a:lnSpc>
                          <a:spcPct val="100000"/>
                        </a:lnSpc>
                        <a:spcBef>
                          <a:spcPts val="915"/>
                        </a:spcBef>
                      </a:pPr>
                      <a:r>
                        <a:rPr sz="1200" spc="-5" dirty="0">
                          <a:latin typeface="Cambria" panose="02040503050406030204"/>
                          <a:cs typeface="Cambria" panose="02040503050406030204"/>
                        </a:rPr>
                        <a:t>timestamp</a:t>
                      </a:r>
                      <a:endParaRPr sz="1200">
                        <a:latin typeface="Cambria" panose="02040503050406030204"/>
                        <a:cs typeface="Cambria" panose="02040503050406030204"/>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R="34925" algn="ctr">
                        <a:lnSpc>
                          <a:spcPct val="100000"/>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gridSpan="3">
                  <a:txBody>
                    <a:bodyPr/>
                    <a:lstStyle/>
                    <a:p>
                      <a:pPr marL="21590" algn="ctr">
                        <a:lnSpc>
                          <a:spcPct val="100000"/>
                        </a:lnSpc>
                        <a:spcBef>
                          <a:spcPts val="915"/>
                        </a:spcBef>
                      </a:pPr>
                      <a:r>
                        <a:rPr sz="1200" dirty="0">
                          <a:latin typeface="宋体" panose="02010600030101010101" pitchFamily="2" charset="-122"/>
                          <a:cs typeface="宋体" panose="02010600030101010101" pitchFamily="2" charset="-122"/>
                        </a:rPr>
                        <a:t>创建时间</a:t>
                      </a:r>
                      <a:endParaRPr sz="1200">
                        <a:latin typeface="宋体" panose="02010600030101010101" pitchFamily="2" charset="-122"/>
                        <a:cs typeface="宋体" panose="02010600030101010101" pitchFamily="2" charset="-122"/>
                      </a:endParaRPr>
                    </a:p>
                  </a:txBody>
                  <a:tcPr marL="0" marR="0" marT="116205" marB="0"/>
                </a:tc>
                <a:tc hMerge="1">
                  <a:tcPr marL="0" marR="0" marT="0" marB="0"/>
                </a:tc>
                <a:tc hMerge="1">
                  <a:tcPr marL="0" marR="0" marT="0" marB="0"/>
                </a:tc>
              </a:tr>
              <a:tr h="302694">
                <a:tc>
                  <a:txBody>
                    <a:bodyPr/>
                    <a:lstStyle/>
                    <a:p>
                      <a:pPr marL="31750" marR="21590">
                        <a:lnSpc>
                          <a:spcPts val="1365"/>
                        </a:lnSpc>
                        <a:spcBef>
                          <a:spcPts val="915"/>
                        </a:spcBef>
                      </a:pPr>
                      <a:r>
                        <a:rPr sz="1200" spc="-5" dirty="0">
                          <a:latin typeface="Cambria" panose="02040503050406030204"/>
                          <a:cs typeface="Cambria" panose="02040503050406030204"/>
                        </a:rPr>
                        <a:t>update_date</a:t>
                      </a:r>
                      <a:endParaRPr sz="1200">
                        <a:latin typeface="Cambria" panose="02040503050406030204"/>
                        <a:cs typeface="Cambria" panose="02040503050406030204"/>
                      </a:endParaRPr>
                    </a:p>
                  </a:txBody>
                  <a:tcPr marL="0" marR="0" marT="116205" marB="0"/>
                </a:tc>
                <a:tc>
                  <a:txBody>
                    <a:bodyPr/>
                    <a:lstStyle/>
                    <a:p>
                      <a:pPr marR="21590">
                        <a:lnSpc>
                          <a:spcPts val="1365"/>
                        </a:lnSpc>
                        <a:spcBef>
                          <a:spcPts val="915"/>
                        </a:spcBef>
                      </a:pPr>
                      <a:r>
                        <a:rPr sz="1200" spc="-5" dirty="0">
                          <a:latin typeface="Cambria" panose="02040503050406030204"/>
                          <a:cs typeface="Cambria" panose="02040503050406030204"/>
                        </a:rPr>
                        <a:t>timestamp</a:t>
                      </a:r>
                      <a:endParaRPr sz="1200">
                        <a:latin typeface="Cambria" panose="02040503050406030204"/>
                        <a:cs typeface="Cambria" panose="02040503050406030204"/>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R="34925" algn="ctr">
                        <a:lnSpc>
                          <a:spcPts val="1365"/>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gridSpan="3">
                  <a:txBody>
                    <a:bodyPr/>
                    <a:lstStyle/>
                    <a:p>
                      <a:pPr marL="21590" algn="ctr">
                        <a:lnSpc>
                          <a:spcPts val="1365"/>
                        </a:lnSpc>
                        <a:spcBef>
                          <a:spcPts val="915"/>
                        </a:spcBef>
                      </a:pPr>
                      <a:r>
                        <a:rPr sz="1200" dirty="0">
                          <a:latin typeface="宋体" panose="02010600030101010101" pitchFamily="2" charset="-122"/>
                          <a:cs typeface="宋体" panose="02010600030101010101" pitchFamily="2" charset="-122"/>
                        </a:rPr>
                        <a:t>更新时间</a:t>
                      </a:r>
                      <a:endParaRPr sz="1200">
                        <a:latin typeface="宋体" panose="02010600030101010101" pitchFamily="2" charset="-122"/>
                        <a:cs typeface="宋体" panose="02010600030101010101" pitchFamily="2" charset="-122"/>
                      </a:endParaRPr>
                    </a:p>
                  </a:txBody>
                  <a:tcPr marL="0" marR="0" marT="116205" marB="0"/>
                </a:tc>
                <a:tc hMerge="1">
                  <a:tcPr marL="0" marR="0" marT="0" marB="0"/>
                </a:tc>
                <a:tc hMerge="1">
                  <a:tcPr marL="0" marR="0" marT="0" marB="0"/>
                </a:tc>
              </a:tr>
              <a:tr h="869324">
                <a:tc>
                  <a:txBody>
                    <a:bodyPr/>
                    <a:lstStyle/>
                    <a:p>
                      <a:pPr marR="21590">
                        <a:lnSpc>
                          <a:spcPct val="100000"/>
                        </a:lnSpc>
                      </a:pPr>
                      <a:endParaRPr sz="1100">
                        <a:latin typeface="Times New Roman" panose="02020603050405020304"/>
                        <a:cs typeface="Times New Roman" panose="02020603050405020304"/>
                      </a:endParaRPr>
                    </a:p>
                  </a:txBody>
                  <a:tcPr marL="0" marR="0" marT="0" marB="0"/>
                </a:tc>
                <a:tc>
                  <a:txBody>
                    <a:bodyPr/>
                    <a:lstStyle/>
                    <a:p>
                      <a:pPr marR="21590">
                        <a:lnSpc>
                          <a:spcPct val="100000"/>
                        </a:lnSpc>
                      </a:pPr>
                      <a:endParaRPr sz="1100">
                        <a:latin typeface="Times New Roman" panose="02020603050405020304"/>
                        <a:cs typeface="Times New Roman" panose="02020603050405020304"/>
                      </a:endParaRPr>
                    </a:p>
                  </a:txBody>
                  <a:tcPr marL="0" marR="0" marT="0" marB="0"/>
                </a:tc>
                <a:tc gridSpan="2">
                  <a:txBody>
                    <a:bodyPr/>
                    <a:lstStyle/>
                    <a:p>
                      <a:pPr marR="21590">
                        <a:lnSpc>
                          <a:spcPct val="100000"/>
                        </a:lnSpc>
                      </a:pPr>
                      <a:endParaRPr sz="1400">
                        <a:latin typeface="Times New Roman" panose="02020603050405020304"/>
                        <a:cs typeface="Times New Roman" panose="02020603050405020304"/>
                      </a:endParaRPr>
                    </a:p>
                    <a:p>
                      <a:pPr marR="21590">
                        <a:lnSpc>
                          <a:spcPct val="100000"/>
                        </a:lnSpc>
                      </a:pPr>
                      <a:endParaRPr sz="1400">
                        <a:latin typeface="Times New Roman" panose="02020603050405020304"/>
                        <a:cs typeface="Times New Roman" panose="02020603050405020304"/>
                      </a:endParaRPr>
                    </a:p>
                    <a:p>
                      <a:pPr marL="313055">
                        <a:lnSpc>
                          <a:spcPct val="100000"/>
                        </a:lnSpc>
                        <a:spcBef>
                          <a:spcPts val="1130"/>
                        </a:spcBef>
                      </a:pPr>
                      <a:r>
                        <a:rPr sz="1200" dirty="0">
                          <a:latin typeface="宋体" panose="02010600030101010101" pitchFamily="2" charset="-122"/>
                          <a:cs typeface="宋体" panose="02010600030101010101" pitchFamily="2" charset="-122"/>
                        </a:rPr>
                        <a:t>表</a:t>
                      </a:r>
                      <a:r>
                        <a:rPr sz="1200" spc="-385"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3.3</a:t>
                      </a:r>
                      <a:endParaRPr sz="1200">
                        <a:latin typeface="Cambria" panose="02040503050406030204"/>
                        <a:cs typeface="Cambria" panose="02040503050406030204"/>
                      </a:endParaRPr>
                    </a:p>
                  </a:txBody>
                  <a:tcPr marL="0" marR="0" marT="0" marB="0"/>
                </a:tc>
                <a:tc hMerge="1">
                  <a:tcPr marL="0" marR="0" marT="0" marB="0"/>
                </a:tc>
                <a:tc>
                  <a:txBody>
                    <a:bodyPr/>
                    <a:lstStyle/>
                    <a:p>
                      <a:pPr>
                        <a:lnSpc>
                          <a:spcPct val="100000"/>
                        </a:lnSpc>
                      </a:pPr>
                      <a:endParaRPr sz="1200">
                        <a:latin typeface="Times New Roman" panose="02020603050405020304"/>
                        <a:cs typeface="Times New Roman" panose="02020603050405020304"/>
                      </a:endParaRPr>
                    </a:p>
                    <a:p>
                      <a:pPr>
                        <a:lnSpc>
                          <a:spcPct val="100000"/>
                        </a:lnSpc>
                      </a:pPr>
                      <a:endParaRPr sz="1200">
                        <a:latin typeface="Times New Roman" panose="02020603050405020304"/>
                        <a:cs typeface="Times New Roman" panose="02020603050405020304"/>
                      </a:endParaRPr>
                    </a:p>
                    <a:p>
                      <a:pPr>
                        <a:lnSpc>
                          <a:spcPct val="100000"/>
                        </a:lnSpc>
                        <a:spcBef>
                          <a:spcPts val="40"/>
                        </a:spcBef>
                      </a:pPr>
                      <a:endParaRPr sz="1350">
                        <a:latin typeface="Times New Roman" panose="02020603050405020304"/>
                        <a:cs typeface="Times New Roman" panose="02020603050405020304"/>
                      </a:endParaRPr>
                    </a:p>
                    <a:p>
                      <a:pPr marL="93980">
                        <a:lnSpc>
                          <a:spcPct val="100000"/>
                        </a:lnSpc>
                      </a:pPr>
                      <a:r>
                        <a:rPr sz="1200" dirty="0">
                          <a:latin typeface="宋体" panose="02010600030101010101" pitchFamily="2" charset="-122"/>
                          <a:cs typeface="宋体" panose="02010600030101010101" pitchFamily="2" charset="-122"/>
                        </a:rPr>
                        <a:t>视频信息表</a:t>
                      </a:r>
                      <a:endParaRPr sz="1200">
                        <a:latin typeface="宋体" panose="02010600030101010101" pitchFamily="2" charset="-122"/>
                        <a:cs typeface="宋体" panose="02010600030101010101" pitchFamily="2" charset="-122"/>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r>
              <a:tr h="306968">
                <a:tc>
                  <a:txBody>
                    <a:bodyPr/>
                    <a:lstStyle/>
                    <a:p>
                      <a:pPr marL="394335" marR="21590">
                        <a:lnSpc>
                          <a:spcPct val="100000"/>
                        </a:lnSpc>
                        <a:spcBef>
                          <a:spcPts val="865"/>
                        </a:spcBef>
                      </a:pPr>
                      <a:r>
                        <a:rPr sz="1200" dirty="0">
                          <a:latin typeface="宋体" panose="02010600030101010101" pitchFamily="2" charset="-122"/>
                          <a:cs typeface="宋体" panose="02010600030101010101" pitchFamily="2" charset="-122"/>
                        </a:rPr>
                        <a:t>列名</a:t>
                      </a:r>
                      <a:endParaRPr sz="1200">
                        <a:latin typeface="宋体" panose="02010600030101010101" pitchFamily="2" charset="-122"/>
                        <a:cs typeface="宋体" panose="02010600030101010101" pitchFamily="2" charset="-122"/>
                      </a:endParaRPr>
                    </a:p>
                  </a:txBody>
                  <a:tcPr marL="0" marR="0" marT="109855" marB="0"/>
                </a:tc>
                <a:tc>
                  <a:txBody>
                    <a:bodyPr/>
                    <a:lstStyle/>
                    <a:p>
                      <a:pPr marL="200660" marR="21590">
                        <a:lnSpc>
                          <a:spcPct val="100000"/>
                        </a:lnSpc>
                        <a:spcBef>
                          <a:spcPts val="865"/>
                        </a:spcBef>
                      </a:pPr>
                      <a:r>
                        <a:rPr sz="1200" dirty="0">
                          <a:latin typeface="宋体" panose="02010600030101010101" pitchFamily="2" charset="-122"/>
                          <a:cs typeface="宋体" panose="02010600030101010101" pitchFamily="2" charset="-122"/>
                        </a:rPr>
                        <a:t>数据类型</a:t>
                      </a:r>
                      <a:endParaRPr sz="1200">
                        <a:latin typeface="宋体" panose="02010600030101010101" pitchFamily="2" charset="-122"/>
                        <a:cs typeface="宋体" panose="02010600030101010101" pitchFamily="2" charset="-122"/>
                      </a:endParaRPr>
                    </a:p>
                  </a:txBody>
                  <a:tcPr marL="0" marR="0" marT="109855" marB="0"/>
                </a:tc>
                <a:tc gridSpan="2">
                  <a:txBody>
                    <a:bodyPr/>
                    <a:lstStyle/>
                    <a:p>
                      <a:pPr marL="172720" marR="21590">
                        <a:lnSpc>
                          <a:spcPct val="100000"/>
                        </a:lnSpc>
                        <a:spcBef>
                          <a:spcPts val="865"/>
                        </a:spcBef>
                      </a:pPr>
                      <a:r>
                        <a:rPr sz="1200" dirty="0">
                          <a:latin typeface="宋体" panose="02010600030101010101" pitchFamily="2" charset="-122"/>
                          <a:cs typeface="宋体" panose="02010600030101010101" pitchFamily="2" charset="-122"/>
                        </a:rPr>
                        <a:t>长度</a:t>
                      </a:r>
                      <a:endParaRPr sz="1200">
                        <a:latin typeface="宋体" panose="02010600030101010101" pitchFamily="2" charset="-122"/>
                        <a:cs typeface="宋体" panose="02010600030101010101" pitchFamily="2" charset="-122"/>
                      </a:endParaRPr>
                    </a:p>
                  </a:txBody>
                  <a:tcPr marL="0" marR="0" marT="109855" marB="0"/>
                </a:tc>
                <a:tc hMerge="1">
                  <a:tcPr marL="0" marR="0" marT="0" marB="0"/>
                </a:tc>
                <a:tc>
                  <a:txBody>
                    <a:bodyPr/>
                    <a:lstStyle/>
                    <a:p>
                      <a:pPr>
                        <a:lnSpc>
                          <a:spcPct val="100000"/>
                        </a:lnSpc>
                        <a:spcBef>
                          <a:spcPts val="865"/>
                        </a:spcBef>
                        <a:tabLst>
                          <a:tab pos="560705" algn="l"/>
                        </a:tabLst>
                      </a:pPr>
                      <a:r>
                        <a:rPr sz="1200" dirty="0">
                          <a:latin typeface="宋体" panose="02010600030101010101" pitchFamily="2" charset="-122"/>
                          <a:cs typeface="宋体" panose="02010600030101010101" pitchFamily="2" charset="-122"/>
                        </a:rPr>
                        <a:t>允许	主</a:t>
                      </a:r>
                      <a:endParaRPr sz="1200">
                        <a:latin typeface="宋体" panose="02010600030101010101" pitchFamily="2" charset="-122"/>
                        <a:cs typeface="宋体" panose="02010600030101010101" pitchFamily="2" charset="-122"/>
                      </a:endParaRPr>
                    </a:p>
                  </a:txBody>
                  <a:tcPr marL="0" marR="0" marT="109855" marB="0"/>
                </a:tc>
                <a:tc>
                  <a:txBody>
                    <a:bodyPr/>
                    <a:lstStyle/>
                    <a:p>
                      <a:pPr marR="34925" algn="r">
                        <a:lnSpc>
                          <a:spcPct val="100000"/>
                        </a:lnSpc>
                        <a:spcBef>
                          <a:spcPts val="865"/>
                        </a:spcBef>
                      </a:pPr>
                      <a:r>
                        <a:rPr sz="1200" dirty="0">
                          <a:latin typeface="宋体" panose="02010600030101010101" pitchFamily="2" charset="-122"/>
                          <a:cs typeface="宋体" panose="02010600030101010101" pitchFamily="2" charset="-122"/>
                        </a:rPr>
                        <a:t>外</a:t>
                      </a:r>
                      <a:endParaRPr sz="1200">
                        <a:latin typeface="宋体" panose="02010600030101010101" pitchFamily="2" charset="-122"/>
                        <a:cs typeface="宋体" panose="02010600030101010101" pitchFamily="2" charset="-122"/>
                      </a:endParaRPr>
                    </a:p>
                  </a:txBody>
                  <a:tcPr marL="0" marR="0" marT="109855" marB="0"/>
                </a:tc>
                <a:tc>
                  <a:txBody>
                    <a:bodyPr/>
                    <a:lstStyle/>
                    <a:p>
                      <a:pPr marL="157480" algn="ctr">
                        <a:lnSpc>
                          <a:spcPct val="100000"/>
                        </a:lnSpc>
                        <a:spcBef>
                          <a:spcPts val="865"/>
                        </a:spcBef>
                      </a:pPr>
                      <a:r>
                        <a:rPr sz="1200" dirty="0">
                          <a:latin typeface="宋体" panose="02010600030101010101" pitchFamily="2" charset="-122"/>
                          <a:cs typeface="宋体" panose="02010600030101010101" pitchFamily="2" charset="-122"/>
                        </a:rPr>
                        <a:t>说明</a:t>
                      </a:r>
                      <a:endParaRPr sz="1200">
                        <a:latin typeface="宋体" panose="02010600030101010101" pitchFamily="2" charset="-122"/>
                        <a:cs typeface="宋体" panose="02010600030101010101" pitchFamily="2" charset="-122"/>
                      </a:endParaRPr>
                    </a:p>
                  </a:txBody>
                  <a:tcPr marL="0" marR="0" marT="109855" marB="0"/>
                </a:tc>
              </a:tr>
              <a:tr h="305499">
                <a:tc>
                  <a:txBody>
                    <a:bodyPr/>
                    <a:lstStyle/>
                    <a:p>
                      <a:pPr marR="21590">
                        <a:lnSpc>
                          <a:spcPct val="100000"/>
                        </a:lnSpc>
                      </a:pPr>
                      <a:endParaRPr sz="1100">
                        <a:latin typeface="Times New Roman" panose="02020603050405020304"/>
                        <a:cs typeface="Times New Roman" panose="02020603050405020304"/>
                      </a:endParaRPr>
                    </a:p>
                  </a:txBody>
                  <a:tcPr marL="0" marR="0" marT="0" marB="0"/>
                </a:tc>
                <a:tc>
                  <a:txBody>
                    <a:bodyPr/>
                    <a:lstStyle/>
                    <a:p>
                      <a:pPr marR="21590">
                        <a:lnSpc>
                          <a:spcPct val="100000"/>
                        </a:lnSpc>
                      </a:pPr>
                      <a:endParaRPr sz="1100">
                        <a:latin typeface="Times New Roman" panose="02020603050405020304"/>
                        <a:cs typeface="Times New Roman" panose="02020603050405020304"/>
                      </a:endParaRPr>
                    </a:p>
                  </a:txBody>
                  <a:tcPr marL="0" marR="0" marT="0" marB="0"/>
                </a:tc>
                <a:tc gridSpan="2">
                  <a:txBody>
                    <a:bodyPr/>
                    <a:lstStyle/>
                    <a:p>
                      <a:pPr marR="21590">
                        <a:lnSpc>
                          <a:spcPct val="100000"/>
                        </a:lnSpc>
                      </a:pPr>
                      <a:endParaRPr sz="1100">
                        <a:latin typeface="Times New Roman" panose="02020603050405020304"/>
                        <a:cs typeface="Times New Roman" panose="02020603050405020304"/>
                      </a:endParaRPr>
                    </a:p>
                  </a:txBody>
                  <a:tcPr marL="0" marR="0" marT="0" marB="0"/>
                </a:tc>
                <a:tc hMerge="1">
                  <a:tcPr marL="0" marR="0" marT="0" marB="0"/>
                </a:tc>
                <a:tc>
                  <a:txBody>
                    <a:bodyPr/>
                    <a:lstStyle/>
                    <a:p>
                      <a:pPr marL="76200">
                        <a:lnSpc>
                          <a:spcPct val="100000"/>
                        </a:lnSpc>
                        <a:spcBef>
                          <a:spcPts val="10"/>
                        </a:spcBef>
                        <a:tabLst>
                          <a:tab pos="560705" algn="l"/>
                        </a:tabLst>
                      </a:pPr>
                      <a:r>
                        <a:rPr sz="1200" dirty="0">
                          <a:latin typeface="宋体" panose="02010600030101010101" pitchFamily="2" charset="-122"/>
                          <a:cs typeface="宋体" panose="02010600030101010101" pitchFamily="2" charset="-122"/>
                        </a:rPr>
                        <a:t>空	键</a:t>
                      </a:r>
                      <a:endParaRPr sz="1200">
                        <a:latin typeface="宋体" panose="02010600030101010101" pitchFamily="2" charset="-122"/>
                        <a:cs typeface="宋体" panose="02010600030101010101" pitchFamily="2" charset="-122"/>
                      </a:endParaRPr>
                    </a:p>
                  </a:txBody>
                  <a:tcPr marL="0" marR="0" marT="1270" marB="0"/>
                </a:tc>
                <a:tc>
                  <a:txBody>
                    <a:bodyPr/>
                    <a:lstStyle/>
                    <a:p>
                      <a:pPr marR="34925" algn="r">
                        <a:lnSpc>
                          <a:spcPct val="100000"/>
                        </a:lnSpc>
                        <a:spcBef>
                          <a:spcPts val="10"/>
                        </a:spcBef>
                      </a:pPr>
                      <a:r>
                        <a:rPr sz="1200" dirty="0">
                          <a:latin typeface="宋体" panose="02010600030101010101" pitchFamily="2" charset="-122"/>
                          <a:cs typeface="宋体" panose="02010600030101010101" pitchFamily="2" charset="-122"/>
                        </a:rPr>
                        <a:t>键</a:t>
                      </a:r>
                      <a:endParaRPr sz="1200">
                        <a:latin typeface="宋体" panose="02010600030101010101" pitchFamily="2" charset="-122"/>
                        <a:cs typeface="宋体" panose="02010600030101010101" pitchFamily="2" charset="-122"/>
                      </a:endParaRPr>
                    </a:p>
                  </a:txBody>
                  <a:tcPr marL="0" marR="0" marT="1270" marB="0"/>
                </a:tc>
                <a:tc>
                  <a:txBody>
                    <a:bodyPr/>
                    <a:lstStyle/>
                    <a:p>
                      <a:pPr>
                        <a:lnSpc>
                          <a:spcPct val="100000"/>
                        </a:lnSpc>
                      </a:pPr>
                      <a:endParaRPr sz="1100">
                        <a:latin typeface="Times New Roman" panose="02020603050405020304"/>
                        <a:cs typeface="Times New Roman" panose="02020603050405020304"/>
                      </a:endParaRPr>
                    </a:p>
                  </a:txBody>
                  <a:tcPr marL="0" marR="0" marT="0" marB="0"/>
                </a:tc>
              </a:tr>
              <a:tr h="432171">
                <a:tc>
                  <a:txBody>
                    <a:bodyPr/>
                    <a:lstStyle/>
                    <a:p>
                      <a:pPr marL="50165" marR="21590"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22555" marB="0"/>
                </a:tc>
                <a:tc>
                  <a:txBody>
                    <a:bodyPr/>
                    <a:lstStyle/>
                    <a:p>
                      <a:pPr marL="314960" marR="21590">
                        <a:lnSpc>
                          <a:spcPct val="100000"/>
                        </a:lnSpc>
                        <a:spcBef>
                          <a:spcPts val="965"/>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txBody>
                  <a:tcPr marL="0" marR="0" marT="122555" marB="0"/>
                </a:tc>
                <a:tc gridSpan="2">
                  <a:txBody>
                    <a:bodyPr/>
                    <a:lstStyle/>
                    <a:p>
                      <a:pPr marR="21590">
                        <a:lnSpc>
                          <a:spcPct val="100000"/>
                        </a:lnSpc>
                      </a:pPr>
                      <a:endParaRPr sz="1100">
                        <a:latin typeface="Times New Roman" panose="02020603050405020304"/>
                        <a:cs typeface="Times New Roman" panose="02020603050405020304"/>
                      </a:endParaRPr>
                    </a:p>
                  </a:txBody>
                  <a:tcPr marL="0" marR="0" marT="0" marB="0"/>
                </a:tc>
                <a:tc hMerge="1">
                  <a:tcPr marL="0" marR="0" marT="0" marB="0"/>
                </a:tc>
                <a:tc>
                  <a:txBody>
                    <a:bodyPr/>
                    <a:lstStyle/>
                    <a:p>
                      <a:pPr marL="76200">
                        <a:lnSpc>
                          <a:spcPct val="100000"/>
                        </a:lnSpc>
                        <a:spcBef>
                          <a:spcPts val="965"/>
                        </a:spcBef>
                        <a:tabLst>
                          <a:tab pos="560705" algn="l"/>
                        </a:tabLst>
                      </a:pPr>
                      <a:r>
                        <a:rPr sz="1200" dirty="0">
                          <a:latin typeface="宋体" panose="02010600030101010101" pitchFamily="2" charset="-122"/>
                          <a:cs typeface="宋体" panose="02010600030101010101" pitchFamily="2" charset="-122"/>
                        </a:rPr>
                        <a:t>否	是</a:t>
                      </a:r>
                      <a:endParaRPr sz="1200">
                        <a:latin typeface="宋体" panose="02010600030101010101" pitchFamily="2" charset="-122"/>
                        <a:cs typeface="宋体" panose="02010600030101010101" pitchFamily="2" charset="-122"/>
                      </a:endParaRPr>
                    </a:p>
                  </a:txBody>
                  <a:tcPr marL="0" marR="0" marT="12255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160020"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22555" marB="0"/>
                </a:tc>
              </a:tr>
              <a:tr h="426713">
                <a:tc>
                  <a:txBody>
                    <a:bodyPr/>
                    <a:lstStyle/>
                    <a:p>
                      <a:pPr marL="311785" marR="21590">
                        <a:lnSpc>
                          <a:spcPct val="100000"/>
                        </a:lnSpc>
                        <a:spcBef>
                          <a:spcPts val="920"/>
                        </a:spcBef>
                      </a:pPr>
                      <a:r>
                        <a:rPr sz="1200" spc="-5" dirty="0">
                          <a:latin typeface="Cambria" panose="02040503050406030204"/>
                          <a:cs typeface="Cambria" panose="02040503050406030204"/>
                        </a:rPr>
                        <a:t>user_id</a:t>
                      </a:r>
                      <a:endParaRPr sz="1200">
                        <a:latin typeface="Cambria" panose="02040503050406030204"/>
                        <a:cs typeface="Cambria" panose="02040503050406030204"/>
                      </a:endParaRPr>
                    </a:p>
                  </a:txBody>
                  <a:tcPr marL="0" marR="0" marT="116839" marB="0"/>
                </a:tc>
                <a:tc>
                  <a:txBody>
                    <a:bodyPr/>
                    <a:lstStyle/>
                    <a:p>
                      <a:pPr marL="314960" marR="21590">
                        <a:lnSpc>
                          <a:spcPct val="100000"/>
                        </a:lnSpc>
                        <a:spcBef>
                          <a:spcPts val="920"/>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txBody>
                  <a:tcPr marL="0" marR="0" marT="116839" marB="0"/>
                </a:tc>
                <a:tc gridSpan="2">
                  <a:txBody>
                    <a:bodyPr/>
                    <a:lstStyle/>
                    <a:p>
                      <a:pPr marR="21590">
                        <a:lnSpc>
                          <a:spcPct val="100000"/>
                        </a:lnSpc>
                      </a:pPr>
                      <a:endParaRPr sz="1100">
                        <a:latin typeface="Times New Roman" panose="02020603050405020304"/>
                        <a:cs typeface="Times New Roman" panose="02020603050405020304"/>
                      </a:endParaRPr>
                    </a:p>
                  </a:txBody>
                  <a:tcPr marL="0" marR="0" marT="0" marB="0"/>
                </a:tc>
                <a:tc hMerge="1">
                  <a:tcPr marL="0" marR="0" marT="0" marB="0"/>
                </a:tc>
                <a:tc>
                  <a:txBody>
                    <a:bodyPr/>
                    <a:lstStyle/>
                    <a:p>
                      <a:pPr marL="76200">
                        <a:lnSpc>
                          <a:spcPct val="100000"/>
                        </a:lnSpc>
                        <a:spcBef>
                          <a:spcPts val="92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839"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158115" algn="ctr">
                        <a:lnSpc>
                          <a:spcPct val="100000"/>
                        </a:lnSpc>
                        <a:spcBef>
                          <a:spcPts val="920"/>
                        </a:spcBef>
                      </a:pPr>
                      <a:r>
                        <a:rPr sz="1200" dirty="0">
                          <a:latin typeface="宋体" panose="02010600030101010101" pitchFamily="2" charset="-122"/>
                          <a:cs typeface="宋体" panose="02010600030101010101" pitchFamily="2" charset="-122"/>
                        </a:rPr>
                        <a:t>用户</a:t>
                      </a:r>
                      <a:r>
                        <a:rPr sz="1200" spc="-31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16839" marB="0"/>
                </a:tc>
              </a:tr>
              <a:tr h="427481">
                <a:tc>
                  <a:txBody>
                    <a:bodyPr/>
                    <a:lstStyle/>
                    <a:p>
                      <a:pPr marL="276860" marR="21590">
                        <a:lnSpc>
                          <a:spcPct val="100000"/>
                        </a:lnSpc>
                        <a:spcBef>
                          <a:spcPts val="920"/>
                        </a:spcBef>
                      </a:pPr>
                      <a:r>
                        <a:rPr sz="1200" spc="-5" dirty="0">
                          <a:latin typeface="Cambria" panose="02040503050406030204"/>
                          <a:cs typeface="Cambria" panose="02040503050406030204"/>
                        </a:rPr>
                        <a:t>video_id</a:t>
                      </a:r>
                      <a:endParaRPr sz="1200">
                        <a:latin typeface="Cambria" panose="02040503050406030204"/>
                        <a:cs typeface="Cambria" panose="02040503050406030204"/>
                      </a:endParaRPr>
                    </a:p>
                  </a:txBody>
                  <a:tcPr marL="0" marR="0" marT="116839" marB="0"/>
                </a:tc>
                <a:tc>
                  <a:txBody>
                    <a:bodyPr/>
                    <a:lstStyle/>
                    <a:p>
                      <a:pPr marL="314960" marR="21590">
                        <a:lnSpc>
                          <a:spcPct val="100000"/>
                        </a:lnSpc>
                        <a:spcBef>
                          <a:spcPts val="920"/>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txBody>
                  <a:tcPr marL="0" marR="0" marT="116839" marB="0"/>
                </a:tc>
                <a:tc gridSpan="2">
                  <a:txBody>
                    <a:bodyPr/>
                    <a:lstStyle/>
                    <a:p>
                      <a:pPr marR="21590">
                        <a:lnSpc>
                          <a:spcPct val="100000"/>
                        </a:lnSpc>
                      </a:pPr>
                      <a:endParaRPr sz="1100">
                        <a:latin typeface="Times New Roman" panose="02020603050405020304"/>
                        <a:cs typeface="Times New Roman" panose="02020603050405020304"/>
                      </a:endParaRPr>
                    </a:p>
                  </a:txBody>
                  <a:tcPr marL="0" marR="0" marT="0" marB="0"/>
                </a:tc>
                <a:tc hMerge="1">
                  <a:tcPr marL="0" marR="0" marT="0" marB="0"/>
                </a:tc>
                <a:tc>
                  <a:txBody>
                    <a:bodyPr/>
                    <a:lstStyle/>
                    <a:p>
                      <a:pPr marL="76200">
                        <a:lnSpc>
                          <a:spcPct val="100000"/>
                        </a:lnSpc>
                        <a:spcBef>
                          <a:spcPts val="92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839"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158115" algn="ctr">
                        <a:lnSpc>
                          <a:spcPct val="100000"/>
                        </a:lnSpc>
                        <a:spcBef>
                          <a:spcPts val="920"/>
                        </a:spcBef>
                      </a:pPr>
                      <a:r>
                        <a:rPr sz="1200" dirty="0">
                          <a:latin typeface="宋体" panose="02010600030101010101" pitchFamily="2" charset="-122"/>
                          <a:cs typeface="宋体" panose="02010600030101010101" pitchFamily="2" charset="-122"/>
                        </a:rPr>
                        <a:t>视频</a:t>
                      </a:r>
                      <a:r>
                        <a:rPr sz="1200" spc="-31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16839" marB="0"/>
                </a:tc>
              </a:tr>
              <a:tr h="426720">
                <a:tc>
                  <a:txBody>
                    <a:bodyPr/>
                    <a:lstStyle/>
                    <a:p>
                      <a:pPr marL="159385" marR="21590">
                        <a:lnSpc>
                          <a:spcPct val="100000"/>
                        </a:lnSpc>
                        <a:spcBef>
                          <a:spcPts val="915"/>
                        </a:spcBef>
                      </a:pPr>
                      <a:r>
                        <a:rPr sz="1200" spc="-5" dirty="0">
                          <a:latin typeface="Cambria" panose="02040503050406030204"/>
                          <a:cs typeface="Cambria" panose="02040503050406030204"/>
                        </a:rPr>
                        <a:t>video_name</a:t>
                      </a:r>
                      <a:endParaRPr sz="1200">
                        <a:latin typeface="Cambria" panose="02040503050406030204"/>
                        <a:cs typeface="Cambria" panose="02040503050406030204"/>
                      </a:endParaRPr>
                    </a:p>
                  </a:txBody>
                  <a:tcPr marL="0" marR="0" marT="116205" marB="0"/>
                </a:tc>
                <a:tc>
                  <a:txBody>
                    <a:bodyPr/>
                    <a:lstStyle/>
                    <a:p>
                      <a:pPr marL="254000" marR="21590">
                        <a:lnSpc>
                          <a:spcPct val="100000"/>
                        </a:lnSpc>
                        <a:spcBef>
                          <a:spcPts val="915"/>
                        </a:spcBef>
                      </a:pPr>
                      <a:r>
                        <a:rPr sz="1200" spc="-5" dirty="0">
                          <a:latin typeface="Cambria" panose="02040503050406030204"/>
                          <a:cs typeface="Cambria" panose="02040503050406030204"/>
                        </a:rPr>
                        <a:t>varchar</a:t>
                      </a:r>
                      <a:endParaRPr sz="1200">
                        <a:latin typeface="Cambria" panose="02040503050406030204"/>
                        <a:cs typeface="Cambria" panose="02040503050406030204"/>
                      </a:endParaRPr>
                    </a:p>
                  </a:txBody>
                  <a:tcPr marL="0" marR="0" marT="116205" marB="0"/>
                </a:tc>
                <a:tc gridSpan="2">
                  <a:txBody>
                    <a:bodyPr/>
                    <a:lstStyle/>
                    <a:p>
                      <a:pPr marL="197485" marR="21590">
                        <a:lnSpc>
                          <a:spcPct val="100000"/>
                        </a:lnSpc>
                        <a:spcBef>
                          <a:spcPts val="915"/>
                        </a:spcBef>
                      </a:pPr>
                      <a:r>
                        <a:rPr sz="1200" spc="-5" dirty="0">
                          <a:latin typeface="Cambria" panose="02040503050406030204"/>
                          <a:cs typeface="Cambria" panose="02040503050406030204"/>
                        </a:rPr>
                        <a:t>255</a:t>
                      </a:r>
                      <a:endParaRPr sz="1200">
                        <a:latin typeface="Cambria" panose="02040503050406030204"/>
                        <a:cs typeface="Cambria" panose="02040503050406030204"/>
                      </a:endParaRPr>
                    </a:p>
                  </a:txBody>
                  <a:tcPr marL="0" marR="0" marT="116205" marB="0"/>
                </a:tc>
                <a:tc hMerge="1">
                  <a:tcPr marL="0" marR="0" marT="0" marB="0"/>
                </a:tc>
                <a:tc>
                  <a:txBody>
                    <a:bodyPr/>
                    <a:lstStyle/>
                    <a:p>
                      <a:pPr marL="76200">
                        <a:lnSpc>
                          <a:spcPct val="100000"/>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157480" algn="ctr">
                        <a:lnSpc>
                          <a:spcPct val="100000"/>
                        </a:lnSpc>
                        <a:spcBef>
                          <a:spcPts val="915"/>
                        </a:spcBef>
                      </a:pPr>
                      <a:r>
                        <a:rPr sz="1200" dirty="0">
                          <a:latin typeface="宋体" panose="02010600030101010101" pitchFamily="2" charset="-122"/>
                          <a:cs typeface="宋体" panose="02010600030101010101" pitchFamily="2" charset="-122"/>
                        </a:rPr>
                        <a:t>视频名称</a:t>
                      </a:r>
                      <a:endParaRPr sz="1200">
                        <a:latin typeface="宋体" panose="02010600030101010101" pitchFamily="2" charset="-122"/>
                        <a:cs typeface="宋体" panose="02010600030101010101" pitchFamily="2" charset="-122"/>
                      </a:endParaRPr>
                    </a:p>
                  </a:txBody>
                  <a:tcPr marL="0" marR="0" marT="116205" marB="0"/>
                </a:tc>
              </a:tr>
              <a:tr h="426713">
                <a:tc>
                  <a:txBody>
                    <a:bodyPr/>
                    <a:lstStyle/>
                    <a:p>
                      <a:pPr marL="31750">
                        <a:lnSpc>
                          <a:spcPct val="100000"/>
                        </a:lnSpc>
                        <a:spcBef>
                          <a:spcPts val="915"/>
                        </a:spcBef>
                      </a:pPr>
                      <a:r>
                        <a:rPr sz="1200" spc="-5" dirty="0">
                          <a:latin typeface="Cambria" panose="02040503050406030204"/>
                          <a:cs typeface="Cambria" panose="02040503050406030204"/>
                        </a:rPr>
                        <a:t>v</a:t>
                      </a:r>
                      <a:r>
                        <a:rPr sz="1200" dirty="0">
                          <a:latin typeface="Cambria" panose="02040503050406030204"/>
                          <a:cs typeface="Cambria" panose="02040503050406030204"/>
                        </a:rPr>
                        <a:t>i</a:t>
                      </a:r>
                      <a:r>
                        <a:rPr sz="1200" spc="-10" dirty="0">
                          <a:latin typeface="Cambria" panose="02040503050406030204"/>
                          <a:cs typeface="Cambria" panose="02040503050406030204"/>
                        </a:rPr>
                        <a:t>d</a:t>
                      </a:r>
                      <a:r>
                        <a:rPr sz="1200" dirty="0">
                          <a:latin typeface="Cambria" panose="02040503050406030204"/>
                          <a:cs typeface="Cambria" panose="02040503050406030204"/>
                        </a:rPr>
                        <a:t>e</a:t>
                      </a:r>
                      <a:r>
                        <a:rPr sz="1200" spc="-5" dirty="0">
                          <a:latin typeface="Cambria" panose="02040503050406030204"/>
                          <a:cs typeface="Cambria" panose="02040503050406030204"/>
                        </a:rPr>
                        <a:t>o_</a:t>
                      </a:r>
                      <a:r>
                        <a:rPr sz="1200" dirty="0">
                          <a:latin typeface="Cambria" panose="02040503050406030204"/>
                          <a:cs typeface="Cambria" panose="02040503050406030204"/>
                        </a:rPr>
                        <a:t>s</a:t>
                      </a:r>
                      <a:r>
                        <a:rPr sz="1200" spc="-5" dirty="0">
                          <a:latin typeface="Cambria" panose="02040503050406030204"/>
                          <a:cs typeface="Cambria" panose="02040503050406030204"/>
                        </a:rPr>
                        <a:t>umm</a:t>
                      </a:r>
                      <a:r>
                        <a:rPr sz="1200" dirty="0">
                          <a:latin typeface="Cambria" panose="02040503050406030204"/>
                          <a:cs typeface="Cambria" panose="02040503050406030204"/>
                        </a:rPr>
                        <a:t>a</a:t>
                      </a:r>
                      <a:r>
                        <a:rPr sz="1200" spc="5" dirty="0">
                          <a:latin typeface="Cambria" panose="02040503050406030204"/>
                          <a:cs typeface="Cambria" panose="02040503050406030204"/>
                        </a:rPr>
                        <a:t>r</a:t>
                      </a:r>
                      <a:r>
                        <a:rPr sz="1200" dirty="0">
                          <a:latin typeface="Cambria" panose="02040503050406030204"/>
                          <a:cs typeface="Cambria" panose="02040503050406030204"/>
                        </a:rPr>
                        <a:t>y</a:t>
                      </a:r>
                      <a:endParaRPr sz="1200">
                        <a:latin typeface="Cambria" panose="02040503050406030204"/>
                        <a:cs typeface="Cambria" panose="02040503050406030204"/>
                      </a:endParaRPr>
                    </a:p>
                  </a:txBody>
                  <a:tcPr marL="0" marR="0" marT="116205" marB="0"/>
                </a:tc>
                <a:tc>
                  <a:txBody>
                    <a:bodyPr/>
                    <a:lstStyle/>
                    <a:p>
                      <a:pPr marL="254000" marR="21590">
                        <a:lnSpc>
                          <a:spcPct val="100000"/>
                        </a:lnSpc>
                        <a:spcBef>
                          <a:spcPts val="915"/>
                        </a:spcBef>
                      </a:pPr>
                      <a:r>
                        <a:rPr sz="1200" spc="-5" dirty="0">
                          <a:latin typeface="Cambria" panose="02040503050406030204"/>
                          <a:cs typeface="Cambria" panose="02040503050406030204"/>
                        </a:rPr>
                        <a:t>varchar</a:t>
                      </a:r>
                      <a:endParaRPr sz="1200">
                        <a:latin typeface="Cambria" panose="02040503050406030204"/>
                        <a:cs typeface="Cambria" panose="02040503050406030204"/>
                      </a:endParaRPr>
                    </a:p>
                  </a:txBody>
                  <a:tcPr marL="0" marR="0" marT="116205" marB="0"/>
                </a:tc>
                <a:tc gridSpan="2">
                  <a:txBody>
                    <a:bodyPr/>
                    <a:lstStyle/>
                    <a:p>
                      <a:pPr marL="156210" marR="21590">
                        <a:lnSpc>
                          <a:spcPct val="100000"/>
                        </a:lnSpc>
                        <a:spcBef>
                          <a:spcPts val="915"/>
                        </a:spcBef>
                      </a:pPr>
                      <a:r>
                        <a:rPr sz="1200" spc="-5" dirty="0">
                          <a:latin typeface="Cambria" panose="02040503050406030204"/>
                          <a:cs typeface="Cambria" panose="02040503050406030204"/>
                        </a:rPr>
                        <a:t>4069</a:t>
                      </a:r>
                      <a:endParaRPr sz="1200">
                        <a:latin typeface="Cambria" panose="02040503050406030204"/>
                        <a:cs typeface="Cambria" panose="02040503050406030204"/>
                      </a:endParaRPr>
                    </a:p>
                  </a:txBody>
                  <a:tcPr marL="0" marR="0" marT="116205" marB="0"/>
                </a:tc>
                <a:tc hMerge="1">
                  <a:tcPr marL="0" marR="0" marT="0" marB="0"/>
                </a:tc>
                <a:tc>
                  <a:txBody>
                    <a:bodyPr/>
                    <a:lstStyle/>
                    <a:p>
                      <a:pPr marL="76200">
                        <a:lnSpc>
                          <a:spcPct val="100000"/>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157480" algn="ctr">
                        <a:lnSpc>
                          <a:spcPct val="100000"/>
                        </a:lnSpc>
                        <a:spcBef>
                          <a:spcPts val="915"/>
                        </a:spcBef>
                      </a:pPr>
                      <a:r>
                        <a:rPr sz="1200" dirty="0">
                          <a:latin typeface="宋体" panose="02010600030101010101" pitchFamily="2" charset="-122"/>
                          <a:cs typeface="宋体" panose="02010600030101010101" pitchFamily="2" charset="-122"/>
                        </a:rPr>
                        <a:t>视频简介</a:t>
                      </a:r>
                      <a:endParaRPr sz="1200">
                        <a:latin typeface="宋体" panose="02010600030101010101" pitchFamily="2" charset="-122"/>
                        <a:cs typeface="宋体" panose="02010600030101010101" pitchFamily="2" charset="-122"/>
                      </a:endParaRPr>
                    </a:p>
                  </a:txBody>
                  <a:tcPr marL="0" marR="0" marT="116205" marB="0"/>
                </a:tc>
              </a:tr>
              <a:tr h="426720">
                <a:tc>
                  <a:txBody>
                    <a:bodyPr/>
                    <a:lstStyle/>
                    <a:p>
                      <a:pPr marL="214630" marR="21590">
                        <a:lnSpc>
                          <a:spcPct val="100000"/>
                        </a:lnSpc>
                        <a:spcBef>
                          <a:spcPts val="915"/>
                        </a:spcBef>
                      </a:pPr>
                      <a:r>
                        <a:rPr sz="1200" spc="-5" dirty="0">
                          <a:latin typeface="Cambria" panose="02040503050406030204"/>
                          <a:cs typeface="Cambria" panose="02040503050406030204"/>
                        </a:rPr>
                        <a:t>video_size</a:t>
                      </a:r>
                      <a:endParaRPr sz="1200">
                        <a:latin typeface="Cambria" panose="02040503050406030204"/>
                        <a:cs typeface="Cambria" panose="02040503050406030204"/>
                      </a:endParaRPr>
                    </a:p>
                  </a:txBody>
                  <a:tcPr marL="0" marR="0" marT="116205" marB="0"/>
                </a:tc>
                <a:tc>
                  <a:txBody>
                    <a:bodyPr/>
                    <a:lstStyle/>
                    <a:p>
                      <a:pPr marL="254000" marR="21590">
                        <a:lnSpc>
                          <a:spcPct val="100000"/>
                        </a:lnSpc>
                        <a:spcBef>
                          <a:spcPts val="915"/>
                        </a:spcBef>
                      </a:pPr>
                      <a:r>
                        <a:rPr sz="1200" spc="-5" dirty="0">
                          <a:latin typeface="Cambria" panose="02040503050406030204"/>
                          <a:cs typeface="Cambria" panose="02040503050406030204"/>
                        </a:rPr>
                        <a:t>varchar</a:t>
                      </a:r>
                      <a:endParaRPr sz="1200">
                        <a:latin typeface="Cambria" panose="02040503050406030204"/>
                        <a:cs typeface="Cambria" panose="02040503050406030204"/>
                      </a:endParaRPr>
                    </a:p>
                  </a:txBody>
                  <a:tcPr marL="0" marR="0" marT="116205" marB="0"/>
                </a:tc>
                <a:tc gridSpan="2">
                  <a:txBody>
                    <a:bodyPr/>
                    <a:lstStyle/>
                    <a:p>
                      <a:pPr marL="197485" marR="21590">
                        <a:lnSpc>
                          <a:spcPct val="100000"/>
                        </a:lnSpc>
                        <a:spcBef>
                          <a:spcPts val="915"/>
                        </a:spcBef>
                      </a:pPr>
                      <a:r>
                        <a:rPr sz="1200" spc="-5" dirty="0">
                          <a:latin typeface="Cambria" panose="02040503050406030204"/>
                          <a:cs typeface="Cambria" panose="02040503050406030204"/>
                        </a:rPr>
                        <a:t>255</a:t>
                      </a:r>
                      <a:endParaRPr sz="1200">
                        <a:latin typeface="Cambria" panose="02040503050406030204"/>
                        <a:cs typeface="Cambria" panose="02040503050406030204"/>
                      </a:endParaRPr>
                    </a:p>
                  </a:txBody>
                  <a:tcPr marL="0" marR="0" marT="116205" marB="0"/>
                </a:tc>
                <a:tc hMerge="1">
                  <a:tcPr marL="0" marR="0" marT="0" marB="0"/>
                </a:tc>
                <a:tc>
                  <a:txBody>
                    <a:bodyPr/>
                    <a:lstStyle/>
                    <a:p>
                      <a:pPr marL="76200">
                        <a:lnSpc>
                          <a:spcPct val="100000"/>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157480" algn="ctr">
                        <a:lnSpc>
                          <a:spcPct val="100000"/>
                        </a:lnSpc>
                        <a:spcBef>
                          <a:spcPts val="915"/>
                        </a:spcBef>
                      </a:pPr>
                      <a:r>
                        <a:rPr sz="1200" dirty="0">
                          <a:latin typeface="宋体" panose="02010600030101010101" pitchFamily="2" charset="-122"/>
                          <a:cs typeface="宋体" panose="02010600030101010101" pitchFamily="2" charset="-122"/>
                        </a:rPr>
                        <a:t>视频大小</a:t>
                      </a:r>
                      <a:endParaRPr sz="1200">
                        <a:latin typeface="宋体" panose="02010600030101010101" pitchFamily="2" charset="-122"/>
                        <a:cs typeface="宋体" panose="02010600030101010101" pitchFamily="2" charset="-122"/>
                      </a:endParaRPr>
                    </a:p>
                  </a:txBody>
                  <a:tcPr marL="0" marR="0" marT="116205" marB="0"/>
                </a:tc>
              </a:tr>
              <a:tr h="425964">
                <a:tc>
                  <a:txBody>
                    <a:bodyPr/>
                    <a:lstStyle/>
                    <a:p>
                      <a:pPr marL="158115" marR="21590">
                        <a:lnSpc>
                          <a:spcPct val="100000"/>
                        </a:lnSpc>
                        <a:spcBef>
                          <a:spcPts val="915"/>
                        </a:spcBef>
                      </a:pPr>
                      <a:r>
                        <a:rPr sz="1200" spc="-5" dirty="0">
                          <a:latin typeface="Cambria" panose="02040503050406030204"/>
                          <a:cs typeface="Cambria" panose="02040503050406030204"/>
                        </a:rPr>
                        <a:t>video_cover</a:t>
                      </a:r>
                      <a:endParaRPr sz="1200">
                        <a:latin typeface="Cambria" panose="02040503050406030204"/>
                        <a:cs typeface="Cambria" panose="02040503050406030204"/>
                      </a:endParaRPr>
                    </a:p>
                  </a:txBody>
                  <a:tcPr marL="0" marR="0" marT="116205" marB="0"/>
                </a:tc>
                <a:tc>
                  <a:txBody>
                    <a:bodyPr/>
                    <a:lstStyle/>
                    <a:p>
                      <a:pPr marL="254000" marR="21590">
                        <a:lnSpc>
                          <a:spcPct val="100000"/>
                        </a:lnSpc>
                        <a:spcBef>
                          <a:spcPts val="915"/>
                        </a:spcBef>
                      </a:pPr>
                      <a:r>
                        <a:rPr sz="1200" spc="-5" dirty="0">
                          <a:latin typeface="Cambria" panose="02040503050406030204"/>
                          <a:cs typeface="Cambria" panose="02040503050406030204"/>
                        </a:rPr>
                        <a:t>varchar</a:t>
                      </a:r>
                      <a:endParaRPr sz="1200">
                        <a:latin typeface="Cambria" panose="02040503050406030204"/>
                        <a:cs typeface="Cambria" panose="02040503050406030204"/>
                      </a:endParaRPr>
                    </a:p>
                  </a:txBody>
                  <a:tcPr marL="0" marR="0" marT="116205" marB="0"/>
                </a:tc>
                <a:tc gridSpan="2">
                  <a:txBody>
                    <a:bodyPr/>
                    <a:lstStyle/>
                    <a:p>
                      <a:pPr marL="197485" marR="21590">
                        <a:lnSpc>
                          <a:spcPct val="100000"/>
                        </a:lnSpc>
                        <a:spcBef>
                          <a:spcPts val="915"/>
                        </a:spcBef>
                      </a:pPr>
                      <a:r>
                        <a:rPr sz="1200" spc="-5" dirty="0">
                          <a:latin typeface="Cambria" panose="02040503050406030204"/>
                          <a:cs typeface="Cambria" panose="02040503050406030204"/>
                        </a:rPr>
                        <a:t>512</a:t>
                      </a:r>
                      <a:endParaRPr sz="1200">
                        <a:latin typeface="Cambria" panose="02040503050406030204"/>
                        <a:cs typeface="Cambria" panose="02040503050406030204"/>
                      </a:endParaRPr>
                    </a:p>
                  </a:txBody>
                  <a:tcPr marL="0" marR="0" marT="116205" marB="0"/>
                </a:tc>
                <a:tc hMerge="1">
                  <a:tcPr marL="0" marR="0" marT="0" marB="0"/>
                </a:tc>
                <a:tc>
                  <a:txBody>
                    <a:bodyPr/>
                    <a:lstStyle/>
                    <a:p>
                      <a:pPr marL="76200">
                        <a:lnSpc>
                          <a:spcPct val="100000"/>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157480" algn="ctr">
                        <a:lnSpc>
                          <a:spcPct val="100000"/>
                        </a:lnSpc>
                        <a:spcBef>
                          <a:spcPts val="915"/>
                        </a:spcBef>
                      </a:pPr>
                      <a:r>
                        <a:rPr sz="1200" dirty="0">
                          <a:latin typeface="宋体" panose="02010600030101010101" pitchFamily="2" charset="-122"/>
                          <a:cs typeface="宋体" panose="02010600030101010101" pitchFamily="2" charset="-122"/>
                        </a:rPr>
                        <a:t>视频封面</a:t>
                      </a:r>
                      <a:endParaRPr sz="1200">
                        <a:latin typeface="宋体" panose="02010600030101010101" pitchFamily="2" charset="-122"/>
                        <a:cs typeface="宋体" panose="02010600030101010101" pitchFamily="2" charset="-122"/>
                      </a:endParaRPr>
                    </a:p>
                  </a:txBody>
                  <a:tcPr marL="0" marR="0" marT="116205" marB="0"/>
                </a:tc>
              </a:tr>
              <a:tr h="426720">
                <a:tc>
                  <a:txBody>
                    <a:bodyPr/>
                    <a:lstStyle/>
                    <a:p>
                      <a:pPr marL="66675" marR="21590">
                        <a:lnSpc>
                          <a:spcPct val="100000"/>
                        </a:lnSpc>
                        <a:spcBef>
                          <a:spcPts val="920"/>
                        </a:spcBef>
                      </a:pPr>
                      <a:r>
                        <a:rPr sz="1200" spc="-5" dirty="0">
                          <a:latin typeface="Cambria" panose="02040503050406030204"/>
                          <a:cs typeface="Cambria" panose="02040503050406030204"/>
                        </a:rPr>
                        <a:t>works_label_id</a:t>
                      </a:r>
                      <a:endParaRPr sz="1200">
                        <a:latin typeface="Cambria" panose="02040503050406030204"/>
                        <a:cs typeface="Cambria" panose="02040503050406030204"/>
                      </a:endParaRPr>
                    </a:p>
                  </a:txBody>
                  <a:tcPr marL="0" marR="0" marT="116839" marB="0"/>
                </a:tc>
                <a:tc>
                  <a:txBody>
                    <a:bodyPr/>
                    <a:lstStyle/>
                    <a:p>
                      <a:pPr marL="415290" marR="21590">
                        <a:lnSpc>
                          <a:spcPct val="100000"/>
                        </a:lnSpc>
                        <a:spcBef>
                          <a:spcPts val="920"/>
                        </a:spcBef>
                      </a:pPr>
                      <a:r>
                        <a:rPr sz="1200" dirty="0">
                          <a:latin typeface="Cambria" panose="02040503050406030204"/>
                          <a:cs typeface="Cambria" panose="02040503050406030204"/>
                        </a:rPr>
                        <a:t>int</a:t>
                      </a:r>
                      <a:endParaRPr sz="1200">
                        <a:latin typeface="Cambria" panose="02040503050406030204"/>
                        <a:cs typeface="Cambria" panose="02040503050406030204"/>
                      </a:endParaRPr>
                    </a:p>
                  </a:txBody>
                  <a:tcPr marL="0" marR="0" marT="116839" marB="0"/>
                </a:tc>
                <a:tc gridSpan="2">
                  <a:txBody>
                    <a:bodyPr/>
                    <a:lstStyle/>
                    <a:p>
                      <a:pPr marR="21590">
                        <a:lnSpc>
                          <a:spcPct val="100000"/>
                        </a:lnSpc>
                      </a:pPr>
                      <a:endParaRPr sz="1100">
                        <a:latin typeface="Times New Roman" panose="02020603050405020304"/>
                        <a:cs typeface="Times New Roman" panose="02020603050405020304"/>
                      </a:endParaRPr>
                    </a:p>
                  </a:txBody>
                  <a:tcPr marL="0" marR="0" marT="0" marB="0"/>
                </a:tc>
                <a:tc hMerge="1">
                  <a:tcPr marL="0" marR="0" marT="0" marB="0"/>
                </a:tc>
                <a:tc>
                  <a:txBody>
                    <a:bodyPr/>
                    <a:lstStyle/>
                    <a:p>
                      <a:pPr marL="76200">
                        <a:lnSpc>
                          <a:spcPct val="100000"/>
                        </a:lnSpc>
                        <a:spcBef>
                          <a:spcPts val="92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839"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158115" algn="ctr">
                        <a:lnSpc>
                          <a:spcPct val="100000"/>
                        </a:lnSpc>
                        <a:spcBef>
                          <a:spcPts val="920"/>
                        </a:spcBef>
                      </a:pPr>
                      <a:r>
                        <a:rPr sz="1200" dirty="0">
                          <a:latin typeface="宋体" panose="02010600030101010101" pitchFamily="2" charset="-122"/>
                          <a:cs typeface="宋体" panose="02010600030101010101" pitchFamily="2" charset="-122"/>
                        </a:rPr>
                        <a:t>标签</a:t>
                      </a:r>
                      <a:r>
                        <a:rPr sz="1200" spc="-31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16839" marB="0"/>
                </a:tc>
              </a:tr>
              <a:tr h="426720">
                <a:tc>
                  <a:txBody>
                    <a:bodyPr/>
                    <a:lstStyle/>
                    <a:p>
                      <a:pPr marL="142875" marR="21590">
                        <a:lnSpc>
                          <a:spcPct val="100000"/>
                        </a:lnSpc>
                        <a:spcBef>
                          <a:spcPts val="920"/>
                        </a:spcBef>
                      </a:pPr>
                      <a:r>
                        <a:rPr sz="1200" spc="-5" dirty="0">
                          <a:latin typeface="Cambria" panose="02040503050406030204"/>
                          <a:cs typeface="Cambria" panose="02040503050406030204"/>
                        </a:rPr>
                        <a:t>video_status</a:t>
                      </a:r>
                      <a:endParaRPr sz="1200">
                        <a:latin typeface="Cambria" panose="02040503050406030204"/>
                        <a:cs typeface="Cambria" panose="02040503050406030204"/>
                      </a:endParaRPr>
                    </a:p>
                  </a:txBody>
                  <a:tcPr marL="0" marR="0" marT="116839" marB="0"/>
                </a:tc>
                <a:tc>
                  <a:txBody>
                    <a:bodyPr/>
                    <a:lstStyle/>
                    <a:p>
                      <a:pPr marL="415290" marR="21590">
                        <a:lnSpc>
                          <a:spcPct val="100000"/>
                        </a:lnSpc>
                        <a:spcBef>
                          <a:spcPts val="920"/>
                        </a:spcBef>
                      </a:pPr>
                      <a:r>
                        <a:rPr sz="1200" dirty="0">
                          <a:latin typeface="Cambria" panose="02040503050406030204"/>
                          <a:cs typeface="Cambria" panose="02040503050406030204"/>
                        </a:rPr>
                        <a:t>int</a:t>
                      </a:r>
                      <a:endParaRPr sz="1200">
                        <a:latin typeface="Cambria" panose="02040503050406030204"/>
                        <a:cs typeface="Cambria" panose="02040503050406030204"/>
                      </a:endParaRPr>
                    </a:p>
                  </a:txBody>
                  <a:tcPr marL="0" marR="0" marT="116839" marB="0"/>
                </a:tc>
                <a:tc gridSpan="2">
                  <a:txBody>
                    <a:bodyPr/>
                    <a:lstStyle/>
                    <a:p>
                      <a:pPr marR="21590">
                        <a:lnSpc>
                          <a:spcPct val="100000"/>
                        </a:lnSpc>
                      </a:pPr>
                      <a:endParaRPr sz="1100">
                        <a:latin typeface="Times New Roman" panose="02020603050405020304"/>
                        <a:cs typeface="Times New Roman" panose="02020603050405020304"/>
                      </a:endParaRPr>
                    </a:p>
                  </a:txBody>
                  <a:tcPr marL="0" marR="0" marT="0" marB="0"/>
                </a:tc>
                <a:tc hMerge="1">
                  <a:tcPr marL="0" marR="0" marT="0" marB="0"/>
                </a:tc>
                <a:tc>
                  <a:txBody>
                    <a:bodyPr/>
                    <a:lstStyle/>
                    <a:p>
                      <a:pPr marL="76200">
                        <a:lnSpc>
                          <a:spcPct val="100000"/>
                        </a:lnSpc>
                        <a:spcBef>
                          <a:spcPts val="92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839"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159385" algn="ctr">
                        <a:lnSpc>
                          <a:spcPct val="100000"/>
                        </a:lnSpc>
                        <a:spcBef>
                          <a:spcPts val="920"/>
                        </a:spcBef>
                      </a:pPr>
                      <a:r>
                        <a:rPr sz="1200" spc="-5" dirty="0">
                          <a:latin typeface="Cambria" panose="02040503050406030204"/>
                          <a:cs typeface="Cambria" panose="02040503050406030204"/>
                        </a:rPr>
                        <a:t>0-</a:t>
                      </a:r>
                      <a:r>
                        <a:rPr sz="1200" dirty="0">
                          <a:latin typeface="宋体" panose="02010600030101010101" pitchFamily="2" charset="-122"/>
                          <a:cs typeface="宋体" panose="02010600030101010101" pitchFamily="2" charset="-122"/>
                        </a:rPr>
                        <a:t>正常</a:t>
                      </a:r>
                      <a:r>
                        <a:rPr sz="1200" spc="-1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1-</a:t>
                      </a:r>
                      <a:r>
                        <a:rPr sz="1200" dirty="0">
                          <a:latin typeface="宋体" panose="02010600030101010101" pitchFamily="2" charset="-122"/>
                          <a:cs typeface="宋体" panose="02010600030101010101" pitchFamily="2" charset="-122"/>
                        </a:rPr>
                        <a:t>异常</a:t>
                      </a:r>
                      <a:endParaRPr sz="1200">
                        <a:latin typeface="宋体" panose="02010600030101010101" pitchFamily="2" charset="-122"/>
                        <a:cs typeface="宋体" panose="02010600030101010101" pitchFamily="2" charset="-122"/>
                      </a:endParaRPr>
                    </a:p>
                  </a:txBody>
                  <a:tcPr marL="0" marR="0" marT="116839" marB="0"/>
                </a:tc>
              </a:tr>
              <a:tr h="619382">
                <a:tc>
                  <a:txBody>
                    <a:bodyPr/>
                    <a:lstStyle/>
                    <a:p>
                      <a:pPr marL="115570" marR="21590">
                        <a:lnSpc>
                          <a:spcPct val="100000"/>
                        </a:lnSpc>
                        <a:spcBef>
                          <a:spcPts val="920"/>
                        </a:spcBef>
                      </a:pPr>
                      <a:r>
                        <a:rPr sz="1200" spc="-5" dirty="0">
                          <a:latin typeface="Cambria" panose="02040503050406030204"/>
                          <a:cs typeface="Cambria" panose="02040503050406030204"/>
                        </a:rPr>
                        <a:t>video_review</a:t>
                      </a:r>
                      <a:endParaRPr sz="1200">
                        <a:latin typeface="Cambria" panose="02040503050406030204"/>
                        <a:cs typeface="Cambria" panose="02040503050406030204"/>
                      </a:endParaRPr>
                    </a:p>
                  </a:txBody>
                  <a:tcPr marL="0" marR="0" marT="116839" marB="0"/>
                </a:tc>
                <a:tc>
                  <a:txBody>
                    <a:bodyPr/>
                    <a:lstStyle/>
                    <a:p>
                      <a:pPr marL="415290" marR="21590">
                        <a:lnSpc>
                          <a:spcPct val="100000"/>
                        </a:lnSpc>
                        <a:spcBef>
                          <a:spcPts val="920"/>
                        </a:spcBef>
                      </a:pPr>
                      <a:r>
                        <a:rPr sz="1200" dirty="0">
                          <a:latin typeface="Cambria" panose="02040503050406030204"/>
                          <a:cs typeface="Cambria" panose="02040503050406030204"/>
                        </a:rPr>
                        <a:t>int</a:t>
                      </a:r>
                      <a:endParaRPr sz="1200">
                        <a:latin typeface="Cambria" panose="02040503050406030204"/>
                        <a:cs typeface="Cambria" panose="02040503050406030204"/>
                      </a:endParaRPr>
                    </a:p>
                  </a:txBody>
                  <a:tcPr marL="0" marR="0" marT="116839" marB="0"/>
                </a:tc>
                <a:tc gridSpan="2">
                  <a:txBody>
                    <a:bodyPr/>
                    <a:lstStyle/>
                    <a:p>
                      <a:pPr marR="21590">
                        <a:lnSpc>
                          <a:spcPct val="100000"/>
                        </a:lnSpc>
                      </a:pPr>
                      <a:endParaRPr sz="1100">
                        <a:latin typeface="Times New Roman" panose="02020603050405020304"/>
                        <a:cs typeface="Times New Roman" panose="02020603050405020304"/>
                      </a:endParaRPr>
                    </a:p>
                  </a:txBody>
                  <a:tcPr marL="0" marR="0" marT="0" marB="0"/>
                </a:tc>
                <a:tc hMerge="1">
                  <a:tcPr marL="0" marR="0" marT="0" marB="0"/>
                </a:tc>
                <a:tc>
                  <a:txBody>
                    <a:bodyPr/>
                    <a:lstStyle/>
                    <a:p>
                      <a:pPr marL="76200">
                        <a:lnSpc>
                          <a:spcPct val="100000"/>
                        </a:lnSpc>
                        <a:spcBef>
                          <a:spcPts val="92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839"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848995" marR="24130" indent="-660400">
                        <a:lnSpc>
                          <a:spcPct val="108000"/>
                        </a:lnSpc>
                        <a:spcBef>
                          <a:spcPts val="800"/>
                        </a:spcBef>
                      </a:pPr>
                      <a:r>
                        <a:rPr sz="1200" dirty="0">
                          <a:latin typeface="Cambria" panose="02040503050406030204"/>
                          <a:cs typeface="Cambria" panose="02040503050406030204"/>
                        </a:rPr>
                        <a:t>0-</a:t>
                      </a:r>
                      <a:r>
                        <a:rPr sz="1200" dirty="0">
                          <a:latin typeface="宋体" panose="02010600030101010101" pitchFamily="2" charset="-122"/>
                          <a:cs typeface="宋体" panose="02010600030101010101" pitchFamily="2" charset="-122"/>
                        </a:rPr>
                        <a:t>未审核</a:t>
                      </a:r>
                      <a:r>
                        <a:rPr sz="1200" spc="-5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1-</a:t>
                      </a:r>
                      <a:r>
                        <a:rPr sz="1200" dirty="0">
                          <a:latin typeface="宋体" panose="02010600030101010101" pitchFamily="2" charset="-122"/>
                          <a:cs typeface="宋体" panose="02010600030101010101" pitchFamily="2" charset="-122"/>
                        </a:rPr>
                        <a:t>已审核</a:t>
                      </a:r>
                      <a:r>
                        <a:rPr sz="1200" spc="-50" dirty="0">
                          <a:latin typeface="宋体" panose="02010600030101010101" pitchFamily="2" charset="-122"/>
                          <a:cs typeface="宋体" panose="02010600030101010101" pitchFamily="2" charset="-122"/>
                        </a:rPr>
                        <a:t> </a:t>
                      </a:r>
                      <a:r>
                        <a:rPr sz="1200" spc="-5" dirty="0">
                          <a:latin typeface="Cambria" panose="02040503050406030204"/>
                          <a:cs typeface="Cambria" panose="02040503050406030204"/>
                        </a:rPr>
                        <a:t>2-</a:t>
                      </a:r>
                      <a:r>
                        <a:rPr sz="1200" dirty="0">
                          <a:latin typeface="宋体" panose="02010600030101010101" pitchFamily="2" charset="-122"/>
                          <a:cs typeface="宋体" panose="02010600030101010101" pitchFamily="2" charset="-122"/>
                        </a:rPr>
                        <a:t>未 通过</a:t>
                      </a:r>
                      <a:endParaRPr sz="1200">
                        <a:latin typeface="宋体" panose="02010600030101010101" pitchFamily="2" charset="-122"/>
                        <a:cs typeface="宋体" panose="02010600030101010101" pitchFamily="2" charset="-122"/>
                      </a:endParaRPr>
                    </a:p>
                  </a:txBody>
                  <a:tcPr marL="0" marR="0" marT="101600" marB="0"/>
                </a:tc>
              </a:tr>
              <a:tr h="432177">
                <a:tc>
                  <a:txBody>
                    <a:bodyPr/>
                    <a:lstStyle/>
                    <a:p>
                      <a:pPr marL="191770" marR="21590">
                        <a:lnSpc>
                          <a:spcPct val="100000"/>
                        </a:lnSpc>
                        <a:spcBef>
                          <a:spcPts val="965"/>
                        </a:spcBef>
                      </a:pPr>
                      <a:r>
                        <a:rPr sz="1200" spc="-5" dirty="0">
                          <a:latin typeface="Cambria" panose="02040503050406030204"/>
                          <a:cs typeface="Cambria" panose="02040503050406030204"/>
                        </a:rPr>
                        <a:t>video_md5</a:t>
                      </a:r>
                      <a:endParaRPr sz="1200">
                        <a:latin typeface="Cambria" panose="02040503050406030204"/>
                        <a:cs typeface="Cambria" panose="02040503050406030204"/>
                      </a:endParaRPr>
                    </a:p>
                  </a:txBody>
                  <a:tcPr marL="0" marR="0" marT="122555" marB="0"/>
                </a:tc>
                <a:tc>
                  <a:txBody>
                    <a:bodyPr/>
                    <a:lstStyle/>
                    <a:p>
                      <a:pPr marL="254000" marR="21590">
                        <a:lnSpc>
                          <a:spcPct val="100000"/>
                        </a:lnSpc>
                        <a:spcBef>
                          <a:spcPts val="965"/>
                        </a:spcBef>
                      </a:pPr>
                      <a:r>
                        <a:rPr sz="1200" spc="-5" dirty="0">
                          <a:latin typeface="Cambria" panose="02040503050406030204"/>
                          <a:cs typeface="Cambria" panose="02040503050406030204"/>
                        </a:rPr>
                        <a:t>varchar</a:t>
                      </a:r>
                      <a:endParaRPr sz="1200">
                        <a:latin typeface="Cambria" panose="02040503050406030204"/>
                        <a:cs typeface="Cambria" panose="02040503050406030204"/>
                      </a:endParaRPr>
                    </a:p>
                  </a:txBody>
                  <a:tcPr marL="0" marR="0" marT="122555" marB="0"/>
                </a:tc>
                <a:tc gridSpan="2">
                  <a:txBody>
                    <a:bodyPr/>
                    <a:lstStyle/>
                    <a:p>
                      <a:pPr marL="197485" marR="21590">
                        <a:lnSpc>
                          <a:spcPct val="100000"/>
                        </a:lnSpc>
                        <a:spcBef>
                          <a:spcPts val="965"/>
                        </a:spcBef>
                      </a:pPr>
                      <a:r>
                        <a:rPr sz="1200" spc="-5" dirty="0">
                          <a:latin typeface="Cambria" panose="02040503050406030204"/>
                          <a:cs typeface="Cambria" panose="02040503050406030204"/>
                        </a:rPr>
                        <a:t>255</a:t>
                      </a:r>
                      <a:endParaRPr sz="1200">
                        <a:latin typeface="Cambria" panose="02040503050406030204"/>
                        <a:cs typeface="Cambria" panose="02040503050406030204"/>
                      </a:endParaRPr>
                    </a:p>
                  </a:txBody>
                  <a:tcPr marL="0" marR="0" marT="122555" marB="0"/>
                </a:tc>
                <a:tc hMerge="1">
                  <a:tcPr marL="0" marR="0" marT="0" marB="0"/>
                </a:tc>
                <a:tc>
                  <a:txBody>
                    <a:bodyPr/>
                    <a:lstStyle/>
                    <a:p>
                      <a:pPr marL="76200">
                        <a:lnSpc>
                          <a:spcPct val="100000"/>
                        </a:lnSpc>
                        <a:spcBef>
                          <a:spcPts val="96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2255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156845" algn="ctr">
                        <a:lnSpc>
                          <a:spcPct val="100000"/>
                        </a:lnSpc>
                        <a:spcBef>
                          <a:spcPts val="965"/>
                        </a:spcBef>
                      </a:pPr>
                      <a:r>
                        <a:rPr sz="1200" spc="-5" dirty="0">
                          <a:latin typeface="Cambria" panose="02040503050406030204"/>
                          <a:cs typeface="Cambria" panose="02040503050406030204"/>
                        </a:rPr>
                        <a:t>md5</a:t>
                      </a:r>
                      <a:endParaRPr sz="1200">
                        <a:latin typeface="Cambria" panose="02040503050406030204"/>
                        <a:cs typeface="Cambria" panose="02040503050406030204"/>
                      </a:endParaRPr>
                    </a:p>
                  </a:txBody>
                  <a:tcPr marL="0" marR="0" marT="122555" marB="0"/>
                </a:tc>
              </a:tr>
              <a:tr h="427475">
                <a:tc>
                  <a:txBody>
                    <a:bodyPr/>
                    <a:lstStyle/>
                    <a:p>
                      <a:pPr marL="264795" marR="21590">
                        <a:lnSpc>
                          <a:spcPct val="100000"/>
                        </a:lnSpc>
                        <a:spcBef>
                          <a:spcPts val="920"/>
                        </a:spcBef>
                      </a:pPr>
                      <a:r>
                        <a:rPr sz="1200" spc="-5" dirty="0">
                          <a:latin typeface="Cambria" panose="02040503050406030204"/>
                          <a:cs typeface="Cambria" panose="02040503050406030204"/>
                        </a:rPr>
                        <a:t>is_delete</a:t>
                      </a:r>
                      <a:endParaRPr sz="1200">
                        <a:latin typeface="Cambria" panose="02040503050406030204"/>
                        <a:cs typeface="Cambria" panose="02040503050406030204"/>
                      </a:endParaRPr>
                    </a:p>
                  </a:txBody>
                  <a:tcPr marL="0" marR="0" marT="116839" marB="0"/>
                </a:tc>
                <a:tc>
                  <a:txBody>
                    <a:bodyPr/>
                    <a:lstStyle/>
                    <a:p>
                      <a:pPr marL="415290" marR="21590">
                        <a:lnSpc>
                          <a:spcPct val="100000"/>
                        </a:lnSpc>
                        <a:spcBef>
                          <a:spcPts val="920"/>
                        </a:spcBef>
                      </a:pPr>
                      <a:r>
                        <a:rPr sz="1200" dirty="0">
                          <a:latin typeface="Cambria" panose="02040503050406030204"/>
                          <a:cs typeface="Cambria" panose="02040503050406030204"/>
                        </a:rPr>
                        <a:t>int</a:t>
                      </a:r>
                      <a:endParaRPr sz="1200">
                        <a:latin typeface="Cambria" panose="02040503050406030204"/>
                        <a:cs typeface="Cambria" panose="02040503050406030204"/>
                      </a:endParaRPr>
                    </a:p>
                  </a:txBody>
                  <a:tcPr marL="0" marR="0" marT="116839" marB="0"/>
                </a:tc>
                <a:tc gridSpan="2">
                  <a:txBody>
                    <a:bodyPr/>
                    <a:lstStyle/>
                    <a:p>
                      <a:pPr marR="21590">
                        <a:lnSpc>
                          <a:spcPct val="100000"/>
                        </a:lnSpc>
                      </a:pPr>
                      <a:endParaRPr sz="1100">
                        <a:latin typeface="Times New Roman" panose="02020603050405020304"/>
                        <a:cs typeface="Times New Roman" panose="02020603050405020304"/>
                      </a:endParaRPr>
                    </a:p>
                  </a:txBody>
                  <a:tcPr marL="0" marR="0" marT="0" marB="0"/>
                </a:tc>
                <a:tc hMerge="1">
                  <a:tcPr marL="0" marR="0" marT="0" marB="0"/>
                </a:tc>
                <a:tc>
                  <a:txBody>
                    <a:bodyPr/>
                    <a:lstStyle/>
                    <a:p>
                      <a:pPr marL="76200">
                        <a:lnSpc>
                          <a:spcPct val="100000"/>
                        </a:lnSpc>
                        <a:spcBef>
                          <a:spcPts val="92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839"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159385" algn="ctr">
                        <a:lnSpc>
                          <a:spcPct val="100000"/>
                        </a:lnSpc>
                        <a:spcBef>
                          <a:spcPts val="920"/>
                        </a:spcBef>
                      </a:pPr>
                      <a:r>
                        <a:rPr sz="1200" dirty="0">
                          <a:latin typeface="宋体" panose="02010600030101010101" pitchFamily="2" charset="-122"/>
                          <a:cs typeface="宋体" panose="02010600030101010101" pitchFamily="2" charset="-122"/>
                        </a:rPr>
                        <a:t>删除</a:t>
                      </a:r>
                      <a:r>
                        <a:rPr sz="1200" spc="-20" dirty="0">
                          <a:latin typeface="宋体" panose="02010600030101010101" pitchFamily="2" charset="-122"/>
                          <a:cs typeface="宋体" panose="02010600030101010101" pitchFamily="2" charset="-122"/>
                        </a:rPr>
                        <a:t> </a:t>
                      </a:r>
                      <a:r>
                        <a:rPr sz="1200" spc="-5" dirty="0">
                          <a:latin typeface="Cambria" panose="02040503050406030204"/>
                          <a:cs typeface="Cambria" panose="02040503050406030204"/>
                        </a:rPr>
                        <a:t>0-</a:t>
                      </a:r>
                      <a:r>
                        <a:rPr sz="1200" dirty="0">
                          <a:latin typeface="宋体" panose="02010600030101010101" pitchFamily="2" charset="-122"/>
                          <a:cs typeface="宋体" panose="02010600030101010101" pitchFamily="2" charset="-122"/>
                        </a:rPr>
                        <a:t>正常</a:t>
                      </a:r>
                      <a:r>
                        <a:rPr sz="1200" spc="-15"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1-</a:t>
                      </a:r>
                      <a:r>
                        <a:rPr sz="1200" dirty="0">
                          <a:latin typeface="宋体" panose="02010600030101010101" pitchFamily="2" charset="-122"/>
                          <a:cs typeface="宋体" panose="02010600030101010101" pitchFamily="2" charset="-122"/>
                        </a:rPr>
                        <a:t>已删</a:t>
                      </a:r>
                      <a:endParaRPr sz="1200">
                        <a:latin typeface="宋体" panose="02010600030101010101" pitchFamily="2" charset="-122"/>
                        <a:cs typeface="宋体" panose="02010600030101010101" pitchFamily="2" charset="-122"/>
                      </a:endParaRPr>
                    </a:p>
                  </a:txBody>
                  <a:tcPr marL="0" marR="0" marT="116839" marB="0"/>
                </a:tc>
              </a:tr>
              <a:tr h="302694">
                <a:tc>
                  <a:txBody>
                    <a:bodyPr/>
                    <a:lstStyle/>
                    <a:p>
                      <a:pPr marL="174625" marR="21590">
                        <a:lnSpc>
                          <a:spcPts val="1365"/>
                        </a:lnSpc>
                        <a:spcBef>
                          <a:spcPts val="915"/>
                        </a:spcBef>
                      </a:pPr>
                      <a:r>
                        <a:rPr sz="1200" spc="-5" dirty="0">
                          <a:latin typeface="Cambria" panose="02040503050406030204"/>
                          <a:cs typeface="Cambria" panose="02040503050406030204"/>
                        </a:rPr>
                        <a:t>cerete_date</a:t>
                      </a:r>
                      <a:endParaRPr sz="1200">
                        <a:latin typeface="Cambria" panose="02040503050406030204"/>
                        <a:cs typeface="Cambria" panose="02040503050406030204"/>
                      </a:endParaRPr>
                    </a:p>
                  </a:txBody>
                  <a:tcPr marL="0" marR="0" marT="116205" marB="0"/>
                </a:tc>
                <a:tc>
                  <a:txBody>
                    <a:bodyPr/>
                    <a:lstStyle/>
                    <a:p>
                      <a:pPr marL="156210">
                        <a:lnSpc>
                          <a:spcPts val="1365"/>
                        </a:lnSpc>
                        <a:spcBef>
                          <a:spcPts val="915"/>
                        </a:spcBef>
                      </a:pPr>
                      <a:r>
                        <a:rPr sz="1200" dirty="0">
                          <a:latin typeface="Cambria" panose="02040503050406030204"/>
                          <a:cs typeface="Cambria" panose="02040503050406030204"/>
                        </a:rPr>
                        <a:t>ti</a:t>
                      </a:r>
                      <a:r>
                        <a:rPr sz="1200" spc="-5" dirty="0">
                          <a:latin typeface="Cambria" panose="02040503050406030204"/>
                          <a:cs typeface="Cambria" panose="02040503050406030204"/>
                        </a:rPr>
                        <a:t>m</a:t>
                      </a:r>
                      <a:r>
                        <a:rPr sz="1200" dirty="0">
                          <a:latin typeface="Cambria" panose="02040503050406030204"/>
                          <a:cs typeface="Cambria" panose="02040503050406030204"/>
                        </a:rPr>
                        <a:t>est</a:t>
                      </a:r>
                      <a:r>
                        <a:rPr sz="1200" spc="-10" dirty="0">
                          <a:latin typeface="Cambria" panose="02040503050406030204"/>
                          <a:cs typeface="Cambria" panose="02040503050406030204"/>
                        </a:rPr>
                        <a:t>a</a:t>
                      </a:r>
                      <a:r>
                        <a:rPr sz="1200" spc="-5" dirty="0">
                          <a:latin typeface="Cambria" panose="02040503050406030204"/>
                          <a:cs typeface="Cambria" panose="02040503050406030204"/>
                        </a:rPr>
                        <a:t>m</a:t>
                      </a:r>
                      <a:r>
                        <a:rPr sz="1200" dirty="0">
                          <a:latin typeface="Cambria" panose="02040503050406030204"/>
                          <a:cs typeface="Cambria" panose="02040503050406030204"/>
                        </a:rPr>
                        <a:t>p</a:t>
                      </a:r>
                      <a:endParaRPr sz="1200">
                        <a:latin typeface="Cambria" panose="02040503050406030204"/>
                        <a:cs typeface="Cambria" panose="02040503050406030204"/>
                      </a:endParaRPr>
                    </a:p>
                  </a:txBody>
                  <a:tcPr marL="0" marR="0" marT="116205" marB="0"/>
                </a:tc>
                <a:tc gridSpan="2">
                  <a:txBody>
                    <a:bodyPr/>
                    <a:lstStyle/>
                    <a:p>
                      <a:pPr marR="21590">
                        <a:lnSpc>
                          <a:spcPct val="100000"/>
                        </a:lnSpc>
                      </a:pPr>
                      <a:endParaRPr sz="1100">
                        <a:latin typeface="Times New Roman" panose="02020603050405020304"/>
                        <a:cs typeface="Times New Roman" panose="02020603050405020304"/>
                      </a:endParaRPr>
                    </a:p>
                  </a:txBody>
                  <a:tcPr marL="0" marR="0" marT="0" marB="0"/>
                </a:tc>
                <a:tc hMerge="1">
                  <a:tcPr marL="0" marR="0" marT="0" marB="0"/>
                </a:tc>
                <a:tc>
                  <a:txBody>
                    <a:bodyPr/>
                    <a:lstStyle/>
                    <a:p>
                      <a:pPr marL="76200">
                        <a:lnSpc>
                          <a:spcPts val="1365"/>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157480" algn="ctr">
                        <a:lnSpc>
                          <a:spcPts val="1365"/>
                        </a:lnSpc>
                        <a:spcBef>
                          <a:spcPts val="915"/>
                        </a:spcBef>
                      </a:pPr>
                      <a:r>
                        <a:rPr sz="1200" dirty="0">
                          <a:latin typeface="宋体" panose="02010600030101010101" pitchFamily="2" charset="-122"/>
                          <a:cs typeface="宋体" panose="02010600030101010101" pitchFamily="2" charset="-122"/>
                        </a:rPr>
                        <a:t>创建时间</a:t>
                      </a:r>
                      <a:endParaRPr sz="1200">
                        <a:latin typeface="宋体" panose="02010600030101010101" pitchFamily="2" charset="-122"/>
                        <a:cs typeface="宋体" panose="02010600030101010101" pitchFamily="2" charset="-122"/>
                      </a:endParaRPr>
                    </a:p>
                  </a:txBody>
                  <a:tcPr marL="0" marR="0" marT="116205" marB="0"/>
                </a:tc>
              </a:tr>
            </a:tbl>
          </a:graphicData>
        </a:graphic>
      </p:graphicFrame>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21</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1247647" y="1018159"/>
            <a:ext cx="82105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mbria" panose="02040503050406030204"/>
                <a:cs typeface="Cambria" panose="02040503050406030204"/>
              </a:rPr>
              <a:t>update_date</a:t>
            </a:r>
            <a:endParaRPr sz="1200">
              <a:latin typeface="Cambria" panose="02040503050406030204"/>
              <a:cs typeface="Cambria" panose="02040503050406030204"/>
            </a:endParaRPr>
          </a:p>
        </p:txBody>
      </p:sp>
      <p:sp>
        <p:nvSpPr>
          <p:cNvPr id="43" name="object 43"/>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22</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
        <p:nvSpPr>
          <p:cNvPr id="5" name="object 5"/>
          <p:cNvSpPr txBox="1"/>
          <p:nvPr/>
        </p:nvSpPr>
        <p:spPr>
          <a:xfrm>
            <a:off x="2299207" y="1018159"/>
            <a:ext cx="72326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mbria" panose="02040503050406030204"/>
                <a:cs typeface="Cambria" panose="02040503050406030204"/>
              </a:rPr>
              <a:t>timestamp</a:t>
            </a:r>
            <a:endParaRPr sz="1200">
              <a:latin typeface="Cambria" panose="02040503050406030204"/>
              <a:cs typeface="Cambria" panose="02040503050406030204"/>
            </a:endParaRPr>
          </a:p>
        </p:txBody>
      </p:sp>
      <p:sp>
        <p:nvSpPr>
          <p:cNvPr id="6" name="object 6"/>
          <p:cNvSpPr txBox="1"/>
          <p:nvPr/>
        </p:nvSpPr>
        <p:spPr>
          <a:xfrm>
            <a:off x="3739388" y="1018159"/>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p:txBody>
      </p:sp>
      <p:sp>
        <p:nvSpPr>
          <p:cNvPr id="7" name="object 7"/>
          <p:cNvSpPr txBox="1"/>
          <p:nvPr/>
        </p:nvSpPr>
        <p:spPr>
          <a:xfrm>
            <a:off x="5534659" y="1018159"/>
            <a:ext cx="6350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更新时间</a:t>
            </a:r>
            <a:endParaRPr sz="1200">
              <a:latin typeface="宋体" panose="02010600030101010101" pitchFamily="2" charset="-122"/>
              <a:cs typeface="宋体" panose="02010600030101010101" pitchFamily="2" charset="-122"/>
            </a:endParaRPr>
          </a:p>
        </p:txBody>
      </p:sp>
      <p:sp>
        <p:nvSpPr>
          <p:cNvPr id="8" name="object 8"/>
          <p:cNvSpPr txBox="1"/>
          <p:nvPr/>
        </p:nvSpPr>
        <p:spPr>
          <a:xfrm>
            <a:off x="3291319" y="1757298"/>
            <a:ext cx="12541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表</a:t>
            </a:r>
            <a:r>
              <a:rPr sz="1200" spc="-33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3.4</a:t>
            </a:r>
            <a:r>
              <a:rPr sz="1200" spc="5" dirty="0">
                <a:latin typeface="Cambria" panose="02040503050406030204"/>
                <a:cs typeface="Cambria" panose="02040503050406030204"/>
              </a:rPr>
              <a:t> </a:t>
            </a:r>
            <a:r>
              <a:rPr sz="1200" dirty="0">
                <a:latin typeface="宋体" panose="02010600030101010101" pitchFamily="2" charset="-122"/>
                <a:cs typeface="宋体" panose="02010600030101010101" pitchFamily="2" charset="-122"/>
              </a:rPr>
              <a:t>观看记录表</a:t>
            </a:r>
            <a:endParaRPr sz="1200">
              <a:latin typeface="宋体" panose="02010600030101010101" pitchFamily="2" charset="-122"/>
              <a:cs typeface="宋体" panose="02010600030101010101" pitchFamily="2" charset="-122"/>
            </a:endParaRPr>
          </a:p>
        </p:txBody>
      </p:sp>
      <p:graphicFrame>
        <p:nvGraphicFramePr>
          <p:cNvPr id="9" name="object 9"/>
          <p:cNvGraphicFramePr>
            <a:graphicFrameLocks noGrp="1"/>
          </p:cNvGraphicFramePr>
          <p:nvPr/>
        </p:nvGraphicFramePr>
        <p:xfrm>
          <a:off x="1109725" y="2218150"/>
          <a:ext cx="4364986" cy="2725420"/>
        </p:xfrm>
        <a:graphic>
          <a:graphicData uri="http://schemas.openxmlformats.org/drawingml/2006/table">
            <a:tbl>
              <a:tblPr firstRow="1" bandRow="1">
                <a:tableStyleId>{2D5ABB26-0587-4C30-8999-92F81FD0307C}</a:tableStyleId>
              </a:tblPr>
              <a:tblGrid>
                <a:gridCol w="895985"/>
                <a:gridCol w="836294"/>
                <a:gridCol w="441960"/>
                <a:gridCol w="594994"/>
                <a:gridCol w="442594"/>
                <a:gridCol w="442595"/>
                <a:gridCol w="710564"/>
              </a:tblGrid>
              <a:tr h="282639">
                <a:tc>
                  <a:txBody>
                    <a:bodyPr/>
                    <a:lstStyle/>
                    <a:p>
                      <a:pPr marR="28575" algn="ctr">
                        <a:lnSpc>
                          <a:spcPts val="1270"/>
                        </a:lnSpc>
                      </a:pPr>
                      <a:r>
                        <a:rPr sz="1200" dirty="0">
                          <a:latin typeface="宋体" panose="02010600030101010101" pitchFamily="2" charset="-122"/>
                          <a:cs typeface="宋体" panose="02010600030101010101" pitchFamily="2" charset="-122"/>
                        </a:rPr>
                        <a:t>列名</a:t>
                      </a:r>
                      <a:endParaRPr sz="1200">
                        <a:latin typeface="宋体" panose="02010600030101010101" pitchFamily="2" charset="-122"/>
                        <a:cs typeface="宋体" panose="02010600030101010101" pitchFamily="2" charset="-122"/>
                      </a:endParaRPr>
                    </a:p>
                  </a:txBody>
                  <a:tcPr marL="0" marR="0" marT="0" marB="0"/>
                </a:tc>
                <a:tc>
                  <a:txBody>
                    <a:bodyPr/>
                    <a:lstStyle/>
                    <a:p>
                      <a:pPr algn="ctr">
                        <a:lnSpc>
                          <a:spcPts val="1270"/>
                        </a:lnSpc>
                      </a:pPr>
                      <a:r>
                        <a:rPr sz="1200" dirty="0">
                          <a:latin typeface="宋体" panose="02010600030101010101" pitchFamily="2" charset="-122"/>
                          <a:cs typeface="宋体" panose="02010600030101010101" pitchFamily="2" charset="-122"/>
                        </a:rPr>
                        <a:t>数据类型</a:t>
                      </a:r>
                      <a:endParaRPr sz="1200">
                        <a:latin typeface="宋体" panose="02010600030101010101" pitchFamily="2" charset="-122"/>
                        <a:cs typeface="宋体" panose="02010600030101010101" pitchFamily="2" charset="-122"/>
                      </a:endParaRPr>
                    </a:p>
                  </a:txBody>
                  <a:tcPr marL="0" marR="0" marT="0" marB="0"/>
                </a:tc>
                <a:tc>
                  <a:txBody>
                    <a:bodyPr/>
                    <a:lstStyle/>
                    <a:p>
                      <a:pPr marL="67945">
                        <a:lnSpc>
                          <a:spcPts val="1270"/>
                        </a:lnSpc>
                      </a:pPr>
                      <a:r>
                        <a:rPr sz="1200" dirty="0">
                          <a:latin typeface="宋体" panose="02010600030101010101" pitchFamily="2" charset="-122"/>
                          <a:cs typeface="宋体" panose="02010600030101010101" pitchFamily="2" charset="-122"/>
                        </a:rPr>
                        <a:t>长度</a:t>
                      </a:r>
                      <a:endParaRPr sz="1200">
                        <a:latin typeface="宋体" panose="02010600030101010101" pitchFamily="2" charset="-122"/>
                        <a:cs typeface="宋体" panose="02010600030101010101" pitchFamily="2" charset="-122"/>
                      </a:endParaRPr>
                    </a:p>
                  </a:txBody>
                  <a:tcPr marL="0" marR="0" marT="0" marB="0"/>
                </a:tc>
                <a:tc>
                  <a:txBody>
                    <a:bodyPr/>
                    <a:lstStyle/>
                    <a:p>
                      <a:pPr algn="ctr">
                        <a:lnSpc>
                          <a:spcPts val="1270"/>
                        </a:lnSpc>
                      </a:pPr>
                      <a:r>
                        <a:rPr sz="1200" dirty="0">
                          <a:latin typeface="宋体" panose="02010600030101010101" pitchFamily="2" charset="-122"/>
                          <a:cs typeface="宋体" panose="02010600030101010101" pitchFamily="2" charset="-122"/>
                        </a:rPr>
                        <a:t>允许空</a:t>
                      </a:r>
                      <a:endParaRPr sz="1200">
                        <a:latin typeface="宋体" panose="02010600030101010101" pitchFamily="2" charset="-122"/>
                        <a:cs typeface="宋体" panose="02010600030101010101" pitchFamily="2" charset="-122"/>
                      </a:endParaRPr>
                    </a:p>
                  </a:txBody>
                  <a:tcPr marL="0" marR="0" marT="0" marB="0"/>
                </a:tc>
                <a:tc>
                  <a:txBody>
                    <a:bodyPr/>
                    <a:lstStyle/>
                    <a:p>
                      <a:pPr algn="ctr">
                        <a:lnSpc>
                          <a:spcPts val="1270"/>
                        </a:lnSpc>
                      </a:pPr>
                      <a:r>
                        <a:rPr sz="1200" dirty="0">
                          <a:latin typeface="宋体" panose="02010600030101010101" pitchFamily="2" charset="-122"/>
                          <a:cs typeface="宋体" panose="02010600030101010101" pitchFamily="2" charset="-122"/>
                        </a:rPr>
                        <a:t>主键</a:t>
                      </a:r>
                      <a:endParaRPr sz="1200">
                        <a:latin typeface="宋体" panose="02010600030101010101" pitchFamily="2" charset="-122"/>
                        <a:cs typeface="宋体" panose="02010600030101010101" pitchFamily="2" charset="-122"/>
                      </a:endParaRPr>
                    </a:p>
                  </a:txBody>
                  <a:tcPr marL="0" marR="0" marT="0" marB="0"/>
                </a:tc>
                <a:tc>
                  <a:txBody>
                    <a:bodyPr/>
                    <a:lstStyle/>
                    <a:p>
                      <a:pPr marL="67945">
                        <a:lnSpc>
                          <a:spcPts val="1270"/>
                        </a:lnSpc>
                      </a:pPr>
                      <a:r>
                        <a:rPr sz="1200" dirty="0">
                          <a:latin typeface="宋体" panose="02010600030101010101" pitchFamily="2" charset="-122"/>
                          <a:cs typeface="宋体" panose="02010600030101010101" pitchFamily="2" charset="-122"/>
                        </a:rPr>
                        <a:t>外键</a:t>
                      </a:r>
                      <a:endParaRPr sz="1200">
                        <a:latin typeface="宋体" panose="02010600030101010101" pitchFamily="2" charset="-122"/>
                        <a:cs typeface="宋体" panose="02010600030101010101" pitchFamily="2" charset="-122"/>
                      </a:endParaRPr>
                    </a:p>
                  </a:txBody>
                  <a:tcPr marL="0" marR="0" marT="0" marB="0"/>
                </a:tc>
                <a:tc>
                  <a:txBody>
                    <a:bodyPr/>
                    <a:lstStyle/>
                    <a:p>
                      <a:pPr marL="36195" algn="ctr">
                        <a:lnSpc>
                          <a:spcPts val="1270"/>
                        </a:lnSpc>
                      </a:pPr>
                      <a:r>
                        <a:rPr sz="1200" dirty="0">
                          <a:latin typeface="宋体" panose="02010600030101010101" pitchFamily="2" charset="-122"/>
                          <a:cs typeface="宋体" panose="02010600030101010101" pitchFamily="2" charset="-122"/>
                        </a:rPr>
                        <a:t>说明</a:t>
                      </a:r>
                      <a:endParaRPr sz="1200">
                        <a:latin typeface="宋体" panose="02010600030101010101" pitchFamily="2" charset="-122"/>
                        <a:cs typeface="宋体" panose="02010600030101010101" pitchFamily="2" charset="-122"/>
                      </a:endParaRPr>
                    </a:p>
                  </a:txBody>
                  <a:tcPr marL="0" marR="0" marT="0" marB="0"/>
                </a:tc>
              </a:tr>
              <a:tr h="432171">
                <a:tc>
                  <a:txBody>
                    <a:bodyPr/>
                    <a:lstStyle/>
                    <a:p>
                      <a:pPr marR="29845"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22555" marB="0"/>
                </a:tc>
                <a:tc>
                  <a:txBody>
                    <a:bodyPr/>
                    <a:lstStyle/>
                    <a:p>
                      <a:pPr algn="ctr">
                        <a:lnSpc>
                          <a:spcPct val="100000"/>
                        </a:lnSpc>
                        <a:spcBef>
                          <a:spcPts val="965"/>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txBody>
                  <a:tcPr marL="0" marR="0" marT="12255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gn="ctr">
                        <a:lnSpc>
                          <a:spcPct val="100000"/>
                        </a:lnSpc>
                        <a:spcBef>
                          <a:spcPts val="965"/>
                        </a:spcBef>
                      </a:pPr>
                      <a:r>
                        <a:rPr sz="1200" dirty="0">
                          <a:latin typeface="宋体" panose="02010600030101010101" pitchFamily="2" charset="-122"/>
                          <a:cs typeface="宋体" panose="02010600030101010101" pitchFamily="2" charset="-122"/>
                        </a:rPr>
                        <a:t>否</a:t>
                      </a:r>
                      <a:endParaRPr sz="1200">
                        <a:latin typeface="宋体" panose="02010600030101010101" pitchFamily="2" charset="-122"/>
                        <a:cs typeface="宋体" panose="02010600030101010101" pitchFamily="2" charset="-122"/>
                      </a:endParaRPr>
                    </a:p>
                  </a:txBody>
                  <a:tcPr marL="0" marR="0" marT="122555" marB="0"/>
                </a:tc>
                <a:tc>
                  <a:txBody>
                    <a:bodyPr/>
                    <a:lstStyle/>
                    <a:p>
                      <a:pPr algn="ctr">
                        <a:lnSpc>
                          <a:spcPct val="100000"/>
                        </a:lnSpc>
                        <a:spcBef>
                          <a:spcPts val="96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2255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5560"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22555" marB="0"/>
                </a:tc>
              </a:tr>
              <a:tr h="426719">
                <a:tc>
                  <a:txBody>
                    <a:bodyPr/>
                    <a:lstStyle/>
                    <a:p>
                      <a:pPr marR="31115" algn="ctr">
                        <a:lnSpc>
                          <a:spcPct val="100000"/>
                        </a:lnSpc>
                        <a:spcBef>
                          <a:spcPts val="920"/>
                        </a:spcBef>
                      </a:pPr>
                      <a:r>
                        <a:rPr sz="1200" spc="-5" dirty="0">
                          <a:latin typeface="Cambria" panose="02040503050406030204"/>
                          <a:cs typeface="Cambria" panose="02040503050406030204"/>
                        </a:rPr>
                        <a:t>user_id</a:t>
                      </a:r>
                      <a:endParaRPr sz="1200">
                        <a:latin typeface="Cambria" panose="02040503050406030204"/>
                        <a:cs typeface="Cambria" panose="02040503050406030204"/>
                      </a:endParaRPr>
                    </a:p>
                  </a:txBody>
                  <a:tcPr marL="0" marR="0" marT="116839" marB="0"/>
                </a:tc>
                <a:tc>
                  <a:txBody>
                    <a:bodyPr/>
                    <a:lstStyle/>
                    <a:p>
                      <a:pPr algn="ctr">
                        <a:lnSpc>
                          <a:spcPct val="100000"/>
                        </a:lnSpc>
                        <a:spcBef>
                          <a:spcPts val="920"/>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txBody>
                  <a:tcPr marL="0" marR="0" marT="116839"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gn="ctr">
                        <a:lnSpc>
                          <a:spcPct val="100000"/>
                        </a:lnSpc>
                        <a:spcBef>
                          <a:spcPts val="92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839"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7465" algn="ctr">
                        <a:lnSpc>
                          <a:spcPct val="100000"/>
                        </a:lnSpc>
                        <a:spcBef>
                          <a:spcPts val="920"/>
                        </a:spcBef>
                      </a:pPr>
                      <a:r>
                        <a:rPr sz="1200" dirty="0">
                          <a:latin typeface="宋体" panose="02010600030101010101" pitchFamily="2" charset="-122"/>
                          <a:cs typeface="宋体" panose="02010600030101010101" pitchFamily="2" charset="-122"/>
                        </a:rPr>
                        <a:t>用户</a:t>
                      </a:r>
                      <a:r>
                        <a:rPr sz="1200" spc="-32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16839" marB="0"/>
                </a:tc>
              </a:tr>
              <a:tr h="427482">
                <a:tc>
                  <a:txBody>
                    <a:bodyPr/>
                    <a:lstStyle/>
                    <a:p>
                      <a:pPr marR="29845" algn="ctr">
                        <a:lnSpc>
                          <a:spcPct val="100000"/>
                        </a:lnSpc>
                        <a:spcBef>
                          <a:spcPts val="920"/>
                        </a:spcBef>
                      </a:pPr>
                      <a:r>
                        <a:rPr sz="1200" spc="-5" dirty="0">
                          <a:latin typeface="Cambria" panose="02040503050406030204"/>
                          <a:cs typeface="Cambria" panose="02040503050406030204"/>
                        </a:rPr>
                        <a:t>video_id</a:t>
                      </a:r>
                      <a:endParaRPr sz="1200">
                        <a:latin typeface="Cambria" panose="02040503050406030204"/>
                        <a:cs typeface="Cambria" panose="02040503050406030204"/>
                      </a:endParaRPr>
                    </a:p>
                  </a:txBody>
                  <a:tcPr marL="0" marR="0" marT="116839" marB="0"/>
                </a:tc>
                <a:tc>
                  <a:txBody>
                    <a:bodyPr/>
                    <a:lstStyle/>
                    <a:p>
                      <a:pPr algn="ctr">
                        <a:lnSpc>
                          <a:spcPct val="100000"/>
                        </a:lnSpc>
                        <a:spcBef>
                          <a:spcPts val="920"/>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txBody>
                  <a:tcPr marL="0" marR="0" marT="116839"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gn="ctr">
                        <a:lnSpc>
                          <a:spcPct val="100000"/>
                        </a:lnSpc>
                        <a:spcBef>
                          <a:spcPts val="92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839"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7465" algn="ctr">
                        <a:lnSpc>
                          <a:spcPct val="100000"/>
                        </a:lnSpc>
                        <a:spcBef>
                          <a:spcPts val="920"/>
                        </a:spcBef>
                      </a:pPr>
                      <a:r>
                        <a:rPr sz="1200" dirty="0">
                          <a:latin typeface="宋体" panose="02010600030101010101" pitchFamily="2" charset="-122"/>
                          <a:cs typeface="宋体" panose="02010600030101010101" pitchFamily="2" charset="-122"/>
                        </a:rPr>
                        <a:t>视频</a:t>
                      </a:r>
                      <a:r>
                        <a:rPr sz="1200" spc="-32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16839" marB="0"/>
                </a:tc>
              </a:tr>
              <a:tr h="426720">
                <a:tc>
                  <a:txBody>
                    <a:bodyPr/>
                    <a:lstStyle/>
                    <a:p>
                      <a:pPr marR="29210" algn="ctr">
                        <a:lnSpc>
                          <a:spcPct val="100000"/>
                        </a:lnSpc>
                        <a:spcBef>
                          <a:spcPts val="915"/>
                        </a:spcBef>
                      </a:pPr>
                      <a:r>
                        <a:rPr sz="1200" spc="-5" dirty="0">
                          <a:latin typeface="Cambria" panose="02040503050406030204"/>
                          <a:cs typeface="Cambria" panose="02040503050406030204"/>
                        </a:rPr>
                        <a:t>duration</a:t>
                      </a:r>
                      <a:endParaRPr sz="1200">
                        <a:latin typeface="Cambria" panose="02040503050406030204"/>
                        <a:cs typeface="Cambria" panose="02040503050406030204"/>
                      </a:endParaRPr>
                    </a:p>
                  </a:txBody>
                  <a:tcPr marL="0" marR="0" marT="116205" marB="0"/>
                </a:tc>
                <a:tc>
                  <a:txBody>
                    <a:bodyPr/>
                    <a:lstStyle/>
                    <a:p>
                      <a:pPr algn="ctr">
                        <a:lnSpc>
                          <a:spcPct val="100000"/>
                        </a:lnSpc>
                        <a:spcBef>
                          <a:spcPts val="915"/>
                        </a:spcBef>
                      </a:pPr>
                      <a:r>
                        <a:rPr sz="1200" spc="-5" dirty="0">
                          <a:latin typeface="Cambria" panose="02040503050406030204"/>
                          <a:cs typeface="Cambria" panose="02040503050406030204"/>
                        </a:rPr>
                        <a:t>varchar</a:t>
                      </a:r>
                      <a:endParaRPr sz="1200">
                        <a:latin typeface="Cambria" panose="02040503050406030204"/>
                        <a:cs typeface="Cambria" panose="02040503050406030204"/>
                      </a:endParaRPr>
                    </a:p>
                  </a:txBody>
                  <a:tcPr marL="0" marR="0" marT="116205" marB="0"/>
                </a:tc>
                <a:tc>
                  <a:txBody>
                    <a:bodyPr/>
                    <a:lstStyle/>
                    <a:p>
                      <a:pPr marL="93980">
                        <a:lnSpc>
                          <a:spcPct val="100000"/>
                        </a:lnSpc>
                        <a:spcBef>
                          <a:spcPts val="915"/>
                        </a:spcBef>
                      </a:pPr>
                      <a:r>
                        <a:rPr sz="1200" spc="-5" dirty="0">
                          <a:latin typeface="Cambria" panose="02040503050406030204"/>
                          <a:cs typeface="Cambria" panose="02040503050406030204"/>
                        </a:rPr>
                        <a:t>255</a:t>
                      </a:r>
                      <a:endParaRPr sz="1200">
                        <a:latin typeface="Cambria" panose="02040503050406030204"/>
                        <a:cs typeface="Cambria" panose="02040503050406030204"/>
                      </a:endParaRPr>
                    </a:p>
                  </a:txBody>
                  <a:tcPr marL="0" marR="0" marT="116205" marB="0"/>
                </a:tc>
                <a:tc>
                  <a:txBody>
                    <a:bodyPr/>
                    <a:lstStyle/>
                    <a:p>
                      <a:pPr algn="ctr">
                        <a:lnSpc>
                          <a:spcPct val="100000"/>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6195" algn="ctr">
                        <a:lnSpc>
                          <a:spcPct val="100000"/>
                        </a:lnSpc>
                        <a:spcBef>
                          <a:spcPts val="915"/>
                        </a:spcBef>
                      </a:pPr>
                      <a:r>
                        <a:rPr sz="1200" dirty="0">
                          <a:latin typeface="宋体" panose="02010600030101010101" pitchFamily="2" charset="-122"/>
                          <a:cs typeface="宋体" panose="02010600030101010101" pitchFamily="2" charset="-122"/>
                        </a:rPr>
                        <a:t>观看时长</a:t>
                      </a:r>
                      <a:endParaRPr sz="1200">
                        <a:latin typeface="宋体" panose="02010600030101010101" pitchFamily="2" charset="-122"/>
                        <a:cs typeface="宋体" panose="02010600030101010101" pitchFamily="2" charset="-122"/>
                      </a:endParaRPr>
                    </a:p>
                  </a:txBody>
                  <a:tcPr marL="0" marR="0" marT="116205" marB="0"/>
                </a:tc>
              </a:tr>
              <a:tr h="426713">
                <a:tc>
                  <a:txBody>
                    <a:bodyPr/>
                    <a:lstStyle/>
                    <a:p>
                      <a:pPr marR="29210" algn="ctr">
                        <a:lnSpc>
                          <a:spcPct val="100000"/>
                        </a:lnSpc>
                        <a:spcBef>
                          <a:spcPts val="915"/>
                        </a:spcBef>
                      </a:pPr>
                      <a:r>
                        <a:rPr sz="1200" spc="-5" dirty="0">
                          <a:latin typeface="Cambria" panose="02040503050406030204"/>
                          <a:cs typeface="Cambria" panose="02040503050406030204"/>
                        </a:rPr>
                        <a:t>create_date</a:t>
                      </a:r>
                      <a:endParaRPr sz="1200">
                        <a:latin typeface="Cambria" panose="02040503050406030204"/>
                        <a:cs typeface="Cambria" panose="02040503050406030204"/>
                      </a:endParaRPr>
                    </a:p>
                  </a:txBody>
                  <a:tcPr marL="0" marR="0" marT="116205" marB="0"/>
                </a:tc>
                <a:tc>
                  <a:txBody>
                    <a:bodyPr/>
                    <a:lstStyle/>
                    <a:p>
                      <a:pPr algn="ctr">
                        <a:lnSpc>
                          <a:spcPct val="100000"/>
                        </a:lnSpc>
                        <a:spcBef>
                          <a:spcPts val="915"/>
                        </a:spcBef>
                      </a:pPr>
                      <a:r>
                        <a:rPr sz="1200" spc="-5" dirty="0">
                          <a:latin typeface="Cambria" panose="02040503050406030204"/>
                          <a:cs typeface="Cambria" panose="02040503050406030204"/>
                        </a:rPr>
                        <a:t>timestamp</a:t>
                      </a:r>
                      <a:endParaRPr sz="1200">
                        <a:latin typeface="Cambria" panose="02040503050406030204"/>
                        <a:cs typeface="Cambria" panose="02040503050406030204"/>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gn="ctr">
                        <a:lnSpc>
                          <a:spcPct val="100000"/>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6195" algn="ctr">
                        <a:lnSpc>
                          <a:spcPct val="100000"/>
                        </a:lnSpc>
                        <a:spcBef>
                          <a:spcPts val="915"/>
                        </a:spcBef>
                      </a:pPr>
                      <a:r>
                        <a:rPr sz="1200" dirty="0">
                          <a:latin typeface="宋体" panose="02010600030101010101" pitchFamily="2" charset="-122"/>
                          <a:cs typeface="宋体" panose="02010600030101010101" pitchFamily="2" charset="-122"/>
                        </a:rPr>
                        <a:t>创建时间</a:t>
                      </a:r>
                      <a:endParaRPr sz="1200">
                        <a:latin typeface="宋体" panose="02010600030101010101" pitchFamily="2" charset="-122"/>
                        <a:cs typeface="宋体" panose="02010600030101010101" pitchFamily="2" charset="-122"/>
                      </a:endParaRPr>
                    </a:p>
                  </a:txBody>
                  <a:tcPr marL="0" marR="0" marT="116205" marB="0"/>
                </a:tc>
              </a:tr>
              <a:tr h="302687">
                <a:tc>
                  <a:txBody>
                    <a:bodyPr/>
                    <a:lstStyle/>
                    <a:p>
                      <a:pPr marR="29210" algn="ctr">
                        <a:lnSpc>
                          <a:spcPts val="1365"/>
                        </a:lnSpc>
                        <a:spcBef>
                          <a:spcPts val="915"/>
                        </a:spcBef>
                      </a:pPr>
                      <a:r>
                        <a:rPr sz="1200" spc="-5" dirty="0">
                          <a:latin typeface="Cambria" panose="02040503050406030204"/>
                          <a:cs typeface="Cambria" panose="02040503050406030204"/>
                        </a:rPr>
                        <a:t>update_date</a:t>
                      </a:r>
                      <a:endParaRPr sz="1200">
                        <a:latin typeface="Cambria" panose="02040503050406030204"/>
                        <a:cs typeface="Cambria" panose="02040503050406030204"/>
                      </a:endParaRPr>
                    </a:p>
                  </a:txBody>
                  <a:tcPr marL="0" marR="0" marT="116205" marB="0"/>
                </a:tc>
                <a:tc>
                  <a:txBody>
                    <a:bodyPr/>
                    <a:lstStyle/>
                    <a:p>
                      <a:pPr algn="ctr">
                        <a:lnSpc>
                          <a:spcPts val="1365"/>
                        </a:lnSpc>
                        <a:spcBef>
                          <a:spcPts val="915"/>
                        </a:spcBef>
                      </a:pPr>
                      <a:r>
                        <a:rPr sz="1200" spc="-5" dirty="0">
                          <a:latin typeface="Cambria" panose="02040503050406030204"/>
                          <a:cs typeface="Cambria" panose="02040503050406030204"/>
                        </a:rPr>
                        <a:t>timestamp</a:t>
                      </a:r>
                      <a:endParaRPr sz="1200">
                        <a:latin typeface="Cambria" panose="02040503050406030204"/>
                        <a:cs typeface="Cambria" panose="02040503050406030204"/>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gn="ctr">
                        <a:lnSpc>
                          <a:spcPts val="1365"/>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6195" algn="ctr">
                        <a:lnSpc>
                          <a:spcPts val="1365"/>
                        </a:lnSpc>
                        <a:spcBef>
                          <a:spcPts val="915"/>
                        </a:spcBef>
                      </a:pPr>
                      <a:r>
                        <a:rPr sz="1200" dirty="0">
                          <a:latin typeface="宋体" panose="02010600030101010101" pitchFamily="2" charset="-122"/>
                          <a:cs typeface="宋体" panose="02010600030101010101" pitchFamily="2" charset="-122"/>
                        </a:rPr>
                        <a:t>更新时间</a:t>
                      </a:r>
                      <a:endParaRPr sz="1200">
                        <a:latin typeface="宋体" panose="02010600030101010101" pitchFamily="2" charset="-122"/>
                        <a:cs typeface="宋体" panose="02010600030101010101" pitchFamily="2" charset="-122"/>
                      </a:endParaRPr>
                    </a:p>
                  </a:txBody>
                  <a:tcPr marL="0" marR="0" marT="116205" marB="0"/>
                </a:tc>
              </a:tr>
            </a:tbl>
          </a:graphicData>
        </a:graphic>
      </p:graphicFrame>
      <p:sp>
        <p:nvSpPr>
          <p:cNvPr id="10" name="object 10"/>
          <p:cNvSpPr txBox="1"/>
          <p:nvPr/>
        </p:nvSpPr>
        <p:spPr>
          <a:xfrm>
            <a:off x="3291319" y="5483479"/>
            <a:ext cx="12541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表</a:t>
            </a:r>
            <a:r>
              <a:rPr sz="1200" spc="-33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3.5</a:t>
            </a:r>
            <a:r>
              <a:rPr sz="1200" spc="5" dirty="0">
                <a:latin typeface="Cambria" panose="02040503050406030204"/>
                <a:cs typeface="Cambria" panose="02040503050406030204"/>
              </a:rPr>
              <a:t> </a:t>
            </a:r>
            <a:r>
              <a:rPr sz="1200" dirty="0">
                <a:latin typeface="宋体" panose="02010600030101010101" pitchFamily="2" charset="-122"/>
                <a:cs typeface="宋体" panose="02010600030101010101" pitchFamily="2" charset="-122"/>
              </a:rPr>
              <a:t>视频举报表</a:t>
            </a:r>
            <a:endParaRPr sz="1200">
              <a:latin typeface="宋体" panose="02010600030101010101" pitchFamily="2" charset="-122"/>
              <a:cs typeface="宋体" panose="02010600030101010101" pitchFamily="2" charset="-122"/>
            </a:endParaRPr>
          </a:p>
        </p:txBody>
      </p:sp>
      <p:sp>
        <p:nvSpPr>
          <p:cNvPr id="11" name="object 11"/>
          <p:cNvSpPr txBox="1"/>
          <p:nvPr/>
        </p:nvSpPr>
        <p:spPr>
          <a:xfrm>
            <a:off x="1549400" y="5910186"/>
            <a:ext cx="3302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列名</a:t>
            </a:r>
            <a:endParaRPr sz="1200">
              <a:latin typeface="宋体" panose="02010600030101010101" pitchFamily="2" charset="-122"/>
              <a:cs typeface="宋体" panose="02010600030101010101" pitchFamily="2" charset="-122"/>
            </a:endParaRPr>
          </a:p>
        </p:txBody>
      </p:sp>
      <p:sp>
        <p:nvSpPr>
          <p:cNvPr id="12" name="object 12"/>
          <p:cNvSpPr txBox="1"/>
          <p:nvPr/>
        </p:nvSpPr>
        <p:spPr>
          <a:xfrm>
            <a:off x="2457704" y="5910186"/>
            <a:ext cx="6350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数据类型</a:t>
            </a:r>
            <a:endParaRPr sz="1200">
              <a:latin typeface="宋体" panose="02010600030101010101" pitchFamily="2" charset="-122"/>
              <a:cs typeface="宋体" panose="02010600030101010101" pitchFamily="2" charset="-122"/>
            </a:endParaRPr>
          </a:p>
        </p:txBody>
      </p:sp>
      <p:sp>
        <p:nvSpPr>
          <p:cNvPr id="13" name="object 13"/>
          <p:cNvSpPr txBox="1"/>
          <p:nvPr/>
        </p:nvSpPr>
        <p:spPr>
          <a:xfrm>
            <a:off x="3317240" y="5894946"/>
            <a:ext cx="1501140" cy="421640"/>
          </a:xfrm>
          <a:prstGeom prst="rect">
            <a:avLst/>
          </a:prstGeom>
        </p:spPr>
        <p:txBody>
          <a:bodyPr vert="horz" wrap="square" lIns="0" tIns="12700" rIns="0" bIns="0" rtlCol="0">
            <a:spAutoFit/>
          </a:bodyPr>
          <a:lstStyle/>
          <a:p>
            <a:pPr marL="12700" marR="5080">
              <a:lnSpc>
                <a:spcPct val="108000"/>
              </a:lnSpc>
              <a:spcBef>
                <a:spcPts val="100"/>
              </a:spcBef>
              <a:tabLst>
                <a:tab pos="403860" algn="l"/>
                <a:tab pos="479425" algn="l"/>
                <a:tab pos="935990" algn="l"/>
                <a:tab pos="1335405" algn="l"/>
              </a:tabLst>
            </a:pPr>
            <a:r>
              <a:rPr sz="1200" dirty="0">
                <a:latin typeface="宋体" panose="02010600030101010101" pitchFamily="2" charset="-122"/>
                <a:cs typeface="宋体" panose="02010600030101010101" pitchFamily="2" charset="-122"/>
              </a:rPr>
              <a:t>长	允许	主	外 度		空	键	键</a:t>
            </a:r>
            <a:endParaRPr sz="1200">
              <a:latin typeface="宋体" panose="02010600030101010101" pitchFamily="2" charset="-122"/>
              <a:cs typeface="宋体" panose="02010600030101010101" pitchFamily="2" charset="-122"/>
            </a:endParaRPr>
          </a:p>
        </p:txBody>
      </p:sp>
      <p:sp>
        <p:nvSpPr>
          <p:cNvPr id="14" name="object 14"/>
          <p:cNvSpPr txBox="1"/>
          <p:nvPr/>
        </p:nvSpPr>
        <p:spPr>
          <a:xfrm>
            <a:off x="5680964" y="5910186"/>
            <a:ext cx="3302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说明</a:t>
            </a:r>
            <a:endParaRPr sz="1200">
              <a:latin typeface="宋体" panose="02010600030101010101" pitchFamily="2" charset="-122"/>
              <a:cs typeface="宋体" panose="02010600030101010101" pitchFamily="2" charset="-122"/>
            </a:endParaRPr>
          </a:p>
        </p:txBody>
      </p:sp>
      <p:sp>
        <p:nvSpPr>
          <p:cNvPr id="15" name="object 15"/>
          <p:cNvSpPr txBox="1"/>
          <p:nvPr/>
        </p:nvSpPr>
        <p:spPr>
          <a:xfrm>
            <a:off x="1637779" y="6535026"/>
            <a:ext cx="15303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mbria" panose="02040503050406030204"/>
                <a:cs typeface="Cambria" panose="02040503050406030204"/>
              </a:rPr>
              <a:t>id</a:t>
            </a:r>
            <a:endParaRPr sz="1200">
              <a:latin typeface="Cambria" panose="02040503050406030204"/>
              <a:cs typeface="Cambria" panose="02040503050406030204"/>
            </a:endParaRPr>
          </a:p>
        </p:txBody>
      </p:sp>
      <p:sp>
        <p:nvSpPr>
          <p:cNvPr id="16" name="object 16"/>
          <p:cNvSpPr txBox="1"/>
          <p:nvPr/>
        </p:nvSpPr>
        <p:spPr>
          <a:xfrm>
            <a:off x="2572004" y="6535026"/>
            <a:ext cx="40640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p:txBody>
      </p:sp>
      <p:sp>
        <p:nvSpPr>
          <p:cNvPr id="17" name="object 17"/>
          <p:cNvSpPr txBox="1"/>
          <p:nvPr/>
        </p:nvSpPr>
        <p:spPr>
          <a:xfrm>
            <a:off x="3785108" y="653502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否</a:t>
            </a:r>
            <a:endParaRPr sz="1200">
              <a:latin typeface="宋体" panose="02010600030101010101" pitchFamily="2" charset="-122"/>
              <a:cs typeface="宋体" panose="02010600030101010101" pitchFamily="2" charset="-122"/>
            </a:endParaRPr>
          </a:p>
        </p:txBody>
      </p:sp>
      <p:sp>
        <p:nvSpPr>
          <p:cNvPr id="18" name="object 18"/>
          <p:cNvSpPr txBox="1"/>
          <p:nvPr/>
        </p:nvSpPr>
        <p:spPr>
          <a:xfrm>
            <a:off x="4240784" y="653502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p:txBody>
      </p:sp>
      <p:sp>
        <p:nvSpPr>
          <p:cNvPr id="19" name="object 19"/>
          <p:cNvSpPr txBox="1"/>
          <p:nvPr/>
        </p:nvSpPr>
        <p:spPr>
          <a:xfrm>
            <a:off x="5770879" y="6535026"/>
            <a:ext cx="15303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mbria" panose="02040503050406030204"/>
                <a:cs typeface="Cambria" panose="02040503050406030204"/>
              </a:rPr>
              <a:t>id</a:t>
            </a:r>
            <a:endParaRPr sz="1200">
              <a:latin typeface="Cambria" panose="02040503050406030204"/>
              <a:cs typeface="Cambria" panose="02040503050406030204"/>
            </a:endParaRPr>
          </a:p>
        </p:txBody>
      </p:sp>
      <p:sp>
        <p:nvSpPr>
          <p:cNvPr id="20" name="object 20"/>
          <p:cNvSpPr txBox="1"/>
          <p:nvPr/>
        </p:nvSpPr>
        <p:spPr>
          <a:xfrm>
            <a:off x="1150099" y="6961747"/>
            <a:ext cx="112839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mbria" panose="02040503050406030204"/>
                <a:cs typeface="Cambria" panose="02040503050406030204"/>
              </a:rPr>
              <a:t>reported_user_id</a:t>
            </a:r>
            <a:endParaRPr sz="1200">
              <a:latin typeface="Cambria" panose="02040503050406030204"/>
              <a:cs typeface="Cambria" panose="02040503050406030204"/>
            </a:endParaRPr>
          </a:p>
        </p:txBody>
      </p:sp>
      <p:sp>
        <p:nvSpPr>
          <p:cNvPr id="21" name="object 21"/>
          <p:cNvSpPr txBox="1"/>
          <p:nvPr/>
        </p:nvSpPr>
        <p:spPr>
          <a:xfrm>
            <a:off x="2572004" y="6961747"/>
            <a:ext cx="40640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p:txBody>
      </p:sp>
      <p:sp>
        <p:nvSpPr>
          <p:cNvPr id="22" name="object 22"/>
          <p:cNvSpPr txBox="1"/>
          <p:nvPr/>
        </p:nvSpPr>
        <p:spPr>
          <a:xfrm>
            <a:off x="3785108" y="6961747"/>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p:txBody>
      </p:sp>
      <p:sp>
        <p:nvSpPr>
          <p:cNvPr id="23" name="object 23"/>
          <p:cNvSpPr txBox="1"/>
          <p:nvPr/>
        </p:nvSpPr>
        <p:spPr>
          <a:xfrm>
            <a:off x="5522467" y="6961747"/>
            <a:ext cx="64833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被举报</a:t>
            </a:r>
            <a:r>
              <a:rPr sz="1200" spc="-375"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p:txBody>
      </p:sp>
      <p:sp>
        <p:nvSpPr>
          <p:cNvPr id="24" name="object 24"/>
          <p:cNvSpPr txBox="1"/>
          <p:nvPr/>
        </p:nvSpPr>
        <p:spPr>
          <a:xfrm>
            <a:off x="1128775" y="7388466"/>
            <a:ext cx="117221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mbria" panose="02040503050406030204"/>
                <a:cs typeface="Cambria" panose="02040503050406030204"/>
              </a:rPr>
              <a:t>reporting_user_id</a:t>
            </a:r>
            <a:endParaRPr sz="1200">
              <a:latin typeface="Cambria" panose="02040503050406030204"/>
              <a:cs typeface="Cambria" panose="02040503050406030204"/>
            </a:endParaRPr>
          </a:p>
        </p:txBody>
      </p:sp>
      <p:sp>
        <p:nvSpPr>
          <p:cNvPr id="25" name="object 25"/>
          <p:cNvSpPr txBox="1"/>
          <p:nvPr/>
        </p:nvSpPr>
        <p:spPr>
          <a:xfrm>
            <a:off x="2572004" y="7388466"/>
            <a:ext cx="40640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p:txBody>
      </p:sp>
      <p:sp>
        <p:nvSpPr>
          <p:cNvPr id="26" name="object 26"/>
          <p:cNvSpPr txBox="1"/>
          <p:nvPr/>
        </p:nvSpPr>
        <p:spPr>
          <a:xfrm>
            <a:off x="3785108" y="738846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p:txBody>
      </p:sp>
      <p:sp>
        <p:nvSpPr>
          <p:cNvPr id="27" name="object 27"/>
          <p:cNvSpPr txBox="1"/>
          <p:nvPr/>
        </p:nvSpPr>
        <p:spPr>
          <a:xfrm>
            <a:off x="5522467" y="7388466"/>
            <a:ext cx="64833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举报者</a:t>
            </a:r>
            <a:r>
              <a:rPr sz="1200" spc="-375"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p:txBody>
      </p:sp>
      <p:sp>
        <p:nvSpPr>
          <p:cNvPr id="28" name="object 28"/>
          <p:cNvSpPr txBox="1"/>
          <p:nvPr/>
        </p:nvSpPr>
        <p:spPr>
          <a:xfrm>
            <a:off x="1430527" y="7815198"/>
            <a:ext cx="5676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mbria" panose="02040503050406030204"/>
                <a:cs typeface="Cambria" panose="02040503050406030204"/>
              </a:rPr>
              <a:t>v</a:t>
            </a:r>
            <a:r>
              <a:rPr sz="1200" dirty="0">
                <a:latin typeface="Cambria" panose="02040503050406030204"/>
                <a:cs typeface="Cambria" panose="02040503050406030204"/>
              </a:rPr>
              <a:t>i</a:t>
            </a:r>
            <a:r>
              <a:rPr sz="1200" spc="-10" dirty="0">
                <a:latin typeface="Cambria" panose="02040503050406030204"/>
                <a:cs typeface="Cambria" panose="02040503050406030204"/>
              </a:rPr>
              <a:t>d</a:t>
            </a:r>
            <a:r>
              <a:rPr sz="1200" dirty="0">
                <a:latin typeface="Cambria" panose="02040503050406030204"/>
                <a:cs typeface="Cambria" panose="02040503050406030204"/>
              </a:rPr>
              <a:t>e</a:t>
            </a:r>
            <a:r>
              <a:rPr sz="1200" spc="-5" dirty="0">
                <a:latin typeface="Cambria" panose="02040503050406030204"/>
                <a:cs typeface="Cambria" panose="02040503050406030204"/>
              </a:rPr>
              <a:t>o_</a:t>
            </a:r>
            <a:r>
              <a:rPr sz="1200" dirty="0">
                <a:latin typeface="Cambria" panose="02040503050406030204"/>
                <a:cs typeface="Cambria" panose="02040503050406030204"/>
              </a:rPr>
              <a:t>id</a:t>
            </a:r>
            <a:endParaRPr sz="1200">
              <a:latin typeface="Cambria" panose="02040503050406030204"/>
              <a:cs typeface="Cambria" panose="02040503050406030204"/>
            </a:endParaRPr>
          </a:p>
        </p:txBody>
      </p:sp>
      <p:sp>
        <p:nvSpPr>
          <p:cNvPr id="29" name="object 29"/>
          <p:cNvSpPr txBox="1"/>
          <p:nvPr/>
        </p:nvSpPr>
        <p:spPr>
          <a:xfrm>
            <a:off x="2572004" y="7815198"/>
            <a:ext cx="40640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p:txBody>
      </p:sp>
      <p:sp>
        <p:nvSpPr>
          <p:cNvPr id="30" name="object 30"/>
          <p:cNvSpPr txBox="1"/>
          <p:nvPr/>
        </p:nvSpPr>
        <p:spPr>
          <a:xfrm>
            <a:off x="3785108" y="7815198"/>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p:txBody>
      </p:sp>
      <p:sp>
        <p:nvSpPr>
          <p:cNvPr id="31" name="object 31"/>
          <p:cNvSpPr txBox="1"/>
          <p:nvPr/>
        </p:nvSpPr>
        <p:spPr>
          <a:xfrm>
            <a:off x="5598667" y="7815198"/>
            <a:ext cx="495934"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视频</a:t>
            </a:r>
            <a:r>
              <a:rPr sz="1200" spc="-375"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p:txBody>
      </p:sp>
      <p:sp>
        <p:nvSpPr>
          <p:cNvPr id="32" name="object 32"/>
          <p:cNvSpPr txBox="1"/>
          <p:nvPr/>
        </p:nvSpPr>
        <p:spPr>
          <a:xfrm>
            <a:off x="1268983" y="8241906"/>
            <a:ext cx="89281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mbria" panose="02040503050406030204"/>
                <a:cs typeface="Cambria" panose="02040503050406030204"/>
              </a:rPr>
              <a:t>report_status</a:t>
            </a:r>
            <a:endParaRPr sz="1200">
              <a:latin typeface="Cambria" panose="02040503050406030204"/>
              <a:cs typeface="Cambria" panose="02040503050406030204"/>
            </a:endParaRPr>
          </a:p>
        </p:txBody>
      </p:sp>
      <p:sp>
        <p:nvSpPr>
          <p:cNvPr id="33" name="object 33"/>
          <p:cNvSpPr txBox="1"/>
          <p:nvPr/>
        </p:nvSpPr>
        <p:spPr>
          <a:xfrm>
            <a:off x="2672588" y="8241906"/>
            <a:ext cx="205104"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mbria" panose="02040503050406030204"/>
                <a:cs typeface="Cambria" panose="02040503050406030204"/>
              </a:rPr>
              <a:t>int</a:t>
            </a:r>
            <a:endParaRPr sz="1200">
              <a:latin typeface="Cambria" panose="02040503050406030204"/>
              <a:cs typeface="Cambria" panose="02040503050406030204"/>
            </a:endParaRPr>
          </a:p>
        </p:txBody>
      </p:sp>
      <p:sp>
        <p:nvSpPr>
          <p:cNvPr id="34" name="object 34"/>
          <p:cNvSpPr txBox="1"/>
          <p:nvPr/>
        </p:nvSpPr>
        <p:spPr>
          <a:xfrm>
            <a:off x="3785108" y="824190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p:txBody>
      </p:sp>
      <p:sp>
        <p:nvSpPr>
          <p:cNvPr id="35" name="object 35"/>
          <p:cNvSpPr txBox="1"/>
          <p:nvPr/>
        </p:nvSpPr>
        <p:spPr>
          <a:xfrm>
            <a:off x="5021059" y="8226666"/>
            <a:ext cx="1650364" cy="421640"/>
          </a:xfrm>
          <a:prstGeom prst="rect">
            <a:avLst/>
          </a:prstGeom>
        </p:spPr>
        <p:txBody>
          <a:bodyPr vert="horz" wrap="square" lIns="0" tIns="27940" rIns="0" bIns="0" rtlCol="0">
            <a:spAutoFit/>
          </a:bodyPr>
          <a:lstStyle/>
          <a:p>
            <a:pPr algn="ctr">
              <a:lnSpc>
                <a:spcPct val="100000"/>
              </a:lnSpc>
              <a:spcBef>
                <a:spcPts val="220"/>
              </a:spcBef>
            </a:pPr>
            <a:r>
              <a:rPr sz="1200" dirty="0">
                <a:latin typeface="Cambria" panose="02040503050406030204"/>
                <a:cs typeface="Cambria" panose="02040503050406030204"/>
              </a:rPr>
              <a:t>0-</a:t>
            </a:r>
            <a:r>
              <a:rPr sz="1200" dirty="0">
                <a:latin typeface="宋体" panose="02010600030101010101" pitchFamily="2" charset="-122"/>
                <a:cs typeface="宋体" panose="02010600030101010101" pitchFamily="2" charset="-122"/>
              </a:rPr>
              <a:t>正常</a:t>
            </a:r>
            <a:r>
              <a:rPr sz="1200" spc="-45" dirty="0">
                <a:latin typeface="宋体" panose="02010600030101010101" pitchFamily="2" charset="-122"/>
                <a:cs typeface="宋体" panose="02010600030101010101" pitchFamily="2" charset="-122"/>
              </a:rPr>
              <a:t> </a:t>
            </a:r>
            <a:r>
              <a:rPr sz="1200" spc="-5" dirty="0">
                <a:latin typeface="Cambria" panose="02040503050406030204"/>
                <a:cs typeface="Cambria" panose="02040503050406030204"/>
              </a:rPr>
              <a:t>1-</a:t>
            </a:r>
            <a:r>
              <a:rPr sz="1200" dirty="0">
                <a:latin typeface="宋体" panose="02010600030101010101" pitchFamily="2" charset="-122"/>
                <a:cs typeface="宋体" panose="02010600030101010101" pitchFamily="2" charset="-122"/>
              </a:rPr>
              <a:t>被举报</a:t>
            </a:r>
            <a:r>
              <a:rPr sz="1200" spc="-4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2-</a:t>
            </a:r>
            <a:r>
              <a:rPr sz="1200" dirty="0">
                <a:latin typeface="宋体" panose="02010600030101010101" pitchFamily="2" charset="-122"/>
                <a:cs typeface="宋体" panose="02010600030101010101" pitchFamily="2" charset="-122"/>
              </a:rPr>
              <a:t>违规</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spc="-5" dirty="0">
                <a:latin typeface="Cambria" panose="02040503050406030204"/>
                <a:cs typeface="Cambria" panose="02040503050406030204"/>
              </a:rPr>
              <a:t>3-</a:t>
            </a:r>
            <a:r>
              <a:rPr sz="1200" dirty="0">
                <a:latin typeface="宋体" panose="02010600030101010101" pitchFamily="2" charset="-122"/>
                <a:cs typeface="宋体" panose="02010600030101010101" pitchFamily="2" charset="-122"/>
              </a:rPr>
              <a:t>不违规</a:t>
            </a:r>
            <a:endParaRPr sz="1200">
              <a:latin typeface="宋体" panose="02010600030101010101" pitchFamily="2" charset="-122"/>
              <a:cs typeface="宋体" panose="02010600030101010101" pitchFamily="2" charset="-122"/>
            </a:endParaRPr>
          </a:p>
        </p:txBody>
      </p:sp>
      <p:sp>
        <p:nvSpPr>
          <p:cNvPr id="36" name="object 36"/>
          <p:cNvSpPr txBox="1"/>
          <p:nvPr/>
        </p:nvSpPr>
        <p:spPr>
          <a:xfrm>
            <a:off x="1186688" y="8866746"/>
            <a:ext cx="105537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mbria" panose="02040503050406030204"/>
                <a:cs typeface="Cambria" panose="02040503050406030204"/>
              </a:rPr>
              <a:t>report_message</a:t>
            </a:r>
            <a:endParaRPr sz="1200">
              <a:latin typeface="Cambria" panose="02040503050406030204"/>
              <a:cs typeface="Cambria" panose="02040503050406030204"/>
            </a:endParaRPr>
          </a:p>
        </p:txBody>
      </p:sp>
      <p:sp>
        <p:nvSpPr>
          <p:cNvPr id="37" name="object 37"/>
          <p:cNvSpPr txBox="1"/>
          <p:nvPr/>
        </p:nvSpPr>
        <p:spPr>
          <a:xfrm>
            <a:off x="2511044" y="8866746"/>
            <a:ext cx="1452245" cy="208279"/>
          </a:xfrm>
          <a:prstGeom prst="rect">
            <a:avLst/>
          </a:prstGeom>
        </p:spPr>
        <p:txBody>
          <a:bodyPr vert="horz" wrap="square" lIns="0" tIns="12700" rIns="0" bIns="0" rtlCol="0">
            <a:spAutoFit/>
          </a:bodyPr>
          <a:lstStyle/>
          <a:p>
            <a:pPr marL="12700">
              <a:lnSpc>
                <a:spcPct val="100000"/>
              </a:lnSpc>
              <a:spcBef>
                <a:spcPts val="100"/>
              </a:spcBef>
              <a:tabLst>
                <a:tab pos="768350" algn="l"/>
                <a:tab pos="1286510" algn="l"/>
              </a:tabLst>
            </a:pPr>
            <a:r>
              <a:rPr sz="1200" spc="-5" dirty="0">
                <a:latin typeface="Cambria" panose="02040503050406030204"/>
                <a:cs typeface="Cambria" panose="02040503050406030204"/>
              </a:rPr>
              <a:t>v</a:t>
            </a:r>
            <a:r>
              <a:rPr sz="1200" dirty="0">
                <a:latin typeface="Cambria" panose="02040503050406030204"/>
                <a:cs typeface="Cambria" panose="02040503050406030204"/>
              </a:rPr>
              <a:t>a</a:t>
            </a:r>
            <a:r>
              <a:rPr sz="1200" spc="-5" dirty="0">
                <a:latin typeface="Cambria" panose="02040503050406030204"/>
                <a:cs typeface="Cambria" panose="02040503050406030204"/>
              </a:rPr>
              <a:t>rch</a:t>
            </a:r>
            <a:r>
              <a:rPr sz="1200" dirty="0">
                <a:latin typeface="Cambria" panose="02040503050406030204"/>
                <a:cs typeface="Cambria" panose="02040503050406030204"/>
              </a:rPr>
              <a:t>ar	</a:t>
            </a:r>
            <a:r>
              <a:rPr sz="1200" spc="-5" dirty="0">
                <a:latin typeface="Cambria" panose="02040503050406030204"/>
                <a:cs typeface="Cambria" panose="02040503050406030204"/>
              </a:rPr>
              <a:t>51</a:t>
            </a:r>
            <a:r>
              <a:rPr sz="1200" dirty="0">
                <a:latin typeface="Cambria" panose="02040503050406030204"/>
                <a:cs typeface="Cambria" panose="02040503050406030204"/>
              </a:rPr>
              <a:t>2	</a:t>
            </a: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p:txBody>
      </p:sp>
      <p:sp>
        <p:nvSpPr>
          <p:cNvPr id="38" name="object 38"/>
          <p:cNvSpPr txBox="1"/>
          <p:nvPr/>
        </p:nvSpPr>
        <p:spPr>
          <a:xfrm>
            <a:off x="5528564" y="8866746"/>
            <a:ext cx="6350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举报留言</a:t>
            </a:r>
            <a:endParaRPr sz="1200">
              <a:latin typeface="宋体" panose="02010600030101010101" pitchFamily="2" charset="-122"/>
              <a:cs typeface="宋体" panose="02010600030101010101" pitchFamily="2" charset="-122"/>
            </a:endParaRPr>
          </a:p>
        </p:txBody>
      </p:sp>
      <p:sp>
        <p:nvSpPr>
          <p:cNvPr id="39" name="object 39"/>
          <p:cNvSpPr txBox="1"/>
          <p:nvPr/>
        </p:nvSpPr>
        <p:spPr>
          <a:xfrm>
            <a:off x="1328419" y="9293466"/>
            <a:ext cx="77216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mbria" panose="02040503050406030204"/>
                <a:cs typeface="Cambria" panose="02040503050406030204"/>
              </a:rPr>
              <a:t>cerete_date</a:t>
            </a:r>
            <a:endParaRPr sz="1200">
              <a:latin typeface="Cambria" panose="02040503050406030204"/>
              <a:cs typeface="Cambria" panose="02040503050406030204"/>
            </a:endParaRPr>
          </a:p>
        </p:txBody>
      </p:sp>
      <p:sp>
        <p:nvSpPr>
          <p:cNvPr id="40" name="object 40"/>
          <p:cNvSpPr txBox="1"/>
          <p:nvPr/>
        </p:nvSpPr>
        <p:spPr>
          <a:xfrm>
            <a:off x="2413507" y="9293466"/>
            <a:ext cx="72326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mbria" panose="02040503050406030204"/>
                <a:cs typeface="Cambria" panose="02040503050406030204"/>
              </a:rPr>
              <a:t>timestamp</a:t>
            </a:r>
            <a:endParaRPr sz="1200">
              <a:latin typeface="Cambria" panose="02040503050406030204"/>
              <a:cs typeface="Cambria" panose="02040503050406030204"/>
            </a:endParaRPr>
          </a:p>
        </p:txBody>
      </p:sp>
      <p:sp>
        <p:nvSpPr>
          <p:cNvPr id="41" name="object 41"/>
          <p:cNvSpPr txBox="1"/>
          <p:nvPr/>
        </p:nvSpPr>
        <p:spPr>
          <a:xfrm>
            <a:off x="3785108" y="929346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p:txBody>
      </p:sp>
      <p:sp>
        <p:nvSpPr>
          <p:cNvPr id="42" name="object 42"/>
          <p:cNvSpPr txBox="1"/>
          <p:nvPr/>
        </p:nvSpPr>
        <p:spPr>
          <a:xfrm>
            <a:off x="5528564" y="9293466"/>
            <a:ext cx="6350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创建时间</a:t>
            </a:r>
            <a:endParaRPr sz="1200">
              <a:latin typeface="宋体" panose="02010600030101010101" pitchFamily="2" charset="-122"/>
              <a:cs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1304036" y="1018159"/>
            <a:ext cx="82105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mbria" panose="02040503050406030204"/>
                <a:cs typeface="Cambria" panose="02040503050406030204"/>
              </a:rPr>
              <a:t>update_date</a:t>
            </a:r>
            <a:endParaRPr sz="1200">
              <a:latin typeface="Cambria" panose="02040503050406030204"/>
              <a:cs typeface="Cambria" panose="02040503050406030204"/>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23</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
        <p:nvSpPr>
          <p:cNvPr id="5" name="object 5"/>
          <p:cNvSpPr txBox="1"/>
          <p:nvPr/>
        </p:nvSpPr>
        <p:spPr>
          <a:xfrm>
            <a:off x="2413507" y="1018159"/>
            <a:ext cx="72326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mbria" panose="02040503050406030204"/>
                <a:cs typeface="Cambria" panose="02040503050406030204"/>
              </a:rPr>
              <a:t>timestamp</a:t>
            </a:r>
            <a:endParaRPr sz="1200">
              <a:latin typeface="Cambria" panose="02040503050406030204"/>
              <a:cs typeface="Cambria" panose="02040503050406030204"/>
            </a:endParaRPr>
          </a:p>
        </p:txBody>
      </p:sp>
      <p:sp>
        <p:nvSpPr>
          <p:cNvPr id="6" name="object 6"/>
          <p:cNvSpPr txBox="1"/>
          <p:nvPr/>
        </p:nvSpPr>
        <p:spPr>
          <a:xfrm>
            <a:off x="3785108" y="1018159"/>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p:txBody>
      </p:sp>
      <p:sp>
        <p:nvSpPr>
          <p:cNvPr id="7" name="object 7"/>
          <p:cNvSpPr txBox="1"/>
          <p:nvPr/>
        </p:nvSpPr>
        <p:spPr>
          <a:xfrm>
            <a:off x="5528564" y="1018159"/>
            <a:ext cx="6350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更新时间</a:t>
            </a:r>
            <a:endParaRPr sz="1200">
              <a:latin typeface="宋体" panose="02010600030101010101" pitchFamily="2" charset="-122"/>
              <a:cs typeface="宋体" panose="02010600030101010101" pitchFamily="2" charset="-122"/>
            </a:endParaRPr>
          </a:p>
        </p:txBody>
      </p:sp>
      <p:sp>
        <p:nvSpPr>
          <p:cNvPr id="8" name="object 8"/>
          <p:cNvSpPr txBox="1"/>
          <p:nvPr/>
        </p:nvSpPr>
        <p:spPr>
          <a:xfrm>
            <a:off x="3291319" y="1757298"/>
            <a:ext cx="12541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表</a:t>
            </a:r>
            <a:r>
              <a:rPr sz="1200" spc="-33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3.6</a:t>
            </a:r>
            <a:r>
              <a:rPr sz="1200" spc="5" dirty="0">
                <a:latin typeface="Cambria" panose="02040503050406030204"/>
                <a:cs typeface="Cambria" panose="02040503050406030204"/>
              </a:rPr>
              <a:t> </a:t>
            </a:r>
            <a:r>
              <a:rPr sz="1200" dirty="0">
                <a:latin typeface="宋体" panose="02010600030101010101" pitchFamily="2" charset="-122"/>
                <a:cs typeface="宋体" panose="02010600030101010101" pitchFamily="2" charset="-122"/>
              </a:rPr>
              <a:t>视频标签表</a:t>
            </a:r>
            <a:endParaRPr sz="1200">
              <a:latin typeface="宋体" panose="02010600030101010101" pitchFamily="2" charset="-122"/>
              <a:cs typeface="宋体" panose="02010600030101010101" pitchFamily="2" charset="-122"/>
            </a:endParaRPr>
          </a:p>
        </p:txBody>
      </p:sp>
      <p:graphicFrame>
        <p:nvGraphicFramePr>
          <p:cNvPr id="9" name="object 9"/>
          <p:cNvGraphicFramePr>
            <a:graphicFrameLocks noGrp="1"/>
          </p:cNvGraphicFramePr>
          <p:nvPr/>
        </p:nvGraphicFramePr>
        <p:xfrm>
          <a:off x="1109725" y="2218150"/>
          <a:ext cx="4568190" cy="4744720"/>
        </p:xfrm>
        <a:graphic>
          <a:graphicData uri="http://schemas.openxmlformats.org/drawingml/2006/table">
            <a:tbl>
              <a:tblPr firstRow="1" bandRow="1">
                <a:tableStyleId>{2D5ABB26-0587-4C30-8999-92F81FD0307C}</a:tableStyleId>
              </a:tblPr>
              <a:tblGrid>
                <a:gridCol w="832485"/>
                <a:gridCol w="213995"/>
                <a:gridCol w="532130"/>
                <a:gridCol w="382269"/>
                <a:gridCol w="366394"/>
                <a:gridCol w="297814"/>
                <a:gridCol w="441960"/>
                <a:gridCol w="389254"/>
                <a:gridCol w="389254"/>
                <a:gridCol w="722629"/>
              </a:tblGrid>
              <a:tr h="1142293">
                <a:tc>
                  <a:txBody>
                    <a:bodyPr/>
                    <a:lstStyle/>
                    <a:p>
                      <a:pPr marR="29210" algn="ctr">
                        <a:lnSpc>
                          <a:spcPts val="1270"/>
                        </a:lnSpc>
                      </a:pPr>
                      <a:r>
                        <a:rPr sz="1200" dirty="0">
                          <a:latin typeface="宋体" panose="02010600030101010101" pitchFamily="2" charset="-122"/>
                          <a:cs typeface="宋体" panose="02010600030101010101" pitchFamily="2" charset="-122"/>
                        </a:rPr>
                        <a:t>列名</a:t>
                      </a:r>
                      <a:endParaRPr sz="1200">
                        <a:latin typeface="宋体" panose="02010600030101010101" pitchFamily="2" charset="-122"/>
                        <a:cs typeface="宋体" panose="02010600030101010101" pitchFamily="2" charset="-122"/>
                      </a:endParaRPr>
                    </a:p>
                    <a:p>
                      <a:pPr marL="57150" marR="88900" indent="635" algn="ctr">
                        <a:lnSpc>
                          <a:spcPct val="233000"/>
                        </a:lnSpc>
                      </a:pPr>
                      <a:r>
                        <a:rPr sz="1200" dirty="0">
                          <a:latin typeface="Cambria" panose="02040503050406030204"/>
                          <a:cs typeface="Cambria" panose="02040503050406030204"/>
                        </a:rPr>
                        <a:t>id  </a:t>
                      </a:r>
                      <a:r>
                        <a:rPr sz="1200" spc="-5" dirty="0">
                          <a:latin typeface="Cambria" panose="02040503050406030204"/>
                          <a:cs typeface="Cambria" panose="02040503050406030204"/>
                        </a:rPr>
                        <a:t>l</a:t>
                      </a:r>
                      <a:r>
                        <a:rPr sz="1200" dirty="0">
                          <a:latin typeface="Cambria" panose="02040503050406030204"/>
                          <a:cs typeface="Cambria" panose="02040503050406030204"/>
                        </a:rPr>
                        <a:t>abe</a:t>
                      </a:r>
                      <a:r>
                        <a:rPr sz="1200" spc="-5" dirty="0">
                          <a:latin typeface="Cambria" panose="02040503050406030204"/>
                          <a:cs typeface="Cambria" panose="02040503050406030204"/>
                        </a:rPr>
                        <a:t>l_co</a:t>
                      </a:r>
                      <a:r>
                        <a:rPr sz="1200" spc="-10" dirty="0">
                          <a:latin typeface="Cambria" panose="02040503050406030204"/>
                          <a:cs typeface="Cambria" panose="02040503050406030204"/>
                        </a:rPr>
                        <a:t>d</a:t>
                      </a:r>
                      <a:r>
                        <a:rPr sz="1200" dirty="0">
                          <a:latin typeface="Cambria" panose="02040503050406030204"/>
                          <a:cs typeface="Cambria" panose="02040503050406030204"/>
                        </a:rPr>
                        <a:t>e</a:t>
                      </a:r>
                      <a:endParaRPr sz="1200">
                        <a:latin typeface="Cambria" panose="02040503050406030204"/>
                        <a:cs typeface="Cambria" panose="02040503050406030204"/>
                      </a:endParaRPr>
                    </a:p>
                  </a:txBody>
                  <a:tcPr marL="0" marR="0" marT="0" marB="0"/>
                </a:tc>
                <a:tc gridSpan="2">
                  <a:txBody>
                    <a:bodyPr/>
                    <a:lstStyle/>
                    <a:p>
                      <a:pPr algn="ctr">
                        <a:lnSpc>
                          <a:spcPts val="1270"/>
                        </a:lnSpc>
                      </a:pPr>
                      <a:r>
                        <a:rPr sz="1200" dirty="0">
                          <a:latin typeface="宋体" panose="02010600030101010101" pitchFamily="2" charset="-122"/>
                          <a:cs typeface="宋体" panose="02010600030101010101" pitchFamily="2" charset="-122"/>
                        </a:rPr>
                        <a:t>数据类型</a:t>
                      </a:r>
                      <a:endParaRPr sz="1200">
                        <a:latin typeface="宋体" panose="02010600030101010101" pitchFamily="2" charset="-122"/>
                        <a:cs typeface="宋体" panose="02010600030101010101" pitchFamily="2" charset="-122"/>
                      </a:endParaRPr>
                    </a:p>
                    <a:p>
                      <a:pPr marL="121285" marR="114935" indent="635" algn="ctr">
                        <a:lnSpc>
                          <a:spcPct val="233000"/>
                        </a:lnSpc>
                      </a:pPr>
                      <a:r>
                        <a:rPr sz="1200" dirty="0">
                          <a:latin typeface="Cambria" panose="02040503050406030204"/>
                          <a:cs typeface="Cambria" panose="02040503050406030204"/>
                        </a:rPr>
                        <a:t>int  </a:t>
                      </a:r>
                      <a:r>
                        <a:rPr sz="1200" spc="-5" dirty="0">
                          <a:latin typeface="Cambria" panose="02040503050406030204"/>
                          <a:cs typeface="Cambria" panose="02040503050406030204"/>
                        </a:rPr>
                        <a:t>v</a:t>
                      </a:r>
                      <a:r>
                        <a:rPr sz="1200" dirty="0">
                          <a:latin typeface="Cambria" panose="02040503050406030204"/>
                          <a:cs typeface="Cambria" panose="02040503050406030204"/>
                        </a:rPr>
                        <a:t>a</a:t>
                      </a:r>
                      <a:r>
                        <a:rPr sz="1200" spc="-5" dirty="0">
                          <a:latin typeface="Cambria" panose="02040503050406030204"/>
                          <a:cs typeface="Cambria" panose="02040503050406030204"/>
                        </a:rPr>
                        <a:t>rch</a:t>
                      </a:r>
                      <a:r>
                        <a:rPr sz="1200" dirty="0">
                          <a:latin typeface="Cambria" panose="02040503050406030204"/>
                          <a:cs typeface="Cambria" panose="02040503050406030204"/>
                        </a:rPr>
                        <a:t>ar</a:t>
                      </a:r>
                      <a:endParaRPr sz="1200">
                        <a:latin typeface="Cambria" panose="02040503050406030204"/>
                        <a:cs typeface="Cambria" panose="02040503050406030204"/>
                      </a:endParaRPr>
                    </a:p>
                  </a:txBody>
                  <a:tcPr marL="0" marR="0" marT="0" marB="0"/>
                </a:tc>
                <a:tc hMerge="1">
                  <a:tcPr marL="0" marR="0" marT="0" marB="0"/>
                </a:tc>
                <a:tc>
                  <a:txBody>
                    <a:bodyPr/>
                    <a:lstStyle/>
                    <a:p>
                      <a:pPr marL="67945">
                        <a:lnSpc>
                          <a:spcPts val="1270"/>
                        </a:lnSpc>
                      </a:pPr>
                      <a:r>
                        <a:rPr sz="1200" dirty="0">
                          <a:latin typeface="宋体" panose="02010600030101010101" pitchFamily="2" charset="-122"/>
                          <a:cs typeface="宋体" panose="02010600030101010101" pitchFamily="2" charset="-122"/>
                        </a:rPr>
                        <a:t>长度</a:t>
                      </a:r>
                      <a:endParaRPr sz="1200">
                        <a:latin typeface="宋体" panose="02010600030101010101" pitchFamily="2" charset="-122"/>
                        <a:cs typeface="宋体" panose="02010600030101010101" pitchFamily="2" charset="-122"/>
                      </a:endParaRPr>
                    </a:p>
                    <a:p>
                      <a:pPr marR="3175">
                        <a:lnSpc>
                          <a:spcPct val="100000"/>
                        </a:lnSpc>
                      </a:pPr>
                      <a:endParaRPr sz="1200">
                        <a:latin typeface="Times New Roman" panose="02020603050405020304"/>
                        <a:cs typeface="Times New Roman" panose="02020603050405020304"/>
                      </a:endParaRPr>
                    </a:p>
                    <a:p>
                      <a:pPr marR="3175">
                        <a:lnSpc>
                          <a:spcPct val="100000"/>
                        </a:lnSpc>
                      </a:pPr>
                      <a:endParaRPr sz="1200">
                        <a:latin typeface="Times New Roman" panose="02020603050405020304"/>
                        <a:cs typeface="Times New Roman" panose="02020603050405020304"/>
                      </a:endParaRPr>
                    </a:p>
                    <a:p>
                      <a:pPr marR="3175">
                        <a:lnSpc>
                          <a:spcPct val="100000"/>
                        </a:lnSpc>
                      </a:pPr>
                      <a:endParaRPr sz="1200">
                        <a:latin typeface="Times New Roman" panose="02020603050405020304"/>
                        <a:cs typeface="Times New Roman" panose="02020603050405020304"/>
                      </a:endParaRPr>
                    </a:p>
                    <a:p>
                      <a:pPr marR="3175">
                        <a:lnSpc>
                          <a:spcPct val="100000"/>
                        </a:lnSpc>
                        <a:spcBef>
                          <a:spcPts val="45"/>
                        </a:spcBef>
                      </a:pPr>
                      <a:endParaRPr sz="950">
                        <a:latin typeface="Times New Roman" panose="02020603050405020304"/>
                        <a:cs typeface="Times New Roman" panose="02020603050405020304"/>
                      </a:endParaRPr>
                    </a:p>
                    <a:p>
                      <a:pPr marL="93980" marR="3175">
                        <a:lnSpc>
                          <a:spcPct val="100000"/>
                        </a:lnSpc>
                      </a:pPr>
                      <a:r>
                        <a:rPr sz="1200" spc="-5" dirty="0">
                          <a:latin typeface="Cambria" panose="02040503050406030204"/>
                          <a:cs typeface="Cambria" panose="02040503050406030204"/>
                        </a:rPr>
                        <a:t>255</a:t>
                      </a:r>
                      <a:endParaRPr sz="1200">
                        <a:latin typeface="Cambria" panose="02040503050406030204"/>
                        <a:cs typeface="Cambria" panose="02040503050406030204"/>
                      </a:endParaRPr>
                    </a:p>
                  </a:txBody>
                  <a:tcPr marL="0" marR="0" marT="0" marB="0"/>
                </a:tc>
                <a:tc gridSpan="2">
                  <a:txBody>
                    <a:bodyPr/>
                    <a:lstStyle/>
                    <a:p>
                      <a:pPr marL="69215" algn="ctr">
                        <a:lnSpc>
                          <a:spcPts val="1270"/>
                        </a:lnSpc>
                      </a:pPr>
                      <a:r>
                        <a:rPr sz="1200" dirty="0">
                          <a:latin typeface="宋体" panose="02010600030101010101" pitchFamily="2" charset="-122"/>
                          <a:cs typeface="宋体" panose="02010600030101010101" pitchFamily="2" charset="-122"/>
                        </a:rPr>
                        <a:t>允许空</a:t>
                      </a:r>
                      <a:endParaRPr sz="1200">
                        <a:latin typeface="宋体" panose="02010600030101010101" pitchFamily="2" charset="-122"/>
                        <a:cs typeface="宋体" panose="02010600030101010101" pitchFamily="2" charset="-122"/>
                      </a:endParaRPr>
                    </a:p>
                    <a:p>
                      <a:pPr marL="290195" marR="213995" algn="ctr">
                        <a:lnSpc>
                          <a:spcPct val="233000"/>
                        </a:lnSpc>
                      </a:pPr>
                      <a:r>
                        <a:rPr sz="1200" dirty="0">
                          <a:latin typeface="宋体" panose="02010600030101010101" pitchFamily="2" charset="-122"/>
                          <a:cs typeface="宋体" panose="02010600030101010101" pitchFamily="2" charset="-122"/>
                        </a:rPr>
                        <a:t>否 是</a:t>
                      </a:r>
                      <a:endParaRPr sz="1200">
                        <a:latin typeface="宋体" panose="02010600030101010101" pitchFamily="2" charset="-122"/>
                        <a:cs typeface="宋体" panose="02010600030101010101" pitchFamily="2" charset="-122"/>
                      </a:endParaRPr>
                    </a:p>
                  </a:txBody>
                  <a:tcPr marL="0" marR="0" marT="0" marB="0"/>
                </a:tc>
                <a:tc hMerge="1">
                  <a:tcPr marL="0" marR="0" marT="0" marB="0"/>
                </a:tc>
                <a:tc>
                  <a:txBody>
                    <a:bodyPr/>
                    <a:lstStyle/>
                    <a:p>
                      <a:pPr marL="67945">
                        <a:lnSpc>
                          <a:spcPts val="1270"/>
                        </a:lnSpc>
                      </a:pPr>
                      <a:r>
                        <a:rPr sz="1200" dirty="0">
                          <a:latin typeface="宋体" panose="02010600030101010101" pitchFamily="2" charset="-122"/>
                          <a:cs typeface="宋体" panose="02010600030101010101" pitchFamily="2" charset="-122"/>
                        </a:rPr>
                        <a:t>主键</a:t>
                      </a:r>
                      <a:endParaRPr sz="1200">
                        <a:latin typeface="宋体" panose="02010600030101010101" pitchFamily="2" charset="-122"/>
                        <a:cs typeface="宋体" panose="02010600030101010101" pitchFamily="2" charset="-122"/>
                      </a:endParaRPr>
                    </a:p>
                    <a:p>
                      <a:pPr>
                        <a:lnSpc>
                          <a:spcPct val="100000"/>
                        </a:lnSpc>
                        <a:spcBef>
                          <a:spcPts val="20"/>
                        </a:spcBef>
                      </a:pPr>
                      <a:endParaRPr sz="1650">
                        <a:latin typeface="Times New Roman" panose="02020603050405020304"/>
                        <a:cs typeface="Times New Roman" panose="02020603050405020304"/>
                      </a:endParaRPr>
                    </a:p>
                    <a:p>
                      <a:pPr marL="144145">
                        <a:lnSpc>
                          <a:spcPct val="100000"/>
                        </a:lnSpc>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0" marB="0"/>
                </a:tc>
                <a:tc>
                  <a:txBody>
                    <a:bodyPr/>
                    <a:lstStyle/>
                    <a:p>
                      <a:pPr marL="67945">
                        <a:lnSpc>
                          <a:spcPts val="1270"/>
                        </a:lnSpc>
                      </a:pPr>
                      <a:r>
                        <a:rPr sz="1200" dirty="0">
                          <a:latin typeface="宋体" panose="02010600030101010101" pitchFamily="2" charset="-122"/>
                          <a:cs typeface="宋体" panose="02010600030101010101" pitchFamily="2" charset="-122"/>
                        </a:rPr>
                        <a:t>外键</a:t>
                      </a:r>
                      <a:endParaRPr sz="1200">
                        <a:latin typeface="宋体" panose="02010600030101010101" pitchFamily="2" charset="-122"/>
                        <a:cs typeface="宋体" panose="02010600030101010101" pitchFamily="2" charset="-122"/>
                      </a:endParaRPr>
                    </a:p>
                  </a:txBody>
                  <a:tcPr marL="0" marR="0" marT="0" marB="0"/>
                </a:tc>
                <a:tc gridSpan="2">
                  <a:txBody>
                    <a:bodyPr/>
                    <a:lstStyle/>
                    <a:p>
                      <a:pPr marR="252095" algn="ctr">
                        <a:lnSpc>
                          <a:spcPts val="1270"/>
                        </a:lnSpc>
                      </a:pPr>
                      <a:r>
                        <a:rPr sz="1200" dirty="0">
                          <a:latin typeface="宋体" panose="02010600030101010101" pitchFamily="2" charset="-122"/>
                          <a:cs typeface="宋体" panose="02010600030101010101" pitchFamily="2" charset="-122"/>
                        </a:rPr>
                        <a:t>说明</a:t>
                      </a:r>
                      <a:endParaRPr sz="1200">
                        <a:latin typeface="宋体" panose="02010600030101010101" pitchFamily="2" charset="-122"/>
                        <a:cs typeface="宋体" panose="02010600030101010101" pitchFamily="2" charset="-122"/>
                      </a:endParaRPr>
                    </a:p>
                    <a:p>
                      <a:pPr>
                        <a:lnSpc>
                          <a:spcPct val="100000"/>
                        </a:lnSpc>
                        <a:spcBef>
                          <a:spcPts val="20"/>
                        </a:spcBef>
                      </a:pPr>
                      <a:endParaRPr sz="1650">
                        <a:latin typeface="Times New Roman" panose="02020603050405020304"/>
                        <a:cs typeface="Times New Roman" panose="02020603050405020304"/>
                      </a:endParaRPr>
                    </a:p>
                    <a:p>
                      <a:pPr marR="251460" algn="ctr">
                        <a:lnSpc>
                          <a:spcPct val="100000"/>
                        </a:lnSpc>
                      </a:pPr>
                      <a:r>
                        <a:rPr sz="1200" dirty="0">
                          <a:latin typeface="宋体" panose="02010600030101010101" pitchFamily="2" charset="-122"/>
                          <a:cs typeface="宋体" panose="02010600030101010101" pitchFamily="2" charset="-122"/>
                        </a:rPr>
                        <a:t>标签</a:t>
                      </a:r>
                      <a:r>
                        <a:rPr sz="1200" spc="-31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p>
                      <a:pPr>
                        <a:lnSpc>
                          <a:spcPct val="100000"/>
                        </a:lnSpc>
                        <a:spcBef>
                          <a:spcPts val="25"/>
                        </a:spcBef>
                      </a:pPr>
                      <a:endParaRPr sz="1650">
                        <a:latin typeface="Times New Roman" panose="02020603050405020304"/>
                        <a:cs typeface="Times New Roman" panose="02020603050405020304"/>
                      </a:endParaRPr>
                    </a:p>
                    <a:p>
                      <a:pPr marR="252095" algn="ctr">
                        <a:lnSpc>
                          <a:spcPct val="100000"/>
                        </a:lnSpc>
                      </a:pPr>
                      <a:r>
                        <a:rPr sz="1200" dirty="0">
                          <a:latin typeface="宋体" panose="02010600030101010101" pitchFamily="2" charset="-122"/>
                          <a:cs typeface="宋体" panose="02010600030101010101" pitchFamily="2" charset="-122"/>
                        </a:rPr>
                        <a:t>标签编号</a:t>
                      </a:r>
                      <a:endParaRPr sz="1200">
                        <a:latin typeface="宋体" panose="02010600030101010101" pitchFamily="2" charset="-122"/>
                        <a:cs typeface="宋体" panose="02010600030101010101" pitchFamily="2" charset="-122"/>
                      </a:endParaRPr>
                    </a:p>
                  </a:txBody>
                  <a:tcPr marL="0" marR="0" marT="0" marB="0"/>
                </a:tc>
                <a:tc hMerge="1">
                  <a:tcPr marL="0" marR="0" marT="0" marB="0"/>
                </a:tc>
              </a:tr>
              <a:tr h="302694">
                <a:tc>
                  <a:txBody>
                    <a:bodyPr/>
                    <a:lstStyle/>
                    <a:p>
                      <a:pPr marL="31750">
                        <a:lnSpc>
                          <a:spcPts val="1365"/>
                        </a:lnSpc>
                        <a:spcBef>
                          <a:spcPts val="915"/>
                        </a:spcBef>
                      </a:pPr>
                      <a:r>
                        <a:rPr sz="1200" spc="-5" dirty="0">
                          <a:latin typeface="Cambria" panose="02040503050406030204"/>
                          <a:cs typeface="Cambria" panose="02040503050406030204"/>
                        </a:rPr>
                        <a:t>label_name</a:t>
                      </a:r>
                      <a:endParaRPr sz="1200">
                        <a:latin typeface="Cambria" panose="02040503050406030204"/>
                        <a:cs typeface="Cambria" panose="02040503050406030204"/>
                      </a:endParaRPr>
                    </a:p>
                  </a:txBody>
                  <a:tcPr marL="0" marR="0" marT="116205" marB="0"/>
                </a:tc>
                <a:tc gridSpan="2">
                  <a:txBody>
                    <a:bodyPr/>
                    <a:lstStyle/>
                    <a:p>
                      <a:pPr marL="121285">
                        <a:lnSpc>
                          <a:spcPts val="1365"/>
                        </a:lnSpc>
                        <a:spcBef>
                          <a:spcPts val="915"/>
                        </a:spcBef>
                      </a:pPr>
                      <a:r>
                        <a:rPr sz="1200" spc="-5" dirty="0">
                          <a:latin typeface="Cambria" panose="02040503050406030204"/>
                          <a:cs typeface="Cambria" panose="02040503050406030204"/>
                        </a:rPr>
                        <a:t>varchar</a:t>
                      </a:r>
                      <a:endParaRPr sz="1200">
                        <a:latin typeface="Cambria" panose="02040503050406030204"/>
                        <a:cs typeface="Cambria" panose="02040503050406030204"/>
                      </a:endParaRPr>
                    </a:p>
                  </a:txBody>
                  <a:tcPr marL="0" marR="0" marT="116205" marB="0"/>
                </a:tc>
                <a:tc hMerge="1">
                  <a:tcPr marL="0" marR="0" marT="0" marB="0"/>
                </a:tc>
                <a:tc>
                  <a:txBody>
                    <a:bodyPr/>
                    <a:lstStyle/>
                    <a:p>
                      <a:pPr marL="93980" marR="3175">
                        <a:lnSpc>
                          <a:spcPts val="1365"/>
                        </a:lnSpc>
                        <a:spcBef>
                          <a:spcPts val="915"/>
                        </a:spcBef>
                      </a:pPr>
                      <a:r>
                        <a:rPr sz="1200" spc="-5" dirty="0">
                          <a:latin typeface="Cambria" panose="02040503050406030204"/>
                          <a:cs typeface="Cambria" panose="02040503050406030204"/>
                        </a:rPr>
                        <a:t>255</a:t>
                      </a:r>
                      <a:endParaRPr sz="1200">
                        <a:latin typeface="Cambria" panose="02040503050406030204"/>
                        <a:cs typeface="Cambria" panose="02040503050406030204"/>
                      </a:endParaRPr>
                    </a:p>
                  </a:txBody>
                  <a:tcPr marL="0" marR="0" marT="116205" marB="0"/>
                </a:tc>
                <a:tc gridSpan="2">
                  <a:txBody>
                    <a:bodyPr/>
                    <a:lstStyle/>
                    <a:p>
                      <a:pPr marL="290195">
                        <a:lnSpc>
                          <a:spcPts val="1365"/>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hMerge="1">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gridSpan="2">
                  <a:txBody>
                    <a:bodyPr/>
                    <a:lstStyle/>
                    <a:p>
                      <a:pPr marL="120650">
                        <a:lnSpc>
                          <a:spcPts val="1365"/>
                        </a:lnSpc>
                        <a:spcBef>
                          <a:spcPts val="915"/>
                        </a:spcBef>
                      </a:pPr>
                      <a:r>
                        <a:rPr sz="1200" dirty="0">
                          <a:latin typeface="宋体" panose="02010600030101010101" pitchFamily="2" charset="-122"/>
                          <a:cs typeface="宋体" panose="02010600030101010101" pitchFamily="2" charset="-122"/>
                        </a:rPr>
                        <a:t>标签名字</a:t>
                      </a:r>
                      <a:endParaRPr sz="1200">
                        <a:latin typeface="宋体" panose="02010600030101010101" pitchFamily="2" charset="-122"/>
                        <a:cs typeface="宋体" panose="02010600030101010101" pitchFamily="2" charset="-122"/>
                      </a:endParaRPr>
                    </a:p>
                  </a:txBody>
                  <a:tcPr marL="0" marR="0" marT="116205" marB="0"/>
                </a:tc>
                <a:tc hMerge="1">
                  <a:tcPr marL="0" marR="0" marT="0" marB="0"/>
                </a:tc>
              </a:tr>
              <a:tr h="869318">
                <a:tc gridSpan="2">
                  <a:txBody>
                    <a:bodyPr/>
                    <a:lstStyle/>
                    <a:p>
                      <a:pPr>
                        <a:lnSpc>
                          <a:spcPct val="100000"/>
                        </a:lnSpc>
                      </a:pPr>
                      <a:endParaRPr sz="1100">
                        <a:latin typeface="Times New Roman" panose="02020603050405020304"/>
                        <a:cs typeface="Times New Roman" panose="02020603050405020304"/>
                      </a:endParaRPr>
                    </a:p>
                  </a:txBody>
                  <a:tcPr marL="0" marR="0" marT="0" marB="0"/>
                </a:tc>
                <a:tc hMerge="1">
                  <a:tcPr marL="0" marR="0" marT="0" marB="0"/>
                </a:tc>
                <a:tc gridSpan="2">
                  <a:txBody>
                    <a:bodyPr/>
                    <a:lstStyle/>
                    <a:p>
                      <a:pPr marR="3175">
                        <a:lnSpc>
                          <a:spcPct val="100000"/>
                        </a:lnSpc>
                      </a:pPr>
                      <a:endParaRPr sz="1100">
                        <a:latin typeface="Times New Roman" panose="02020603050405020304"/>
                        <a:cs typeface="Times New Roman" panose="02020603050405020304"/>
                      </a:endParaRPr>
                    </a:p>
                  </a:txBody>
                  <a:tcPr marL="0" marR="0" marT="0" marB="0"/>
                </a:tc>
                <a:tc hMerge="1">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gridSpan="3">
                  <a:txBody>
                    <a:bodyPr/>
                    <a:lstStyle/>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29210">
                        <a:lnSpc>
                          <a:spcPct val="100000"/>
                        </a:lnSpc>
                        <a:spcBef>
                          <a:spcPts val="1130"/>
                        </a:spcBef>
                      </a:pPr>
                      <a:r>
                        <a:rPr sz="1200" dirty="0">
                          <a:latin typeface="宋体" panose="02010600030101010101" pitchFamily="2" charset="-122"/>
                          <a:cs typeface="宋体" panose="02010600030101010101" pitchFamily="2" charset="-122"/>
                        </a:rPr>
                        <a:t>表</a:t>
                      </a:r>
                      <a:r>
                        <a:rPr sz="1200" spc="-315"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3.7</a:t>
                      </a:r>
                      <a:r>
                        <a:rPr sz="1200" spc="40" dirty="0">
                          <a:latin typeface="Cambria" panose="02040503050406030204"/>
                          <a:cs typeface="Cambria" panose="02040503050406030204"/>
                        </a:rPr>
                        <a:t> </a:t>
                      </a:r>
                      <a:r>
                        <a:rPr sz="1200" dirty="0">
                          <a:latin typeface="宋体" panose="02010600030101010101" pitchFamily="2" charset="-122"/>
                          <a:cs typeface="宋体" panose="02010600030101010101" pitchFamily="2" charset="-122"/>
                        </a:rPr>
                        <a:t>私信表</a:t>
                      </a:r>
                      <a:endParaRPr sz="1200">
                        <a:latin typeface="宋体" panose="02010600030101010101" pitchFamily="2" charset="-122"/>
                        <a:cs typeface="宋体" panose="02010600030101010101" pitchFamily="2" charset="-122"/>
                      </a:endParaRPr>
                    </a:p>
                  </a:txBody>
                  <a:tcPr marL="0" marR="0" marT="0" marB="0"/>
                </a:tc>
                <a:tc hMerge="1">
                  <a:tcPr marL="0" marR="0" marT="0" marB="0"/>
                </a:tc>
                <a:tc hMerge="1">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r>
              <a:tr h="414341">
                <a:tc gridSpan="2">
                  <a:txBody>
                    <a:bodyPr/>
                    <a:lstStyle/>
                    <a:p>
                      <a:pPr marR="29845" algn="ctr">
                        <a:lnSpc>
                          <a:spcPct val="100000"/>
                        </a:lnSpc>
                        <a:spcBef>
                          <a:spcPts val="865"/>
                        </a:spcBef>
                      </a:pPr>
                      <a:r>
                        <a:rPr sz="1200" dirty="0">
                          <a:latin typeface="宋体" panose="02010600030101010101" pitchFamily="2" charset="-122"/>
                          <a:cs typeface="宋体" panose="02010600030101010101" pitchFamily="2" charset="-122"/>
                        </a:rPr>
                        <a:t>列名</a:t>
                      </a:r>
                      <a:endParaRPr sz="1200">
                        <a:latin typeface="宋体" panose="02010600030101010101" pitchFamily="2" charset="-122"/>
                        <a:cs typeface="宋体" panose="02010600030101010101" pitchFamily="2" charset="-122"/>
                      </a:endParaRPr>
                    </a:p>
                  </a:txBody>
                  <a:tcPr marL="0" marR="0" marT="109855" marB="0"/>
                </a:tc>
                <a:tc hMerge="1">
                  <a:tcPr marL="0" marR="0" marT="0" marB="0"/>
                </a:tc>
                <a:tc gridSpan="2">
                  <a:txBody>
                    <a:bodyPr/>
                    <a:lstStyle/>
                    <a:p>
                      <a:pPr marL="113030" marR="3175">
                        <a:lnSpc>
                          <a:spcPct val="100000"/>
                        </a:lnSpc>
                        <a:spcBef>
                          <a:spcPts val="865"/>
                        </a:spcBef>
                      </a:pPr>
                      <a:r>
                        <a:rPr sz="1200" dirty="0">
                          <a:latin typeface="宋体" panose="02010600030101010101" pitchFamily="2" charset="-122"/>
                          <a:cs typeface="宋体" panose="02010600030101010101" pitchFamily="2" charset="-122"/>
                        </a:rPr>
                        <a:t>数据类型</a:t>
                      </a:r>
                      <a:endParaRPr sz="1200">
                        <a:latin typeface="宋体" panose="02010600030101010101" pitchFamily="2" charset="-122"/>
                        <a:cs typeface="宋体" panose="02010600030101010101" pitchFamily="2" charset="-122"/>
                      </a:endParaRPr>
                    </a:p>
                  </a:txBody>
                  <a:tcPr marL="0" marR="0" marT="109855" marB="0"/>
                </a:tc>
                <a:tc hMerge="1">
                  <a:tcPr marL="0" marR="0" marT="0" marB="0"/>
                </a:tc>
                <a:tc>
                  <a:txBody>
                    <a:bodyPr/>
                    <a:lstStyle/>
                    <a:p>
                      <a:pPr marR="21590" algn="ctr">
                        <a:lnSpc>
                          <a:spcPct val="100000"/>
                        </a:lnSpc>
                        <a:spcBef>
                          <a:spcPts val="865"/>
                        </a:spcBef>
                      </a:pPr>
                      <a:r>
                        <a:rPr sz="1200" dirty="0">
                          <a:latin typeface="宋体" panose="02010600030101010101" pitchFamily="2" charset="-122"/>
                          <a:cs typeface="宋体" panose="02010600030101010101" pitchFamily="2" charset="-122"/>
                        </a:rPr>
                        <a:t>长度</a:t>
                      </a:r>
                      <a:endParaRPr sz="1200">
                        <a:latin typeface="宋体" panose="02010600030101010101" pitchFamily="2" charset="-122"/>
                        <a:cs typeface="宋体" panose="02010600030101010101" pitchFamily="2" charset="-122"/>
                      </a:endParaRPr>
                    </a:p>
                  </a:txBody>
                  <a:tcPr marL="0" marR="0" marT="109855" marB="0"/>
                </a:tc>
                <a:tc gridSpan="3">
                  <a:txBody>
                    <a:bodyPr/>
                    <a:lstStyle/>
                    <a:p>
                      <a:pPr marL="108585">
                        <a:lnSpc>
                          <a:spcPct val="100000"/>
                        </a:lnSpc>
                        <a:spcBef>
                          <a:spcPts val="865"/>
                        </a:spcBef>
                      </a:pPr>
                      <a:r>
                        <a:rPr sz="1200" dirty="0">
                          <a:latin typeface="宋体" panose="02010600030101010101" pitchFamily="2" charset="-122"/>
                          <a:cs typeface="宋体" panose="02010600030101010101" pitchFamily="2" charset="-122"/>
                        </a:rPr>
                        <a:t>允许空</a:t>
                      </a:r>
                      <a:r>
                        <a:rPr sz="1200" spc="4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主键</a:t>
                      </a:r>
                      <a:endParaRPr sz="1200">
                        <a:latin typeface="宋体" panose="02010600030101010101" pitchFamily="2" charset="-122"/>
                        <a:cs typeface="宋体" panose="02010600030101010101" pitchFamily="2" charset="-122"/>
                      </a:endParaRPr>
                    </a:p>
                  </a:txBody>
                  <a:tcPr marL="0" marR="0" marT="109855" marB="0"/>
                </a:tc>
                <a:tc hMerge="1">
                  <a:tcPr marL="0" marR="0" marT="0" marB="0"/>
                </a:tc>
                <a:tc hMerge="1">
                  <a:tcPr marL="0" marR="0" marT="0" marB="0"/>
                </a:tc>
                <a:tc>
                  <a:txBody>
                    <a:bodyPr/>
                    <a:lstStyle/>
                    <a:p>
                      <a:pPr marL="15875">
                        <a:lnSpc>
                          <a:spcPct val="100000"/>
                        </a:lnSpc>
                        <a:spcBef>
                          <a:spcPts val="865"/>
                        </a:spcBef>
                      </a:pPr>
                      <a:r>
                        <a:rPr sz="1200" dirty="0">
                          <a:latin typeface="宋体" panose="02010600030101010101" pitchFamily="2" charset="-122"/>
                          <a:cs typeface="宋体" panose="02010600030101010101" pitchFamily="2" charset="-122"/>
                        </a:rPr>
                        <a:t>外键</a:t>
                      </a:r>
                      <a:endParaRPr sz="1200">
                        <a:latin typeface="宋体" panose="02010600030101010101" pitchFamily="2" charset="-122"/>
                        <a:cs typeface="宋体" panose="02010600030101010101" pitchFamily="2" charset="-122"/>
                      </a:endParaRPr>
                    </a:p>
                  </a:txBody>
                  <a:tcPr marL="0" marR="0" marT="109855" marB="0"/>
                </a:tc>
                <a:tc>
                  <a:txBody>
                    <a:bodyPr/>
                    <a:lstStyle/>
                    <a:p>
                      <a:pPr marL="35560" algn="ctr">
                        <a:lnSpc>
                          <a:spcPct val="100000"/>
                        </a:lnSpc>
                        <a:spcBef>
                          <a:spcPts val="865"/>
                        </a:spcBef>
                      </a:pPr>
                      <a:r>
                        <a:rPr sz="1200" dirty="0">
                          <a:latin typeface="宋体" panose="02010600030101010101" pitchFamily="2" charset="-122"/>
                          <a:cs typeface="宋体" panose="02010600030101010101" pitchFamily="2" charset="-122"/>
                        </a:rPr>
                        <a:t>说明</a:t>
                      </a:r>
                      <a:endParaRPr sz="1200">
                        <a:latin typeface="宋体" panose="02010600030101010101" pitchFamily="2" charset="-122"/>
                        <a:cs typeface="宋体" panose="02010600030101010101" pitchFamily="2" charset="-122"/>
                      </a:endParaRPr>
                    </a:p>
                  </a:txBody>
                  <a:tcPr marL="0" marR="0" marT="109855" marB="0"/>
                </a:tc>
              </a:tr>
              <a:tr h="1713093">
                <a:tc gridSpan="2">
                  <a:txBody>
                    <a:bodyPr/>
                    <a:lstStyle/>
                    <a:p>
                      <a:pPr marR="31115"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p>
                      <a:pPr marL="31750" marR="60960" algn="ctr">
                        <a:lnSpc>
                          <a:spcPct val="233000"/>
                        </a:lnSpc>
                      </a:pPr>
                      <a:r>
                        <a:rPr sz="1200" spc="-5" dirty="0">
                          <a:latin typeface="Cambria" panose="02040503050406030204"/>
                          <a:cs typeface="Cambria" panose="02040503050406030204"/>
                        </a:rPr>
                        <a:t>send_user_id  </a:t>
                      </a:r>
                      <a:r>
                        <a:rPr sz="1200" dirty="0">
                          <a:latin typeface="Cambria" panose="02040503050406030204"/>
                          <a:cs typeface="Cambria" panose="02040503050406030204"/>
                        </a:rPr>
                        <a:t>a</a:t>
                      </a:r>
                      <a:r>
                        <a:rPr sz="1200" spc="-5" dirty="0">
                          <a:latin typeface="Cambria" panose="02040503050406030204"/>
                          <a:cs typeface="Cambria" panose="02040503050406030204"/>
                        </a:rPr>
                        <a:t>cc</a:t>
                      </a:r>
                      <a:r>
                        <a:rPr sz="1200" dirty="0">
                          <a:latin typeface="Cambria" panose="02040503050406030204"/>
                          <a:cs typeface="Cambria" panose="02040503050406030204"/>
                        </a:rPr>
                        <a:t>ep</a:t>
                      </a:r>
                      <a:r>
                        <a:rPr sz="1200" spc="-15" dirty="0">
                          <a:latin typeface="Cambria" panose="02040503050406030204"/>
                          <a:cs typeface="Cambria" panose="02040503050406030204"/>
                        </a:rPr>
                        <a:t>t</a:t>
                      </a:r>
                      <a:r>
                        <a:rPr sz="1200" spc="-5" dirty="0">
                          <a:latin typeface="Cambria" panose="02040503050406030204"/>
                          <a:cs typeface="Cambria" panose="02040503050406030204"/>
                        </a:rPr>
                        <a:t>_u</a:t>
                      </a:r>
                      <a:r>
                        <a:rPr sz="1200" dirty="0">
                          <a:latin typeface="Cambria" panose="02040503050406030204"/>
                          <a:cs typeface="Cambria" panose="02040503050406030204"/>
                        </a:rPr>
                        <a:t>se</a:t>
                      </a:r>
                      <a:r>
                        <a:rPr sz="1200" spc="-5" dirty="0">
                          <a:latin typeface="Cambria" panose="02040503050406030204"/>
                          <a:cs typeface="Cambria" panose="02040503050406030204"/>
                        </a:rPr>
                        <a:t>r_</a:t>
                      </a:r>
                      <a:r>
                        <a:rPr sz="1200" dirty="0">
                          <a:latin typeface="Cambria" panose="02040503050406030204"/>
                          <a:cs typeface="Cambria" panose="02040503050406030204"/>
                        </a:rPr>
                        <a:t>id  </a:t>
                      </a:r>
                      <a:r>
                        <a:rPr sz="1200" spc="-5" dirty="0">
                          <a:latin typeface="Cambria" panose="02040503050406030204"/>
                          <a:cs typeface="Cambria" panose="02040503050406030204"/>
                        </a:rPr>
                        <a:t>message</a:t>
                      </a:r>
                      <a:endParaRPr sz="1200">
                        <a:latin typeface="Cambria" panose="02040503050406030204"/>
                        <a:cs typeface="Cambria" panose="02040503050406030204"/>
                      </a:endParaRPr>
                    </a:p>
                  </a:txBody>
                  <a:tcPr marL="0" marR="0" marT="122555" marB="0"/>
                </a:tc>
                <a:tc hMerge="1">
                  <a:tcPr marL="0" marR="0" marT="0" marB="0"/>
                </a:tc>
                <a:tc gridSpan="2">
                  <a:txBody>
                    <a:bodyPr/>
                    <a:lstStyle/>
                    <a:p>
                      <a:pPr marR="70485" algn="ctr">
                        <a:lnSpc>
                          <a:spcPct val="100000"/>
                        </a:lnSpc>
                        <a:spcBef>
                          <a:spcPts val="965"/>
                        </a:spcBef>
                      </a:pPr>
                      <a:r>
                        <a:rPr sz="1200" dirty="0">
                          <a:latin typeface="Cambria" panose="02040503050406030204"/>
                          <a:cs typeface="Cambria" panose="02040503050406030204"/>
                        </a:rPr>
                        <a:t>int</a:t>
                      </a:r>
                      <a:endParaRPr sz="1200">
                        <a:latin typeface="Cambria" panose="02040503050406030204"/>
                        <a:cs typeface="Cambria" panose="02040503050406030204"/>
                      </a:endParaRPr>
                    </a:p>
                    <a:p>
                      <a:pPr marL="327660" marR="398780" algn="ctr">
                        <a:lnSpc>
                          <a:spcPct val="233000"/>
                        </a:lnSpc>
                      </a:pPr>
                      <a:r>
                        <a:rPr sz="1200" dirty="0">
                          <a:latin typeface="Cambria" panose="02040503050406030204"/>
                          <a:cs typeface="Cambria" panose="02040503050406030204"/>
                        </a:rPr>
                        <a:t>int  int</a:t>
                      </a:r>
                      <a:endParaRPr sz="1200">
                        <a:latin typeface="Cambria" panose="02040503050406030204"/>
                        <a:cs typeface="Cambria" panose="02040503050406030204"/>
                      </a:endParaRPr>
                    </a:p>
                    <a:p>
                      <a:pPr marR="3175">
                        <a:lnSpc>
                          <a:spcPct val="100000"/>
                        </a:lnSpc>
                        <a:spcBef>
                          <a:spcPts val="20"/>
                        </a:spcBef>
                      </a:pPr>
                      <a:endParaRPr sz="1650">
                        <a:latin typeface="Times New Roman" panose="02020603050405020304"/>
                        <a:cs typeface="Times New Roman" panose="02020603050405020304"/>
                      </a:endParaRPr>
                    </a:p>
                    <a:p>
                      <a:pPr marR="71755" algn="ctr">
                        <a:lnSpc>
                          <a:spcPct val="100000"/>
                        </a:lnSpc>
                      </a:pPr>
                      <a:r>
                        <a:rPr sz="1200" spc="-5" dirty="0">
                          <a:latin typeface="Cambria" panose="02040503050406030204"/>
                          <a:cs typeface="Cambria" panose="02040503050406030204"/>
                        </a:rPr>
                        <a:t>varchar</a:t>
                      </a:r>
                      <a:endParaRPr sz="1200">
                        <a:latin typeface="Cambria" panose="02040503050406030204"/>
                        <a:cs typeface="Cambria" panose="02040503050406030204"/>
                      </a:endParaRPr>
                    </a:p>
                  </a:txBody>
                  <a:tcPr marL="0" marR="0" marT="122555" marB="0"/>
                </a:tc>
                <a:tc hMerge="1">
                  <a:tcPr marL="0" marR="0" marT="0" marB="0"/>
                </a:tc>
                <a:tc>
                  <a:txBody>
                    <a:bodyPr/>
                    <a:lstStyle/>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spcBef>
                          <a:spcPts val="5"/>
                        </a:spcBef>
                      </a:pPr>
                      <a:endParaRPr sz="1200">
                        <a:latin typeface="Times New Roman" panose="02020603050405020304"/>
                        <a:cs typeface="Times New Roman" panose="02020603050405020304"/>
                      </a:endParaRPr>
                    </a:p>
                    <a:p>
                      <a:pPr marR="21590" algn="ctr">
                        <a:lnSpc>
                          <a:spcPct val="100000"/>
                        </a:lnSpc>
                      </a:pPr>
                      <a:r>
                        <a:rPr sz="1200" spc="-5" dirty="0">
                          <a:latin typeface="Cambria" panose="02040503050406030204"/>
                          <a:cs typeface="Cambria" panose="02040503050406030204"/>
                        </a:rPr>
                        <a:t>20</a:t>
                      </a:r>
                      <a:r>
                        <a:rPr sz="1200" spc="5" dirty="0">
                          <a:latin typeface="Cambria" panose="02040503050406030204"/>
                          <a:cs typeface="Cambria" panose="02040503050406030204"/>
                        </a:rPr>
                        <a:t>4</a:t>
                      </a:r>
                      <a:r>
                        <a:rPr sz="1200" dirty="0">
                          <a:latin typeface="Cambria" panose="02040503050406030204"/>
                          <a:cs typeface="Cambria" panose="02040503050406030204"/>
                        </a:rPr>
                        <a:t>8</a:t>
                      </a:r>
                      <a:endParaRPr sz="1200">
                        <a:latin typeface="Cambria" panose="02040503050406030204"/>
                        <a:cs typeface="Cambria" panose="02040503050406030204"/>
                      </a:endParaRPr>
                    </a:p>
                  </a:txBody>
                  <a:tcPr marL="0" marR="0" marT="0" marB="0"/>
                </a:tc>
                <a:tc gridSpan="3">
                  <a:txBody>
                    <a:bodyPr/>
                    <a:lstStyle/>
                    <a:p>
                      <a:pPr marL="260985">
                        <a:lnSpc>
                          <a:spcPct val="100000"/>
                        </a:lnSpc>
                        <a:spcBef>
                          <a:spcPts val="965"/>
                        </a:spcBef>
                        <a:tabLst>
                          <a:tab pos="779145" algn="l"/>
                        </a:tabLst>
                      </a:pPr>
                      <a:r>
                        <a:rPr sz="1200" dirty="0">
                          <a:latin typeface="宋体" panose="02010600030101010101" pitchFamily="2" charset="-122"/>
                          <a:cs typeface="宋体" panose="02010600030101010101" pitchFamily="2" charset="-122"/>
                        </a:rPr>
                        <a:t>否	是</a:t>
                      </a:r>
                      <a:endParaRPr sz="1200">
                        <a:latin typeface="宋体" panose="02010600030101010101" pitchFamily="2" charset="-122"/>
                        <a:cs typeface="宋体" panose="02010600030101010101" pitchFamily="2" charset="-122"/>
                      </a:endParaRPr>
                    </a:p>
                    <a:p>
                      <a:pPr marL="260985" marR="707390" algn="just">
                        <a:lnSpc>
                          <a:spcPct val="233000"/>
                        </a:lnSpc>
                      </a:pPr>
                      <a:r>
                        <a:rPr sz="1200" dirty="0">
                          <a:latin typeface="宋体" panose="02010600030101010101" pitchFamily="2" charset="-122"/>
                          <a:cs typeface="宋体" panose="02010600030101010101" pitchFamily="2" charset="-122"/>
                        </a:rPr>
                        <a:t>是 是 是</a:t>
                      </a:r>
                      <a:endParaRPr sz="1200">
                        <a:latin typeface="宋体" panose="02010600030101010101" pitchFamily="2" charset="-122"/>
                        <a:cs typeface="宋体" panose="02010600030101010101" pitchFamily="2" charset="-122"/>
                      </a:endParaRPr>
                    </a:p>
                  </a:txBody>
                  <a:tcPr marL="0" marR="0" marT="122555" marB="0"/>
                </a:tc>
                <a:tc hMerge="1">
                  <a:tcPr marL="0" marR="0" marT="0" marB="0"/>
                </a:tc>
                <a:tc hMerge="1">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4925"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p>
                      <a:pPr marL="67945" marR="24130" algn="just">
                        <a:lnSpc>
                          <a:spcPct val="233000"/>
                        </a:lnSpc>
                      </a:pPr>
                      <a:r>
                        <a:rPr sz="1200" dirty="0">
                          <a:latin typeface="宋体" panose="02010600030101010101" pitchFamily="2" charset="-122"/>
                          <a:cs typeface="宋体" panose="02010600030101010101" pitchFamily="2" charset="-122"/>
                        </a:rPr>
                        <a:t>发送者</a:t>
                      </a:r>
                      <a:r>
                        <a:rPr sz="1200" spc="-395"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  </a:t>
                      </a:r>
                      <a:r>
                        <a:rPr sz="1200" dirty="0">
                          <a:latin typeface="宋体" panose="02010600030101010101" pitchFamily="2" charset="-122"/>
                          <a:cs typeface="宋体" panose="02010600030101010101" pitchFamily="2" charset="-122"/>
                        </a:rPr>
                        <a:t>接收者</a:t>
                      </a:r>
                      <a:r>
                        <a:rPr sz="1200" spc="-395"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  </a:t>
                      </a:r>
                      <a:r>
                        <a:rPr sz="1200" dirty="0">
                          <a:latin typeface="宋体" panose="02010600030101010101" pitchFamily="2" charset="-122"/>
                          <a:cs typeface="宋体" panose="02010600030101010101" pitchFamily="2" charset="-122"/>
                        </a:rPr>
                        <a:t>消息内容</a:t>
                      </a:r>
                      <a:endParaRPr sz="1200">
                        <a:latin typeface="宋体" panose="02010600030101010101" pitchFamily="2" charset="-122"/>
                        <a:cs typeface="宋体" panose="02010600030101010101" pitchFamily="2" charset="-122"/>
                      </a:endParaRPr>
                    </a:p>
                  </a:txBody>
                  <a:tcPr marL="0" marR="0" marT="122555" marB="0"/>
                </a:tc>
              </a:tr>
              <a:tr h="302694">
                <a:tc gridSpan="2">
                  <a:txBody>
                    <a:bodyPr/>
                    <a:lstStyle/>
                    <a:p>
                      <a:pPr marL="125730">
                        <a:lnSpc>
                          <a:spcPts val="1365"/>
                        </a:lnSpc>
                        <a:spcBef>
                          <a:spcPts val="915"/>
                        </a:spcBef>
                      </a:pPr>
                      <a:r>
                        <a:rPr sz="1200" spc="-5" dirty="0">
                          <a:latin typeface="Cambria" panose="02040503050406030204"/>
                          <a:cs typeface="Cambria" panose="02040503050406030204"/>
                        </a:rPr>
                        <a:t>create_time</a:t>
                      </a:r>
                      <a:endParaRPr sz="1200">
                        <a:latin typeface="Cambria" panose="02040503050406030204"/>
                        <a:cs typeface="Cambria" panose="02040503050406030204"/>
                      </a:endParaRPr>
                    </a:p>
                  </a:txBody>
                  <a:tcPr marL="0" marR="0" marT="116205" marB="0"/>
                </a:tc>
                <a:tc hMerge="1">
                  <a:tcPr marL="0" marR="0" marT="0" marB="0"/>
                </a:tc>
                <a:tc gridSpan="2">
                  <a:txBody>
                    <a:bodyPr/>
                    <a:lstStyle/>
                    <a:p>
                      <a:pPr marL="68580" marR="3175">
                        <a:lnSpc>
                          <a:spcPts val="1365"/>
                        </a:lnSpc>
                        <a:spcBef>
                          <a:spcPts val="915"/>
                        </a:spcBef>
                      </a:pPr>
                      <a:r>
                        <a:rPr sz="1200" spc="-5" dirty="0">
                          <a:latin typeface="Cambria" panose="02040503050406030204"/>
                          <a:cs typeface="Cambria" panose="02040503050406030204"/>
                        </a:rPr>
                        <a:t>timestamp</a:t>
                      </a:r>
                      <a:endParaRPr sz="1200">
                        <a:latin typeface="Cambria" panose="02040503050406030204"/>
                        <a:cs typeface="Cambria" panose="02040503050406030204"/>
                      </a:endParaRPr>
                    </a:p>
                  </a:txBody>
                  <a:tcPr marL="0" marR="0" marT="116205" marB="0"/>
                </a:tc>
                <a:tc hMerge="1">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gridSpan="3">
                  <a:txBody>
                    <a:bodyPr/>
                    <a:lstStyle/>
                    <a:p>
                      <a:pPr marL="260985">
                        <a:lnSpc>
                          <a:spcPts val="1365"/>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hMerge="1">
                  <a:tcPr marL="0" marR="0" marT="0" marB="0"/>
                </a:tc>
                <a:tc hMerge="1">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5560" algn="ctr">
                        <a:lnSpc>
                          <a:spcPts val="1365"/>
                        </a:lnSpc>
                        <a:spcBef>
                          <a:spcPts val="915"/>
                        </a:spcBef>
                      </a:pPr>
                      <a:r>
                        <a:rPr sz="1200" dirty="0">
                          <a:latin typeface="宋体" panose="02010600030101010101" pitchFamily="2" charset="-122"/>
                          <a:cs typeface="宋体" panose="02010600030101010101" pitchFamily="2" charset="-122"/>
                        </a:rPr>
                        <a:t>创建时间</a:t>
                      </a:r>
                      <a:endParaRPr sz="1200">
                        <a:latin typeface="宋体" panose="02010600030101010101" pitchFamily="2" charset="-122"/>
                        <a:cs typeface="宋体" panose="02010600030101010101" pitchFamily="2" charset="-122"/>
                      </a:endParaRPr>
                    </a:p>
                  </a:txBody>
                  <a:tcPr marL="0" marR="0" marT="116205" marB="0"/>
                </a:tc>
              </a:tr>
            </a:tbl>
          </a:graphicData>
        </a:graphic>
      </p:graphicFrame>
      <p:sp>
        <p:nvSpPr>
          <p:cNvPr id="10" name="object 10"/>
          <p:cNvSpPr txBox="1"/>
          <p:nvPr/>
        </p:nvSpPr>
        <p:spPr>
          <a:xfrm>
            <a:off x="3291319" y="7502766"/>
            <a:ext cx="12541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表</a:t>
            </a:r>
            <a:r>
              <a:rPr sz="1200" spc="-33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3.8</a:t>
            </a:r>
            <a:r>
              <a:rPr sz="1200" spc="5" dirty="0">
                <a:latin typeface="Cambria" panose="02040503050406030204"/>
                <a:cs typeface="Cambria" panose="02040503050406030204"/>
              </a:rPr>
              <a:t> </a:t>
            </a:r>
            <a:r>
              <a:rPr sz="1200" dirty="0">
                <a:latin typeface="宋体" panose="02010600030101010101" pitchFamily="2" charset="-122"/>
                <a:cs typeface="宋体" panose="02010600030101010101" pitchFamily="2" charset="-122"/>
              </a:rPr>
              <a:t>视频收藏表</a:t>
            </a:r>
            <a:endParaRPr sz="1200">
              <a:latin typeface="宋体" panose="02010600030101010101" pitchFamily="2" charset="-122"/>
              <a:cs typeface="宋体" panose="02010600030101010101" pitchFamily="2" charset="-122"/>
            </a:endParaRPr>
          </a:p>
        </p:txBody>
      </p:sp>
      <p:graphicFrame>
        <p:nvGraphicFramePr>
          <p:cNvPr id="11" name="object 11"/>
          <p:cNvGraphicFramePr>
            <a:graphicFrameLocks noGrp="1"/>
          </p:cNvGraphicFramePr>
          <p:nvPr/>
        </p:nvGraphicFramePr>
        <p:xfrm>
          <a:off x="1236217" y="7963630"/>
          <a:ext cx="4165600" cy="1445260"/>
        </p:xfrm>
        <a:graphic>
          <a:graphicData uri="http://schemas.openxmlformats.org/drawingml/2006/table">
            <a:tbl>
              <a:tblPr firstRow="1" bandRow="1">
                <a:tableStyleId>{2D5ABB26-0587-4C30-8999-92F81FD0307C}</a:tableStyleId>
              </a:tblPr>
              <a:tblGrid>
                <a:gridCol w="727710"/>
                <a:gridCol w="854710"/>
                <a:gridCol w="464184"/>
                <a:gridCol w="594360"/>
                <a:gridCol w="441960"/>
                <a:gridCol w="476885"/>
                <a:gridCol w="605154"/>
              </a:tblGrid>
              <a:tr h="282633">
                <a:tc>
                  <a:txBody>
                    <a:bodyPr/>
                    <a:lstStyle/>
                    <a:p>
                      <a:pPr marL="150495">
                        <a:lnSpc>
                          <a:spcPts val="1270"/>
                        </a:lnSpc>
                      </a:pPr>
                      <a:r>
                        <a:rPr sz="1200" dirty="0">
                          <a:latin typeface="宋体" panose="02010600030101010101" pitchFamily="2" charset="-122"/>
                          <a:cs typeface="宋体" panose="02010600030101010101" pitchFamily="2" charset="-122"/>
                        </a:rPr>
                        <a:t>列名</a:t>
                      </a:r>
                      <a:endParaRPr sz="1200">
                        <a:latin typeface="宋体" panose="02010600030101010101" pitchFamily="2" charset="-122"/>
                        <a:cs typeface="宋体" panose="02010600030101010101" pitchFamily="2" charset="-122"/>
                      </a:endParaRPr>
                    </a:p>
                  </a:txBody>
                  <a:tcPr marL="0" marR="0" marT="0" marB="0"/>
                </a:tc>
                <a:tc>
                  <a:txBody>
                    <a:bodyPr/>
                    <a:lstStyle/>
                    <a:p>
                      <a:pPr marL="154305">
                        <a:lnSpc>
                          <a:spcPts val="1270"/>
                        </a:lnSpc>
                      </a:pPr>
                      <a:r>
                        <a:rPr sz="1200" dirty="0">
                          <a:latin typeface="宋体" panose="02010600030101010101" pitchFamily="2" charset="-122"/>
                          <a:cs typeface="宋体" panose="02010600030101010101" pitchFamily="2" charset="-122"/>
                        </a:rPr>
                        <a:t>数据类型</a:t>
                      </a:r>
                      <a:endParaRPr sz="1200">
                        <a:latin typeface="宋体" panose="02010600030101010101" pitchFamily="2" charset="-122"/>
                        <a:cs typeface="宋体" panose="02010600030101010101" pitchFamily="2" charset="-122"/>
                      </a:endParaRPr>
                    </a:p>
                  </a:txBody>
                  <a:tcPr marL="0" marR="0" marT="0" marB="0"/>
                </a:tc>
                <a:tc>
                  <a:txBody>
                    <a:bodyPr/>
                    <a:lstStyle/>
                    <a:p>
                      <a:pPr marL="90170">
                        <a:lnSpc>
                          <a:spcPts val="1270"/>
                        </a:lnSpc>
                      </a:pPr>
                      <a:r>
                        <a:rPr sz="1200" dirty="0">
                          <a:latin typeface="宋体" panose="02010600030101010101" pitchFamily="2" charset="-122"/>
                          <a:cs typeface="宋体" panose="02010600030101010101" pitchFamily="2" charset="-122"/>
                        </a:rPr>
                        <a:t>长度</a:t>
                      </a:r>
                      <a:endParaRPr sz="1200">
                        <a:latin typeface="宋体" panose="02010600030101010101" pitchFamily="2" charset="-122"/>
                        <a:cs typeface="宋体" panose="02010600030101010101" pitchFamily="2" charset="-122"/>
                      </a:endParaRPr>
                    </a:p>
                  </a:txBody>
                  <a:tcPr marL="0" marR="0" marT="0" marB="0"/>
                </a:tc>
                <a:tc>
                  <a:txBody>
                    <a:bodyPr/>
                    <a:lstStyle/>
                    <a:p>
                      <a:pPr marL="67945">
                        <a:lnSpc>
                          <a:spcPts val="1270"/>
                        </a:lnSpc>
                      </a:pPr>
                      <a:r>
                        <a:rPr sz="1200" dirty="0">
                          <a:latin typeface="宋体" panose="02010600030101010101" pitchFamily="2" charset="-122"/>
                          <a:cs typeface="宋体" panose="02010600030101010101" pitchFamily="2" charset="-122"/>
                        </a:rPr>
                        <a:t>允许空</a:t>
                      </a:r>
                      <a:endParaRPr sz="1200">
                        <a:latin typeface="宋体" panose="02010600030101010101" pitchFamily="2" charset="-122"/>
                        <a:cs typeface="宋体" panose="02010600030101010101" pitchFamily="2" charset="-122"/>
                      </a:endParaRPr>
                    </a:p>
                  </a:txBody>
                  <a:tcPr marL="0" marR="0" marT="0" marB="0"/>
                </a:tc>
                <a:tc>
                  <a:txBody>
                    <a:bodyPr/>
                    <a:lstStyle/>
                    <a:p>
                      <a:pPr algn="ctr">
                        <a:lnSpc>
                          <a:spcPts val="1270"/>
                        </a:lnSpc>
                      </a:pPr>
                      <a:r>
                        <a:rPr sz="1200" dirty="0">
                          <a:latin typeface="宋体" panose="02010600030101010101" pitchFamily="2" charset="-122"/>
                          <a:cs typeface="宋体" panose="02010600030101010101" pitchFamily="2" charset="-122"/>
                        </a:rPr>
                        <a:t>主键</a:t>
                      </a:r>
                      <a:endParaRPr sz="1200">
                        <a:latin typeface="宋体" panose="02010600030101010101" pitchFamily="2" charset="-122"/>
                        <a:cs typeface="宋体" panose="02010600030101010101" pitchFamily="2" charset="-122"/>
                      </a:endParaRPr>
                    </a:p>
                  </a:txBody>
                  <a:tcPr marL="0" marR="0" marT="0" marB="0"/>
                </a:tc>
                <a:tc>
                  <a:txBody>
                    <a:bodyPr/>
                    <a:lstStyle/>
                    <a:p>
                      <a:pPr marL="67945">
                        <a:lnSpc>
                          <a:spcPts val="1270"/>
                        </a:lnSpc>
                      </a:pPr>
                      <a:r>
                        <a:rPr sz="1200" dirty="0">
                          <a:latin typeface="宋体" panose="02010600030101010101" pitchFamily="2" charset="-122"/>
                          <a:cs typeface="宋体" panose="02010600030101010101" pitchFamily="2" charset="-122"/>
                        </a:rPr>
                        <a:t>外键</a:t>
                      </a:r>
                      <a:endParaRPr sz="1200">
                        <a:latin typeface="宋体" panose="02010600030101010101" pitchFamily="2" charset="-122"/>
                        <a:cs typeface="宋体" panose="02010600030101010101" pitchFamily="2" charset="-122"/>
                      </a:endParaRPr>
                    </a:p>
                  </a:txBody>
                  <a:tcPr marL="0" marR="0" marT="0" marB="0"/>
                </a:tc>
                <a:tc>
                  <a:txBody>
                    <a:bodyPr/>
                    <a:lstStyle/>
                    <a:p>
                      <a:pPr marL="185420">
                        <a:lnSpc>
                          <a:spcPts val="1270"/>
                        </a:lnSpc>
                      </a:pPr>
                      <a:r>
                        <a:rPr sz="1200" dirty="0">
                          <a:latin typeface="宋体" panose="02010600030101010101" pitchFamily="2" charset="-122"/>
                          <a:cs typeface="宋体" panose="02010600030101010101" pitchFamily="2" charset="-122"/>
                        </a:rPr>
                        <a:t>说明</a:t>
                      </a:r>
                      <a:endParaRPr sz="1200">
                        <a:latin typeface="宋体" panose="02010600030101010101" pitchFamily="2" charset="-122"/>
                        <a:cs typeface="宋体" panose="02010600030101010101" pitchFamily="2" charset="-122"/>
                      </a:endParaRPr>
                    </a:p>
                  </a:txBody>
                  <a:tcPr marL="0" marR="0" marT="0" marB="0"/>
                </a:tc>
              </a:tr>
              <a:tr h="1162341">
                <a:tc>
                  <a:txBody>
                    <a:bodyPr/>
                    <a:lstStyle/>
                    <a:p>
                      <a:pPr marR="114935"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p>
                      <a:pPr marL="31750" marR="146685" indent="-1905" algn="ctr">
                        <a:lnSpc>
                          <a:spcPct val="233000"/>
                        </a:lnSpc>
                      </a:pPr>
                      <a:r>
                        <a:rPr sz="1200" spc="-5" dirty="0">
                          <a:latin typeface="Cambria" panose="02040503050406030204"/>
                          <a:cs typeface="Cambria" panose="02040503050406030204"/>
                        </a:rPr>
                        <a:t>user_id  v</a:t>
                      </a:r>
                      <a:r>
                        <a:rPr sz="1200" dirty="0">
                          <a:latin typeface="Cambria" panose="02040503050406030204"/>
                          <a:cs typeface="Cambria" panose="02040503050406030204"/>
                        </a:rPr>
                        <a:t>i</a:t>
                      </a:r>
                      <a:r>
                        <a:rPr sz="1200" spc="-10" dirty="0">
                          <a:latin typeface="Cambria" panose="02040503050406030204"/>
                          <a:cs typeface="Cambria" panose="02040503050406030204"/>
                        </a:rPr>
                        <a:t>d</a:t>
                      </a:r>
                      <a:r>
                        <a:rPr sz="1200" dirty="0">
                          <a:latin typeface="Cambria" panose="02040503050406030204"/>
                          <a:cs typeface="Cambria" panose="02040503050406030204"/>
                        </a:rPr>
                        <a:t>e</a:t>
                      </a:r>
                      <a:r>
                        <a:rPr sz="1200" spc="-5" dirty="0">
                          <a:latin typeface="Cambria" panose="02040503050406030204"/>
                          <a:cs typeface="Cambria" panose="02040503050406030204"/>
                        </a:rPr>
                        <a:t>o_</a:t>
                      </a: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22555" marB="0"/>
                </a:tc>
                <a:tc>
                  <a:txBody>
                    <a:bodyPr/>
                    <a:lstStyle/>
                    <a:p>
                      <a:pPr marL="268605">
                        <a:lnSpc>
                          <a:spcPct val="100000"/>
                        </a:lnSpc>
                        <a:spcBef>
                          <a:spcPts val="965"/>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p>
                      <a:pPr marL="268605" marR="197485">
                        <a:lnSpc>
                          <a:spcPct val="233000"/>
                        </a:lnSpc>
                      </a:pPr>
                      <a:r>
                        <a:rPr sz="1200" dirty="0">
                          <a:latin typeface="Cambria" panose="02040503050406030204"/>
                          <a:cs typeface="Cambria" panose="02040503050406030204"/>
                        </a:rPr>
                        <a:t>bi</a:t>
                      </a:r>
                      <a:r>
                        <a:rPr sz="1200" spc="-5" dirty="0">
                          <a:latin typeface="Cambria" panose="02040503050406030204"/>
                          <a:cs typeface="Cambria" panose="02040503050406030204"/>
                        </a:rPr>
                        <a:t>g</a:t>
                      </a:r>
                      <a:r>
                        <a:rPr sz="1200" dirty="0">
                          <a:latin typeface="Cambria" panose="02040503050406030204"/>
                          <a:cs typeface="Cambria" panose="02040503050406030204"/>
                        </a:rPr>
                        <a:t>int  bi</a:t>
                      </a:r>
                      <a:r>
                        <a:rPr sz="1200" spc="-5" dirty="0">
                          <a:latin typeface="Cambria" panose="02040503050406030204"/>
                          <a:cs typeface="Cambria" panose="02040503050406030204"/>
                        </a:rPr>
                        <a:t>g</a:t>
                      </a:r>
                      <a:r>
                        <a:rPr sz="1200" dirty="0">
                          <a:latin typeface="Cambria" panose="02040503050406030204"/>
                          <a:cs typeface="Cambria" panose="02040503050406030204"/>
                        </a:rPr>
                        <a:t>int</a:t>
                      </a:r>
                      <a:endParaRPr sz="1200">
                        <a:latin typeface="Cambria" panose="02040503050406030204"/>
                        <a:cs typeface="Cambria" panose="02040503050406030204"/>
                      </a:endParaRPr>
                    </a:p>
                  </a:txBody>
                  <a:tcPr marL="0" marR="0" marT="12255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gn="ctr">
                        <a:lnSpc>
                          <a:spcPct val="100000"/>
                        </a:lnSpc>
                        <a:spcBef>
                          <a:spcPts val="965"/>
                        </a:spcBef>
                      </a:pPr>
                      <a:r>
                        <a:rPr sz="1200" dirty="0">
                          <a:latin typeface="宋体" panose="02010600030101010101" pitchFamily="2" charset="-122"/>
                          <a:cs typeface="宋体" panose="02010600030101010101" pitchFamily="2" charset="-122"/>
                        </a:rPr>
                        <a:t>否</a:t>
                      </a:r>
                      <a:endParaRPr sz="1200">
                        <a:latin typeface="宋体" panose="02010600030101010101" pitchFamily="2" charset="-122"/>
                        <a:cs typeface="宋体" panose="02010600030101010101" pitchFamily="2" charset="-122"/>
                      </a:endParaRPr>
                    </a:p>
                    <a:p>
                      <a:pPr marL="220345" marR="213995" algn="ctr">
                        <a:lnSpc>
                          <a:spcPct val="233000"/>
                        </a:lnSpc>
                      </a:pPr>
                      <a:r>
                        <a:rPr sz="1200" dirty="0">
                          <a:latin typeface="宋体" panose="02010600030101010101" pitchFamily="2" charset="-122"/>
                          <a:cs typeface="宋体" panose="02010600030101010101" pitchFamily="2" charset="-122"/>
                        </a:rPr>
                        <a:t>是 是</a:t>
                      </a:r>
                      <a:endParaRPr sz="1200">
                        <a:latin typeface="宋体" panose="02010600030101010101" pitchFamily="2" charset="-122"/>
                        <a:cs typeface="宋体" panose="02010600030101010101" pitchFamily="2" charset="-122"/>
                      </a:endParaRPr>
                    </a:p>
                  </a:txBody>
                  <a:tcPr marL="0" marR="0" marT="122555" marB="0"/>
                </a:tc>
                <a:tc>
                  <a:txBody>
                    <a:bodyPr/>
                    <a:lstStyle/>
                    <a:p>
                      <a:pPr algn="ctr">
                        <a:lnSpc>
                          <a:spcPct val="100000"/>
                        </a:lnSpc>
                        <a:spcBef>
                          <a:spcPts val="96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2255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69850"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p>
                      <a:pPr>
                        <a:lnSpc>
                          <a:spcPct val="100000"/>
                        </a:lnSpc>
                        <a:spcBef>
                          <a:spcPts val="20"/>
                        </a:spcBef>
                      </a:pPr>
                      <a:endParaRPr sz="1650">
                        <a:latin typeface="Times New Roman" panose="02020603050405020304"/>
                        <a:cs typeface="Times New Roman" panose="02020603050405020304"/>
                      </a:endParaRPr>
                    </a:p>
                    <a:p>
                      <a:pPr marL="71755" algn="ctr">
                        <a:lnSpc>
                          <a:spcPct val="100000"/>
                        </a:lnSpc>
                      </a:pPr>
                      <a:r>
                        <a:rPr sz="1200" dirty="0">
                          <a:latin typeface="宋体" panose="02010600030101010101" pitchFamily="2" charset="-122"/>
                          <a:cs typeface="宋体" panose="02010600030101010101" pitchFamily="2" charset="-122"/>
                        </a:rPr>
                        <a:t>用户</a:t>
                      </a:r>
                      <a:r>
                        <a:rPr sz="1200" spc="-40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p>
                      <a:pPr>
                        <a:lnSpc>
                          <a:spcPct val="100000"/>
                        </a:lnSpc>
                        <a:spcBef>
                          <a:spcPts val="25"/>
                        </a:spcBef>
                      </a:pPr>
                      <a:endParaRPr sz="1650">
                        <a:latin typeface="Times New Roman" panose="02020603050405020304"/>
                        <a:cs typeface="Times New Roman" panose="02020603050405020304"/>
                      </a:endParaRPr>
                    </a:p>
                    <a:p>
                      <a:pPr marL="71755" algn="ctr">
                        <a:lnSpc>
                          <a:spcPts val="1365"/>
                        </a:lnSpc>
                      </a:pPr>
                      <a:r>
                        <a:rPr sz="1200" dirty="0">
                          <a:latin typeface="宋体" panose="02010600030101010101" pitchFamily="2" charset="-122"/>
                          <a:cs typeface="宋体" panose="02010600030101010101" pitchFamily="2" charset="-122"/>
                        </a:rPr>
                        <a:t>视频</a:t>
                      </a:r>
                      <a:r>
                        <a:rPr sz="1200" spc="-40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22555"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graphicFrame>
        <p:nvGraphicFramePr>
          <p:cNvPr id="4" name="object 4"/>
          <p:cNvGraphicFramePr>
            <a:graphicFrameLocks noGrp="1"/>
          </p:cNvGraphicFramePr>
          <p:nvPr/>
        </p:nvGraphicFramePr>
        <p:xfrm>
          <a:off x="1109725" y="1036925"/>
          <a:ext cx="4371975" cy="4333240"/>
        </p:xfrm>
        <a:graphic>
          <a:graphicData uri="http://schemas.openxmlformats.org/drawingml/2006/table">
            <a:tbl>
              <a:tblPr firstRow="1" bandRow="1">
                <a:tableStyleId>{2D5ABB26-0587-4C30-8999-92F81FD0307C}</a:tableStyleId>
              </a:tblPr>
              <a:tblGrid>
                <a:gridCol w="900430"/>
                <a:gridCol w="841375"/>
                <a:gridCol w="413384"/>
                <a:gridCol w="1501775"/>
                <a:gridCol w="715010"/>
              </a:tblGrid>
              <a:tr h="304218">
                <a:tc>
                  <a:txBody>
                    <a:bodyPr/>
                    <a:lstStyle/>
                    <a:p>
                      <a:pPr marR="34290" algn="ctr">
                        <a:lnSpc>
                          <a:spcPts val="1390"/>
                        </a:lnSpc>
                      </a:pPr>
                      <a:r>
                        <a:rPr sz="1200" spc="-5" dirty="0">
                          <a:latin typeface="Cambria" panose="02040503050406030204"/>
                          <a:cs typeface="Cambria" panose="02040503050406030204"/>
                        </a:rPr>
                        <a:t>group_id</a:t>
                      </a:r>
                      <a:endParaRPr sz="1200">
                        <a:latin typeface="Cambria" panose="02040503050406030204"/>
                        <a:cs typeface="Cambria" panose="02040503050406030204"/>
                      </a:endParaRPr>
                    </a:p>
                  </a:txBody>
                  <a:tcPr marL="0" marR="0" marT="0" marB="0"/>
                </a:tc>
                <a:tc>
                  <a:txBody>
                    <a:bodyPr/>
                    <a:lstStyle/>
                    <a:p>
                      <a:pPr marR="6985" algn="ctr">
                        <a:lnSpc>
                          <a:spcPts val="1390"/>
                        </a:lnSpc>
                      </a:pPr>
                      <a:r>
                        <a:rPr sz="1200" dirty="0">
                          <a:latin typeface="Cambria" panose="02040503050406030204"/>
                          <a:cs typeface="Cambria" panose="02040503050406030204"/>
                        </a:rPr>
                        <a:t>int</a:t>
                      </a:r>
                      <a:endParaRPr sz="1200">
                        <a:latin typeface="Cambria" panose="02040503050406030204"/>
                        <a:cs typeface="Cambria" panose="02040503050406030204"/>
                      </a:endParaRPr>
                    </a:p>
                  </a:txBody>
                  <a:tcPr marL="0" marR="0" marT="0" marB="0"/>
                </a:tc>
                <a:tc gridSpan="2">
                  <a:txBody>
                    <a:bodyPr/>
                    <a:lstStyle/>
                    <a:p>
                      <a:pPr marR="449580" algn="ctr">
                        <a:lnSpc>
                          <a:spcPts val="1390"/>
                        </a:lnSpc>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0" marB="0"/>
                </a:tc>
                <a:tc hMerge="1">
                  <a:tcPr marL="0" marR="0" marT="0" marB="0"/>
                </a:tc>
                <a:tc>
                  <a:txBody>
                    <a:bodyPr/>
                    <a:lstStyle/>
                    <a:p>
                      <a:pPr marL="20955" algn="ctr">
                        <a:lnSpc>
                          <a:spcPts val="1390"/>
                        </a:lnSpc>
                      </a:pPr>
                      <a:r>
                        <a:rPr sz="1200" dirty="0">
                          <a:latin typeface="宋体" panose="02010600030101010101" pitchFamily="2" charset="-122"/>
                          <a:cs typeface="宋体" panose="02010600030101010101" pitchFamily="2" charset="-122"/>
                        </a:rPr>
                        <a:t>分组</a:t>
                      </a:r>
                      <a:r>
                        <a:rPr sz="1200" spc="-315"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0" marB="0"/>
                </a:tc>
              </a:tr>
              <a:tr h="426720">
                <a:tc>
                  <a:txBody>
                    <a:bodyPr/>
                    <a:lstStyle/>
                    <a:p>
                      <a:pPr marR="33655" algn="ctr">
                        <a:lnSpc>
                          <a:spcPct val="100000"/>
                        </a:lnSpc>
                        <a:spcBef>
                          <a:spcPts val="915"/>
                        </a:spcBef>
                      </a:pPr>
                      <a:r>
                        <a:rPr sz="1200" spc="-5" dirty="0">
                          <a:latin typeface="Cambria" panose="02040503050406030204"/>
                          <a:cs typeface="Cambria" panose="02040503050406030204"/>
                        </a:rPr>
                        <a:t>create_date</a:t>
                      </a:r>
                      <a:endParaRPr sz="1200">
                        <a:latin typeface="Cambria" panose="02040503050406030204"/>
                        <a:cs typeface="Cambria" panose="02040503050406030204"/>
                      </a:endParaRPr>
                    </a:p>
                  </a:txBody>
                  <a:tcPr marL="0" marR="0" marT="116205" marB="0"/>
                </a:tc>
                <a:tc>
                  <a:txBody>
                    <a:bodyPr/>
                    <a:lstStyle/>
                    <a:p>
                      <a:pPr marR="5715" algn="ctr">
                        <a:lnSpc>
                          <a:spcPct val="100000"/>
                        </a:lnSpc>
                        <a:spcBef>
                          <a:spcPts val="915"/>
                        </a:spcBef>
                      </a:pPr>
                      <a:r>
                        <a:rPr sz="1200" spc="-5" dirty="0">
                          <a:latin typeface="Cambria" panose="02040503050406030204"/>
                          <a:cs typeface="Cambria" panose="02040503050406030204"/>
                        </a:rPr>
                        <a:t>timestamp</a:t>
                      </a:r>
                      <a:endParaRPr sz="1200">
                        <a:latin typeface="Cambria" panose="02040503050406030204"/>
                        <a:cs typeface="Cambria" panose="02040503050406030204"/>
                      </a:endParaRPr>
                    </a:p>
                  </a:txBody>
                  <a:tcPr marL="0" marR="0" marT="116205" marB="0"/>
                </a:tc>
                <a:tc gridSpan="2">
                  <a:txBody>
                    <a:bodyPr/>
                    <a:lstStyle/>
                    <a:p>
                      <a:pPr marR="449580" algn="ctr">
                        <a:lnSpc>
                          <a:spcPct val="100000"/>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hMerge="1">
                  <a:tcPr marL="0" marR="0" marT="0" marB="0"/>
                </a:tc>
                <a:tc>
                  <a:txBody>
                    <a:bodyPr/>
                    <a:lstStyle/>
                    <a:p>
                      <a:pPr marL="20320" algn="ctr">
                        <a:lnSpc>
                          <a:spcPct val="100000"/>
                        </a:lnSpc>
                        <a:spcBef>
                          <a:spcPts val="915"/>
                        </a:spcBef>
                      </a:pPr>
                      <a:r>
                        <a:rPr sz="1200" dirty="0">
                          <a:latin typeface="宋体" panose="02010600030101010101" pitchFamily="2" charset="-122"/>
                          <a:cs typeface="宋体" panose="02010600030101010101" pitchFamily="2" charset="-122"/>
                        </a:rPr>
                        <a:t>创建时间</a:t>
                      </a:r>
                      <a:endParaRPr sz="1200">
                        <a:latin typeface="宋体" panose="02010600030101010101" pitchFamily="2" charset="-122"/>
                        <a:cs typeface="宋体" panose="02010600030101010101" pitchFamily="2" charset="-122"/>
                      </a:endParaRPr>
                    </a:p>
                  </a:txBody>
                  <a:tcPr marL="0" marR="0" marT="116205" marB="0"/>
                </a:tc>
              </a:tr>
              <a:tr h="302694">
                <a:tc>
                  <a:txBody>
                    <a:bodyPr/>
                    <a:lstStyle/>
                    <a:p>
                      <a:pPr marR="33655" algn="ctr">
                        <a:lnSpc>
                          <a:spcPts val="1365"/>
                        </a:lnSpc>
                        <a:spcBef>
                          <a:spcPts val="915"/>
                        </a:spcBef>
                      </a:pPr>
                      <a:r>
                        <a:rPr sz="1200" spc="-5" dirty="0">
                          <a:latin typeface="Cambria" panose="02040503050406030204"/>
                          <a:cs typeface="Cambria" panose="02040503050406030204"/>
                        </a:rPr>
                        <a:t>update_date</a:t>
                      </a:r>
                      <a:endParaRPr sz="1200">
                        <a:latin typeface="Cambria" panose="02040503050406030204"/>
                        <a:cs typeface="Cambria" panose="02040503050406030204"/>
                      </a:endParaRPr>
                    </a:p>
                  </a:txBody>
                  <a:tcPr marL="0" marR="0" marT="116205" marB="0"/>
                </a:tc>
                <a:tc>
                  <a:txBody>
                    <a:bodyPr/>
                    <a:lstStyle/>
                    <a:p>
                      <a:pPr marR="5715" algn="ctr">
                        <a:lnSpc>
                          <a:spcPts val="1365"/>
                        </a:lnSpc>
                        <a:spcBef>
                          <a:spcPts val="915"/>
                        </a:spcBef>
                      </a:pPr>
                      <a:r>
                        <a:rPr sz="1200" spc="-5" dirty="0">
                          <a:latin typeface="Cambria" panose="02040503050406030204"/>
                          <a:cs typeface="Cambria" panose="02040503050406030204"/>
                        </a:rPr>
                        <a:t>timestamp</a:t>
                      </a:r>
                      <a:endParaRPr sz="1200">
                        <a:latin typeface="Cambria" panose="02040503050406030204"/>
                        <a:cs typeface="Cambria" panose="02040503050406030204"/>
                      </a:endParaRPr>
                    </a:p>
                  </a:txBody>
                  <a:tcPr marL="0" marR="0" marT="116205" marB="0"/>
                </a:tc>
                <a:tc gridSpan="2">
                  <a:txBody>
                    <a:bodyPr/>
                    <a:lstStyle/>
                    <a:p>
                      <a:pPr marR="449580" algn="ctr">
                        <a:lnSpc>
                          <a:spcPts val="1365"/>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hMerge="1">
                  <a:tcPr marL="0" marR="0" marT="0" marB="0"/>
                </a:tc>
                <a:tc>
                  <a:txBody>
                    <a:bodyPr/>
                    <a:lstStyle/>
                    <a:p>
                      <a:pPr marL="20320" algn="ctr">
                        <a:lnSpc>
                          <a:spcPts val="1365"/>
                        </a:lnSpc>
                        <a:spcBef>
                          <a:spcPts val="915"/>
                        </a:spcBef>
                      </a:pPr>
                      <a:r>
                        <a:rPr sz="1200" dirty="0">
                          <a:latin typeface="宋体" panose="02010600030101010101" pitchFamily="2" charset="-122"/>
                          <a:cs typeface="宋体" panose="02010600030101010101" pitchFamily="2" charset="-122"/>
                        </a:rPr>
                        <a:t>更新时间</a:t>
                      </a:r>
                      <a:endParaRPr sz="1200">
                        <a:latin typeface="宋体" panose="02010600030101010101" pitchFamily="2" charset="-122"/>
                        <a:cs typeface="宋体" panose="02010600030101010101" pitchFamily="2" charset="-122"/>
                      </a:endParaRPr>
                    </a:p>
                  </a:txBody>
                  <a:tcPr marL="0" marR="0" marT="116205" marB="0"/>
                </a:tc>
              </a:tr>
              <a:tr h="869324">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39370">
                        <a:lnSpc>
                          <a:spcPct val="100000"/>
                        </a:lnSpc>
                        <a:spcBef>
                          <a:spcPts val="1130"/>
                        </a:spcBef>
                      </a:pPr>
                      <a:r>
                        <a:rPr sz="1200" dirty="0">
                          <a:latin typeface="宋体" panose="02010600030101010101" pitchFamily="2" charset="-122"/>
                          <a:cs typeface="宋体" panose="02010600030101010101" pitchFamily="2" charset="-122"/>
                        </a:rPr>
                        <a:t>表</a:t>
                      </a:r>
                      <a:r>
                        <a:rPr sz="1200" spc="-315"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3.9</a:t>
                      </a:r>
                      <a:r>
                        <a:rPr sz="1200" spc="45" dirty="0">
                          <a:latin typeface="Cambria" panose="02040503050406030204"/>
                          <a:cs typeface="Cambria" panose="02040503050406030204"/>
                        </a:rPr>
                        <a:t> </a:t>
                      </a:r>
                      <a:r>
                        <a:rPr sz="1200" dirty="0">
                          <a:latin typeface="宋体" panose="02010600030101010101" pitchFamily="2" charset="-122"/>
                          <a:cs typeface="宋体" panose="02010600030101010101" pitchFamily="2" charset="-122"/>
                        </a:rPr>
                        <a:t>收藏分组表</a:t>
                      </a:r>
                      <a:endParaRPr sz="1200">
                        <a:latin typeface="宋体" panose="02010600030101010101" pitchFamily="2" charset="-122"/>
                        <a:cs typeface="宋体" panose="02010600030101010101" pitchFamily="2" charset="-122"/>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r>
              <a:tr h="414347">
                <a:tc>
                  <a:txBody>
                    <a:bodyPr/>
                    <a:lstStyle/>
                    <a:p>
                      <a:pPr marR="24130" algn="ctr">
                        <a:lnSpc>
                          <a:spcPct val="100000"/>
                        </a:lnSpc>
                        <a:spcBef>
                          <a:spcPts val="865"/>
                        </a:spcBef>
                      </a:pPr>
                      <a:r>
                        <a:rPr sz="1200" dirty="0">
                          <a:latin typeface="宋体" panose="02010600030101010101" pitchFamily="2" charset="-122"/>
                          <a:cs typeface="宋体" panose="02010600030101010101" pitchFamily="2" charset="-122"/>
                        </a:rPr>
                        <a:t>列名</a:t>
                      </a:r>
                      <a:endParaRPr sz="1200">
                        <a:latin typeface="宋体" panose="02010600030101010101" pitchFamily="2" charset="-122"/>
                        <a:cs typeface="宋体" panose="02010600030101010101" pitchFamily="2" charset="-122"/>
                      </a:endParaRPr>
                    </a:p>
                  </a:txBody>
                  <a:tcPr marL="0" marR="0" marT="109855" marB="0"/>
                </a:tc>
                <a:tc>
                  <a:txBody>
                    <a:bodyPr/>
                    <a:lstStyle/>
                    <a:p>
                      <a:pPr marL="6350" algn="ctr">
                        <a:lnSpc>
                          <a:spcPct val="100000"/>
                        </a:lnSpc>
                        <a:spcBef>
                          <a:spcPts val="865"/>
                        </a:spcBef>
                      </a:pPr>
                      <a:r>
                        <a:rPr sz="1200" dirty="0">
                          <a:latin typeface="宋体" panose="02010600030101010101" pitchFamily="2" charset="-122"/>
                          <a:cs typeface="宋体" panose="02010600030101010101" pitchFamily="2" charset="-122"/>
                        </a:rPr>
                        <a:t>数据类型</a:t>
                      </a:r>
                      <a:endParaRPr sz="1200">
                        <a:latin typeface="宋体" panose="02010600030101010101" pitchFamily="2" charset="-122"/>
                        <a:cs typeface="宋体" panose="02010600030101010101" pitchFamily="2" charset="-122"/>
                      </a:endParaRPr>
                    </a:p>
                  </a:txBody>
                  <a:tcPr marL="0" marR="0" marT="109855" marB="0"/>
                </a:tc>
                <a:tc>
                  <a:txBody>
                    <a:bodyPr/>
                    <a:lstStyle/>
                    <a:p>
                      <a:pPr marL="29210" algn="ctr">
                        <a:lnSpc>
                          <a:spcPct val="100000"/>
                        </a:lnSpc>
                        <a:spcBef>
                          <a:spcPts val="865"/>
                        </a:spcBef>
                      </a:pPr>
                      <a:r>
                        <a:rPr sz="1200" dirty="0">
                          <a:latin typeface="宋体" panose="02010600030101010101" pitchFamily="2" charset="-122"/>
                          <a:cs typeface="宋体" panose="02010600030101010101" pitchFamily="2" charset="-122"/>
                        </a:rPr>
                        <a:t>长度</a:t>
                      </a:r>
                      <a:endParaRPr sz="1200">
                        <a:latin typeface="宋体" panose="02010600030101010101" pitchFamily="2" charset="-122"/>
                        <a:cs typeface="宋体" panose="02010600030101010101" pitchFamily="2" charset="-122"/>
                      </a:endParaRPr>
                    </a:p>
                  </a:txBody>
                  <a:tcPr marL="0" marR="0" marT="109855" marB="0"/>
                </a:tc>
                <a:tc>
                  <a:txBody>
                    <a:bodyPr/>
                    <a:lstStyle/>
                    <a:p>
                      <a:pPr marL="97155">
                        <a:lnSpc>
                          <a:spcPct val="100000"/>
                        </a:lnSpc>
                        <a:spcBef>
                          <a:spcPts val="865"/>
                        </a:spcBef>
                      </a:pPr>
                      <a:r>
                        <a:rPr sz="1200" dirty="0">
                          <a:latin typeface="宋体" panose="02010600030101010101" pitchFamily="2" charset="-122"/>
                          <a:cs typeface="宋体" panose="02010600030101010101" pitchFamily="2" charset="-122"/>
                        </a:rPr>
                        <a:t>允许空</a:t>
                      </a:r>
                      <a:r>
                        <a:rPr sz="1200" spc="434"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主键</a:t>
                      </a:r>
                      <a:r>
                        <a:rPr sz="1200" spc="44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外键</a:t>
                      </a:r>
                      <a:endParaRPr sz="1200">
                        <a:latin typeface="宋体" panose="02010600030101010101" pitchFamily="2" charset="-122"/>
                        <a:cs typeface="宋体" panose="02010600030101010101" pitchFamily="2" charset="-122"/>
                      </a:endParaRPr>
                    </a:p>
                  </a:txBody>
                  <a:tcPr marL="0" marR="0" marT="109855" marB="0"/>
                </a:tc>
                <a:tc>
                  <a:txBody>
                    <a:bodyPr/>
                    <a:lstStyle/>
                    <a:p>
                      <a:pPr marL="41910" algn="ctr">
                        <a:lnSpc>
                          <a:spcPct val="100000"/>
                        </a:lnSpc>
                        <a:spcBef>
                          <a:spcPts val="865"/>
                        </a:spcBef>
                      </a:pPr>
                      <a:r>
                        <a:rPr sz="1200" dirty="0">
                          <a:latin typeface="宋体" panose="02010600030101010101" pitchFamily="2" charset="-122"/>
                          <a:cs typeface="宋体" panose="02010600030101010101" pitchFamily="2" charset="-122"/>
                        </a:rPr>
                        <a:t>说明</a:t>
                      </a:r>
                      <a:endParaRPr sz="1200">
                        <a:latin typeface="宋体" panose="02010600030101010101" pitchFamily="2" charset="-122"/>
                        <a:cs typeface="宋体" panose="02010600030101010101" pitchFamily="2" charset="-122"/>
                      </a:endParaRPr>
                    </a:p>
                  </a:txBody>
                  <a:tcPr marL="0" marR="0" marT="109855" marB="0"/>
                </a:tc>
              </a:tr>
              <a:tr h="1286367">
                <a:tc>
                  <a:txBody>
                    <a:bodyPr/>
                    <a:lstStyle/>
                    <a:p>
                      <a:pPr marR="24765"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p>
                      <a:pPr marL="31750" marR="56515" indent="635" algn="ctr">
                        <a:lnSpc>
                          <a:spcPct val="233000"/>
                        </a:lnSpc>
                      </a:pPr>
                      <a:r>
                        <a:rPr sz="1200" spc="-5" dirty="0">
                          <a:latin typeface="Cambria" panose="02040503050406030204"/>
                          <a:cs typeface="Cambria" panose="02040503050406030204"/>
                        </a:rPr>
                        <a:t>user_id  grou</a:t>
                      </a:r>
                      <a:r>
                        <a:rPr sz="1200" dirty="0">
                          <a:latin typeface="Cambria" panose="02040503050406030204"/>
                          <a:cs typeface="Cambria" panose="02040503050406030204"/>
                        </a:rPr>
                        <a:t>p</a:t>
                      </a:r>
                      <a:r>
                        <a:rPr sz="1200" spc="-5" dirty="0">
                          <a:latin typeface="Cambria" panose="02040503050406030204"/>
                          <a:cs typeface="Cambria" panose="02040503050406030204"/>
                        </a:rPr>
                        <a:t>_</a:t>
                      </a:r>
                      <a:r>
                        <a:rPr sz="1200" dirty="0">
                          <a:latin typeface="Cambria" panose="02040503050406030204"/>
                          <a:cs typeface="Cambria" panose="02040503050406030204"/>
                        </a:rPr>
                        <a:t>na</a:t>
                      </a:r>
                      <a:r>
                        <a:rPr sz="1200" spc="-5" dirty="0">
                          <a:latin typeface="Cambria" panose="02040503050406030204"/>
                          <a:cs typeface="Cambria" panose="02040503050406030204"/>
                        </a:rPr>
                        <a:t>m</a:t>
                      </a:r>
                      <a:r>
                        <a:rPr sz="1200" dirty="0">
                          <a:latin typeface="Cambria" panose="02040503050406030204"/>
                          <a:cs typeface="Cambria" panose="02040503050406030204"/>
                        </a:rPr>
                        <a:t>e</a:t>
                      </a:r>
                      <a:endParaRPr sz="1200">
                        <a:latin typeface="Cambria" panose="02040503050406030204"/>
                        <a:cs typeface="Cambria" panose="02040503050406030204"/>
                      </a:endParaRPr>
                    </a:p>
                  </a:txBody>
                  <a:tcPr marL="0" marR="0" marT="122555" marB="0"/>
                </a:tc>
                <a:tc>
                  <a:txBody>
                    <a:bodyPr/>
                    <a:lstStyle/>
                    <a:p>
                      <a:pPr marL="233045">
                        <a:lnSpc>
                          <a:spcPct val="100000"/>
                        </a:lnSpc>
                        <a:spcBef>
                          <a:spcPts val="965"/>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p>
                      <a:pPr marL="172085" marR="158750" indent="60960">
                        <a:lnSpc>
                          <a:spcPct val="233000"/>
                        </a:lnSpc>
                      </a:pPr>
                      <a:r>
                        <a:rPr sz="1200" spc="-5" dirty="0">
                          <a:latin typeface="Cambria" panose="02040503050406030204"/>
                          <a:cs typeface="Cambria" panose="02040503050406030204"/>
                        </a:rPr>
                        <a:t>bigint  v</a:t>
                      </a:r>
                      <a:r>
                        <a:rPr sz="1200" dirty="0">
                          <a:latin typeface="Cambria" panose="02040503050406030204"/>
                          <a:cs typeface="Cambria" panose="02040503050406030204"/>
                        </a:rPr>
                        <a:t>a</a:t>
                      </a:r>
                      <a:r>
                        <a:rPr sz="1200" spc="-5" dirty="0">
                          <a:latin typeface="Cambria" panose="02040503050406030204"/>
                          <a:cs typeface="Cambria" panose="02040503050406030204"/>
                        </a:rPr>
                        <a:t>rch</a:t>
                      </a:r>
                      <a:r>
                        <a:rPr sz="1200" dirty="0">
                          <a:latin typeface="Cambria" panose="02040503050406030204"/>
                          <a:cs typeface="Cambria" panose="02040503050406030204"/>
                        </a:rPr>
                        <a:t>ar</a:t>
                      </a:r>
                      <a:endParaRPr sz="1200">
                        <a:latin typeface="Cambria" panose="02040503050406030204"/>
                        <a:cs typeface="Cambria" panose="02040503050406030204"/>
                      </a:endParaRPr>
                    </a:p>
                  </a:txBody>
                  <a:tcPr marL="0" marR="0" marT="122555" marB="0"/>
                </a:tc>
                <a:tc>
                  <a:txBody>
                    <a:bodyPr/>
                    <a:lstStyle/>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24765" algn="ctr">
                        <a:lnSpc>
                          <a:spcPct val="100000"/>
                        </a:lnSpc>
                        <a:spcBef>
                          <a:spcPts val="1245"/>
                        </a:spcBef>
                      </a:pPr>
                      <a:r>
                        <a:rPr sz="1200" spc="-5" dirty="0">
                          <a:latin typeface="Cambria" panose="02040503050406030204"/>
                          <a:cs typeface="Cambria" panose="02040503050406030204"/>
                        </a:rPr>
                        <a:t>255</a:t>
                      </a:r>
                      <a:endParaRPr sz="1200">
                        <a:latin typeface="Cambria" panose="02040503050406030204"/>
                        <a:cs typeface="Cambria" panose="02040503050406030204"/>
                      </a:endParaRPr>
                    </a:p>
                  </a:txBody>
                  <a:tcPr marL="0" marR="0" marT="0" marB="0"/>
                </a:tc>
                <a:tc>
                  <a:txBody>
                    <a:bodyPr/>
                    <a:lstStyle/>
                    <a:p>
                      <a:pPr marL="249555">
                        <a:lnSpc>
                          <a:spcPct val="100000"/>
                        </a:lnSpc>
                        <a:spcBef>
                          <a:spcPts val="965"/>
                        </a:spcBef>
                        <a:tabLst>
                          <a:tab pos="767715" algn="l"/>
                        </a:tabLst>
                      </a:pPr>
                      <a:r>
                        <a:rPr sz="1200" dirty="0">
                          <a:latin typeface="宋体" panose="02010600030101010101" pitchFamily="2" charset="-122"/>
                          <a:cs typeface="宋体" panose="02010600030101010101" pitchFamily="2" charset="-122"/>
                        </a:rPr>
                        <a:t>否	是</a:t>
                      </a:r>
                      <a:endParaRPr sz="1200">
                        <a:latin typeface="宋体" panose="02010600030101010101" pitchFamily="2" charset="-122"/>
                        <a:cs typeface="宋体" panose="02010600030101010101" pitchFamily="2" charset="-122"/>
                      </a:endParaRPr>
                    </a:p>
                    <a:p>
                      <a:pPr marL="249555" marR="1091565">
                        <a:lnSpc>
                          <a:spcPct val="233000"/>
                        </a:lnSpc>
                      </a:pPr>
                      <a:r>
                        <a:rPr sz="1200" dirty="0">
                          <a:latin typeface="宋体" panose="02010600030101010101" pitchFamily="2" charset="-122"/>
                          <a:cs typeface="宋体" panose="02010600030101010101" pitchFamily="2" charset="-122"/>
                        </a:rPr>
                        <a:t>是 是</a:t>
                      </a:r>
                      <a:endParaRPr sz="1200">
                        <a:latin typeface="宋体" panose="02010600030101010101" pitchFamily="2" charset="-122"/>
                        <a:cs typeface="宋体" panose="02010600030101010101" pitchFamily="2" charset="-122"/>
                      </a:endParaRPr>
                    </a:p>
                  </a:txBody>
                  <a:tcPr marL="0" marR="0" marT="122555" marB="0"/>
                </a:tc>
                <a:tc>
                  <a:txBody>
                    <a:bodyPr/>
                    <a:lstStyle/>
                    <a:p>
                      <a:pPr marL="41275"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p>
                      <a:pPr>
                        <a:lnSpc>
                          <a:spcPct val="100000"/>
                        </a:lnSpc>
                        <a:spcBef>
                          <a:spcPts val="20"/>
                        </a:spcBef>
                      </a:pPr>
                      <a:endParaRPr sz="1650">
                        <a:latin typeface="Times New Roman" panose="02020603050405020304"/>
                        <a:cs typeface="Times New Roman" panose="02020603050405020304"/>
                      </a:endParaRPr>
                    </a:p>
                    <a:p>
                      <a:pPr marL="42545" algn="ctr">
                        <a:lnSpc>
                          <a:spcPct val="100000"/>
                        </a:lnSpc>
                      </a:pPr>
                      <a:r>
                        <a:rPr sz="1200" dirty="0">
                          <a:latin typeface="宋体" panose="02010600030101010101" pitchFamily="2" charset="-122"/>
                          <a:cs typeface="宋体" panose="02010600030101010101" pitchFamily="2" charset="-122"/>
                        </a:rPr>
                        <a:t>用户</a:t>
                      </a:r>
                      <a:r>
                        <a:rPr sz="1200" spc="-32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p>
                      <a:pPr>
                        <a:lnSpc>
                          <a:spcPct val="100000"/>
                        </a:lnSpc>
                        <a:spcBef>
                          <a:spcPts val="25"/>
                        </a:spcBef>
                      </a:pPr>
                      <a:endParaRPr sz="1650">
                        <a:latin typeface="Times New Roman" panose="02020603050405020304"/>
                        <a:cs typeface="Times New Roman" panose="02020603050405020304"/>
                      </a:endParaRPr>
                    </a:p>
                    <a:p>
                      <a:pPr marL="41910" algn="ctr">
                        <a:lnSpc>
                          <a:spcPct val="100000"/>
                        </a:lnSpc>
                      </a:pPr>
                      <a:r>
                        <a:rPr sz="1200" dirty="0">
                          <a:latin typeface="宋体" panose="02010600030101010101" pitchFamily="2" charset="-122"/>
                          <a:cs typeface="宋体" panose="02010600030101010101" pitchFamily="2" charset="-122"/>
                        </a:rPr>
                        <a:t>分组名称</a:t>
                      </a:r>
                      <a:endParaRPr sz="1200">
                        <a:latin typeface="宋体" panose="02010600030101010101" pitchFamily="2" charset="-122"/>
                        <a:cs typeface="宋体" panose="02010600030101010101" pitchFamily="2" charset="-122"/>
                      </a:endParaRPr>
                    </a:p>
                  </a:txBody>
                  <a:tcPr marL="0" marR="0" marT="122555" marB="0"/>
                </a:tc>
              </a:tr>
              <a:tr h="729407">
                <a:tc>
                  <a:txBody>
                    <a:bodyPr/>
                    <a:lstStyle/>
                    <a:p>
                      <a:pPr marL="60325">
                        <a:lnSpc>
                          <a:spcPct val="100000"/>
                        </a:lnSpc>
                        <a:spcBef>
                          <a:spcPts val="915"/>
                        </a:spcBef>
                      </a:pPr>
                      <a:r>
                        <a:rPr sz="1200" spc="-5" dirty="0">
                          <a:latin typeface="Cambria" panose="02040503050406030204"/>
                          <a:cs typeface="Cambria" panose="02040503050406030204"/>
                        </a:rPr>
                        <a:t>create_date</a:t>
                      </a:r>
                      <a:endParaRPr sz="1200">
                        <a:latin typeface="Cambria" panose="02040503050406030204"/>
                        <a:cs typeface="Cambria" panose="02040503050406030204"/>
                      </a:endParaRPr>
                    </a:p>
                    <a:p>
                      <a:pPr>
                        <a:lnSpc>
                          <a:spcPct val="100000"/>
                        </a:lnSpc>
                        <a:spcBef>
                          <a:spcPts val="20"/>
                        </a:spcBef>
                      </a:pPr>
                      <a:endParaRPr sz="1650">
                        <a:latin typeface="Times New Roman" panose="02020603050405020304"/>
                        <a:cs typeface="Times New Roman" panose="02020603050405020304"/>
                      </a:endParaRPr>
                    </a:p>
                    <a:p>
                      <a:pPr marL="36195">
                        <a:lnSpc>
                          <a:spcPts val="1365"/>
                        </a:lnSpc>
                        <a:spcBef>
                          <a:spcPts val="5"/>
                        </a:spcBef>
                      </a:pPr>
                      <a:r>
                        <a:rPr sz="1200" spc="-5" dirty="0">
                          <a:latin typeface="Cambria" panose="02040503050406030204"/>
                          <a:cs typeface="Cambria" panose="02040503050406030204"/>
                        </a:rPr>
                        <a:t>update_date</a:t>
                      </a:r>
                      <a:endParaRPr sz="1200">
                        <a:latin typeface="Cambria" panose="02040503050406030204"/>
                        <a:cs typeface="Cambria" panose="02040503050406030204"/>
                      </a:endParaRPr>
                    </a:p>
                  </a:txBody>
                  <a:tcPr marL="0" marR="0" marT="116205" marB="0"/>
                </a:tc>
                <a:tc>
                  <a:txBody>
                    <a:bodyPr/>
                    <a:lstStyle/>
                    <a:p>
                      <a:pPr marL="73025">
                        <a:lnSpc>
                          <a:spcPct val="100000"/>
                        </a:lnSpc>
                        <a:spcBef>
                          <a:spcPts val="915"/>
                        </a:spcBef>
                      </a:pPr>
                      <a:r>
                        <a:rPr sz="1200" spc="-5" dirty="0">
                          <a:latin typeface="Cambria" panose="02040503050406030204"/>
                          <a:cs typeface="Cambria" panose="02040503050406030204"/>
                        </a:rPr>
                        <a:t>timestamp</a:t>
                      </a:r>
                      <a:endParaRPr sz="1200">
                        <a:latin typeface="Cambria" panose="02040503050406030204"/>
                        <a:cs typeface="Cambria" panose="02040503050406030204"/>
                      </a:endParaRPr>
                    </a:p>
                    <a:p>
                      <a:pPr>
                        <a:lnSpc>
                          <a:spcPct val="100000"/>
                        </a:lnSpc>
                        <a:spcBef>
                          <a:spcPts val="20"/>
                        </a:spcBef>
                      </a:pPr>
                      <a:endParaRPr sz="1650">
                        <a:latin typeface="Times New Roman" panose="02020603050405020304"/>
                        <a:cs typeface="Times New Roman" panose="02020603050405020304"/>
                      </a:endParaRPr>
                    </a:p>
                    <a:p>
                      <a:pPr marL="73025">
                        <a:lnSpc>
                          <a:spcPts val="1365"/>
                        </a:lnSpc>
                        <a:spcBef>
                          <a:spcPts val="5"/>
                        </a:spcBef>
                      </a:pPr>
                      <a:r>
                        <a:rPr sz="1200" spc="-5" dirty="0">
                          <a:latin typeface="Cambria" panose="02040503050406030204"/>
                          <a:cs typeface="Cambria" panose="02040503050406030204"/>
                        </a:rPr>
                        <a:t>timestamp</a:t>
                      </a:r>
                      <a:endParaRPr sz="1200">
                        <a:latin typeface="Cambria" panose="02040503050406030204"/>
                        <a:cs typeface="Cambria" panose="02040503050406030204"/>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249555">
                        <a:lnSpc>
                          <a:spcPct val="100000"/>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p>
                      <a:pPr>
                        <a:lnSpc>
                          <a:spcPct val="100000"/>
                        </a:lnSpc>
                        <a:spcBef>
                          <a:spcPts val="20"/>
                        </a:spcBef>
                      </a:pPr>
                      <a:endParaRPr sz="1650">
                        <a:latin typeface="Times New Roman" panose="02020603050405020304"/>
                        <a:cs typeface="Times New Roman" panose="02020603050405020304"/>
                      </a:endParaRPr>
                    </a:p>
                    <a:p>
                      <a:pPr marL="249555">
                        <a:lnSpc>
                          <a:spcPts val="1365"/>
                        </a:lnSpc>
                        <a:spcBef>
                          <a:spcPts val="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a:txBody>
                    <a:bodyPr/>
                    <a:lstStyle/>
                    <a:p>
                      <a:pPr marL="73660">
                        <a:lnSpc>
                          <a:spcPct val="100000"/>
                        </a:lnSpc>
                        <a:spcBef>
                          <a:spcPts val="915"/>
                        </a:spcBef>
                      </a:pPr>
                      <a:r>
                        <a:rPr sz="1200" dirty="0">
                          <a:latin typeface="宋体" panose="02010600030101010101" pitchFamily="2" charset="-122"/>
                          <a:cs typeface="宋体" panose="02010600030101010101" pitchFamily="2" charset="-122"/>
                        </a:rPr>
                        <a:t>创建时间</a:t>
                      </a:r>
                      <a:endParaRPr sz="1200">
                        <a:latin typeface="宋体" panose="02010600030101010101" pitchFamily="2" charset="-122"/>
                        <a:cs typeface="宋体" panose="02010600030101010101" pitchFamily="2" charset="-122"/>
                      </a:endParaRPr>
                    </a:p>
                    <a:p>
                      <a:pPr>
                        <a:lnSpc>
                          <a:spcPct val="100000"/>
                        </a:lnSpc>
                        <a:spcBef>
                          <a:spcPts val="20"/>
                        </a:spcBef>
                      </a:pPr>
                      <a:endParaRPr sz="1650">
                        <a:latin typeface="Times New Roman" panose="02020603050405020304"/>
                        <a:cs typeface="Times New Roman" panose="02020603050405020304"/>
                      </a:endParaRPr>
                    </a:p>
                    <a:p>
                      <a:pPr marL="73660">
                        <a:lnSpc>
                          <a:spcPts val="1365"/>
                        </a:lnSpc>
                        <a:spcBef>
                          <a:spcPts val="5"/>
                        </a:spcBef>
                      </a:pPr>
                      <a:r>
                        <a:rPr sz="1200" dirty="0">
                          <a:latin typeface="宋体" panose="02010600030101010101" pitchFamily="2" charset="-122"/>
                          <a:cs typeface="宋体" panose="02010600030101010101" pitchFamily="2" charset="-122"/>
                        </a:rPr>
                        <a:t>更新时间</a:t>
                      </a:r>
                      <a:endParaRPr sz="1200">
                        <a:latin typeface="宋体" panose="02010600030101010101" pitchFamily="2" charset="-122"/>
                        <a:cs typeface="宋体" panose="02010600030101010101" pitchFamily="2" charset="-122"/>
                      </a:endParaRPr>
                    </a:p>
                  </a:txBody>
                  <a:tcPr marL="0" marR="0" marT="116205" marB="0"/>
                </a:tc>
              </a:tr>
            </a:tbl>
          </a:graphicData>
        </a:graphic>
      </p:graphicFrame>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24</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
        <p:nvSpPr>
          <p:cNvPr id="5" name="object 5"/>
          <p:cNvSpPr txBox="1"/>
          <p:nvPr/>
        </p:nvSpPr>
        <p:spPr>
          <a:xfrm>
            <a:off x="3401059" y="5910186"/>
            <a:ext cx="103441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表</a:t>
            </a:r>
            <a:r>
              <a:rPr sz="1200" spc="-330" dirty="0">
                <a:latin typeface="宋体" panose="02010600030101010101" pitchFamily="2" charset="-122"/>
                <a:cs typeface="宋体" panose="02010600030101010101" pitchFamily="2" charset="-122"/>
              </a:rPr>
              <a:t> </a:t>
            </a:r>
            <a:r>
              <a:rPr sz="1200" spc="-5" dirty="0">
                <a:latin typeface="Cambria" panose="02040503050406030204"/>
                <a:cs typeface="Cambria" panose="02040503050406030204"/>
              </a:rPr>
              <a:t>3.10</a:t>
            </a:r>
            <a:r>
              <a:rPr sz="1200" spc="30" dirty="0">
                <a:latin typeface="Cambria" panose="02040503050406030204"/>
                <a:cs typeface="Cambria" panose="02040503050406030204"/>
              </a:rPr>
              <a:t> </a:t>
            </a:r>
            <a:r>
              <a:rPr sz="1200" dirty="0">
                <a:latin typeface="宋体" panose="02010600030101010101" pitchFamily="2" charset="-122"/>
                <a:cs typeface="宋体" panose="02010600030101010101" pitchFamily="2" charset="-122"/>
              </a:rPr>
              <a:t>评论表</a:t>
            </a:r>
            <a:endParaRPr sz="1200">
              <a:latin typeface="宋体" panose="02010600030101010101" pitchFamily="2" charset="-122"/>
              <a:cs typeface="宋体" panose="02010600030101010101" pitchFamily="2" charset="-122"/>
            </a:endParaRPr>
          </a:p>
        </p:txBody>
      </p:sp>
      <p:graphicFrame>
        <p:nvGraphicFramePr>
          <p:cNvPr id="6" name="object 6"/>
          <p:cNvGraphicFramePr>
            <a:graphicFrameLocks noGrp="1"/>
          </p:cNvGraphicFramePr>
          <p:nvPr/>
        </p:nvGraphicFramePr>
        <p:xfrm>
          <a:off x="1109725" y="6371037"/>
          <a:ext cx="5095236" cy="3152140"/>
        </p:xfrm>
        <a:graphic>
          <a:graphicData uri="http://schemas.openxmlformats.org/drawingml/2006/table">
            <a:tbl>
              <a:tblPr firstRow="1" bandRow="1">
                <a:tableStyleId>{2D5ABB26-0587-4C30-8999-92F81FD0307C}</a:tableStyleId>
              </a:tblPr>
              <a:tblGrid>
                <a:gridCol w="1156335"/>
                <a:gridCol w="836294"/>
                <a:gridCol w="441960"/>
                <a:gridCol w="594994"/>
                <a:gridCol w="442594"/>
                <a:gridCol w="442595"/>
                <a:gridCol w="1180464"/>
              </a:tblGrid>
              <a:tr h="282639">
                <a:tc>
                  <a:txBody>
                    <a:bodyPr/>
                    <a:lstStyle/>
                    <a:p>
                      <a:pPr marR="29845" algn="ctr">
                        <a:lnSpc>
                          <a:spcPts val="1270"/>
                        </a:lnSpc>
                      </a:pPr>
                      <a:r>
                        <a:rPr sz="1200" dirty="0">
                          <a:latin typeface="宋体" panose="02010600030101010101" pitchFamily="2" charset="-122"/>
                          <a:cs typeface="宋体" panose="02010600030101010101" pitchFamily="2" charset="-122"/>
                        </a:rPr>
                        <a:t>列名</a:t>
                      </a:r>
                      <a:endParaRPr sz="1200">
                        <a:latin typeface="宋体" panose="02010600030101010101" pitchFamily="2" charset="-122"/>
                        <a:cs typeface="宋体" panose="02010600030101010101" pitchFamily="2" charset="-122"/>
                      </a:endParaRPr>
                    </a:p>
                  </a:txBody>
                  <a:tcPr marL="0" marR="0" marT="0" marB="0"/>
                </a:tc>
                <a:tc>
                  <a:txBody>
                    <a:bodyPr/>
                    <a:lstStyle/>
                    <a:p>
                      <a:pPr algn="ctr">
                        <a:lnSpc>
                          <a:spcPts val="1270"/>
                        </a:lnSpc>
                      </a:pPr>
                      <a:r>
                        <a:rPr sz="1200" dirty="0">
                          <a:latin typeface="宋体" panose="02010600030101010101" pitchFamily="2" charset="-122"/>
                          <a:cs typeface="宋体" panose="02010600030101010101" pitchFamily="2" charset="-122"/>
                        </a:rPr>
                        <a:t>数据类型</a:t>
                      </a:r>
                      <a:endParaRPr sz="1200">
                        <a:latin typeface="宋体" panose="02010600030101010101" pitchFamily="2" charset="-122"/>
                        <a:cs typeface="宋体" panose="02010600030101010101" pitchFamily="2" charset="-122"/>
                      </a:endParaRPr>
                    </a:p>
                  </a:txBody>
                  <a:tcPr marL="0" marR="0" marT="0" marB="0"/>
                </a:tc>
                <a:tc>
                  <a:txBody>
                    <a:bodyPr/>
                    <a:lstStyle/>
                    <a:p>
                      <a:pPr marL="67945">
                        <a:lnSpc>
                          <a:spcPts val="1270"/>
                        </a:lnSpc>
                      </a:pPr>
                      <a:r>
                        <a:rPr sz="1200" dirty="0">
                          <a:latin typeface="宋体" panose="02010600030101010101" pitchFamily="2" charset="-122"/>
                          <a:cs typeface="宋体" panose="02010600030101010101" pitchFamily="2" charset="-122"/>
                        </a:rPr>
                        <a:t>长度</a:t>
                      </a:r>
                      <a:endParaRPr sz="1200">
                        <a:latin typeface="宋体" panose="02010600030101010101" pitchFamily="2" charset="-122"/>
                        <a:cs typeface="宋体" panose="02010600030101010101" pitchFamily="2" charset="-122"/>
                      </a:endParaRPr>
                    </a:p>
                  </a:txBody>
                  <a:tcPr marL="0" marR="0" marT="0" marB="0"/>
                </a:tc>
                <a:tc>
                  <a:txBody>
                    <a:bodyPr/>
                    <a:lstStyle/>
                    <a:p>
                      <a:pPr algn="ctr">
                        <a:lnSpc>
                          <a:spcPts val="1270"/>
                        </a:lnSpc>
                      </a:pPr>
                      <a:r>
                        <a:rPr sz="1200" dirty="0">
                          <a:latin typeface="宋体" panose="02010600030101010101" pitchFamily="2" charset="-122"/>
                          <a:cs typeface="宋体" panose="02010600030101010101" pitchFamily="2" charset="-122"/>
                        </a:rPr>
                        <a:t>允许空</a:t>
                      </a:r>
                      <a:endParaRPr sz="1200">
                        <a:latin typeface="宋体" panose="02010600030101010101" pitchFamily="2" charset="-122"/>
                        <a:cs typeface="宋体" panose="02010600030101010101" pitchFamily="2" charset="-122"/>
                      </a:endParaRPr>
                    </a:p>
                  </a:txBody>
                  <a:tcPr marL="0" marR="0" marT="0" marB="0"/>
                </a:tc>
                <a:tc>
                  <a:txBody>
                    <a:bodyPr/>
                    <a:lstStyle/>
                    <a:p>
                      <a:pPr algn="ctr">
                        <a:lnSpc>
                          <a:spcPts val="1270"/>
                        </a:lnSpc>
                      </a:pPr>
                      <a:r>
                        <a:rPr sz="1200" dirty="0">
                          <a:latin typeface="宋体" panose="02010600030101010101" pitchFamily="2" charset="-122"/>
                          <a:cs typeface="宋体" panose="02010600030101010101" pitchFamily="2" charset="-122"/>
                        </a:rPr>
                        <a:t>主键</a:t>
                      </a:r>
                      <a:endParaRPr sz="1200">
                        <a:latin typeface="宋体" panose="02010600030101010101" pitchFamily="2" charset="-122"/>
                        <a:cs typeface="宋体" panose="02010600030101010101" pitchFamily="2" charset="-122"/>
                      </a:endParaRPr>
                    </a:p>
                  </a:txBody>
                  <a:tcPr marL="0" marR="0" marT="0" marB="0"/>
                </a:tc>
                <a:tc>
                  <a:txBody>
                    <a:bodyPr/>
                    <a:lstStyle/>
                    <a:p>
                      <a:pPr marL="67945">
                        <a:lnSpc>
                          <a:spcPts val="1270"/>
                        </a:lnSpc>
                      </a:pPr>
                      <a:r>
                        <a:rPr sz="1200" dirty="0">
                          <a:latin typeface="宋体" panose="02010600030101010101" pitchFamily="2" charset="-122"/>
                          <a:cs typeface="宋体" panose="02010600030101010101" pitchFamily="2" charset="-122"/>
                        </a:rPr>
                        <a:t>外键</a:t>
                      </a:r>
                      <a:endParaRPr sz="1200">
                        <a:latin typeface="宋体" panose="02010600030101010101" pitchFamily="2" charset="-122"/>
                        <a:cs typeface="宋体" panose="02010600030101010101" pitchFamily="2" charset="-122"/>
                      </a:endParaRPr>
                    </a:p>
                  </a:txBody>
                  <a:tcPr marL="0" marR="0" marT="0" marB="0"/>
                </a:tc>
                <a:tc>
                  <a:txBody>
                    <a:bodyPr/>
                    <a:lstStyle/>
                    <a:p>
                      <a:pPr marL="38735" algn="ctr">
                        <a:lnSpc>
                          <a:spcPts val="1270"/>
                        </a:lnSpc>
                      </a:pPr>
                      <a:r>
                        <a:rPr sz="1200" dirty="0">
                          <a:latin typeface="宋体" panose="02010600030101010101" pitchFamily="2" charset="-122"/>
                          <a:cs typeface="宋体" panose="02010600030101010101" pitchFamily="2" charset="-122"/>
                        </a:rPr>
                        <a:t>说明</a:t>
                      </a:r>
                      <a:endParaRPr sz="1200">
                        <a:latin typeface="宋体" panose="02010600030101010101" pitchFamily="2" charset="-122"/>
                        <a:cs typeface="宋体" panose="02010600030101010101" pitchFamily="2" charset="-122"/>
                      </a:endParaRPr>
                    </a:p>
                  </a:txBody>
                  <a:tcPr marL="0" marR="0" marT="0" marB="0"/>
                </a:tc>
              </a:tr>
              <a:tr h="432933">
                <a:tc>
                  <a:txBody>
                    <a:bodyPr/>
                    <a:lstStyle/>
                    <a:p>
                      <a:pPr marR="27940"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22555" marB="0"/>
                </a:tc>
                <a:tc>
                  <a:txBody>
                    <a:bodyPr/>
                    <a:lstStyle/>
                    <a:p>
                      <a:pPr marL="2540" algn="ctr">
                        <a:lnSpc>
                          <a:spcPct val="100000"/>
                        </a:lnSpc>
                        <a:spcBef>
                          <a:spcPts val="965"/>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txBody>
                  <a:tcPr marL="0" marR="0" marT="12255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gn="ctr">
                        <a:lnSpc>
                          <a:spcPct val="100000"/>
                        </a:lnSpc>
                        <a:spcBef>
                          <a:spcPts val="965"/>
                        </a:spcBef>
                      </a:pPr>
                      <a:r>
                        <a:rPr sz="1200" dirty="0">
                          <a:latin typeface="宋体" panose="02010600030101010101" pitchFamily="2" charset="-122"/>
                          <a:cs typeface="宋体" panose="02010600030101010101" pitchFamily="2" charset="-122"/>
                        </a:rPr>
                        <a:t>否</a:t>
                      </a:r>
                      <a:endParaRPr sz="1200">
                        <a:latin typeface="宋体" panose="02010600030101010101" pitchFamily="2" charset="-122"/>
                        <a:cs typeface="宋体" panose="02010600030101010101" pitchFamily="2" charset="-122"/>
                      </a:endParaRPr>
                    </a:p>
                  </a:txBody>
                  <a:tcPr marL="0" marR="0" marT="122555" marB="0"/>
                </a:tc>
                <a:tc>
                  <a:txBody>
                    <a:bodyPr/>
                    <a:lstStyle/>
                    <a:p>
                      <a:pPr algn="ctr">
                        <a:lnSpc>
                          <a:spcPct val="100000"/>
                        </a:lnSpc>
                        <a:spcBef>
                          <a:spcPts val="96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2255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8100"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22555" marB="0"/>
                </a:tc>
              </a:tr>
              <a:tr h="425964">
                <a:tc>
                  <a:txBody>
                    <a:bodyPr/>
                    <a:lstStyle/>
                    <a:p>
                      <a:pPr marR="30480" algn="ctr">
                        <a:lnSpc>
                          <a:spcPct val="100000"/>
                        </a:lnSpc>
                        <a:spcBef>
                          <a:spcPts val="915"/>
                        </a:spcBef>
                      </a:pPr>
                      <a:r>
                        <a:rPr sz="1200" spc="-5" dirty="0">
                          <a:latin typeface="Cambria" panose="02040503050406030204"/>
                          <a:cs typeface="Cambria" panose="02040503050406030204"/>
                        </a:rPr>
                        <a:t>content</a:t>
                      </a:r>
                      <a:endParaRPr sz="1200">
                        <a:latin typeface="Cambria" panose="02040503050406030204"/>
                        <a:cs typeface="Cambria" panose="02040503050406030204"/>
                      </a:endParaRPr>
                    </a:p>
                  </a:txBody>
                  <a:tcPr marL="0" marR="0" marT="116205" marB="0"/>
                </a:tc>
                <a:tc>
                  <a:txBody>
                    <a:bodyPr/>
                    <a:lstStyle/>
                    <a:p>
                      <a:pPr marL="635" algn="ctr">
                        <a:lnSpc>
                          <a:spcPct val="100000"/>
                        </a:lnSpc>
                        <a:spcBef>
                          <a:spcPts val="915"/>
                        </a:spcBef>
                      </a:pPr>
                      <a:r>
                        <a:rPr sz="1200" spc="-5" dirty="0">
                          <a:latin typeface="Cambria" panose="02040503050406030204"/>
                          <a:cs typeface="Cambria" panose="02040503050406030204"/>
                        </a:rPr>
                        <a:t>text</a:t>
                      </a:r>
                      <a:endParaRPr sz="1200">
                        <a:latin typeface="Cambria" panose="02040503050406030204"/>
                        <a:cs typeface="Cambria" panose="02040503050406030204"/>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gn="ctr">
                        <a:lnSpc>
                          <a:spcPct val="100000"/>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8735" algn="ctr">
                        <a:lnSpc>
                          <a:spcPct val="100000"/>
                        </a:lnSpc>
                        <a:spcBef>
                          <a:spcPts val="915"/>
                        </a:spcBef>
                      </a:pPr>
                      <a:r>
                        <a:rPr sz="1200" dirty="0">
                          <a:latin typeface="宋体" panose="02010600030101010101" pitchFamily="2" charset="-122"/>
                          <a:cs typeface="宋体" panose="02010600030101010101" pitchFamily="2" charset="-122"/>
                        </a:rPr>
                        <a:t>内容</a:t>
                      </a:r>
                      <a:endParaRPr sz="1200">
                        <a:latin typeface="宋体" panose="02010600030101010101" pitchFamily="2" charset="-122"/>
                        <a:cs typeface="宋体" panose="02010600030101010101" pitchFamily="2" charset="-122"/>
                      </a:endParaRPr>
                    </a:p>
                  </a:txBody>
                  <a:tcPr marL="0" marR="0" marT="116205" marB="0"/>
                </a:tc>
              </a:tr>
              <a:tr h="426720">
                <a:tc>
                  <a:txBody>
                    <a:bodyPr/>
                    <a:lstStyle/>
                    <a:p>
                      <a:pPr marR="31115" algn="ctr">
                        <a:lnSpc>
                          <a:spcPct val="100000"/>
                        </a:lnSpc>
                        <a:spcBef>
                          <a:spcPts val="920"/>
                        </a:spcBef>
                      </a:pPr>
                      <a:r>
                        <a:rPr sz="1200" spc="-5" dirty="0">
                          <a:latin typeface="Cambria" panose="02040503050406030204"/>
                          <a:cs typeface="Cambria" panose="02040503050406030204"/>
                        </a:rPr>
                        <a:t>video_id</a:t>
                      </a:r>
                      <a:endParaRPr sz="1200">
                        <a:latin typeface="Cambria" panose="02040503050406030204"/>
                        <a:cs typeface="Cambria" panose="02040503050406030204"/>
                      </a:endParaRPr>
                    </a:p>
                  </a:txBody>
                  <a:tcPr marL="0" marR="0" marT="116839" marB="0"/>
                </a:tc>
                <a:tc>
                  <a:txBody>
                    <a:bodyPr/>
                    <a:lstStyle/>
                    <a:p>
                      <a:pPr marL="2540" algn="ctr">
                        <a:lnSpc>
                          <a:spcPct val="100000"/>
                        </a:lnSpc>
                        <a:spcBef>
                          <a:spcPts val="920"/>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txBody>
                  <a:tcPr marL="0" marR="0" marT="116839"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gn="ctr">
                        <a:lnSpc>
                          <a:spcPct val="100000"/>
                        </a:lnSpc>
                        <a:spcBef>
                          <a:spcPts val="92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839"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6195" algn="ctr">
                        <a:lnSpc>
                          <a:spcPct val="100000"/>
                        </a:lnSpc>
                        <a:spcBef>
                          <a:spcPts val="920"/>
                        </a:spcBef>
                      </a:pPr>
                      <a:r>
                        <a:rPr sz="1200" dirty="0">
                          <a:latin typeface="宋体" panose="02010600030101010101" pitchFamily="2" charset="-122"/>
                          <a:cs typeface="宋体" panose="02010600030101010101" pitchFamily="2" charset="-122"/>
                        </a:rPr>
                        <a:t>视频</a:t>
                      </a:r>
                      <a:r>
                        <a:rPr sz="1200" spc="-31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16839" marB="0"/>
                </a:tc>
              </a:tr>
              <a:tr h="426726">
                <a:tc>
                  <a:txBody>
                    <a:bodyPr/>
                    <a:lstStyle/>
                    <a:p>
                      <a:pPr marR="29210" algn="ctr">
                        <a:lnSpc>
                          <a:spcPct val="100000"/>
                        </a:lnSpc>
                        <a:spcBef>
                          <a:spcPts val="920"/>
                        </a:spcBef>
                      </a:pPr>
                      <a:r>
                        <a:rPr sz="1200" spc="-5" dirty="0">
                          <a:latin typeface="Cambria" panose="02040503050406030204"/>
                          <a:cs typeface="Cambria" panose="02040503050406030204"/>
                        </a:rPr>
                        <a:t>user_id</a:t>
                      </a:r>
                      <a:endParaRPr sz="1200">
                        <a:latin typeface="Cambria" panose="02040503050406030204"/>
                        <a:cs typeface="Cambria" panose="02040503050406030204"/>
                      </a:endParaRPr>
                    </a:p>
                  </a:txBody>
                  <a:tcPr marL="0" marR="0" marT="116839" marB="0"/>
                </a:tc>
                <a:tc>
                  <a:txBody>
                    <a:bodyPr/>
                    <a:lstStyle/>
                    <a:p>
                      <a:pPr marL="2540" algn="ctr">
                        <a:lnSpc>
                          <a:spcPct val="100000"/>
                        </a:lnSpc>
                        <a:spcBef>
                          <a:spcPts val="920"/>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txBody>
                  <a:tcPr marL="0" marR="0" marT="116839"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gn="ctr">
                        <a:lnSpc>
                          <a:spcPct val="100000"/>
                        </a:lnSpc>
                        <a:spcBef>
                          <a:spcPts val="92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839"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6195" algn="ctr">
                        <a:lnSpc>
                          <a:spcPct val="100000"/>
                        </a:lnSpc>
                        <a:spcBef>
                          <a:spcPts val="920"/>
                        </a:spcBef>
                      </a:pPr>
                      <a:r>
                        <a:rPr sz="1200" dirty="0">
                          <a:latin typeface="宋体" panose="02010600030101010101" pitchFamily="2" charset="-122"/>
                          <a:cs typeface="宋体" panose="02010600030101010101" pitchFamily="2" charset="-122"/>
                        </a:rPr>
                        <a:t>用户</a:t>
                      </a:r>
                      <a:r>
                        <a:rPr sz="1200" spc="-31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16839" marB="0"/>
                </a:tc>
              </a:tr>
              <a:tr h="427469">
                <a:tc>
                  <a:txBody>
                    <a:bodyPr/>
                    <a:lstStyle/>
                    <a:p>
                      <a:pPr marR="29210" algn="ctr">
                        <a:lnSpc>
                          <a:spcPct val="100000"/>
                        </a:lnSpc>
                        <a:spcBef>
                          <a:spcPts val="920"/>
                        </a:spcBef>
                      </a:pPr>
                      <a:r>
                        <a:rPr sz="1200" spc="-5" dirty="0">
                          <a:latin typeface="Cambria" panose="02040503050406030204"/>
                          <a:cs typeface="Cambria" panose="02040503050406030204"/>
                        </a:rPr>
                        <a:t>reply_to_user_id</a:t>
                      </a:r>
                      <a:endParaRPr sz="1200">
                        <a:latin typeface="Cambria" panose="02040503050406030204"/>
                        <a:cs typeface="Cambria" panose="02040503050406030204"/>
                      </a:endParaRPr>
                    </a:p>
                  </a:txBody>
                  <a:tcPr marL="0" marR="0" marT="116839" marB="0"/>
                </a:tc>
                <a:tc>
                  <a:txBody>
                    <a:bodyPr/>
                    <a:lstStyle/>
                    <a:p>
                      <a:pPr marL="2540" algn="ctr">
                        <a:lnSpc>
                          <a:spcPct val="100000"/>
                        </a:lnSpc>
                        <a:spcBef>
                          <a:spcPts val="920"/>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txBody>
                  <a:tcPr marL="0" marR="0" marT="116839"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gn="ctr">
                        <a:lnSpc>
                          <a:spcPct val="100000"/>
                        </a:lnSpc>
                        <a:spcBef>
                          <a:spcPts val="92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839"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6195" algn="ctr">
                        <a:lnSpc>
                          <a:spcPct val="100000"/>
                        </a:lnSpc>
                        <a:spcBef>
                          <a:spcPts val="920"/>
                        </a:spcBef>
                      </a:pPr>
                      <a:r>
                        <a:rPr sz="1200" dirty="0">
                          <a:latin typeface="宋体" panose="02010600030101010101" pitchFamily="2" charset="-122"/>
                          <a:cs typeface="宋体" panose="02010600030101010101" pitchFamily="2" charset="-122"/>
                        </a:rPr>
                        <a:t>回复对象用户</a:t>
                      </a:r>
                      <a:r>
                        <a:rPr sz="1200" spc="-34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16839" marB="0"/>
                </a:tc>
              </a:tr>
              <a:tr h="426719">
                <a:tc>
                  <a:txBody>
                    <a:bodyPr/>
                    <a:lstStyle/>
                    <a:p>
                      <a:pPr marR="28575" algn="ctr">
                        <a:lnSpc>
                          <a:spcPct val="100000"/>
                        </a:lnSpc>
                        <a:spcBef>
                          <a:spcPts val="915"/>
                        </a:spcBef>
                      </a:pPr>
                      <a:r>
                        <a:rPr sz="1200" spc="-5" dirty="0">
                          <a:latin typeface="Cambria" panose="02040503050406030204"/>
                          <a:cs typeface="Cambria" panose="02040503050406030204"/>
                        </a:rPr>
                        <a:t>report_status</a:t>
                      </a:r>
                      <a:endParaRPr sz="1200">
                        <a:latin typeface="Cambria" panose="02040503050406030204"/>
                        <a:cs typeface="Cambria" panose="02040503050406030204"/>
                      </a:endParaRPr>
                    </a:p>
                  </a:txBody>
                  <a:tcPr marL="0" marR="0" marT="116205" marB="0"/>
                </a:tc>
                <a:tc>
                  <a:txBody>
                    <a:bodyPr/>
                    <a:lstStyle/>
                    <a:p>
                      <a:pPr algn="ctr">
                        <a:lnSpc>
                          <a:spcPct val="100000"/>
                        </a:lnSpc>
                        <a:spcBef>
                          <a:spcPts val="915"/>
                        </a:spcBef>
                      </a:pPr>
                      <a:r>
                        <a:rPr sz="1200" dirty="0">
                          <a:latin typeface="Cambria" panose="02040503050406030204"/>
                          <a:cs typeface="Cambria" panose="02040503050406030204"/>
                        </a:rPr>
                        <a:t>int</a:t>
                      </a:r>
                      <a:endParaRPr sz="1200">
                        <a:latin typeface="Cambria" panose="02040503050406030204"/>
                        <a:cs typeface="Cambria" panose="02040503050406030204"/>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gn="ctr">
                        <a:lnSpc>
                          <a:spcPct val="100000"/>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8735" algn="ctr">
                        <a:lnSpc>
                          <a:spcPct val="100000"/>
                        </a:lnSpc>
                        <a:spcBef>
                          <a:spcPts val="915"/>
                        </a:spcBef>
                      </a:pPr>
                      <a:r>
                        <a:rPr sz="1200" dirty="0">
                          <a:latin typeface="宋体" panose="02010600030101010101" pitchFamily="2" charset="-122"/>
                          <a:cs typeface="宋体" panose="02010600030101010101" pitchFamily="2" charset="-122"/>
                        </a:rPr>
                        <a:t>评论举报状态</a:t>
                      </a:r>
                      <a:endParaRPr sz="1200">
                        <a:latin typeface="宋体" panose="02010600030101010101" pitchFamily="2" charset="-122"/>
                        <a:cs typeface="宋体" panose="02010600030101010101" pitchFamily="2" charset="-122"/>
                      </a:endParaRPr>
                    </a:p>
                  </a:txBody>
                  <a:tcPr marL="0" marR="0" marT="116205" marB="0"/>
                </a:tc>
              </a:tr>
              <a:tr h="302694">
                <a:tc>
                  <a:txBody>
                    <a:bodyPr/>
                    <a:lstStyle/>
                    <a:p>
                      <a:pPr marR="30480" algn="ctr">
                        <a:lnSpc>
                          <a:spcPts val="1365"/>
                        </a:lnSpc>
                        <a:spcBef>
                          <a:spcPts val="915"/>
                        </a:spcBef>
                      </a:pPr>
                      <a:r>
                        <a:rPr sz="1200" spc="-5" dirty="0">
                          <a:latin typeface="Cambria" panose="02040503050406030204"/>
                          <a:cs typeface="Cambria" panose="02040503050406030204"/>
                        </a:rPr>
                        <a:t>create_date</a:t>
                      </a:r>
                      <a:endParaRPr sz="1200">
                        <a:latin typeface="Cambria" panose="02040503050406030204"/>
                        <a:cs typeface="Cambria" panose="02040503050406030204"/>
                      </a:endParaRPr>
                    </a:p>
                  </a:txBody>
                  <a:tcPr marL="0" marR="0" marT="116205" marB="0"/>
                </a:tc>
                <a:tc>
                  <a:txBody>
                    <a:bodyPr/>
                    <a:lstStyle/>
                    <a:p>
                      <a:pPr marL="635" algn="ctr">
                        <a:lnSpc>
                          <a:spcPts val="1365"/>
                        </a:lnSpc>
                        <a:spcBef>
                          <a:spcPts val="915"/>
                        </a:spcBef>
                      </a:pPr>
                      <a:r>
                        <a:rPr sz="1200" spc="-5" dirty="0">
                          <a:latin typeface="Cambria" panose="02040503050406030204"/>
                          <a:cs typeface="Cambria" panose="02040503050406030204"/>
                        </a:rPr>
                        <a:t>timestamp</a:t>
                      </a:r>
                      <a:endParaRPr sz="1200">
                        <a:latin typeface="Cambria" panose="02040503050406030204"/>
                        <a:cs typeface="Cambria" panose="02040503050406030204"/>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gn="ctr">
                        <a:lnSpc>
                          <a:spcPts val="1365"/>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8735" algn="ctr">
                        <a:lnSpc>
                          <a:spcPts val="1365"/>
                        </a:lnSpc>
                        <a:spcBef>
                          <a:spcPts val="915"/>
                        </a:spcBef>
                      </a:pPr>
                      <a:r>
                        <a:rPr sz="1200" dirty="0">
                          <a:latin typeface="宋体" panose="02010600030101010101" pitchFamily="2" charset="-122"/>
                          <a:cs typeface="宋体" panose="02010600030101010101" pitchFamily="2" charset="-122"/>
                        </a:rPr>
                        <a:t>创建时间</a:t>
                      </a:r>
                      <a:endParaRPr sz="1200">
                        <a:latin typeface="宋体" panose="02010600030101010101" pitchFamily="2" charset="-122"/>
                        <a:cs typeface="宋体" panose="02010600030101010101" pitchFamily="2" charset="-122"/>
                      </a:endParaRPr>
                    </a:p>
                  </a:txBody>
                  <a:tcPr marL="0" marR="0" marT="116205" marB="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1259839" y="1018159"/>
            <a:ext cx="82105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mbria" panose="02040503050406030204"/>
                <a:cs typeface="Cambria" panose="02040503050406030204"/>
              </a:rPr>
              <a:t>update_date</a:t>
            </a:r>
            <a:endParaRPr sz="1200">
              <a:latin typeface="Cambria" panose="02040503050406030204"/>
              <a:cs typeface="Cambria" panose="02040503050406030204"/>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25</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
        <p:nvSpPr>
          <p:cNvPr id="5" name="object 5"/>
          <p:cNvSpPr txBox="1"/>
          <p:nvPr/>
        </p:nvSpPr>
        <p:spPr>
          <a:xfrm>
            <a:off x="2322067" y="1018159"/>
            <a:ext cx="72453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mbria" panose="02040503050406030204"/>
                <a:cs typeface="Cambria" panose="02040503050406030204"/>
              </a:rPr>
              <a:t>timestamp</a:t>
            </a:r>
            <a:endParaRPr sz="1200">
              <a:latin typeface="Cambria" panose="02040503050406030204"/>
              <a:cs typeface="Cambria" panose="02040503050406030204"/>
            </a:endParaRPr>
          </a:p>
        </p:txBody>
      </p:sp>
      <p:sp>
        <p:nvSpPr>
          <p:cNvPr id="6" name="object 6"/>
          <p:cNvSpPr txBox="1"/>
          <p:nvPr/>
        </p:nvSpPr>
        <p:spPr>
          <a:xfrm>
            <a:off x="3751579" y="1018159"/>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p:txBody>
      </p:sp>
      <p:sp>
        <p:nvSpPr>
          <p:cNvPr id="7" name="object 7"/>
          <p:cNvSpPr txBox="1"/>
          <p:nvPr/>
        </p:nvSpPr>
        <p:spPr>
          <a:xfrm>
            <a:off x="5313679" y="1018159"/>
            <a:ext cx="6350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更新时间</a:t>
            </a:r>
            <a:endParaRPr sz="1200">
              <a:latin typeface="宋体" panose="02010600030101010101" pitchFamily="2" charset="-122"/>
              <a:cs typeface="宋体" panose="02010600030101010101" pitchFamily="2" charset="-122"/>
            </a:endParaRPr>
          </a:p>
        </p:txBody>
      </p:sp>
      <p:sp>
        <p:nvSpPr>
          <p:cNvPr id="8" name="object 8"/>
          <p:cNvSpPr txBox="1"/>
          <p:nvPr/>
        </p:nvSpPr>
        <p:spPr>
          <a:xfrm>
            <a:off x="3401059" y="1757298"/>
            <a:ext cx="103441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表</a:t>
            </a:r>
            <a:r>
              <a:rPr sz="1200" spc="-330" dirty="0">
                <a:latin typeface="宋体" panose="02010600030101010101" pitchFamily="2" charset="-122"/>
                <a:cs typeface="宋体" panose="02010600030101010101" pitchFamily="2" charset="-122"/>
              </a:rPr>
              <a:t> </a:t>
            </a:r>
            <a:r>
              <a:rPr sz="1200" spc="-5" dirty="0">
                <a:latin typeface="Cambria" panose="02040503050406030204"/>
                <a:cs typeface="Cambria" panose="02040503050406030204"/>
              </a:rPr>
              <a:t>3.11</a:t>
            </a:r>
            <a:r>
              <a:rPr sz="1200" spc="30" dirty="0">
                <a:latin typeface="Cambria" panose="02040503050406030204"/>
                <a:cs typeface="Cambria" panose="02040503050406030204"/>
              </a:rPr>
              <a:t> </a:t>
            </a:r>
            <a:r>
              <a:rPr sz="1200" dirty="0">
                <a:latin typeface="宋体" panose="02010600030101010101" pitchFamily="2" charset="-122"/>
                <a:cs typeface="宋体" panose="02010600030101010101" pitchFamily="2" charset="-122"/>
              </a:rPr>
              <a:t>关注表</a:t>
            </a:r>
            <a:endParaRPr sz="1200">
              <a:latin typeface="宋体" panose="02010600030101010101" pitchFamily="2" charset="-122"/>
              <a:cs typeface="宋体" panose="02010600030101010101" pitchFamily="2" charset="-122"/>
            </a:endParaRPr>
          </a:p>
        </p:txBody>
      </p:sp>
      <p:graphicFrame>
        <p:nvGraphicFramePr>
          <p:cNvPr id="9" name="object 9"/>
          <p:cNvGraphicFramePr>
            <a:graphicFrameLocks noGrp="1"/>
          </p:cNvGraphicFramePr>
          <p:nvPr/>
        </p:nvGraphicFramePr>
        <p:xfrm>
          <a:off x="1109725" y="2218150"/>
          <a:ext cx="4371975" cy="6450330"/>
        </p:xfrm>
        <a:graphic>
          <a:graphicData uri="http://schemas.openxmlformats.org/drawingml/2006/table">
            <a:tbl>
              <a:tblPr firstRow="1" bandRow="1">
                <a:tableStyleId>{2D5ABB26-0587-4C30-8999-92F81FD0307C}</a:tableStyleId>
              </a:tblPr>
              <a:tblGrid>
                <a:gridCol w="900430"/>
                <a:gridCol w="835659"/>
                <a:gridCol w="396875"/>
                <a:gridCol w="633730"/>
                <a:gridCol w="441959"/>
                <a:gridCol w="447039"/>
                <a:gridCol w="715010"/>
              </a:tblGrid>
              <a:tr h="282639">
                <a:tc>
                  <a:txBody>
                    <a:bodyPr/>
                    <a:lstStyle/>
                    <a:p>
                      <a:pPr marL="276860">
                        <a:lnSpc>
                          <a:spcPts val="1270"/>
                        </a:lnSpc>
                      </a:pPr>
                      <a:r>
                        <a:rPr sz="1200" dirty="0">
                          <a:latin typeface="宋体" panose="02010600030101010101" pitchFamily="2" charset="-122"/>
                          <a:cs typeface="宋体" panose="02010600030101010101" pitchFamily="2" charset="-122"/>
                        </a:rPr>
                        <a:t>列名</a:t>
                      </a:r>
                      <a:endParaRPr sz="1200">
                        <a:latin typeface="宋体" panose="02010600030101010101" pitchFamily="2" charset="-122"/>
                        <a:cs typeface="宋体" panose="02010600030101010101" pitchFamily="2" charset="-122"/>
                      </a:endParaRPr>
                    </a:p>
                  </a:txBody>
                  <a:tcPr marL="0" marR="0" marT="0" marB="0"/>
                </a:tc>
                <a:tc>
                  <a:txBody>
                    <a:bodyPr/>
                    <a:lstStyle/>
                    <a:p>
                      <a:pPr marR="1270" algn="ctr">
                        <a:lnSpc>
                          <a:spcPts val="1270"/>
                        </a:lnSpc>
                      </a:pPr>
                      <a:r>
                        <a:rPr sz="1200" dirty="0">
                          <a:latin typeface="宋体" panose="02010600030101010101" pitchFamily="2" charset="-122"/>
                          <a:cs typeface="宋体" panose="02010600030101010101" pitchFamily="2" charset="-122"/>
                        </a:rPr>
                        <a:t>数据类型</a:t>
                      </a:r>
                      <a:endParaRPr sz="1200">
                        <a:latin typeface="宋体" panose="02010600030101010101" pitchFamily="2" charset="-122"/>
                        <a:cs typeface="宋体" panose="02010600030101010101" pitchFamily="2" charset="-122"/>
                      </a:endParaRPr>
                    </a:p>
                  </a:txBody>
                  <a:tcPr marL="0" marR="0" marT="0" marB="0"/>
                </a:tc>
                <a:tc>
                  <a:txBody>
                    <a:bodyPr/>
                    <a:lstStyle/>
                    <a:p>
                      <a:pPr marL="34290" algn="ctr">
                        <a:lnSpc>
                          <a:spcPts val="1270"/>
                        </a:lnSpc>
                      </a:pPr>
                      <a:r>
                        <a:rPr sz="1200" dirty="0">
                          <a:latin typeface="宋体" panose="02010600030101010101" pitchFamily="2" charset="-122"/>
                          <a:cs typeface="宋体" panose="02010600030101010101" pitchFamily="2" charset="-122"/>
                        </a:rPr>
                        <a:t>长度</a:t>
                      </a:r>
                      <a:endParaRPr sz="1200">
                        <a:latin typeface="宋体" panose="02010600030101010101" pitchFamily="2" charset="-122"/>
                        <a:cs typeface="宋体" panose="02010600030101010101" pitchFamily="2" charset="-122"/>
                      </a:endParaRPr>
                    </a:p>
                  </a:txBody>
                  <a:tcPr marL="0" marR="0" marT="0" marB="0"/>
                </a:tc>
                <a:tc>
                  <a:txBody>
                    <a:bodyPr/>
                    <a:lstStyle/>
                    <a:p>
                      <a:pPr marL="107950">
                        <a:lnSpc>
                          <a:spcPts val="1270"/>
                        </a:lnSpc>
                      </a:pPr>
                      <a:r>
                        <a:rPr sz="1200" dirty="0">
                          <a:latin typeface="宋体" panose="02010600030101010101" pitchFamily="2" charset="-122"/>
                          <a:cs typeface="宋体" panose="02010600030101010101" pitchFamily="2" charset="-122"/>
                        </a:rPr>
                        <a:t>允许空</a:t>
                      </a:r>
                      <a:endParaRPr sz="1200">
                        <a:latin typeface="宋体" panose="02010600030101010101" pitchFamily="2" charset="-122"/>
                        <a:cs typeface="宋体" panose="02010600030101010101" pitchFamily="2" charset="-122"/>
                      </a:endParaRPr>
                    </a:p>
                  </a:txBody>
                  <a:tcPr marL="0" marR="0" marT="0" marB="0"/>
                </a:tc>
                <a:tc>
                  <a:txBody>
                    <a:bodyPr/>
                    <a:lstStyle/>
                    <a:p>
                      <a:pPr algn="ctr">
                        <a:lnSpc>
                          <a:spcPts val="1270"/>
                        </a:lnSpc>
                      </a:pPr>
                      <a:r>
                        <a:rPr sz="1200" dirty="0">
                          <a:latin typeface="宋体" panose="02010600030101010101" pitchFamily="2" charset="-122"/>
                          <a:cs typeface="宋体" panose="02010600030101010101" pitchFamily="2" charset="-122"/>
                        </a:rPr>
                        <a:t>主键</a:t>
                      </a:r>
                      <a:endParaRPr sz="1200">
                        <a:latin typeface="宋体" panose="02010600030101010101" pitchFamily="2" charset="-122"/>
                        <a:cs typeface="宋体" panose="02010600030101010101" pitchFamily="2" charset="-122"/>
                      </a:endParaRPr>
                    </a:p>
                  </a:txBody>
                  <a:tcPr marL="0" marR="0" marT="0" marB="0"/>
                </a:tc>
                <a:tc>
                  <a:txBody>
                    <a:bodyPr/>
                    <a:lstStyle/>
                    <a:p>
                      <a:pPr marL="67945">
                        <a:lnSpc>
                          <a:spcPts val="1270"/>
                        </a:lnSpc>
                      </a:pPr>
                      <a:r>
                        <a:rPr sz="1200" dirty="0">
                          <a:latin typeface="宋体" panose="02010600030101010101" pitchFamily="2" charset="-122"/>
                          <a:cs typeface="宋体" panose="02010600030101010101" pitchFamily="2" charset="-122"/>
                        </a:rPr>
                        <a:t>外键</a:t>
                      </a:r>
                      <a:endParaRPr sz="1200">
                        <a:latin typeface="宋体" panose="02010600030101010101" pitchFamily="2" charset="-122"/>
                        <a:cs typeface="宋体" panose="02010600030101010101" pitchFamily="2" charset="-122"/>
                      </a:endParaRPr>
                    </a:p>
                  </a:txBody>
                  <a:tcPr marL="0" marR="0" marT="0" marB="0"/>
                </a:tc>
                <a:tc>
                  <a:txBody>
                    <a:bodyPr/>
                    <a:lstStyle/>
                    <a:p>
                      <a:pPr marL="20320" algn="ctr">
                        <a:lnSpc>
                          <a:spcPts val="1270"/>
                        </a:lnSpc>
                      </a:pPr>
                      <a:r>
                        <a:rPr sz="1200" dirty="0">
                          <a:latin typeface="宋体" panose="02010600030101010101" pitchFamily="2" charset="-122"/>
                          <a:cs typeface="宋体" panose="02010600030101010101" pitchFamily="2" charset="-122"/>
                        </a:rPr>
                        <a:t>说明</a:t>
                      </a:r>
                      <a:endParaRPr sz="1200">
                        <a:latin typeface="宋体" panose="02010600030101010101" pitchFamily="2" charset="-122"/>
                        <a:cs typeface="宋体" panose="02010600030101010101" pitchFamily="2" charset="-122"/>
                      </a:endParaRPr>
                    </a:p>
                  </a:txBody>
                  <a:tcPr marL="0" marR="0" marT="0" marB="0"/>
                </a:tc>
              </a:tr>
              <a:tr h="2442494">
                <a:tc>
                  <a:txBody>
                    <a:bodyPr/>
                    <a:lstStyle/>
                    <a:p>
                      <a:pPr marR="34290"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p>
                      <a:pPr marL="31750" marR="65405" indent="-2540" algn="ctr">
                        <a:lnSpc>
                          <a:spcPct val="233000"/>
                        </a:lnSpc>
                      </a:pPr>
                      <a:r>
                        <a:rPr sz="1200" spc="-5" dirty="0">
                          <a:latin typeface="Cambria" panose="02040503050406030204"/>
                          <a:cs typeface="Cambria" panose="02040503050406030204"/>
                        </a:rPr>
                        <a:t>user_id  up_id  group_id  create_date  u</a:t>
                      </a:r>
                      <a:r>
                        <a:rPr sz="1200" dirty="0">
                          <a:latin typeface="Cambria" panose="02040503050406030204"/>
                          <a:cs typeface="Cambria" panose="02040503050406030204"/>
                        </a:rPr>
                        <a:t>p</a:t>
                      </a:r>
                      <a:r>
                        <a:rPr sz="1200" spc="-10" dirty="0">
                          <a:latin typeface="Cambria" panose="02040503050406030204"/>
                          <a:cs typeface="Cambria" panose="02040503050406030204"/>
                        </a:rPr>
                        <a:t>d</a:t>
                      </a:r>
                      <a:r>
                        <a:rPr sz="1200" dirty="0">
                          <a:latin typeface="Cambria" panose="02040503050406030204"/>
                          <a:cs typeface="Cambria" panose="02040503050406030204"/>
                        </a:rPr>
                        <a:t>ate</a:t>
                      </a:r>
                      <a:r>
                        <a:rPr sz="1200" spc="-5" dirty="0">
                          <a:latin typeface="Cambria" panose="02040503050406030204"/>
                          <a:cs typeface="Cambria" panose="02040503050406030204"/>
                        </a:rPr>
                        <a:t>_</a:t>
                      </a:r>
                      <a:r>
                        <a:rPr sz="1200" spc="-10" dirty="0">
                          <a:latin typeface="Cambria" panose="02040503050406030204"/>
                          <a:cs typeface="Cambria" panose="02040503050406030204"/>
                        </a:rPr>
                        <a:t>d</a:t>
                      </a:r>
                      <a:r>
                        <a:rPr sz="1200" dirty="0">
                          <a:latin typeface="Cambria" panose="02040503050406030204"/>
                          <a:cs typeface="Cambria" panose="02040503050406030204"/>
                        </a:rPr>
                        <a:t>ate</a:t>
                      </a:r>
                      <a:endParaRPr sz="1200">
                        <a:latin typeface="Cambria" panose="02040503050406030204"/>
                        <a:cs typeface="Cambria" panose="02040503050406030204"/>
                      </a:endParaRPr>
                    </a:p>
                  </a:txBody>
                  <a:tcPr marL="0" marR="0" marT="122555" marB="0"/>
                </a:tc>
                <a:tc>
                  <a:txBody>
                    <a:bodyPr/>
                    <a:lstStyle/>
                    <a:p>
                      <a:pPr marR="1905" algn="ctr">
                        <a:lnSpc>
                          <a:spcPct val="100000"/>
                        </a:lnSpc>
                        <a:spcBef>
                          <a:spcPts val="965"/>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p>
                      <a:pPr marL="64135" marR="64770" indent="-1270" algn="ctr">
                        <a:lnSpc>
                          <a:spcPct val="233000"/>
                        </a:lnSpc>
                      </a:pPr>
                      <a:r>
                        <a:rPr sz="1200" spc="-5" dirty="0">
                          <a:latin typeface="Cambria" panose="02040503050406030204"/>
                          <a:cs typeface="Cambria" panose="02040503050406030204"/>
                        </a:rPr>
                        <a:t>bigint  bigint  bigint  </a:t>
                      </a:r>
                      <a:r>
                        <a:rPr sz="1200" dirty="0">
                          <a:latin typeface="Cambria" panose="02040503050406030204"/>
                          <a:cs typeface="Cambria" panose="02040503050406030204"/>
                        </a:rPr>
                        <a:t>ti</a:t>
                      </a:r>
                      <a:r>
                        <a:rPr sz="1200" spc="-5" dirty="0">
                          <a:latin typeface="Cambria" panose="02040503050406030204"/>
                          <a:cs typeface="Cambria" panose="02040503050406030204"/>
                        </a:rPr>
                        <a:t>m</a:t>
                      </a:r>
                      <a:r>
                        <a:rPr sz="1200" dirty="0">
                          <a:latin typeface="Cambria" panose="02040503050406030204"/>
                          <a:cs typeface="Cambria" panose="02040503050406030204"/>
                        </a:rPr>
                        <a:t>esta</a:t>
                      </a:r>
                      <a:r>
                        <a:rPr sz="1200" spc="-5" dirty="0">
                          <a:latin typeface="Cambria" panose="02040503050406030204"/>
                          <a:cs typeface="Cambria" panose="02040503050406030204"/>
                        </a:rPr>
                        <a:t>m</a:t>
                      </a:r>
                      <a:r>
                        <a:rPr sz="1200" dirty="0">
                          <a:latin typeface="Cambria" panose="02040503050406030204"/>
                          <a:cs typeface="Cambria" panose="02040503050406030204"/>
                        </a:rPr>
                        <a:t>p  ti</a:t>
                      </a:r>
                      <a:r>
                        <a:rPr sz="1200" spc="-5" dirty="0">
                          <a:latin typeface="Cambria" panose="02040503050406030204"/>
                          <a:cs typeface="Cambria" panose="02040503050406030204"/>
                        </a:rPr>
                        <a:t>m</a:t>
                      </a:r>
                      <a:r>
                        <a:rPr sz="1200" dirty="0">
                          <a:latin typeface="Cambria" panose="02040503050406030204"/>
                          <a:cs typeface="Cambria" panose="02040503050406030204"/>
                        </a:rPr>
                        <a:t>esta</a:t>
                      </a:r>
                      <a:r>
                        <a:rPr sz="1200" spc="-5" dirty="0">
                          <a:latin typeface="Cambria" panose="02040503050406030204"/>
                          <a:cs typeface="Cambria" panose="02040503050406030204"/>
                        </a:rPr>
                        <a:t>m</a:t>
                      </a:r>
                      <a:r>
                        <a:rPr sz="1200" dirty="0">
                          <a:latin typeface="Cambria" panose="02040503050406030204"/>
                          <a:cs typeface="Cambria" panose="02040503050406030204"/>
                        </a:rPr>
                        <a:t>p</a:t>
                      </a:r>
                      <a:endParaRPr sz="1200">
                        <a:latin typeface="Cambria" panose="02040503050406030204"/>
                        <a:cs typeface="Cambria" panose="02040503050406030204"/>
                      </a:endParaRPr>
                    </a:p>
                  </a:txBody>
                  <a:tcPr marL="0" marR="0" marT="12255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39370" algn="ctr">
                        <a:lnSpc>
                          <a:spcPct val="100000"/>
                        </a:lnSpc>
                        <a:spcBef>
                          <a:spcPts val="965"/>
                        </a:spcBef>
                      </a:pPr>
                      <a:r>
                        <a:rPr sz="1200" dirty="0">
                          <a:latin typeface="宋体" panose="02010600030101010101" pitchFamily="2" charset="-122"/>
                          <a:cs typeface="宋体" panose="02010600030101010101" pitchFamily="2" charset="-122"/>
                        </a:rPr>
                        <a:t>否</a:t>
                      </a:r>
                      <a:endParaRPr sz="1200">
                        <a:latin typeface="宋体" panose="02010600030101010101" pitchFamily="2" charset="-122"/>
                        <a:cs typeface="宋体" panose="02010600030101010101" pitchFamily="2" charset="-122"/>
                      </a:endParaRPr>
                    </a:p>
                    <a:p>
                      <a:pPr marL="260350" marR="213995" algn="just">
                        <a:lnSpc>
                          <a:spcPct val="233000"/>
                        </a:lnSpc>
                      </a:pPr>
                      <a:r>
                        <a:rPr sz="1200" dirty="0">
                          <a:latin typeface="宋体" panose="02010600030101010101" pitchFamily="2" charset="-122"/>
                          <a:cs typeface="宋体" panose="02010600030101010101" pitchFamily="2" charset="-122"/>
                        </a:rPr>
                        <a:t>是 是 是 是 是</a:t>
                      </a:r>
                      <a:endParaRPr sz="1200">
                        <a:latin typeface="宋体" panose="02010600030101010101" pitchFamily="2" charset="-122"/>
                        <a:cs typeface="宋体" panose="02010600030101010101" pitchFamily="2" charset="-122"/>
                      </a:endParaRPr>
                    </a:p>
                  </a:txBody>
                  <a:tcPr marL="0" marR="0" marT="122555" marB="0"/>
                </a:tc>
                <a:tc>
                  <a:txBody>
                    <a:bodyPr/>
                    <a:lstStyle/>
                    <a:p>
                      <a:pPr algn="ctr">
                        <a:lnSpc>
                          <a:spcPct val="100000"/>
                        </a:lnSpc>
                        <a:spcBef>
                          <a:spcPts val="96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2255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19685"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p>
                      <a:pPr marL="62865" marR="34290" indent="635" algn="ctr">
                        <a:lnSpc>
                          <a:spcPct val="233000"/>
                        </a:lnSpc>
                      </a:pPr>
                      <a:r>
                        <a:rPr sz="1200" dirty="0">
                          <a:latin typeface="宋体" panose="02010600030101010101" pitchFamily="2" charset="-122"/>
                          <a:cs typeface="宋体" panose="02010600030101010101" pitchFamily="2" charset="-122"/>
                        </a:rPr>
                        <a:t>本 人 </a:t>
                      </a:r>
                      <a:r>
                        <a:rPr sz="1200" dirty="0">
                          <a:latin typeface="Cambria" panose="02040503050406030204"/>
                          <a:cs typeface="Cambria" panose="02040503050406030204"/>
                        </a:rPr>
                        <a:t>id  </a:t>
                      </a:r>
                      <a:r>
                        <a:rPr sz="1200" dirty="0">
                          <a:latin typeface="宋体" panose="02010600030101010101" pitchFamily="2" charset="-122"/>
                          <a:cs typeface="宋体" panose="02010600030101010101" pitchFamily="2" charset="-122"/>
                        </a:rPr>
                        <a:t>作 者 </a:t>
                      </a:r>
                      <a:r>
                        <a:rPr sz="1200" dirty="0">
                          <a:latin typeface="Cambria" panose="02040503050406030204"/>
                          <a:cs typeface="Cambria" panose="02040503050406030204"/>
                        </a:rPr>
                        <a:t>id  </a:t>
                      </a:r>
                      <a:r>
                        <a:rPr sz="1200" dirty="0">
                          <a:latin typeface="宋体" panose="02010600030101010101" pitchFamily="2" charset="-122"/>
                          <a:cs typeface="宋体" panose="02010600030101010101" pitchFamily="2" charset="-122"/>
                        </a:rPr>
                        <a:t>分 组 </a:t>
                      </a:r>
                      <a:r>
                        <a:rPr sz="1200" dirty="0">
                          <a:latin typeface="Cambria" panose="02040503050406030204"/>
                          <a:cs typeface="Cambria" panose="02040503050406030204"/>
                        </a:rPr>
                        <a:t>id  </a:t>
                      </a:r>
                      <a:r>
                        <a:rPr sz="1200" dirty="0">
                          <a:latin typeface="宋体" panose="02010600030101010101" pitchFamily="2" charset="-122"/>
                          <a:cs typeface="宋体" panose="02010600030101010101" pitchFamily="2" charset="-122"/>
                        </a:rPr>
                        <a:t>创建时间 更新时间</a:t>
                      </a:r>
                      <a:endParaRPr sz="1200">
                        <a:latin typeface="宋体" panose="02010600030101010101" pitchFamily="2" charset="-122"/>
                        <a:cs typeface="宋体" panose="02010600030101010101" pitchFamily="2" charset="-122"/>
                      </a:endParaRPr>
                    </a:p>
                  </a:txBody>
                  <a:tcPr marL="0" marR="0" marT="122555" marB="0"/>
                </a:tc>
              </a:tr>
              <a:tr h="869330">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gridSpan="3">
                  <a:txBody>
                    <a:bodyPr/>
                    <a:lstStyle/>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17780">
                        <a:lnSpc>
                          <a:spcPct val="100000"/>
                        </a:lnSpc>
                        <a:spcBef>
                          <a:spcPts val="1130"/>
                        </a:spcBef>
                      </a:pPr>
                      <a:r>
                        <a:rPr sz="1200" dirty="0">
                          <a:latin typeface="宋体" panose="02010600030101010101" pitchFamily="2" charset="-122"/>
                          <a:cs typeface="宋体" panose="02010600030101010101" pitchFamily="2" charset="-122"/>
                        </a:rPr>
                        <a:t>表</a:t>
                      </a:r>
                      <a:r>
                        <a:rPr sz="1200" spc="-315" dirty="0">
                          <a:latin typeface="宋体" panose="02010600030101010101" pitchFamily="2" charset="-122"/>
                          <a:cs typeface="宋体" panose="02010600030101010101" pitchFamily="2" charset="-122"/>
                        </a:rPr>
                        <a:t> </a:t>
                      </a:r>
                      <a:r>
                        <a:rPr sz="1200" spc="-5" dirty="0">
                          <a:latin typeface="Cambria" panose="02040503050406030204"/>
                          <a:cs typeface="Cambria" panose="02040503050406030204"/>
                        </a:rPr>
                        <a:t>3.12</a:t>
                      </a:r>
                      <a:r>
                        <a:rPr sz="1200" spc="60" dirty="0">
                          <a:latin typeface="Cambria" panose="02040503050406030204"/>
                          <a:cs typeface="Cambria" panose="02040503050406030204"/>
                        </a:rPr>
                        <a:t> </a:t>
                      </a:r>
                      <a:r>
                        <a:rPr sz="1200" dirty="0">
                          <a:latin typeface="宋体" panose="02010600030101010101" pitchFamily="2" charset="-122"/>
                          <a:cs typeface="宋体" panose="02010600030101010101" pitchFamily="2" charset="-122"/>
                        </a:rPr>
                        <a:t>关注分组表</a:t>
                      </a:r>
                      <a:endParaRPr sz="1200">
                        <a:latin typeface="宋体" panose="02010600030101010101" pitchFamily="2" charset="-122"/>
                        <a:cs typeface="宋体" panose="02010600030101010101" pitchFamily="2" charset="-122"/>
                      </a:endParaRPr>
                    </a:p>
                  </a:txBody>
                  <a:tcPr marL="0" marR="0" marT="0" marB="0"/>
                </a:tc>
                <a:tc hMerge="1">
                  <a:tcPr marL="0" marR="0" marT="0" marB="0"/>
                </a:tc>
                <a:tc hMerge="1">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r>
              <a:tr h="414341">
                <a:tc>
                  <a:txBody>
                    <a:bodyPr/>
                    <a:lstStyle/>
                    <a:p>
                      <a:pPr marL="281305">
                        <a:lnSpc>
                          <a:spcPct val="100000"/>
                        </a:lnSpc>
                        <a:spcBef>
                          <a:spcPts val="865"/>
                        </a:spcBef>
                      </a:pPr>
                      <a:r>
                        <a:rPr sz="1200" dirty="0">
                          <a:latin typeface="宋体" panose="02010600030101010101" pitchFamily="2" charset="-122"/>
                          <a:cs typeface="宋体" panose="02010600030101010101" pitchFamily="2" charset="-122"/>
                        </a:rPr>
                        <a:t>列名</a:t>
                      </a:r>
                      <a:endParaRPr sz="1200">
                        <a:latin typeface="宋体" panose="02010600030101010101" pitchFamily="2" charset="-122"/>
                        <a:cs typeface="宋体" panose="02010600030101010101" pitchFamily="2" charset="-122"/>
                      </a:endParaRPr>
                    </a:p>
                  </a:txBody>
                  <a:tcPr marL="0" marR="0" marT="109855" marB="0"/>
                </a:tc>
                <a:tc>
                  <a:txBody>
                    <a:bodyPr/>
                    <a:lstStyle/>
                    <a:p>
                      <a:pPr marL="11430" algn="ctr">
                        <a:lnSpc>
                          <a:spcPct val="100000"/>
                        </a:lnSpc>
                        <a:spcBef>
                          <a:spcPts val="865"/>
                        </a:spcBef>
                      </a:pPr>
                      <a:r>
                        <a:rPr sz="1200" dirty="0">
                          <a:latin typeface="宋体" panose="02010600030101010101" pitchFamily="2" charset="-122"/>
                          <a:cs typeface="宋体" panose="02010600030101010101" pitchFamily="2" charset="-122"/>
                        </a:rPr>
                        <a:t>数据类型</a:t>
                      </a:r>
                      <a:endParaRPr sz="1200">
                        <a:latin typeface="宋体" panose="02010600030101010101" pitchFamily="2" charset="-122"/>
                        <a:cs typeface="宋体" panose="02010600030101010101" pitchFamily="2" charset="-122"/>
                      </a:endParaRPr>
                    </a:p>
                  </a:txBody>
                  <a:tcPr marL="0" marR="0" marT="109855" marB="0"/>
                </a:tc>
                <a:tc>
                  <a:txBody>
                    <a:bodyPr/>
                    <a:lstStyle/>
                    <a:p>
                      <a:pPr marL="55880" algn="ctr">
                        <a:lnSpc>
                          <a:spcPct val="100000"/>
                        </a:lnSpc>
                        <a:spcBef>
                          <a:spcPts val="865"/>
                        </a:spcBef>
                      </a:pPr>
                      <a:r>
                        <a:rPr sz="1200" dirty="0">
                          <a:latin typeface="宋体" panose="02010600030101010101" pitchFamily="2" charset="-122"/>
                          <a:cs typeface="宋体" panose="02010600030101010101" pitchFamily="2" charset="-122"/>
                        </a:rPr>
                        <a:t>长度</a:t>
                      </a:r>
                      <a:endParaRPr sz="1200">
                        <a:latin typeface="宋体" panose="02010600030101010101" pitchFamily="2" charset="-122"/>
                        <a:cs typeface="宋体" panose="02010600030101010101" pitchFamily="2" charset="-122"/>
                      </a:endParaRPr>
                    </a:p>
                  </a:txBody>
                  <a:tcPr marL="0" marR="0" marT="109855" marB="0"/>
                </a:tc>
                <a:tc gridSpan="3">
                  <a:txBody>
                    <a:bodyPr/>
                    <a:lstStyle/>
                    <a:p>
                      <a:pPr marL="118745">
                        <a:lnSpc>
                          <a:spcPct val="100000"/>
                        </a:lnSpc>
                        <a:spcBef>
                          <a:spcPts val="865"/>
                        </a:spcBef>
                      </a:pPr>
                      <a:r>
                        <a:rPr sz="1200" dirty="0">
                          <a:latin typeface="宋体" panose="02010600030101010101" pitchFamily="2" charset="-122"/>
                          <a:cs typeface="宋体" panose="02010600030101010101" pitchFamily="2" charset="-122"/>
                        </a:rPr>
                        <a:t>允许空</a:t>
                      </a:r>
                      <a:r>
                        <a:rPr sz="1200" spc="434"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主键</a:t>
                      </a:r>
                      <a:r>
                        <a:rPr sz="1200" spc="44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外键</a:t>
                      </a:r>
                      <a:endParaRPr sz="1200">
                        <a:latin typeface="宋体" panose="02010600030101010101" pitchFamily="2" charset="-122"/>
                        <a:cs typeface="宋体" panose="02010600030101010101" pitchFamily="2" charset="-122"/>
                      </a:endParaRPr>
                    </a:p>
                  </a:txBody>
                  <a:tcPr marL="0" marR="0" marT="109855" marB="0"/>
                </a:tc>
                <a:tc hMerge="1">
                  <a:tcPr marL="0" marR="0" marT="0" marB="0"/>
                </a:tc>
                <a:tc hMerge="1">
                  <a:tcPr marL="0" marR="0" marT="0" marB="0"/>
                </a:tc>
                <a:tc>
                  <a:txBody>
                    <a:bodyPr/>
                    <a:lstStyle/>
                    <a:p>
                      <a:pPr marL="41910" algn="ctr">
                        <a:lnSpc>
                          <a:spcPct val="100000"/>
                        </a:lnSpc>
                        <a:spcBef>
                          <a:spcPts val="865"/>
                        </a:spcBef>
                      </a:pPr>
                      <a:r>
                        <a:rPr sz="1200" dirty="0">
                          <a:latin typeface="宋体" panose="02010600030101010101" pitchFamily="2" charset="-122"/>
                          <a:cs typeface="宋体" panose="02010600030101010101" pitchFamily="2" charset="-122"/>
                        </a:rPr>
                        <a:t>说明</a:t>
                      </a:r>
                      <a:endParaRPr sz="1200">
                        <a:latin typeface="宋体" panose="02010600030101010101" pitchFamily="2" charset="-122"/>
                        <a:cs typeface="宋体" panose="02010600030101010101" pitchFamily="2" charset="-122"/>
                      </a:endParaRPr>
                    </a:p>
                  </a:txBody>
                  <a:tcPr marL="0" marR="0" marT="109855" marB="0"/>
                </a:tc>
              </a:tr>
              <a:tr h="1286373">
                <a:tc>
                  <a:txBody>
                    <a:bodyPr/>
                    <a:lstStyle/>
                    <a:p>
                      <a:pPr marR="24765"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p>
                      <a:pPr marL="31750" marR="56515" indent="635" algn="ctr">
                        <a:lnSpc>
                          <a:spcPct val="233000"/>
                        </a:lnSpc>
                      </a:pPr>
                      <a:r>
                        <a:rPr sz="1200" spc="-5" dirty="0">
                          <a:latin typeface="Cambria" panose="02040503050406030204"/>
                          <a:cs typeface="Cambria" panose="02040503050406030204"/>
                        </a:rPr>
                        <a:t>user_id  grou</a:t>
                      </a:r>
                      <a:r>
                        <a:rPr sz="1200" dirty="0">
                          <a:latin typeface="Cambria" panose="02040503050406030204"/>
                          <a:cs typeface="Cambria" panose="02040503050406030204"/>
                        </a:rPr>
                        <a:t>p</a:t>
                      </a:r>
                      <a:r>
                        <a:rPr sz="1200" spc="-5" dirty="0">
                          <a:latin typeface="Cambria" panose="02040503050406030204"/>
                          <a:cs typeface="Cambria" panose="02040503050406030204"/>
                        </a:rPr>
                        <a:t>_</a:t>
                      </a:r>
                      <a:r>
                        <a:rPr sz="1200" dirty="0">
                          <a:latin typeface="Cambria" panose="02040503050406030204"/>
                          <a:cs typeface="Cambria" panose="02040503050406030204"/>
                        </a:rPr>
                        <a:t>na</a:t>
                      </a:r>
                      <a:r>
                        <a:rPr sz="1200" spc="-5" dirty="0">
                          <a:latin typeface="Cambria" panose="02040503050406030204"/>
                          <a:cs typeface="Cambria" panose="02040503050406030204"/>
                        </a:rPr>
                        <a:t>m</a:t>
                      </a:r>
                      <a:r>
                        <a:rPr sz="1200" dirty="0">
                          <a:latin typeface="Cambria" panose="02040503050406030204"/>
                          <a:cs typeface="Cambria" panose="02040503050406030204"/>
                        </a:rPr>
                        <a:t>e</a:t>
                      </a:r>
                      <a:endParaRPr sz="1200">
                        <a:latin typeface="Cambria" panose="02040503050406030204"/>
                        <a:cs typeface="Cambria" panose="02040503050406030204"/>
                      </a:endParaRPr>
                    </a:p>
                  </a:txBody>
                  <a:tcPr marL="0" marR="0" marT="122555" marB="0"/>
                </a:tc>
                <a:tc>
                  <a:txBody>
                    <a:bodyPr/>
                    <a:lstStyle/>
                    <a:p>
                      <a:pPr marL="233045">
                        <a:lnSpc>
                          <a:spcPct val="100000"/>
                        </a:lnSpc>
                        <a:spcBef>
                          <a:spcPts val="965"/>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p>
                      <a:pPr marL="172085" marR="153670" indent="60960">
                        <a:lnSpc>
                          <a:spcPct val="233000"/>
                        </a:lnSpc>
                      </a:pPr>
                      <a:r>
                        <a:rPr sz="1200" spc="-5" dirty="0">
                          <a:latin typeface="Cambria" panose="02040503050406030204"/>
                          <a:cs typeface="Cambria" panose="02040503050406030204"/>
                        </a:rPr>
                        <a:t>bigint  v</a:t>
                      </a:r>
                      <a:r>
                        <a:rPr sz="1200" dirty="0">
                          <a:latin typeface="Cambria" panose="02040503050406030204"/>
                          <a:cs typeface="Cambria" panose="02040503050406030204"/>
                        </a:rPr>
                        <a:t>a</a:t>
                      </a:r>
                      <a:r>
                        <a:rPr sz="1200" spc="-5" dirty="0">
                          <a:latin typeface="Cambria" panose="02040503050406030204"/>
                          <a:cs typeface="Cambria" panose="02040503050406030204"/>
                        </a:rPr>
                        <a:t>rch</a:t>
                      </a:r>
                      <a:r>
                        <a:rPr sz="1200" dirty="0">
                          <a:latin typeface="Cambria" panose="02040503050406030204"/>
                          <a:cs typeface="Cambria" panose="02040503050406030204"/>
                        </a:rPr>
                        <a:t>ar</a:t>
                      </a:r>
                      <a:endParaRPr sz="1200">
                        <a:latin typeface="Cambria" panose="02040503050406030204"/>
                        <a:cs typeface="Cambria" panose="02040503050406030204"/>
                      </a:endParaRPr>
                    </a:p>
                  </a:txBody>
                  <a:tcPr marL="0" marR="0" marT="122555" marB="0"/>
                </a:tc>
                <a:tc>
                  <a:txBody>
                    <a:bodyPr/>
                    <a:lstStyle/>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51435" algn="ctr">
                        <a:lnSpc>
                          <a:spcPct val="100000"/>
                        </a:lnSpc>
                        <a:spcBef>
                          <a:spcPts val="1245"/>
                        </a:spcBef>
                      </a:pPr>
                      <a:r>
                        <a:rPr sz="1200" spc="-5" dirty="0">
                          <a:latin typeface="Cambria" panose="02040503050406030204"/>
                          <a:cs typeface="Cambria" panose="02040503050406030204"/>
                        </a:rPr>
                        <a:t>255</a:t>
                      </a:r>
                      <a:endParaRPr sz="1200">
                        <a:latin typeface="Cambria" panose="02040503050406030204"/>
                        <a:cs typeface="Cambria" panose="02040503050406030204"/>
                      </a:endParaRPr>
                    </a:p>
                  </a:txBody>
                  <a:tcPr marL="0" marR="0" marT="0" marB="0"/>
                </a:tc>
                <a:tc gridSpan="3">
                  <a:txBody>
                    <a:bodyPr/>
                    <a:lstStyle/>
                    <a:p>
                      <a:pPr marL="271145">
                        <a:lnSpc>
                          <a:spcPct val="100000"/>
                        </a:lnSpc>
                        <a:spcBef>
                          <a:spcPts val="965"/>
                        </a:spcBef>
                        <a:tabLst>
                          <a:tab pos="789305" algn="l"/>
                        </a:tabLst>
                      </a:pPr>
                      <a:r>
                        <a:rPr sz="1200" dirty="0">
                          <a:latin typeface="宋体" panose="02010600030101010101" pitchFamily="2" charset="-122"/>
                          <a:cs typeface="宋体" panose="02010600030101010101" pitchFamily="2" charset="-122"/>
                        </a:rPr>
                        <a:t>否	是</a:t>
                      </a:r>
                      <a:endParaRPr sz="1200">
                        <a:latin typeface="宋体" panose="02010600030101010101" pitchFamily="2" charset="-122"/>
                        <a:cs typeface="宋体" panose="02010600030101010101" pitchFamily="2" charset="-122"/>
                      </a:endParaRPr>
                    </a:p>
                    <a:p>
                      <a:pPr marL="271145" marR="1091565">
                        <a:lnSpc>
                          <a:spcPct val="233000"/>
                        </a:lnSpc>
                      </a:pPr>
                      <a:r>
                        <a:rPr sz="1200" dirty="0">
                          <a:latin typeface="宋体" panose="02010600030101010101" pitchFamily="2" charset="-122"/>
                          <a:cs typeface="宋体" panose="02010600030101010101" pitchFamily="2" charset="-122"/>
                        </a:rPr>
                        <a:t>是 是</a:t>
                      </a:r>
                      <a:endParaRPr sz="1200">
                        <a:latin typeface="宋体" panose="02010600030101010101" pitchFamily="2" charset="-122"/>
                        <a:cs typeface="宋体" panose="02010600030101010101" pitchFamily="2" charset="-122"/>
                      </a:endParaRPr>
                    </a:p>
                  </a:txBody>
                  <a:tcPr marL="0" marR="0" marT="122555" marB="0"/>
                </a:tc>
                <a:tc hMerge="1">
                  <a:tcPr marL="0" marR="0" marT="0" marB="0"/>
                </a:tc>
                <a:tc hMerge="1">
                  <a:tcPr marL="0" marR="0" marT="0" marB="0"/>
                </a:tc>
                <a:tc>
                  <a:txBody>
                    <a:bodyPr/>
                    <a:lstStyle/>
                    <a:p>
                      <a:pPr marL="41275"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p>
                      <a:pPr>
                        <a:lnSpc>
                          <a:spcPct val="100000"/>
                        </a:lnSpc>
                        <a:spcBef>
                          <a:spcPts val="20"/>
                        </a:spcBef>
                      </a:pPr>
                      <a:endParaRPr sz="1650">
                        <a:latin typeface="Times New Roman" panose="02020603050405020304"/>
                        <a:cs typeface="Times New Roman" panose="02020603050405020304"/>
                      </a:endParaRPr>
                    </a:p>
                    <a:p>
                      <a:pPr marL="42545" algn="ctr">
                        <a:lnSpc>
                          <a:spcPct val="100000"/>
                        </a:lnSpc>
                      </a:pPr>
                      <a:r>
                        <a:rPr sz="1200" dirty="0">
                          <a:latin typeface="宋体" panose="02010600030101010101" pitchFamily="2" charset="-122"/>
                          <a:cs typeface="宋体" panose="02010600030101010101" pitchFamily="2" charset="-122"/>
                        </a:rPr>
                        <a:t>用户</a:t>
                      </a:r>
                      <a:r>
                        <a:rPr sz="1200" spc="-32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p>
                      <a:pPr>
                        <a:lnSpc>
                          <a:spcPct val="100000"/>
                        </a:lnSpc>
                        <a:spcBef>
                          <a:spcPts val="25"/>
                        </a:spcBef>
                      </a:pPr>
                      <a:endParaRPr sz="1650">
                        <a:latin typeface="Times New Roman" panose="02020603050405020304"/>
                        <a:cs typeface="Times New Roman" panose="02020603050405020304"/>
                      </a:endParaRPr>
                    </a:p>
                    <a:p>
                      <a:pPr marL="41910" algn="ctr">
                        <a:lnSpc>
                          <a:spcPct val="100000"/>
                        </a:lnSpc>
                      </a:pPr>
                      <a:r>
                        <a:rPr sz="1200" dirty="0">
                          <a:latin typeface="宋体" panose="02010600030101010101" pitchFamily="2" charset="-122"/>
                          <a:cs typeface="宋体" panose="02010600030101010101" pitchFamily="2" charset="-122"/>
                        </a:rPr>
                        <a:t>分组名称</a:t>
                      </a:r>
                      <a:endParaRPr sz="1200">
                        <a:latin typeface="宋体" panose="02010600030101010101" pitchFamily="2" charset="-122"/>
                        <a:cs typeface="宋体" panose="02010600030101010101" pitchFamily="2" charset="-122"/>
                      </a:endParaRPr>
                    </a:p>
                  </a:txBody>
                  <a:tcPr marL="0" marR="0" marT="122555" marB="0"/>
                </a:tc>
              </a:tr>
              <a:tr h="1154622">
                <a:tc>
                  <a:txBody>
                    <a:bodyPr/>
                    <a:lstStyle/>
                    <a:p>
                      <a:pPr marL="60325">
                        <a:lnSpc>
                          <a:spcPct val="100000"/>
                        </a:lnSpc>
                        <a:spcBef>
                          <a:spcPts val="915"/>
                        </a:spcBef>
                      </a:pPr>
                      <a:r>
                        <a:rPr sz="1200" spc="-5" dirty="0">
                          <a:latin typeface="Cambria" panose="02040503050406030204"/>
                          <a:cs typeface="Cambria" panose="02040503050406030204"/>
                        </a:rPr>
                        <a:t>create_date</a:t>
                      </a:r>
                      <a:endParaRPr sz="1200">
                        <a:latin typeface="Cambria" panose="02040503050406030204"/>
                        <a:cs typeface="Cambria" panose="02040503050406030204"/>
                      </a:endParaRPr>
                    </a:p>
                    <a:p>
                      <a:pPr>
                        <a:lnSpc>
                          <a:spcPct val="100000"/>
                        </a:lnSpc>
                        <a:spcBef>
                          <a:spcPts val="20"/>
                        </a:spcBef>
                      </a:pPr>
                      <a:endParaRPr sz="1650">
                        <a:latin typeface="Times New Roman" panose="02020603050405020304"/>
                        <a:cs typeface="Times New Roman" panose="02020603050405020304"/>
                      </a:endParaRPr>
                    </a:p>
                    <a:p>
                      <a:pPr marL="36195">
                        <a:lnSpc>
                          <a:spcPct val="100000"/>
                        </a:lnSpc>
                        <a:spcBef>
                          <a:spcPts val="5"/>
                        </a:spcBef>
                      </a:pPr>
                      <a:r>
                        <a:rPr sz="1200" spc="-5" dirty="0">
                          <a:latin typeface="Cambria" panose="02040503050406030204"/>
                          <a:cs typeface="Cambria" panose="02040503050406030204"/>
                        </a:rPr>
                        <a:t>update_date</a:t>
                      </a:r>
                      <a:endParaRPr sz="1200">
                        <a:latin typeface="Cambria" panose="02040503050406030204"/>
                        <a:cs typeface="Cambria" panose="02040503050406030204"/>
                      </a:endParaRPr>
                    </a:p>
                  </a:txBody>
                  <a:tcPr marL="0" marR="0" marT="116205" marB="0"/>
                </a:tc>
                <a:tc>
                  <a:txBody>
                    <a:bodyPr/>
                    <a:lstStyle/>
                    <a:p>
                      <a:pPr marL="73025">
                        <a:lnSpc>
                          <a:spcPct val="100000"/>
                        </a:lnSpc>
                        <a:spcBef>
                          <a:spcPts val="915"/>
                        </a:spcBef>
                      </a:pPr>
                      <a:r>
                        <a:rPr sz="1200" spc="-5" dirty="0">
                          <a:latin typeface="Cambria" panose="02040503050406030204"/>
                          <a:cs typeface="Cambria" panose="02040503050406030204"/>
                        </a:rPr>
                        <a:t>timestamp</a:t>
                      </a:r>
                      <a:endParaRPr sz="1200">
                        <a:latin typeface="Cambria" panose="02040503050406030204"/>
                        <a:cs typeface="Cambria" panose="02040503050406030204"/>
                      </a:endParaRPr>
                    </a:p>
                    <a:p>
                      <a:pPr>
                        <a:lnSpc>
                          <a:spcPct val="100000"/>
                        </a:lnSpc>
                        <a:spcBef>
                          <a:spcPts val="20"/>
                        </a:spcBef>
                      </a:pPr>
                      <a:endParaRPr sz="1650">
                        <a:latin typeface="Times New Roman" panose="02020603050405020304"/>
                        <a:cs typeface="Times New Roman" panose="02020603050405020304"/>
                      </a:endParaRPr>
                    </a:p>
                    <a:p>
                      <a:pPr marL="73025">
                        <a:lnSpc>
                          <a:spcPct val="100000"/>
                        </a:lnSpc>
                        <a:spcBef>
                          <a:spcPts val="5"/>
                        </a:spcBef>
                      </a:pPr>
                      <a:r>
                        <a:rPr sz="1200" spc="-5" dirty="0">
                          <a:latin typeface="Cambria" panose="02040503050406030204"/>
                          <a:cs typeface="Cambria" panose="02040503050406030204"/>
                        </a:rPr>
                        <a:t>timestamp</a:t>
                      </a:r>
                      <a:endParaRPr sz="1200">
                        <a:latin typeface="Cambria" panose="02040503050406030204"/>
                        <a:cs typeface="Cambria" panose="02040503050406030204"/>
                      </a:endParaRPr>
                    </a:p>
                  </a:txBody>
                  <a:tcPr marL="0" marR="0" marT="11620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gridSpan="3">
                  <a:txBody>
                    <a:bodyPr/>
                    <a:lstStyle/>
                    <a:p>
                      <a:pPr marL="271145">
                        <a:lnSpc>
                          <a:spcPct val="100000"/>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p>
                      <a:pPr>
                        <a:lnSpc>
                          <a:spcPct val="100000"/>
                        </a:lnSpc>
                        <a:spcBef>
                          <a:spcPts val="20"/>
                        </a:spcBef>
                      </a:pPr>
                      <a:endParaRPr sz="1650">
                        <a:latin typeface="Times New Roman" panose="02020603050405020304"/>
                        <a:cs typeface="Times New Roman" panose="02020603050405020304"/>
                      </a:endParaRPr>
                    </a:p>
                    <a:p>
                      <a:pPr marL="271145">
                        <a:lnSpc>
                          <a:spcPct val="100000"/>
                        </a:lnSpc>
                        <a:spcBef>
                          <a:spcPts val="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p>
                      <a:pPr>
                        <a:lnSpc>
                          <a:spcPct val="100000"/>
                        </a:lnSpc>
                        <a:spcBef>
                          <a:spcPts val="20"/>
                        </a:spcBef>
                      </a:pPr>
                      <a:endParaRPr sz="1650">
                        <a:latin typeface="Times New Roman" panose="02020603050405020304"/>
                        <a:cs typeface="Times New Roman" panose="02020603050405020304"/>
                      </a:endParaRPr>
                    </a:p>
                    <a:p>
                      <a:pPr marL="170180">
                        <a:lnSpc>
                          <a:spcPts val="1355"/>
                        </a:lnSpc>
                      </a:pPr>
                      <a:r>
                        <a:rPr sz="1200" dirty="0">
                          <a:latin typeface="宋体" panose="02010600030101010101" pitchFamily="2" charset="-122"/>
                          <a:cs typeface="宋体" panose="02010600030101010101" pitchFamily="2" charset="-122"/>
                        </a:rPr>
                        <a:t>表</a:t>
                      </a:r>
                      <a:r>
                        <a:rPr sz="1200" spc="-310" dirty="0">
                          <a:latin typeface="宋体" panose="02010600030101010101" pitchFamily="2" charset="-122"/>
                          <a:cs typeface="宋体" panose="02010600030101010101" pitchFamily="2" charset="-122"/>
                        </a:rPr>
                        <a:t> </a:t>
                      </a:r>
                      <a:r>
                        <a:rPr sz="1200" spc="-5" dirty="0">
                          <a:latin typeface="Cambria" panose="02040503050406030204"/>
                          <a:cs typeface="Cambria" panose="02040503050406030204"/>
                        </a:rPr>
                        <a:t>3.13</a:t>
                      </a:r>
                      <a:r>
                        <a:rPr sz="1200" spc="65" dirty="0">
                          <a:latin typeface="Cambria" panose="02040503050406030204"/>
                          <a:cs typeface="Cambria" panose="02040503050406030204"/>
                        </a:rPr>
                        <a:t> </a:t>
                      </a:r>
                      <a:r>
                        <a:rPr sz="1200" dirty="0">
                          <a:latin typeface="宋体" panose="02010600030101010101" pitchFamily="2" charset="-122"/>
                          <a:cs typeface="宋体" panose="02010600030101010101" pitchFamily="2" charset="-122"/>
                        </a:rPr>
                        <a:t>弹幕表</a:t>
                      </a:r>
                      <a:endParaRPr sz="1200">
                        <a:latin typeface="宋体" panose="02010600030101010101" pitchFamily="2" charset="-122"/>
                        <a:cs typeface="宋体" panose="02010600030101010101" pitchFamily="2" charset="-122"/>
                      </a:endParaRPr>
                    </a:p>
                  </a:txBody>
                  <a:tcPr marL="0" marR="0" marT="116205" marB="0"/>
                </a:tc>
                <a:tc hMerge="1">
                  <a:tcPr marL="0" marR="0" marT="0" marB="0"/>
                </a:tc>
                <a:tc hMerge="1">
                  <a:tcPr marL="0" marR="0" marT="0" marB="0"/>
                </a:tc>
                <a:tc>
                  <a:txBody>
                    <a:bodyPr/>
                    <a:lstStyle/>
                    <a:p>
                      <a:pPr marL="73660">
                        <a:lnSpc>
                          <a:spcPct val="100000"/>
                        </a:lnSpc>
                        <a:spcBef>
                          <a:spcPts val="915"/>
                        </a:spcBef>
                      </a:pPr>
                      <a:r>
                        <a:rPr sz="1200" dirty="0">
                          <a:latin typeface="宋体" panose="02010600030101010101" pitchFamily="2" charset="-122"/>
                          <a:cs typeface="宋体" panose="02010600030101010101" pitchFamily="2" charset="-122"/>
                        </a:rPr>
                        <a:t>创建时间</a:t>
                      </a:r>
                      <a:endParaRPr sz="1200">
                        <a:latin typeface="宋体" panose="02010600030101010101" pitchFamily="2" charset="-122"/>
                        <a:cs typeface="宋体" panose="02010600030101010101" pitchFamily="2" charset="-122"/>
                      </a:endParaRPr>
                    </a:p>
                    <a:p>
                      <a:pPr>
                        <a:lnSpc>
                          <a:spcPct val="100000"/>
                        </a:lnSpc>
                        <a:spcBef>
                          <a:spcPts val="20"/>
                        </a:spcBef>
                      </a:pPr>
                      <a:endParaRPr sz="1650">
                        <a:latin typeface="Times New Roman" panose="02020603050405020304"/>
                        <a:cs typeface="Times New Roman" panose="02020603050405020304"/>
                      </a:endParaRPr>
                    </a:p>
                    <a:p>
                      <a:pPr marL="73660">
                        <a:lnSpc>
                          <a:spcPct val="100000"/>
                        </a:lnSpc>
                        <a:spcBef>
                          <a:spcPts val="5"/>
                        </a:spcBef>
                      </a:pPr>
                      <a:r>
                        <a:rPr sz="1200" dirty="0">
                          <a:latin typeface="宋体" panose="02010600030101010101" pitchFamily="2" charset="-122"/>
                          <a:cs typeface="宋体" panose="02010600030101010101" pitchFamily="2" charset="-122"/>
                        </a:rPr>
                        <a:t>更新时间</a:t>
                      </a:r>
                      <a:endParaRPr sz="1200">
                        <a:latin typeface="宋体" panose="02010600030101010101" pitchFamily="2" charset="-122"/>
                        <a:cs typeface="宋体" panose="02010600030101010101" pitchFamily="2" charset="-122"/>
                      </a:endParaRPr>
                    </a:p>
                  </a:txBody>
                  <a:tcPr marL="0" marR="0" marT="116205" marB="0"/>
                </a:tc>
              </a:tr>
            </a:tbl>
          </a:graphicData>
        </a:graphic>
      </p:graphicFrame>
      <p:graphicFrame>
        <p:nvGraphicFramePr>
          <p:cNvPr id="10" name="object 10"/>
          <p:cNvGraphicFramePr>
            <a:graphicFrameLocks noGrp="1"/>
          </p:cNvGraphicFramePr>
          <p:nvPr/>
        </p:nvGraphicFramePr>
        <p:xfrm>
          <a:off x="1507489" y="8931357"/>
          <a:ext cx="4181475" cy="591820"/>
        </p:xfrm>
        <a:graphic>
          <a:graphicData uri="http://schemas.openxmlformats.org/drawingml/2006/table">
            <a:tbl>
              <a:tblPr firstRow="1" bandRow="1">
                <a:tableStyleId>{2D5ABB26-0587-4C30-8999-92F81FD0307C}</a:tableStyleId>
              </a:tblPr>
              <a:tblGrid>
                <a:gridCol w="604520"/>
                <a:gridCol w="946150"/>
                <a:gridCol w="441959"/>
                <a:gridCol w="594360"/>
                <a:gridCol w="441960"/>
                <a:gridCol w="594360"/>
                <a:gridCol w="557529"/>
              </a:tblGrid>
              <a:tr h="282639">
                <a:tc>
                  <a:txBody>
                    <a:bodyPr/>
                    <a:lstStyle/>
                    <a:p>
                      <a:pPr marR="228600" algn="ctr">
                        <a:lnSpc>
                          <a:spcPts val="1270"/>
                        </a:lnSpc>
                      </a:pPr>
                      <a:r>
                        <a:rPr sz="1200" dirty="0">
                          <a:latin typeface="宋体" panose="02010600030101010101" pitchFamily="2" charset="-122"/>
                          <a:cs typeface="宋体" panose="02010600030101010101" pitchFamily="2" charset="-122"/>
                        </a:rPr>
                        <a:t>列名</a:t>
                      </a:r>
                      <a:endParaRPr sz="1200">
                        <a:latin typeface="宋体" panose="02010600030101010101" pitchFamily="2" charset="-122"/>
                        <a:cs typeface="宋体" panose="02010600030101010101" pitchFamily="2" charset="-122"/>
                      </a:endParaRPr>
                    </a:p>
                  </a:txBody>
                  <a:tcPr marL="0" marR="0" marT="0" marB="0"/>
                </a:tc>
                <a:tc>
                  <a:txBody>
                    <a:bodyPr/>
                    <a:lstStyle/>
                    <a:p>
                      <a:pPr marL="199390" algn="ctr">
                        <a:lnSpc>
                          <a:spcPts val="1270"/>
                        </a:lnSpc>
                      </a:pPr>
                      <a:r>
                        <a:rPr sz="1200" dirty="0">
                          <a:latin typeface="宋体" panose="02010600030101010101" pitchFamily="2" charset="-122"/>
                          <a:cs typeface="宋体" panose="02010600030101010101" pitchFamily="2" charset="-122"/>
                        </a:rPr>
                        <a:t>数据类型</a:t>
                      </a:r>
                      <a:endParaRPr sz="1200">
                        <a:latin typeface="宋体" panose="02010600030101010101" pitchFamily="2" charset="-122"/>
                        <a:cs typeface="宋体" panose="02010600030101010101" pitchFamily="2" charset="-122"/>
                      </a:endParaRPr>
                    </a:p>
                  </a:txBody>
                  <a:tcPr marL="0" marR="0" marT="0" marB="0"/>
                </a:tc>
                <a:tc>
                  <a:txBody>
                    <a:bodyPr/>
                    <a:lstStyle/>
                    <a:p>
                      <a:pPr marL="67945">
                        <a:lnSpc>
                          <a:spcPts val="1270"/>
                        </a:lnSpc>
                      </a:pPr>
                      <a:r>
                        <a:rPr sz="1200" dirty="0">
                          <a:latin typeface="宋体" panose="02010600030101010101" pitchFamily="2" charset="-122"/>
                          <a:cs typeface="宋体" panose="02010600030101010101" pitchFamily="2" charset="-122"/>
                        </a:rPr>
                        <a:t>长度</a:t>
                      </a:r>
                      <a:endParaRPr sz="1200">
                        <a:latin typeface="宋体" panose="02010600030101010101" pitchFamily="2" charset="-122"/>
                        <a:cs typeface="宋体" panose="02010600030101010101" pitchFamily="2" charset="-122"/>
                      </a:endParaRPr>
                    </a:p>
                  </a:txBody>
                  <a:tcPr marL="0" marR="0" marT="0" marB="0"/>
                </a:tc>
                <a:tc>
                  <a:txBody>
                    <a:bodyPr/>
                    <a:lstStyle/>
                    <a:p>
                      <a:pPr algn="ctr">
                        <a:lnSpc>
                          <a:spcPts val="1270"/>
                        </a:lnSpc>
                      </a:pPr>
                      <a:r>
                        <a:rPr sz="1200" dirty="0">
                          <a:latin typeface="宋体" panose="02010600030101010101" pitchFamily="2" charset="-122"/>
                          <a:cs typeface="宋体" panose="02010600030101010101" pitchFamily="2" charset="-122"/>
                        </a:rPr>
                        <a:t>允许空</a:t>
                      </a:r>
                      <a:endParaRPr sz="1200">
                        <a:latin typeface="宋体" panose="02010600030101010101" pitchFamily="2" charset="-122"/>
                        <a:cs typeface="宋体" panose="02010600030101010101" pitchFamily="2" charset="-122"/>
                      </a:endParaRPr>
                    </a:p>
                  </a:txBody>
                  <a:tcPr marL="0" marR="0" marT="0" marB="0"/>
                </a:tc>
                <a:tc>
                  <a:txBody>
                    <a:bodyPr/>
                    <a:lstStyle/>
                    <a:p>
                      <a:pPr algn="ctr">
                        <a:lnSpc>
                          <a:spcPts val="1270"/>
                        </a:lnSpc>
                      </a:pPr>
                      <a:r>
                        <a:rPr sz="1200" dirty="0">
                          <a:latin typeface="宋体" panose="02010600030101010101" pitchFamily="2" charset="-122"/>
                          <a:cs typeface="宋体" panose="02010600030101010101" pitchFamily="2" charset="-122"/>
                        </a:rPr>
                        <a:t>主键</a:t>
                      </a:r>
                      <a:endParaRPr sz="1200">
                        <a:latin typeface="宋体" panose="02010600030101010101" pitchFamily="2" charset="-122"/>
                        <a:cs typeface="宋体" panose="02010600030101010101" pitchFamily="2" charset="-122"/>
                      </a:endParaRPr>
                    </a:p>
                  </a:txBody>
                  <a:tcPr marL="0" marR="0" marT="0" marB="0"/>
                </a:tc>
                <a:tc>
                  <a:txBody>
                    <a:bodyPr/>
                    <a:lstStyle/>
                    <a:p>
                      <a:pPr marL="67945">
                        <a:lnSpc>
                          <a:spcPts val="1270"/>
                        </a:lnSpc>
                      </a:pPr>
                      <a:r>
                        <a:rPr sz="1200" dirty="0">
                          <a:latin typeface="宋体" panose="02010600030101010101" pitchFamily="2" charset="-122"/>
                          <a:cs typeface="宋体" panose="02010600030101010101" pitchFamily="2" charset="-122"/>
                        </a:rPr>
                        <a:t>外键</a:t>
                      </a:r>
                      <a:endParaRPr sz="1200">
                        <a:latin typeface="宋体" panose="02010600030101010101" pitchFamily="2" charset="-122"/>
                        <a:cs typeface="宋体" panose="02010600030101010101" pitchFamily="2" charset="-122"/>
                      </a:endParaRPr>
                    </a:p>
                  </a:txBody>
                  <a:tcPr marL="0" marR="0" marT="0" marB="0"/>
                </a:tc>
                <a:tc>
                  <a:txBody>
                    <a:bodyPr/>
                    <a:lstStyle/>
                    <a:p>
                      <a:pPr marR="24130" algn="r">
                        <a:lnSpc>
                          <a:spcPts val="1270"/>
                        </a:lnSpc>
                      </a:pPr>
                      <a:r>
                        <a:rPr sz="1200" dirty="0">
                          <a:latin typeface="宋体" panose="02010600030101010101" pitchFamily="2" charset="-122"/>
                          <a:cs typeface="宋体" panose="02010600030101010101" pitchFamily="2" charset="-122"/>
                        </a:rPr>
                        <a:t>说明</a:t>
                      </a:r>
                      <a:endParaRPr sz="1200">
                        <a:latin typeface="宋体" panose="02010600030101010101" pitchFamily="2" charset="-122"/>
                        <a:cs typeface="宋体" panose="02010600030101010101" pitchFamily="2" charset="-122"/>
                      </a:endParaRPr>
                    </a:p>
                  </a:txBody>
                  <a:tcPr marL="0" marR="0" marT="0" marB="0"/>
                </a:tc>
              </a:tr>
              <a:tr h="308907">
                <a:tc>
                  <a:txBody>
                    <a:bodyPr/>
                    <a:lstStyle/>
                    <a:p>
                      <a:pPr marR="226060" algn="ctr">
                        <a:lnSpc>
                          <a:spcPts val="1365"/>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22555" marB="0"/>
                </a:tc>
                <a:tc>
                  <a:txBody>
                    <a:bodyPr/>
                    <a:lstStyle/>
                    <a:p>
                      <a:pPr marL="201930" algn="ctr">
                        <a:lnSpc>
                          <a:spcPts val="1365"/>
                        </a:lnSpc>
                        <a:spcBef>
                          <a:spcPts val="965"/>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txBody>
                  <a:tcPr marL="0" marR="0" marT="12255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gn="ctr">
                        <a:lnSpc>
                          <a:spcPts val="1365"/>
                        </a:lnSpc>
                        <a:spcBef>
                          <a:spcPts val="965"/>
                        </a:spcBef>
                      </a:pPr>
                      <a:r>
                        <a:rPr sz="1200" dirty="0">
                          <a:latin typeface="宋体" panose="02010600030101010101" pitchFamily="2" charset="-122"/>
                          <a:cs typeface="宋体" panose="02010600030101010101" pitchFamily="2" charset="-122"/>
                        </a:rPr>
                        <a:t>否</a:t>
                      </a:r>
                      <a:endParaRPr sz="1200">
                        <a:latin typeface="宋体" panose="02010600030101010101" pitchFamily="2" charset="-122"/>
                        <a:cs typeface="宋体" panose="02010600030101010101" pitchFamily="2" charset="-122"/>
                      </a:endParaRPr>
                    </a:p>
                  </a:txBody>
                  <a:tcPr marL="0" marR="0" marT="122555" marB="0"/>
                </a:tc>
                <a:tc>
                  <a:txBody>
                    <a:bodyPr/>
                    <a:lstStyle/>
                    <a:p>
                      <a:pPr algn="ctr">
                        <a:lnSpc>
                          <a:spcPts val="1365"/>
                        </a:lnSpc>
                        <a:spcBef>
                          <a:spcPts val="96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2255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R="111760" algn="r">
                        <a:lnSpc>
                          <a:spcPts val="1365"/>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22555" marB="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graphicFrame>
        <p:nvGraphicFramePr>
          <p:cNvPr id="4" name="object 4"/>
          <p:cNvGraphicFramePr>
            <a:graphicFrameLocks noGrp="1"/>
          </p:cNvGraphicFramePr>
          <p:nvPr/>
        </p:nvGraphicFramePr>
        <p:xfrm>
          <a:off x="1109725" y="1036925"/>
          <a:ext cx="4890767" cy="8486140"/>
        </p:xfrm>
        <a:graphic>
          <a:graphicData uri="http://schemas.openxmlformats.org/drawingml/2006/table">
            <a:tbl>
              <a:tblPr firstRow="1" bandRow="1">
                <a:tableStyleId>{2D5ABB26-0587-4C30-8999-92F81FD0307C}</a:tableStyleId>
              </a:tblPr>
              <a:tblGrid>
                <a:gridCol w="895985"/>
                <a:gridCol w="333375"/>
                <a:gridCol w="571500"/>
                <a:gridCol w="328930"/>
                <a:gridCol w="326389"/>
                <a:gridCol w="248285"/>
                <a:gridCol w="107314"/>
                <a:gridCol w="845184"/>
                <a:gridCol w="1233805"/>
              </a:tblGrid>
              <a:tr h="1157658">
                <a:tc gridSpan="2">
                  <a:txBody>
                    <a:bodyPr/>
                    <a:lstStyle/>
                    <a:p>
                      <a:pPr marR="56515" algn="ctr">
                        <a:lnSpc>
                          <a:spcPts val="1390"/>
                        </a:lnSpc>
                      </a:pPr>
                      <a:r>
                        <a:rPr sz="1200" spc="-5" dirty="0">
                          <a:latin typeface="Cambria" panose="02040503050406030204"/>
                          <a:cs typeface="Cambria" panose="02040503050406030204"/>
                        </a:rPr>
                        <a:t>user_id</a:t>
                      </a:r>
                      <a:endParaRPr sz="1200">
                        <a:latin typeface="Cambria" panose="02040503050406030204"/>
                        <a:cs typeface="Cambria" panose="02040503050406030204"/>
                      </a:endParaRPr>
                    </a:p>
                    <a:p>
                      <a:pPr marL="31750" marR="87630" indent="-2540" algn="ctr">
                        <a:lnSpc>
                          <a:spcPct val="233000"/>
                        </a:lnSpc>
                      </a:pPr>
                      <a:r>
                        <a:rPr sz="1200" spc="-5" dirty="0">
                          <a:latin typeface="Cambria" panose="02040503050406030204"/>
                          <a:cs typeface="Cambria" panose="02040503050406030204"/>
                        </a:rPr>
                        <a:t>video_id  </a:t>
                      </a:r>
                      <a:r>
                        <a:rPr sz="1200" dirty="0">
                          <a:latin typeface="Cambria" panose="02040503050406030204"/>
                          <a:cs typeface="Cambria" panose="02040503050406030204"/>
                        </a:rPr>
                        <a:t>s</a:t>
                      </a:r>
                      <a:r>
                        <a:rPr sz="1200" spc="-5" dirty="0">
                          <a:latin typeface="Cambria" panose="02040503050406030204"/>
                          <a:cs typeface="Cambria" panose="02040503050406030204"/>
                        </a:rPr>
                        <a:t>croll</a:t>
                      </a:r>
                      <a:r>
                        <a:rPr sz="1200" dirty="0">
                          <a:latin typeface="Cambria" panose="02040503050406030204"/>
                          <a:cs typeface="Cambria" panose="02040503050406030204"/>
                        </a:rPr>
                        <a:t>in</a:t>
                      </a:r>
                      <a:r>
                        <a:rPr sz="1200" spc="-5" dirty="0">
                          <a:latin typeface="Cambria" panose="02040503050406030204"/>
                          <a:cs typeface="Cambria" panose="02040503050406030204"/>
                        </a:rPr>
                        <a:t>g_co</a:t>
                      </a:r>
                      <a:r>
                        <a:rPr sz="1200" dirty="0">
                          <a:latin typeface="Cambria" panose="02040503050406030204"/>
                          <a:cs typeface="Cambria" panose="02040503050406030204"/>
                        </a:rPr>
                        <a:t>nte</a:t>
                      </a:r>
                      <a:r>
                        <a:rPr sz="1200" spc="-5" dirty="0">
                          <a:latin typeface="Cambria" panose="02040503050406030204"/>
                          <a:cs typeface="Cambria" panose="02040503050406030204"/>
                        </a:rPr>
                        <a:t>x</a:t>
                      </a:r>
                      <a:r>
                        <a:rPr sz="1200" dirty="0">
                          <a:latin typeface="Cambria" panose="02040503050406030204"/>
                          <a:cs typeface="Cambria" panose="02040503050406030204"/>
                        </a:rPr>
                        <a:t>t</a:t>
                      </a:r>
                      <a:endParaRPr sz="1200">
                        <a:latin typeface="Cambria" panose="02040503050406030204"/>
                        <a:cs typeface="Cambria" panose="02040503050406030204"/>
                      </a:endParaRPr>
                    </a:p>
                  </a:txBody>
                  <a:tcPr marL="0" marR="0" marT="0" marB="0"/>
                </a:tc>
                <a:tc hMerge="1">
                  <a:tcPr marL="0" marR="0" marT="0" marB="0"/>
                </a:tc>
                <a:tc gridSpan="3">
                  <a:txBody>
                    <a:bodyPr/>
                    <a:lstStyle/>
                    <a:p>
                      <a:pPr marL="157480">
                        <a:lnSpc>
                          <a:spcPts val="1390"/>
                        </a:lnSpc>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p>
                      <a:pPr marL="95250" marR="150495" indent="62230">
                        <a:lnSpc>
                          <a:spcPct val="233000"/>
                        </a:lnSpc>
                        <a:tabLst>
                          <a:tab pos="813435" algn="l"/>
                        </a:tabLst>
                      </a:pPr>
                      <a:r>
                        <a:rPr sz="1200" spc="-5" dirty="0">
                          <a:latin typeface="Cambria" panose="02040503050406030204"/>
                          <a:cs typeface="Cambria" panose="02040503050406030204"/>
                        </a:rPr>
                        <a:t>bigint  v</a:t>
                      </a:r>
                      <a:r>
                        <a:rPr sz="1200" dirty="0">
                          <a:latin typeface="Cambria" panose="02040503050406030204"/>
                          <a:cs typeface="Cambria" panose="02040503050406030204"/>
                        </a:rPr>
                        <a:t>a</a:t>
                      </a:r>
                      <a:r>
                        <a:rPr sz="1200" spc="-5" dirty="0">
                          <a:latin typeface="Cambria" panose="02040503050406030204"/>
                          <a:cs typeface="Cambria" panose="02040503050406030204"/>
                        </a:rPr>
                        <a:t>rch</a:t>
                      </a:r>
                      <a:r>
                        <a:rPr sz="1200" dirty="0">
                          <a:latin typeface="Cambria" panose="02040503050406030204"/>
                          <a:cs typeface="Cambria" panose="02040503050406030204"/>
                        </a:rPr>
                        <a:t>ar	</a:t>
                      </a:r>
                      <a:r>
                        <a:rPr sz="1200" spc="-5" dirty="0">
                          <a:latin typeface="Cambria" panose="02040503050406030204"/>
                          <a:cs typeface="Cambria" panose="02040503050406030204"/>
                        </a:rPr>
                        <a:t>51</a:t>
                      </a:r>
                      <a:r>
                        <a:rPr sz="1200" dirty="0">
                          <a:latin typeface="Cambria" panose="02040503050406030204"/>
                          <a:cs typeface="Cambria" panose="02040503050406030204"/>
                        </a:rPr>
                        <a:t>2</a:t>
                      </a:r>
                      <a:endParaRPr sz="1200">
                        <a:latin typeface="Cambria" panose="02040503050406030204"/>
                        <a:cs typeface="Cambria" panose="02040503050406030204"/>
                      </a:endParaRPr>
                    </a:p>
                  </a:txBody>
                  <a:tcPr marL="0" marR="0" marT="0" marB="0"/>
                </a:tc>
                <a:tc hMerge="1">
                  <a:tcPr marL="0" marR="0" marT="0" marB="0"/>
                </a:tc>
                <a:tc hMerge="1">
                  <a:tcPr marL="0" marR="0" marT="0" marB="0"/>
                </a:tc>
                <a:tc gridSpan="2">
                  <a:txBody>
                    <a:bodyPr/>
                    <a:lstStyle/>
                    <a:p>
                      <a:pPr marL="158115">
                        <a:lnSpc>
                          <a:spcPts val="1390"/>
                        </a:lnSpc>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p>
                      <a:pPr marL="158115" marR="34925">
                        <a:lnSpc>
                          <a:spcPct val="233000"/>
                        </a:lnSpc>
                      </a:pPr>
                      <a:r>
                        <a:rPr sz="1200" dirty="0">
                          <a:latin typeface="宋体" panose="02010600030101010101" pitchFamily="2" charset="-122"/>
                          <a:cs typeface="宋体" panose="02010600030101010101" pitchFamily="2" charset="-122"/>
                        </a:rPr>
                        <a:t>是 是</a:t>
                      </a:r>
                      <a:endParaRPr sz="1200">
                        <a:latin typeface="宋体" panose="02010600030101010101" pitchFamily="2" charset="-122"/>
                        <a:cs typeface="宋体" panose="02010600030101010101" pitchFamily="2" charset="-122"/>
                      </a:endParaRPr>
                    </a:p>
                  </a:txBody>
                  <a:tcPr marL="0" marR="0" marT="0" marB="0"/>
                </a:tc>
                <a:tc hMerge="1">
                  <a:tcPr marL="0" marR="0" marT="0" marB="0"/>
                </a:tc>
                <a:tc gridSpan="2">
                  <a:txBody>
                    <a:bodyPr/>
                    <a:lstStyle/>
                    <a:p>
                      <a:pPr marL="1352550">
                        <a:lnSpc>
                          <a:spcPts val="1390"/>
                        </a:lnSpc>
                      </a:pPr>
                      <a:r>
                        <a:rPr sz="1200" dirty="0">
                          <a:latin typeface="宋体" panose="02010600030101010101" pitchFamily="2" charset="-122"/>
                          <a:cs typeface="宋体" panose="02010600030101010101" pitchFamily="2" charset="-122"/>
                        </a:rPr>
                        <a:t>用户</a:t>
                      </a:r>
                      <a:r>
                        <a:rPr sz="1200" spc="-40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p>
                      <a:pPr>
                        <a:lnSpc>
                          <a:spcPct val="100000"/>
                        </a:lnSpc>
                        <a:spcBef>
                          <a:spcPts val="20"/>
                        </a:spcBef>
                      </a:pPr>
                      <a:endParaRPr sz="1650">
                        <a:latin typeface="Times New Roman" panose="02020603050405020304"/>
                        <a:cs typeface="Times New Roman" panose="02020603050405020304"/>
                      </a:endParaRPr>
                    </a:p>
                    <a:p>
                      <a:pPr marL="1352550">
                        <a:lnSpc>
                          <a:spcPct val="100000"/>
                        </a:lnSpc>
                      </a:pPr>
                      <a:r>
                        <a:rPr sz="1200" dirty="0">
                          <a:latin typeface="宋体" panose="02010600030101010101" pitchFamily="2" charset="-122"/>
                          <a:cs typeface="宋体" panose="02010600030101010101" pitchFamily="2" charset="-122"/>
                        </a:rPr>
                        <a:t>视频</a:t>
                      </a:r>
                      <a:r>
                        <a:rPr sz="1200" spc="-40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p>
                      <a:pPr>
                        <a:lnSpc>
                          <a:spcPct val="100000"/>
                        </a:lnSpc>
                        <a:spcBef>
                          <a:spcPts val="25"/>
                        </a:spcBef>
                      </a:pPr>
                      <a:endParaRPr sz="1650">
                        <a:latin typeface="Times New Roman" panose="02020603050405020304"/>
                        <a:cs typeface="Times New Roman" panose="02020603050405020304"/>
                      </a:endParaRPr>
                    </a:p>
                    <a:p>
                      <a:pPr marL="1282700">
                        <a:lnSpc>
                          <a:spcPct val="100000"/>
                        </a:lnSpc>
                      </a:pPr>
                      <a:r>
                        <a:rPr sz="1200" dirty="0">
                          <a:latin typeface="宋体" panose="02010600030101010101" pitchFamily="2" charset="-122"/>
                          <a:cs typeface="宋体" panose="02010600030101010101" pitchFamily="2" charset="-122"/>
                        </a:rPr>
                        <a:t>弹幕内容</a:t>
                      </a:r>
                      <a:endParaRPr sz="1200">
                        <a:latin typeface="宋体" panose="02010600030101010101" pitchFamily="2" charset="-122"/>
                        <a:cs typeface="宋体" panose="02010600030101010101" pitchFamily="2" charset="-122"/>
                      </a:endParaRPr>
                    </a:p>
                  </a:txBody>
                  <a:tcPr marL="0" marR="0" marT="0" marB="0"/>
                </a:tc>
                <a:tc hMerge="1">
                  <a:tcPr marL="0" marR="0" marT="0" marB="0"/>
                </a:tc>
              </a:tr>
              <a:tr h="302694">
                <a:tc gridSpan="2">
                  <a:txBody>
                    <a:bodyPr/>
                    <a:lstStyle/>
                    <a:p>
                      <a:pPr marL="158115">
                        <a:lnSpc>
                          <a:spcPts val="1365"/>
                        </a:lnSpc>
                        <a:spcBef>
                          <a:spcPts val="915"/>
                        </a:spcBef>
                      </a:pPr>
                      <a:r>
                        <a:rPr sz="1200" spc="-5" dirty="0">
                          <a:latin typeface="Cambria" panose="02040503050406030204"/>
                          <a:cs typeface="Cambria" panose="02040503050406030204"/>
                        </a:rPr>
                        <a:t>relative_time</a:t>
                      </a:r>
                      <a:endParaRPr sz="1200">
                        <a:latin typeface="Cambria" panose="02040503050406030204"/>
                        <a:cs typeface="Cambria" panose="02040503050406030204"/>
                      </a:endParaRPr>
                    </a:p>
                  </a:txBody>
                  <a:tcPr marL="0" marR="0" marT="116205" marB="0"/>
                </a:tc>
                <a:tc hMerge="1">
                  <a:tcPr marL="0" marR="0" marT="0" marB="0"/>
                </a:tc>
                <a:tc>
                  <a:txBody>
                    <a:bodyPr/>
                    <a:lstStyle/>
                    <a:p>
                      <a:pPr marL="157480">
                        <a:lnSpc>
                          <a:spcPts val="1365"/>
                        </a:lnSpc>
                        <a:spcBef>
                          <a:spcPts val="915"/>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txBody>
                  <a:tcPr marL="0" marR="0" marT="116205" marB="0"/>
                </a:tc>
                <a:tc gridSpan="2">
                  <a:txBody>
                    <a:bodyPr/>
                    <a:lstStyle/>
                    <a:p>
                      <a:pPr>
                        <a:lnSpc>
                          <a:spcPct val="100000"/>
                        </a:lnSpc>
                      </a:pPr>
                      <a:endParaRPr sz="1100">
                        <a:latin typeface="Times New Roman" panose="02020603050405020304"/>
                        <a:cs typeface="Times New Roman" panose="02020603050405020304"/>
                      </a:endParaRPr>
                    </a:p>
                  </a:txBody>
                  <a:tcPr marL="0" marR="0" marT="0" marB="0"/>
                </a:tc>
                <a:tc hMerge="1">
                  <a:tcPr marL="0" marR="0" marT="0" marB="0"/>
                </a:tc>
                <a:tc gridSpan="2">
                  <a:txBody>
                    <a:bodyPr/>
                    <a:lstStyle/>
                    <a:p>
                      <a:pPr marL="158115">
                        <a:lnSpc>
                          <a:spcPts val="1365"/>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hMerge="1">
                  <a:tcPr marL="0" marR="0" marT="0" marB="0"/>
                </a:tc>
                <a:tc gridSpan="2">
                  <a:txBody>
                    <a:bodyPr/>
                    <a:lstStyle/>
                    <a:p>
                      <a:pPr marL="1130300">
                        <a:lnSpc>
                          <a:spcPts val="1365"/>
                        </a:lnSpc>
                        <a:spcBef>
                          <a:spcPts val="915"/>
                        </a:spcBef>
                      </a:pPr>
                      <a:r>
                        <a:rPr sz="1200" dirty="0">
                          <a:latin typeface="宋体" panose="02010600030101010101" pitchFamily="2" charset="-122"/>
                          <a:cs typeface="宋体" panose="02010600030101010101" pitchFamily="2" charset="-122"/>
                        </a:rPr>
                        <a:t>弹幕相对时间</a:t>
                      </a:r>
                      <a:endParaRPr sz="1200">
                        <a:latin typeface="宋体" panose="02010600030101010101" pitchFamily="2" charset="-122"/>
                        <a:cs typeface="宋体" panose="02010600030101010101" pitchFamily="2" charset="-122"/>
                      </a:endParaRPr>
                    </a:p>
                  </a:txBody>
                  <a:tcPr marL="0" marR="0" marT="116205" marB="0"/>
                </a:tc>
                <a:tc hMerge="1">
                  <a:tcPr marL="0" marR="0" marT="0" marB="0"/>
                </a:tc>
              </a:tr>
              <a:tr h="869324">
                <a:tc>
                  <a:txBody>
                    <a:bodyPr/>
                    <a:lstStyle/>
                    <a:p>
                      <a:pPr>
                        <a:lnSpc>
                          <a:spcPct val="100000"/>
                        </a:lnSpc>
                      </a:pPr>
                      <a:endParaRPr sz="1100">
                        <a:latin typeface="Times New Roman" panose="02020603050405020304"/>
                        <a:cs typeface="Times New Roman" panose="02020603050405020304"/>
                      </a:endParaRPr>
                    </a:p>
                  </a:txBody>
                  <a:tcPr marL="0" marR="0" marT="0" marB="0"/>
                </a:tc>
                <a:tc gridSpan="2">
                  <a:txBody>
                    <a:bodyPr/>
                    <a:lstStyle/>
                    <a:p>
                      <a:pPr>
                        <a:lnSpc>
                          <a:spcPct val="100000"/>
                        </a:lnSpc>
                      </a:pPr>
                      <a:endParaRPr sz="1100">
                        <a:latin typeface="Times New Roman" panose="02020603050405020304"/>
                        <a:cs typeface="Times New Roman" panose="02020603050405020304"/>
                      </a:endParaRPr>
                    </a:p>
                  </a:txBody>
                  <a:tcPr marL="0" marR="0" marT="0" marB="0"/>
                </a:tc>
                <a:tc hMerge="1">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gridSpan="3">
                  <a:txBody>
                    <a:bodyPr/>
                    <a:lstStyle/>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175895">
                        <a:lnSpc>
                          <a:spcPct val="100000"/>
                        </a:lnSpc>
                        <a:spcBef>
                          <a:spcPts val="1130"/>
                        </a:spcBef>
                      </a:pPr>
                      <a:r>
                        <a:rPr sz="1200" dirty="0">
                          <a:latin typeface="宋体" panose="02010600030101010101" pitchFamily="2" charset="-122"/>
                          <a:cs typeface="宋体" panose="02010600030101010101" pitchFamily="2" charset="-122"/>
                        </a:rPr>
                        <a:t>表</a:t>
                      </a:r>
                      <a:r>
                        <a:rPr sz="1200" spc="-350" dirty="0">
                          <a:latin typeface="宋体" panose="02010600030101010101" pitchFamily="2" charset="-122"/>
                          <a:cs typeface="宋体" panose="02010600030101010101" pitchFamily="2" charset="-122"/>
                        </a:rPr>
                        <a:t> </a:t>
                      </a:r>
                      <a:r>
                        <a:rPr sz="1200" spc="-5" dirty="0">
                          <a:latin typeface="Cambria" panose="02040503050406030204"/>
                          <a:cs typeface="Cambria" panose="02040503050406030204"/>
                        </a:rPr>
                        <a:t>3.14</a:t>
                      </a:r>
                      <a:endParaRPr sz="1200">
                        <a:latin typeface="Cambria" panose="02040503050406030204"/>
                        <a:cs typeface="Cambria" panose="02040503050406030204"/>
                      </a:endParaRPr>
                    </a:p>
                  </a:txBody>
                  <a:tcPr marL="0" marR="0" marT="0" marB="0"/>
                </a:tc>
                <a:tc hMerge="1">
                  <a:tcPr marL="0" marR="0" marT="0" marB="0"/>
                </a:tc>
                <a:tc hMerge="1">
                  <a:tcPr marL="0" marR="0" marT="0" marB="0"/>
                </a:tc>
                <a:tc>
                  <a:txBody>
                    <a:bodyPr/>
                    <a:lstStyle/>
                    <a:p>
                      <a:pPr>
                        <a:lnSpc>
                          <a:spcPct val="100000"/>
                        </a:lnSpc>
                      </a:pPr>
                      <a:endParaRPr sz="1200">
                        <a:latin typeface="Times New Roman" panose="02020603050405020304"/>
                        <a:cs typeface="Times New Roman" panose="02020603050405020304"/>
                      </a:endParaRPr>
                    </a:p>
                    <a:p>
                      <a:pPr>
                        <a:lnSpc>
                          <a:spcPct val="100000"/>
                        </a:lnSpc>
                      </a:pPr>
                      <a:endParaRPr sz="1200">
                        <a:latin typeface="Times New Roman" panose="02020603050405020304"/>
                        <a:cs typeface="Times New Roman" panose="02020603050405020304"/>
                      </a:endParaRPr>
                    </a:p>
                    <a:p>
                      <a:pPr>
                        <a:lnSpc>
                          <a:spcPct val="100000"/>
                        </a:lnSpc>
                        <a:spcBef>
                          <a:spcPts val="40"/>
                        </a:spcBef>
                      </a:pPr>
                      <a:endParaRPr sz="1350">
                        <a:latin typeface="Times New Roman" panose="02020603050405020304"/>
                        <a:cs typeface="Times New Roman" panose="02020603050405020304"/>
                      </a:endParaRPr>
                    </a:p>
                    <a:p>
                      <a:pPr marL="48260">
                        <a:lnSpc>
                          <a:spcPct val="100000"/>
                        </a:lnSpc>
                      </a:pPr>
                      <a:r>
                        <a:rPr sz="1200" dirty="0">
                          <a:latin typeface="宋体" panose="02010600030101010101" pitchFamily="2" charset="-122"/>
                          <a:cs typeface="宋体" panose="02010600030101010101" pitchFamily="2" charset="-122"/>
                        </a:rPr>
                        <a:t>用户表</a:t>
                      </a:r>
                      <a:endParaRPr sz="1200">
                        <a:latin typeface="宋体" panose="02010600030101010101" pitchFamily="2" charset="-122"/>
                        <a:cs typeface="宋体" panose="02010600030101010101" pitchFamily="2" charset="-122"/>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r>
              <a:tr h="414347">
                <a:tc>
                  <a:txBody>
                    <a:bodyPr/>
                    <a:lstStyle/>
                    <a:p>
                      <a:pPr marR="28575" algn="ctr">
                        <a:lnSpc>
                          <a:spcPct val="100000"/>
                        </a:lnSpc>
                        <a:spcBef>
                          <a:spcPts val="865"/>
                        </a:spcBef>
                      </a:pPr>
                      <a:r>
                        <a:rPr sz="1200" dirty="0">
                          <a:latin typeface="宋体" panose="02010600030101010101" pitchFamily="2" charset="-122"/>
                          <a:cs typeface="宋体" panose="02010600030101010101" pitchFamily="2" charset="-122"/>
                        </a:rPr>
                        <a:t>列名</a:t>
                      </a:r>
                      <a:endParaRPr sz="1200">
                        <a:latin typeface="宋体" panose="02010600030101010101" pitchFamily="2" charset="-122"/>
                        <a:cs typeface="宋体" panose="02010600030101010101" pitchFamily="2" charset="-122"/>
                      </a:endParaRPr>
                    </a:p>
                  </a:txBody>
                  <a:tcPr marL="0" marR="0" marT="109855" marB="0"/>
                </a:tc>
                <a:tc gridSpan="2">
                  <a:txBody>
                    <a:bodyPr/>
                    <a:lstStyle/>
                    <a:p>
                      <a:pPr marL="112395">
                        <a:lnSpc>
                          <a:spcPct val="100000"/>
                        </a:lnSpc>
                        <a:spcBef>
                          <a:spcPts val="865"/>
                        </a:spcBef>
                      </a:pPr>
                      <a:r>
                        <a:rPr sz="1200" dirty="0">
                          <a:latin typeface="宋体" panose="02010600030101010101" pitchFamily="2" charset="-122"/>
                          <a:cs typeface="宋体" panose="02010600030101010101" pitchFamily="2" charset="-122"/>
                        </a:rPr>
                        <a:t>数据类型</a:t>
                      </a:r>
                      <a:endParaRPr sz="1200">
                        <a:latin typeface="宋体" panose="02010600030101010101" pitchFamily="2" charset="-122"/>
                        <a:cs typeface="宋体" panose="02010600030101010101" pitchFamily="2" charset="-122"/>
                      </a:endParaRPr>
                    </a:p>
                  </a:txBody>
                  <a:tcPr marL="0" marR="0" marT="109855" marB="0"/>
                </a:tc>
                <a:tc hMerge="1">
                  <a:tcPr marL="0" marR="0" marT="0" marB="0"/>
                </a:tc>
                <a:tc>
                  <a:txBody>
                    <a:bodyPr/>
                    <a:lstStyle/>
                    <a:p>
                      <a:pPr>
                        <a:lnSpc>
                          <a:spcPct val="100000"/>
                        </a:lnSpc>
                        <a:spcBef>
                          <a:spcPts val="865"/>
                        </a:spcBef>
                      </a:pPr>
                      <a:r>
                        <a:rPr sz="1200" dirty="0">
                          <a:latin typeface="宋体" panose="02010600030101010101" pitchFamily="2" charset="-122"/>
                          <a:cs typeface="宋体" panose="02010600030101010101" pitchFamily="2" charset="-122"/>
                        </a:rPr>
                        <a:t>长度</a:t>
                      </a:r>
                      <a:endParaRPr sz="1200">
                        <a:latin typeface="宋体" panose="02010600030101010101" pitchFamily="2" charset="-122"/>
                        <a:cs typeface="宋体" panose="02010600030101010101" pitchFamily="2" charset="-122"/>
                      </a:endParaRPr>
                    </a:p>
                  </a:txBody>
                  <a:tcPr marL="0" marR="0" marT="109855" marB="0"/>
                </a:tc>
                <a:tc gridSpan="3">
                  <a:txBody>
                    <a:bodyPr/>
                    <a:lstStyle/>
                    <a:p>
                      <a:pPr marL="113030">
                        <a:lnSpc>
                          <a:spcPct val="100000"/>
                        </a:lnSpc>
                        <a:spcBef>
                          <a:spcPts val="865"/>
                        </a:spcBef>
                      </a:pPr>
                      <a:r>
                        <a:rPr sz="1200" dirty="0">
                          <a:latin typeface="宋体" panose="02010600030101010101" pitchFamily="2" charset="-122"/>
                          <a:cs typeface="宋体" panose="02010600030101010101" pitchFamily="2" charset="-122"/>
                        </a:rPr>
                        <a:t>允许空</a:t>
                      </a:r>
                      <a:endParaRPr sz="1200">
                        <a:latin typeface="宋体" panose="02010600030101010101" pitchFamily="2" charset="-122"/>
                        <a:cs typeface="宋体" panose="02010600030101010101" pitchFamily="2" charset="-122"/>
                      </a:endParaRPr>
                    </a:p>
                  </a:txBody>
                  <a:tcPr marL="0" marR="0" marT="109855" marB="0"/>
                </a:tc>
                <a:tc hMerge="1">
                  <a:tcPr marL="0" marR="0" marT="0" marB="0"/>
                </a:tc>
                <a:tc hMerge="1">
                  <a:tcPr marL="0" marR="0" marT="0" marB="0"/>
                </a:tc>
                <a:tc>
                  <a:txBody>
                    <a:bodyPr/>
                    <a:lstStyle/>
                    <a:p>
                      <a:pPr marL="28575">
                        <a:lnSpc>
                          <a:spcPct val="100000"/>
                        </a:lnSpc>
                        <a:spcBef>
                          <a:spcPts val="865"/>
                        </a:spcBef>
                      </a:pPr>
                      <a:r>
                        <a:rPr sz="1200" dirty="0">
                          <a:latin typeface="宋体" panose="02010600030101010101" pitchFamily="2" charset="-122"/>
                          <a:cs typeface="宋体" panose="02010600030101010101" pitchFamily="2" charset="-122"/>
                        </a:rPr>
                        <a:t>主键</a:t>
                      </a:r>
                      <a:r>
                        <a:rPr sz="1200" spc="409"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外键</a:t>
                      </a:r>
                      <a:endParaRPr sz="1200">
                        <a:latin typeface="宋体" panose="02010600030101010101" pitchFamily="2" charset="-122"/>
                        <a:cs typeface="宋体" panose="02010600030101010101" pitchFamily="2" charset="-122"/>
                      </a:endParaRPr>
                    </a:p>
                  </a:txBody>
                  <a:tcPr marL="0" marR="0" marT="109855" marB="0"/>
                </a:tc>
                <a:tc>
                  <a:txBody>
                    <a:bodyPr/>
                    <a:lstStyle/>
                    <a:p>
                      <a:pPr marR="478155" algn="ctr">
                        <a:lnSpc>
                          <a:spcPct val="100000"/>
                        </a:lnSpc>
                        <a:spcBef>
                          <a:spcPts val="865"/>
                        </a:spcBef>
                      </a:pPr>
                      <a:r>
                        <a:rPr sz="1200" dirty="0">
                          <a:latin typeface="宋体" panose="02010600030101010101" pitchFamily="2" charset="-122"/>
                          <a:cs typeface="宋体" panose="02010600030101010101" pitchFamily="2" charset="-122"/>
                        </a:rPr>
                        <a:t>说明</a:t>
                      </a:r>
                      <a:endParaRPr sz="1200">
                        <a:latin typeface="宋体" panose="02010600030101010101" pitchFamily="2" charset="-122"/>
                        <a:cs typeface="宋体" panose="02010600030101010101" pitchFamily="2" charset="-122"/>
                      </a:endParaRPr>
                    </a:p>
                  </a:txBody>
                  <a:tcPr marL="0" marR="0" marT="109855" marB="0"/>
                </a:tc>
              </a:tr>
              <a:tr h="432933">
                <a:tc>
                  <a:txBody>
                    <a:bodyPr/>
                    <a:lstStyle/>
                    <a:p>
                      <a:pPr marR="29845"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22555" marB="0"/>
                </a:tc>
                <a:tc gridSpan="2">
                  <a:txBody>
                    <a:bodyPr/>
                    <a:lstStyle/>
                    <a:p>
                      <a:pPr marL="226695">
                        <a:lnSpc>
                          <a:spcPct val="100000"/>
                        </a:lnSpc>
                        <a:spcBef>
                          <a:spcPts val="965"/>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txBody>
                  <a:tcPr marL="0" marR="0" marT="122555" marB="0"/>
                </a:tc>
                <a:tc hMerge="1">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gridSpan="3">
                  <a:txBody>
                    <a:bodyPr/>
                    <a:lstStyle/>
                    <a:p>
                      <a:pPr marL="4445" algn="ctr">
                        <a:lnSpc>
                          <a:spcPct val="100000"/>
                        </a:lnSpc>
                        <a:spcBef>
                          <a:spcPts val="965"/>
                        </a:spcBef>
                      </a:pPr>
                      <a:r>
                        <a:rPr sz="1200" dirty="0">
                          <a:latin typeface="宋体" panose="02010600030101010101" pitchFamily="2" charset="-122"/>
                          <a:cs typeface="宋体" panose="02010600030101010101" pitchFamily="2" charset="-122"/>
                        </a:rPr>
                        <a:t>否</a:t>
                      </a:r>
                      <a:endParaRPr sz="1200">
                        <a:latin typeface="宋体" panose="02010600030101010101" pitchFamily="2" charset="-122"/>
                        <a:cs typeface="宋体" panose="02010600030101010101" pitchFamily="2" charset="-122"/>
                      </a:endParaRPr>
                    </a:p>
                  </a:txBody>
                  <a:tcPr marL="0" marR="0" marT="122555" marB="0"/>
                </a:tc>
                <a:tc hMerge="1">
                  <a:tcPr marL="0" marR="0" marT="0" marB="0"/>
                </a:tc>
                <a:tc hMerge="1">
                  <a:tcPr marL="0" marR="0" marT="0" marB="0"/>
                </a:tc>
                <a:tc>
                  <a:txBody>
                    <a:bodyPr/>
                    <a:lstStyle/>
                    <a:p>
                      <a:pPr marL="104775">
                        <a:lnSpc>
                          <a:spcPct val="100000"/>
                        </a:lnSpc>
                        <a:spcBef>
                          <a:spcPts val="96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22555" marB="0"/>
                </a:tc>
                <a:tc>
                  <a:txBody>
                    <a:bodyPr/>
                    <a:lstStyle/>
                    <a:p>
                      <a:pPr marR="478790"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txBody>
                  <a:tcPr marL="0" marR="0" marT="122555" marB="0"/>
                </a:tc>
              </a:tr>
              <a:tr h="426713">
                <a:tc>
                  <a:txBody>
                    <a:bodyPr/>
                    <a:lstStyle/>
                    <a:p>
                      <a:pPr marR="28575" algn="ctr">
                        <a:lnSpc>
                          <a:spcPct val="100000"/>
                        </a:lnSpc>
                        <a:spcBef>
                          <a:spcPts val="915"/>
                        </a:spcBef>
                      </a:pPr>
                      <a:r>
                        <a:rPr sz="1200" spc="-5" dirty="0">
                          <a:latin typeface="Cambria" panose="02040503050406030204"/>
                          <a:cs typeface="Cambria" panose="02040503050406030204"/>
                        </a:rPr>
                        <a:t>phone_num</a:t>
                      </a:r>
                      <a:endParaRPr sz="1200">
                        <a:latin typeface="Cambria" panose="02040503050406030204"/>
                        <a:cs typeface="Cambria" panose="02040503050406030204"/>
                      </a:endParaRPr>
                    </a:p>
                  </a:txBody>
                  <a:tcPr marL="0" marR="0" marT="116205" marB="0"/>
                </a:tc>
                <a:tc gridSpan="2">
                  <a:txBody>
                    <a:bodyPr/>
                    <a:lstStyle/>
                    <a:p>
                      <a:pPr marL="165735">
                        <a:lnSpc>
                          <a:spcPct val="100000"/>
                        </a:lnSpc>
                        <a:spcBef>
                          <a:spcPts val="915"/>
                        </a:spcBef>
                      </a:pPr>
                      <a:r>
                        <a:rPr sz="1200" spc="-5" dirty="0">
                          <a:latin typeface="Cambria" panose="02040503050406030204"/>
                          <a:cs typeface="Cambria" panose="02040503050406030204"/>
                        </a:rPr>
                        <a:t>varchar</a:t>
                      </a:r>
                      <a:endParaRPr sz="1200">
                        <a:latin typeface="Cambria" panose="02040503050406030204"/>
                        <a:cs typeface="Cambria" panose="02040503050406030204"/>
                      </a:endParaRPr>
                    </a:p>
                  </a:txBody>
                  <a:tcPr marL="0" marR="0" marT="116205" marB="0"/>
                </a:tc>
                <a:tc hMerge="1">
                  <a:tcPr marL="0" marR="0" marT="0" marB="0"/>
                </a:tc>
                <a:tc>
                  <a:txBody>
                    <a:bodyPr/>
                    <a:lstStyle/>
                    <a:p>
                      <a:pPr marL="25400">
                        <a:lnSpc>
                          <a:spcPct val="100000"/>
                        </a:lnSpc>
                        <a:spcBef>
                          <a:spcPts val="915"/>
                        </a:spcBef>
                      </a:pPr>
                      <a:r>
                        <a:rPr sz="1200" spc="-5" dirty="0">
                          <a:latin typeface="Cambria" panose="02040503050406030204"/>
                          <a:cs typeface="Cambria" panose="02040503050406030204"/>
                        </a:rPr>
                        <a:t>255</a:t>
                      </a:r>
                      <a:endParaRPr sz="1200">
                        <a:latin typeface="Cambria" panose="02040503050406030204"/>
                        <a:cs typeface="Cambria" panose="02040503050406030204"/>
                      </a:endParaRPr>
                    </a:p>
                  </a:txBody>
                  <a:tcPr marL="0" marR="0" marT="116205" marB="0"/>
                </a:tc>
                <a:tc gridSpan="3">
                  <a:txBody>
                    <a:bodyPr/>
                    <a:lstStyle/>
                    <a:p>
                      <a:pPr marL="4445" algn="ctr">
                        <a:lnSpc>
                          <a:spcPct val="100000"/>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hMerge="1">
                  <a:tcPr marL="0" marR="0" marT="0" marB="0"/>
                </a:tc>
                <a:tc hMerge="1">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R="478155" algn="ctr">
                        <a:lnSpc>
                          <a:spcPct val="100000"/>
                        </a:lnSpc>
                        <a:spcBef>
                          <a:spcPts val="915"/>
                        </a:spcBef>
                      </a:pPr>
                      <a:r>
                        <a:rPr sz="1200" dirty="0">
                          <a:latin typeface="宋体" panose="02010600030101010101" pitchFamily="2" charset="-122"/>
                          <a:cs typeface="宋体" panose="02010600030101010101" pitchFamily="2" charset="-122"/>
                        </a:rPr>
                        <a:t>电话</a:t>
                      </a:r>
                      <a:endParaRPr sz="1200">
                        <a:latin typeface="宋体" panose="02010600030101010101" pitchFamily="2" charset="-122"/>
                        <a:cs typeface="宋体" panose="02010600030101010101" pitchFamily="2" charset="-122"/>
                      </a:endParaRPr>
                    </a:p>
                  </a:txBody>
                  <a:tcPr marL="0" marR="0" marT="116205" marB="0"/>
                </a:tc>
              </a:tr>
              <a:tr h="426713">
                <a:tc>
                  <a:txBody>
                    <a:bodyPr/>
                    <a:lstStyle/>
                    <a:p>
                      <a:pPr marR="29845" algn="ctr">
                        <a:lnSpc>
                          <a:spcPct val="100000"/>
                        </a:lnSpc>
                        <a:spcBef>
                          <a:spcPts val="915"/>
                        </a:spcBef>
                      </a:pPr>
                      <a:r>
                        <a:rPr sz="1200" spc="-5" dirty="0">
                          <a:latin typeface="Cambria" panose="02040503050406030204"/>
                          <a:cs typeface="Cambria" panose="02040503050406030204"/>
                        </a:rPr>
                        <a:t>password</a:t>
                      </a:r>
                      <a:endParaRPr sz="1200">
                        <a:latin typeface="Cambria" panose="02040503050406030204"/>
                        <a:cs typeface="Cambria" panose="02040503050406030204"/>
                      </a:endParaRPr>
                    </a:p>
                  </a:txBody>
                  <a:tcPr marL="0" marR="0" marT="116205" marB="0"/>
                </a:tc>
                <a:tc gridSpan="2">
                  <a:txBody>
                    <a:bodyPr/>
                    <a:lstStyle/>
                    <a:p>
                      <a:pPr marL="165735">
                        <a:lnSpc>
                          <a:spcPct val="100000"/>
                        </a:lnSpc>
                        <a:spcBef>
                          <a:spcPts val="915"/>
                        </a:spcBef>
                      </a:pPr>
                      <a:r>
                        <a:rPr sz="1200" spc="-5" dirty="0">
                          <a:latin typeface="Cambria" panose="02040503050406030204"/>
                          <a:cs typeface="Cambria" panose="02040503050406030204"/>
                        </a:rPr>
                        <a:t>varchar</a:t>
                      </a:r>
                      <a:endParaRPr sz="1200">
                        <a:latin typeface="Cambria" panose="02040503050406030204"/>
                        <a:cs typeface="Cambria" panose="02040503050406030204"/>
                      </a:endParaRPr>
                    </a:p>
                  </a:txBody>
                  <a:tcPr marL="0" marR="0" marT="116205" marB="0"/>
                </a:tc>
                <a:tc hMerge="1">
                  <a:tcPr marL="0" marR="0" marT="0" marB="0"/>
                </a:tc>
                <a:tc>
                  <a:txBody>
                    <a:bodyPr/>
                    <a:lstStyle/>
                    <a:p>
                      <a:pPr marL="25400">
                        <a:lnSpc>
                          <a:spcPct val="100000"/>
                        </a:lnSpc>
                        <a:spcBef>
                          <a:spcPts val="915"/>
                        </a:spcBef>
                      </a:pPr>
                      <a:r>
                        <a:rPr sz="1200" spc="-5" dirty="0">
                          <a:latin typeface="Cambria" panose="02040503050406030204"/>
                          <a:cs typeface="Cambria" panose="02040503050406030204"/>
                        </a:rPr>
                        <a:t>512</a:t>
                      </a:r>
                      <a:endParaRPr sz="1200">
                        <a:latin typeface="Cambria" panose="02040503050406030204"/>
                        <a:cs typeface="Cambria" panose="02040503050406030204"/>
                      </a:endParaRPr>
                    </a:p>
                  </a:txBody>
                  <a:tcPr marL="0" marR="0" marT="116205" marB="0"/>
                </a:tc>
                <a:tc gridSpan="3">
                  <a:txBody>
                    <a:bodyPr/>
                    <a:lstStyle/>
                    <a:p>
                      <a:pPr marL="4445" algn="ctr">
                        <a:lnSpc>
                          <a:spcPct val="100000"/>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205" marB="0"/>
                </a:tc>
                <a:tc hMerge="1">
                  <a:tcPr marL="0" marR="0" marT="0" marB="0"/>
                </a:tc>
                <a:tc hMerge="1">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R="478155" algn="ctr">
                        <a:lnSpc>
                          <a:spcPct val="100000"/>
                        </a:lnSpc>
                        <a:spcBef>
                          <a:spcPts val="915"/>
                        </a:spcBef>
                      </a:pPr>
                      <a:r>
                        <a:rPr sz="1200" dirty="0">
                          <a:latin typeface="宋体" panose="02010600030101010101" pitchFamily="2" charset="-122"/>
                          <a:cs typeface="宋体" panose="02010600030101010101" pitchFamily="2" charset="-122"/>
                        </a:rPr>
                        <a:t>密码</a:t>
                      </a:r>
                      <a:endParaRPr sz="1200">
                        <a:latin typeface="宋体" panose="02010600030101010101" pitchFamily="2" charset="-122"/>
                        <a:cs typeface="宋体" panose="02010600030101010101" pitchFamily="2" charset="-122"/>
                      </a:endParaRPr>
                    </a:p>
                  </a:txBody>
                  <a:tcPr marL="0" marR="0" marT="116205" marB="0"/>
                </a:tc>
              </a:tr>
              <a:tr h="1156134">
                <a:tc>
                  <a:txBody>
                    <a:bodyPr/>
                    <a:lstStyle/>
                    <a:p>
                      <a:pPr marR="30480" algn="ctr">
                        <a:lnSpc>
                          <a:spcPct val="100000"/>
                        </a:lnSpc>
                        <a:spcBef>
                          <a:spcPts val="915"/>
                        </a:spcBef>
                      </a:pPr>
                      <a:r>
                        <a:rPr sz="1200" spc="-5" dirty="0">
                          <a:latin typeface="Cambria" panose="02040503050406030204"/>
                          <a:cs typeface="Cambria" panose="02040503050406030204"/>
                        </a:rPr>
                        <a:t>salt</a:t>
                      </a:r>
                      <a:endParaRPr sz="1200">
                        <a:latin typeface="Cambria" panose="02040503050406030204"/>
                        <a:cs typeface="Cambria" panose="02040503050406030204"/>
                      </a:endParaRPr>
                    </a:p>
                    <a:p>
                      <a:pPr marL="31750" marR="60960" indent="-635" algn="ctr">
                        <a:lnSpc>
                          <a:spcPct val="233000"/>
                        </a:lnSpc>
                      </a:pPr>
                      <a:r>
                        <a:rPr sz="1200" spc="-5" dirty="0">
                          <a:latin typeface="Cambria" panose="02040503050406030204"/>
                          <a:cs typeface="Cambria" panose="02040503050406030204"/>
                        </a:rPr>
                        <a:t>create_date  u</a:t>
                      </a:r>
                      <a:r>
                        <a:rPr sz="1200" dirty="0">
                          <a:latin typeface="Cambria" panose="02040503050406030204"/>
                          <a:cs typeface="Cambria" panose="02040503050406030204"/>
                        </a:rPr>
                        <a:t>p</a:t>
                      </a:r>
                      <a:r>
                        <a:rPr sz="1200" spc="-10" dirty="0">
                          <a:latin typeface="Cambria" panose="02040503050406030204"/>
                          <a:cs typeface="Cambria" panose="02040503050406030204"/>
                        </a:rPr>
                        <a:t>d</a:t>
                      </a:r>
                      <a:r>
                        <a:rPr sz="1200" dirty="0">
                          <a:latin typeface="Cambria" panose="02040503050406030204"/>
                          <a:cs typeface="Cambria" panose="02040503050406030204"/>
                        </a:rPr>
                        <a:t>ate</a:t>
                      </a:r>
                      <a:r>
                        <a:rPr sz="1200" spc="-5" dirty="0">
                          <a:latin typeface="Cambria" panose="02040503050406030204"/>
                          <a:cs typeface="Cambria" panose="02040503050406030204"/>
                        </a:rPr>
                        <a:t>_</a:t>
                      </a:r>
                      <a:r>
                        <a:rPr sz="1200" spc="-10" dirty="0">
                          <a:latin typeface="Cambria" panose="02040503050406030204"/>
                          <a:cs typeface="Cambria" panose="02040503050406030204"/>
                        </a:rPr>
                        <a:t>d</a:t>
                      </a:r>
                      <a:r>
                        <a:rPr sz="1200" dirty="0">
                          <a:latin typeface="Cambria" panose="02040503050406030204"/>
                          <a:cs typeface="Cambria" panose="02040503050406030204"/>
                        </a:rPr>
                        <a:t>ate</a:t>
                      </a:r>
                      <a:endParaRPr sz="1200">
                        <a:latin typeface="Cambria" panose="02040503050406030204"/>
                        <a:cs typeface="Cambria" panose="02040503050406030204"/>
                      </a:endParaRPr>
                    </a:p>
                  </a:txBody>
                  <a:tcPr marL="0" marR="0" marT="116205" marB="0"/>
                </a:tc>
                <a:tc gridSpan="2">
                  <a:txBody>
                    <a:bodyPr/>
                    <a:lstStyle/>
                    <a:p>
                      <a:pPr marR="61595" algn="ctr">
                        <a:lnSpc>
                          <a:spcPct val="100000"/>
                        </a:lnSpc>
                        <a:spcBef>
                          <a:spcPts val="915"/>
                        </a:spcBef>
                      </a:pPr>
                      <a:r>
                        <a:rPr sz="1200" spc="-5" dirty="0">
                          <a:latin typeface="Cambria" panose="02040503050406030204"/>
                          <a:cs typeface="Cambria" panose="02040503050406030204"/>
                        </a:rPr>
                        <a:t>varchar</a:t>
                      </a:r>
                      <a:endParaRPr sz="1200">
                        <a:latin typeface="Cambria" panose="02040503050406030204"/>
                        <a:cs typeface="Cambria" panose="02040503050406030204"/>
                      </a:endParaRPr>
                    </a:p>
                    <a:p>
                      <a:pPr marL="68580" marR="128270" algn="ctr">
                        <a:lnSpc>
                          <a:spcPct val="233000"/>
                        </a:lnSpc>
                      </a:pPr>
                      <a:r>
                        <a:rPr sz="1200" dirty="0">
                          <a:latin typeface="Cambria" panose="02040503050406030204"/>
                          <a:cs typeface="Cambria" panose="02040503050406030204"/>
                        </a:rPr>
                        <a:t>ti</a:t>
                      </a:r>
                      <a:r>
                        <a:rPr sz="1200" spc="-5" dirty="0">
                          <a:latin typeface="Cambria" panose="02040503050406030204"/>
                          <a:cs typeface="Cambria" panose="02040503050406030204"/>
                        </a:rPr>
                        <a:t>m</a:t>
                      </a:r>
                      <a:r>
                        <a:rPr sz="1200" dirty="0">
                          <a:latin typeface="Cambria" panose="02040503050406030204"/>
                          <a:cs typeface="Cambria" panose="02040503050406030204"/>
                        </a:rPr>
                        <a:t>esta</a:t>
                      </a:r>
                      <a:r>
                        <a:rPr sz="1200" spc="-5" dirty="0">
                          <a:latin typeface="Cambria" panose="02040503050406030204"/>
                          <a:cs typeface="Cambria" panose="02040503050406030204"/>
                        </a:rPr>
                        <a:t>m</a:t>
                      </a:r>
                      <a:r>
                        <a:rPr sz="1200" dirty="0">
                          <a:latin typeface="Cambria" panose="02040503050406030204"/>
                          <a:cs typeface="Cambria" panose="02040503050406030204"/>
                        </a:rPr>
                        <a:t>p  ti</a:t>
                      </a:r>
                      <a:r>
                        <a:rPr sz="1200" spc="-5" dirty="0">
                          <a:latin typeface="Cambria" panose="02040503050406030204"/>
                          <a:cs typeface="Cambria" panose="02040503050406030204"/>
                        </a:rPr>
                        <a:t>m</a:t>
                      </a:r>
                      <a:r>
                        <a:rPr sz="1200" dirty="0">
                          <a:latin typeface="Cambria" panose="02040503050406030204"/>
                          <a:cs typeface="Cambria" panose="02040503050406030204"/>
                        </a:rPr>
                        <a:t>esta</a:t>
                      </a:r>
                      <a:r>
                        <a:rPr sz="1200" spc="-5" dirty="0">
                          <a:latin typeface="Cambria" panose="02040503050406030204"/>
                          <a:cs typeface="Cambria" panose="02040503050406030204"/>
                        </a:rPr>
                        <a:t>m</a:t>
                      </a:r>
                      <a:r>
                        <a:rPr sz="1200" dirty="0">
                          <a:latin typeface="Cambria" panose="02040503050406030204"/>
                          <a:cs typeface="Cambria" panose="02040503050406030204"/>
                        </a:rPr>
                        <a:t>p</a:t>
                      </a:r>
                      <a:endParaRPr sz="1200">
                        <a:latin typeface="Cambria" panose="02040503050406030204"/>
                        <a:cs typeface="Cambria" panose="02040503050406030204"/>
                      </a:endParaRPr>
                    </a:p>
                  </a:txBody>
                  <a:tcPr marL="0" marR="0" marT="116205" marB="0"/>
                </a:tc>
                <a:tc hMerge="1">
                  <a:tcPr marL="0" marR="0" marT="0" marB="0"/>
                </a:tc>
                <a:tc>
                  <a:txBody>
                    <a:bodyPr/>
                    <a:lstStyle/>
                    <a:p>
                      <a:pPr marL="25400">
                        <a:lnSpc>
                          <a:spcPct val="100000"/>
                        </a:lnSpc>
                        <a:spcBef>
                          <a:spcPts val="915"/>
                        </a:spcBef>
                      </a:pPr>
                      <a:r>
                        <a:rPr sz="1200" spc="-5" dirty="0">
                          <a:latin typeface="Cambria" panose="02040503050406030204"/>
                          <a:cs typeface="Cambria" panose="02040503050406030204"/>
                        </a:rPr>
                        <a:t>255</a:t>
                      </a:r>
                      <a:endParaRPr sz="1200">
                        <a:latin typeface="Cambria" panose="02040503050406030204"/>
                        <a:cs typeface="Cambria" panose="02040503050406030204"/>
                      </a:endParaRPr>
                    </a:p>
                  </a:txBody>
                  <a:tcPr marL="0" marR="0" marT="116205" marB="0"/>
                </a:tc>
                <a:tc gridSpan="3">
                  <a:txBody>
                    <a:bodyPr/>
                    <a:lstStyle/>
                    <a:p>
                      <a:pPr marL="4445" algn="ctr">
                        <a:lnSpc>
                          <a:spcPct val="100000"/>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p>
                      <a:pPr marL="265430" marR="252730" algn="ctr">
                        <a:lnSpc>
                          <a:spcPct val="233000"/>
                        </a:lnSpc>
                      </a:pPr>
                      <a:r>
                        <a:rPr sz="1200" dirty="0">
                          <a:latin typeface="宋体" panose="02010600030101010101" pitchFamily="2" charset="-122"/>
                          <a:cs typeface="宋体" panose="02010600030101010101" pitchFamily="2" charset="-122"/>
                        </a:rPr>
                        <a:t>是 是</a:t>
                      </a:r>
                      <a:endParaRPr sz="1200">
                        <a:latin typeface="宋体" panose="02010600030101010101" pitchFamily="2" charset="-122"/>
                        <a:cs typeface="宋体" panose="02010600030101010101" pitchFamily="2" charset="-122"/>
                      </a:endParaRPr>
                    </a:p>
                  </a:txBody>
                  <a:tcPr marL="0" marR="0" marT="116205" marB="0"/>
                </a:tc>
                <a:tc hMerge="1">
                  <a:tcPr marL="0" marR="0" marT="0" marB="0"/>
                </a:tc>
                <a:tc hMerge="1">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R="480060" algn="ctr">
                        <a:lnSpc>
                          <a:spcPct val="100000"/>
                        </a:lnSpc>
                        <a:spcBef>
                          <a:spcPts val="915"/>
                        </a:spcBef>
                      </a:pPr>
                      <a:r>
                        <a:rPr sz="1200" spc="-5" dirty="0">
                          <a:latin typeface="Cambria" panose="02040503050406030204"/>
                          <a:cs typeface="Cambria" panose="02040503050406030204"/>
                        </a:rPr>
                        <a:t>salt</a:t>
                      </a:r>
                      <a:endParaRPr sz="1200">
                        <a:latin typeface="Cambria" panose="02040503050406030204"/>
                        <a:cs typeface="Cambria" panose="02040503050406030204"/>
                      </a:endParaRPr>
                    </a:p>
                    <a:p>
                      <a:pPr marL="67945" marR="546735" algn="ctr">
                        <a:lnSpc>
                          <a:spcPct val="233000"/>
                        </a:lnSpc>
                      </a:pPr>
                      <a:r>
                        <a:rPr sz="1200" dirty="0">
                          <a:latin typeface="宋体" panose="02010600030101010101" pitchFamily="2" charset="-122"/>
                          <a:cs typeface="宋体" panose="02010600030101010101" pitchFamily="2" charset="-122"/>
                        </a:rPr>
                        <a:t>创建时间 更新时间</a:t>
                      </a:r>
                      <a:endParaRPr sz="1200">
                        <a:latin typeface="宋体" panose="02010600030101010101" pitchFamily="2" charset="-122"/>
                        <a:cs typeface="宋体" panose="02010600030101010101" pitchFamily="2" charset="-122"/>
                      </a:endParaRPr>
                    </a:p>
                  </a:txBody>
                  <a:tcPr marL="0" marR="0" marT="116205" marB="0"/>
                </a:tc>
              </a:tr>
              <a:tr h="869330">
                <a:tc>
                  <a:txBody>
                    <a:bodyPr/>
                    <a:lstStyle/>
                    <a:p>
                      <a:pPr>
                        <a:lnSpc>
                          <a:spcPct val="100000"/>
                        </a:lnSpc>
                      </a:pPr>
                      <a:endParaRPr sz="1100">
                        <a:latin typeface="Times New Roman" panose="02020603050405020304"/>
                        <a:cs typeface="Times New Roman" panose="02020603050405020304"/>
                      </a:endParaRPr>
                    </a:p>
                  </a:txBody>
                  <a:tcPr marL="0" marR="0" marT="0" marB="0"/>
                </a:tc>
                <a:tc gridSpan="2">
                  <a:txBody>
                    <a:bodyPr/>
                    <a:lstStyle/>
                    <a:p>
                      <a:pPr>
                        <a:lnSpc>
                          <a:spcPct val="100000"/>
                        </a:lnSpc>
                      </a:pPr>
                      <a:endParaRPr sz="1100">
                        <a:latin typeface="Times New Roman" panose="02020603050405020304"/>
                        <a:cs typeface="Times New Roman" panose="02020603050405020304"/>
                      </a:endParaRPr>
                    </a:p>
                  </a:txBody>
                  <a:tcPr marL="0" marR="0" marT="0" marB="0"/>
                </a:tc>
                <a:tc hMerge="1">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gridSpan="2">
                  <a:txBody>
                    <a:bodyPr/>
                    <a:lstStyle/>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23495">
                        <a:lnSpc>
                          <a:spcPct val="100000"/>
                        </a:lnSpc>
                        <a:spcBef>
                          <a:spcPts val="1130"/>
                        </a:spcBef>
                      </a:pPr>
                      <a:r>
                        <a:rPr sz="1200" dirty="0">
                          <a:latin typeface="宋体" panose="02010600030101010101" pitchFamily="2" charset="-122"/>
                          <a:cs typeface="宋体" panose="02010600030101010101" pitchFamily="2" charset="-122"/>
                        </a:rPr>
                        <a:t>表</a:t>
                      </a:r>
                      <a:r>
                        <a:rPr sz="1200" spc="-330" dirty="0">
                          <a:latin typeface="宋体" panose="02010600030101010101" pitchFamily="2" charset="-122"/>
                          <a:cs typeface="宋体" panose="02010600030101010101" pitchFamily="2" charset="-122"/>
                        </a:rPr>
                        <a:t> </a:t>
                      </a:r>
                      <a:r>
                        <a:rPr sz="1200" spc="-5" dirty="0">
                          <a:latin typeface="Cambria" panose="02040503050406030204"/>
                          <a:cs typeface="Cambria" panose="02040503050406030204"/>
                        </a:rPr>
                        <a:t>3.15</a:t>
                      </a:r>
                      <a:endParaRPr sz="1200">
                        <a:latin typeface="Cambria" panose="02040503050406030204"/>
                        <a:cs typeface="Cambria" panose="02040503050406030204"/>
                      </a:endParaRPr>
                    </a:p>
                  </a:txBody>
                  <a:tcPr marL="0" marR="0" marT="0" marB="0"/>
                </a:tc>
                <a:tc hMerge="1">
                  <a:tcPr marL="0" marR="0" marT="0" marB="0"/>
                </a:tc>
                <a:tc gridSpan="2">
                  <a:txBody>
                    <a:bodyPr/>
                    <a:lstStyle/>
                    <a:p>
                      <a:pPr>
                        <a:lnSpc>
                          <a:spcPct val="100000"/>
                        </a:lnSpc>
                      </a:pPr>
                      <a:endParaRPr sz="1200">
                        <a:latin typeface="Times New Roman" panose="02020603050405020304"/>
                        <a:cs typeface="Times New Roman" panose="02020603050405020304"/>
                      </a:endParaRPr>
                    </a:p>
                    <a:p>
                      <a:pPr>
                        <a:lnSpc>
                          <a:spcPct val="100000"/>
                        </a:lnSpc>
                      </a:pPr>
                      <a:endParaRPr sz="1200">
                        <a:latin typeface="Times New Roman" panose="02020603050405020304"/>
                        <a:cs typeface="Times New Roman" panose="02020603050405020304"/>
                      </a:endParaRPr>
                    </a:p>
                    <a:p>
                      <a:pPr>
                        <a:lnSpc>
                          <a:spcPct val="100000"/>
                        </a:lnSpc>
                        <a:spcBef>
                          <a:spcPts val="40"/>
                        </a:spcBef>
                      </a:pPr>
                      <a:endParaRPr sz="1350">
                        <a:latin typeface="Times New Roman" panose="02020603050405020304"/>
                        <a:cs typeface="Times New Roman" panose="02020603050405020304"/>
                      </a:endParaRPr>
                    </a:p>
                    <a:p>
                      <a:pPr marL="1905">
                        <a:lnSpc>
                          <a:spcPct val="100000"/>
                        </a:lnSpc>
                      </a:pPr>
                      <a:r>
                        <a:rPr sz="1200" dirty="0">
                          <a:latin typeface="宋体" panose="02010600030101010101" pitchFamily="2" charset="-122"/>
                          <a:cs typeface="宋体" panose="02010600030101010101" pitchFamily="2" charset="-122"/>
                        </a:rPr>
                        <a:t>用户信息表</a:t>
                      </a:r>
                      <a:endParaRPr sz="1200">
                        <a:latin typeface="宋体" panose="02010600030101010101" pitchFamily="2" charset="-122"/>
                        <a:cs typeface="宋体" panose="02010600030101010101" pitchFamily="2" charset="-122"/>
                      </a:endParaRPr>
                    </a:p>
                  </a:txBody>
                  <a:tcPr marL="0" marR="0" marT="0" marB="0"/>
                </a:tc>
                <a:tc hMerge="1">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r>
              <a:tr h="414341">
                <a:tc>
                  <a:txBody>
                    <a:bodyPr/>
                    <a:lstStyle/>
                    <a:p>
                      <a:pPr marR="28575" algn="ctr">
                        <a:lnSpc>
                          <a:spcPct val="100000"/>
                        </a:lnSpc>
                        <a:spcBef>
                          <a:spcPts val="865"/>
                        </a:spcBef>
                      </a:pPr>
                      <a:r>
                        <a:rPr sz="1200" dirty="0">
                          <a:latin typeface="宋体" panose="02010600030101010101" pitchFamily="2" charset="-122"/>
                          <a:cs typeface="宋体" panose="02010600030101010101" pitchFamily="2" charset="-122"/>
                        </a:rPr>
                        <a:t>列名</a:t>
                      </a:r>
                      <a:endParaRPr sz="1200">
                        <a:latin typeface="宋体" panose="02010600030101010101" pitchFamily="2" charset="-122"/>
                        <a:cs typeface="宋体" panose="02010600030101010101" pitchFamily="2" charset="-122"/>
                      </a:endParaRPr>
                    </a:p>
                  </a:txBody>
                  <a:tcPr marL="0" marR="0" marT="109855" marB="0"/>
                </a:tc>
                <a:tc gridSpan="2">
                  <a:txBody>
                    <a:bodyPr/>
                    <a:lstStyle/>
                    <a:p>
                      <a:pPr marL="112395">
                        <a:lnSpc>
                          <a:spcPct val="100000"/>
                        </a:lnSpc>
                        <a:spcBef>
                          <a:spcPts val="865"/>
                        </a:spcBef>
                      </a:pPr>
                      <a:r>
                        <a:rPr sz="1200" dirty="0">
                          <a:latin typeface="宋体" panose="02010600030101010101" pitchFamily="2" charset="-122"/>
                          <a:cs typeface="宋体" panose="02010600030101010101" pitchFamily="2" charset="-122"/>
                        </a:rPr>
                        <a:t>数据类型</a:t>
                      </a:r>
                      <a:endParaRPr sz="1200">
                        <a:latin typeface="宋体" panose="02010600030101010101" pitchFamily="2" charset="-122"/>
                        <a:cs typeface="宋体" panose="02010600030101010101" pitchFamily="2" charset="-122"/>
                      </a:endParaRPr>
                    </a:p>
                  </a:txBody>
                  <a:tcPr marL="0" marR="0" marT="109855" marB="0"/>
                </a:tc>
                <a:tc hMerge="1">
                  <a:tcPr marL="0" marR="0" marT="0" marB="0"/>
                </a:tc>
                <a:tc>
                  <a:txBody>
                    <a:bodyPr/>
                    <a:lstStyle/>
                    <a:p>
                      <a:pPr>
                        <a:lnSpc>
                          <a:spcPct val="100000"/>
                        </a:lnSpc>
                        <a:spcBef>
                          <a:spcPts val="865"/>
                        </a:spcBef>
                      </a:pPr>
                      <a:r>
                        <a:rPr sz="1200" dirty="0">
                          <a:latin typeface="宋体" panose="02010600030101010101" pitchFamily="2" charset="-122"/>
                          <a:cs typeface="宋体" panose="02010600030101010101" pitchFamily="2" charset="-122"/>
                        </a:rPr>
                        <a:t>长度</a:t>
                      </a:r>
                      <a:endParaRPr sz="1200">
                        <a:latin typeface="宋体" panose="02010600030101010101" pitchFamily="2" charset="-122"/>
                        <a:cs typeface="宋体" panose="02010600030101010101" pitchFamily="2" charset="-122"/>
                      </a:endParaRPr>
                    </a:p>
                  </a:txBody>
                  <a:tcPr marL="0" marR="0" marT="109855" marB="0"/>
                </a:tc>
                <a:tc gridSpan="2">
                  <a:txBody>
                    <a:bodyPr/>
                    <a:lstStyle/>
                    <a:p>
                      <a:pPr marL="113030">
                        <a:lnSpc>
                          <a:spcPct val="100000"/>
                        </a:lnSpc>
                        <a:spcBef>
                          <a:spcPts val="865"/>
                        </a:spcBef>
                      </a:pPr>
                      <a:r>
                        <a:rPr sz="1200" dirty="0">
                          <a:latin typeface="宋体" panose="02010600030101010101" pitchFamily="2" charset="-122"/>
                          <a:cs typeface="宋体" panose="02010600030101010101" pitchFamily="2" charset="-122"/>
                        </a:rPr>
                        <a:t>允许空</a:t>
                      </a:r>
                      <a:endParaRPr sz="1200">
                        <a:latin typeface="宋体" panose="02010600030101010101" pitchFamily="2" charset="-122"/>
                        <a:cs typeface="宋体" panose="02010600030101010101" pitchFamily="2" charset="-122"/>
                      </a:endParaRPr>
                    </a:p>
                  </a:txBody>
                  <a:tcPr marL="0" marR="0" marT="109855" marB="0"/>
                </a:tc>
                <a:tc hMerge="1">
                  <a:tcPr marL="0" marR="0" marT="0" marB="0"/>
                </a:tc>
                <a:tc gridSpan="2">
                  <a:txBody>
                    <a:bodyPr/>
                    <a:lstStyle/>
                    <a:p>
                      <a:pPr marL="134620">
                        <a:lnSpc>
                          <a:spcPct val="100000"/>
                        </a:lnSpc>
                        <a:spcBef>
                          <a:spcPts val="865"/>
                        </a:spcBef>
                      </a:pPr>
                      <a:r>
                        <a:rPr sz="1200" dirty="0">
                          <a:latin typeface="宋体" panose="02010600030101010101" pitchFamily="2" charset="-122"/>
                          <a:cs typeface="宋体" panose="02010600030101010101" pitchFamily="2" charset="-122"/>
                        </a:rPr>
                        <a:t>主键</a:t>
                      </a:r>
                      <a:r>
                        <a:rPr sz="1200" spc="409"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外键</a:t>
                      </a:r>
                      <a:endParaRPr sz="1200">
                        <a:latin typeface="宋体" panose="02010600030101010101" pitchFamily="2" charset="-122"/>
                        <a:cs typeface="宋体" panose="02010600030101010101" pitchFamily="2" charset="-122"/>
                      </a:endParaRPr>
                    </a:p>
                  </a:txBody>
                  <a:tcPr marL="0" marR="0" marT="109855" marB="0"/>
                </a:tc>
                <a:tc hMerge="1">
                  <a:tcPr marL="0" marR="0" marT="0" marB="0"/>
                </a:tc>
                <a:tc>
                  <a:txBody>
                    <a:bodyPr/>
                    <a:lstStyle/>
                    <a:p>
                      <a:pPr marR="478155" algn="ctr">
                        <a:lnSpc>
                          <a:spcPct val="100000"/>
                        </a:lnSpc>
                        <a:spcBef>
                          <a:spcPts val="865"/>
                        </a:spcBef>
                      </a:pPr>
                      <a:r>
                        <a:rPr sz="1200" dirty="0">
                          <a:latin typeface="宋体" panose="02010600030101010101" pitchFamily="2" charset="-122"/>
                          <a:cs typeface="宋体" panose="02010600030101010101" pitchFamily="2" charset="-122"/>
                        </a:rPr>
                        <a:t>说明</a:t>
                      </a:r>
                      <a:endParaRPr sz="1200">
                        <a:latin typeface="宋体" panose="02010600030101010101" pitchFamily="2" charset="-122"/>
                        <a:cs typeface="宋体" panose="02010600030101010101" pitchFamily="2" charset="-122"/>
                      </a:endParaRPr>
                    </a:p>
                  </a:txBody>
                  <a:tcPr marL="0" marR="0" marT="109855" marB="0"/>
                </a:tc>
              </a:tr>
              <a:tr h="1285617">
                <a:tc>
                  <a:txBody>
                    <a:bodyPr/>
                    <a:lstStyle/>
                    <a:p>
                      <a:pPr marR="29845"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p>
                      <a:pPr marL="193040" marR="224155" algn="ctr">
                        <a:lnSpc>
                          <a:spcPct val="233000"/>
                        </a:lnSpc>
                      </a:pPr>
                      <a:r>
                        <a:rPr sz="1200" spc="-5" dirty="0">
                          <a:latin typeface="Cambria" panose="02040503050406030204"/>
                          <a:cs typeface="Cambria" panose="02040503050406030204"/>
                        </a:rPr>
                        <a:t>u</a:t>
                      </a:r>
                      <a:r>
                        <a:rPr sz="1200" dirty="0">
                          <a:latin typeface="Cambria" panose="02040503050406030204"/>
                          <a:cs typeface="Cambria" panose="02040503050406030204"/>
                        </a:rPr>
                        <a:t>se</a:t>
                      </a:r>
                      <a:r>
                        <a:rPr sz="1200" spc="-5" dirty="0">
                          <a:latin typeface="Cambria" panose="02040503050406030204"/>
                          <a:cs typeface="Cambria" panose="02040503050406030204"/>
                        </a:rPr>
                        <a:t>r_</a:t>
                      </a:r>
                      <a:r>
                        <a:rPr sz="1200" dirty="0">
                          <a:latin typeface="Cambria" panose="02040503050406030204"/>
                          <a:cs typeface="Cambria" panose="02040503050406030204"/>
                        </a:rPr>
                        <a:t>id  </a:t>
                      </a:r>
                      <a:r>
                        <a:rPr sz="1200" spc="-5" dirty="0">
                          <a:latin typeface="Cambria" panose="02040503050406030204"/>
                          <a:cs typeface="Cambria" panose="02040503050406030204"/>
                        </a:rPr>
                        <a:t>image</a:t>
                      </a:r>
                      <a:endParaRPr sz="1200">
                        <a:latin typeface="Cambria" panose="02040503050406030204"/>
                        <a:cs typeface="Cambria" panose="02040503050406030204"/>
                      </a:endParaRPr>
                    </a:p>
                  </a:txBody>
                  <a:tcPr marL="0" marR="0" marT="122555" marB="0"/>
                </a:tc>
                <a:tc gridSpan="2">
                  <a:txBody>
                    <a:bodyPr/>
                    <a:lstStyle/>
                    <a:p>
                      <a:pPr marR="60960" algn="ctr">
                        <a:lnSpc>
                          <a:spcPct val="100000"/>
                        </a:lnSpc>
                        <a:spcBef>
                          <a:spcPts val="965"/>
                        </a:spcBef>
                      </a:pPr>
                      <a:r>
                        <a:rPr sz="1200" dirty="0">
                          <a:latin typeface="Cambria" panose="02040503050406030204"/>
                          <a:cs typeface="Cambria" panose="02040503050406030204"/>
                        </a:rPr>
                        <a:t>int</a:t>
                      </a:r>
                      <a:endParaRPr sz="1200">
                        <a:latin typeface="Cambria" panose="02040503050406030204"/>
                        <a:cs typeface="Cambria" panose="02040503050406030204"/>
                      </a:endParaRPr>
                    </a:p>
                    <a:p>
                      <a:pPr marL="165735" marR="227965" indent="635" algn="ctr">
                        <a:lnSpc>
                          <a:spcPct val="233000"/>
                        </a:lnSpc>
                      </a:pPr>
                      <a:r>
                        <a:rPr sz="1200" spc="-5" dirty="0">
                          <a:latin typeface="Cambria" panose="02040503050406030204"/>
                          <a:cs typeface="Cambria" panose="02040503050406030204"/>
                        </a:rPr>
                        <a:t>bigint  v</a:t>
                      </a:r>
                      <a:r>
                        <a:rPr sz="1200" dirty="0">
                          <a:latin typeface="Cambria" panose="02040503050406030204"/>
                          <a:cs typeface="Cambria" panose="02040503050406030204"/>
                        </a:rPr>
                        <a:t>a</a:t>
                      </a:r>
                      <a:r>
                        <a:rPr sz="1200" spc="-5" dirty="0">
                          <a:latin typeface="Cambria" panose="02040503050406030204"/>
                          <a:cs typeface="Cambria" panose="02040503050406030204"/>
                        </a:rPr>
                        <a:t>rch</a:t>
                      </a:r>
                      <a:r>
                        <a:rPr sz="1200" dirty="0">
                          <a:latin typeface="Cambria" panose="02040503050406030204"/>
                          <a:cs typeface="Cambria" panose="02040503050406030204"/>
                        </a:rPr>
                        <a:t>ar</a:t>
                      </a:r>
                      <a:endParaRPr sz="1200">
                        <a:latin typeface="Cambria" panose="02040503050406030204"/>
                        <a:cs typeface="Cambria" panose="02040503050406030204"/>
                      </a:endParaRPr>
                    </a:p>
                  </a:txBody>
                  <a:tcPr marL="0" marR="0" marT="122555" marB="0"/>
                </a:tc>
                <a:tc hMerge="1">
                  <a:tcPr marL="0" marR="0" marT="0" marB="0"/>
                </a:tc>
                <a:tc>
                  <a:txBody>
                    <a:bodyPr/>
                    <a:lstStyle/>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25400">
                        <a:lnSpc>
                          <a:spcPct val="100000"/>
                        </a:lnSpc>
                        <a:spcBef>
                          <a:spcPts val="1245"/>
                        </a:spcBef>
                      </a:pPr>
                      <a:r>
                        <a:rPr sz="1200" spc="-5" dirty="0">
                          <a:latin typeface="Cambria" panose="02040503050406030204"/>
                          <a:cs typeface="Cambria" panose="02040503050406030204"/>
                        </a:rPr>
                        <a:t>255</a:t>
                      </a:r>
                      <a:endParaRPr sz="1200">
                        <a:latin typeface="Cambria" panose="02040503050406030204"/>
                        <a:cs typeface="Cambria" panose="02040503050406030204"/>
                      </a:endParaRPr>
                    </a:p>
                  </a:txBody>
                  <a:tcPr marL="0" marR="0" marT="0" marB="0"/>
                </a:tc>
                <a:tc gridSpan="2">
                  <a:txBody>
                    <a:bodyPr/>
                    <a:lstStyle/>
                    <a:p>
                      <a:pPr marL="265430">
                        <a:lnSpc>
                          <a:spcPct val="100000"/>
                        </a:lnSpc>
                        <a:spcBef>
                          <a:spcPts val="965"/>
                        </a:spcBef>
                      </a:pPr>
                      <a:r>
                        <a:rPr sz="1200" dirty="0">
                          <a:latin typeface="宋体" panose="02010600030101010101" pitchFamily="2" charset="-122"/>
                          <a:cs typeface="宋体" panose="02010600030101010101" pitchFamily="2" charset="-122"/>
                        </a:rPr>
                        <a:t>否</a:t>
                      </a:r>
                      <a:endParaRPr sz="1200">
                        <a:latin typeface="宋体" panose="02010600030101010101" pitchFamily="2" charset="-122"/>
                        <a:cs typeface="宋体" panose="02010600030101010101" pitchFamily="2" charset="-122"/>
                      </a:endParaRPr>
                    </a:p>
                    <a:p>
                      <a:pPr marL="265430" marR="146685">
                        <a:lnSpc>
                          <a:spcPct val="233000"/>
                        </a:lnSpc>
                      </a:pPr>
                      <a:r>
                        <a:rPr sz="1200" dirty="0">
                          <a:latin typeface="宋体" panose="02010600030101010101" pitchFamily="2" charset="-122"/>
                          <a:cs typeface="宋体" panose="02010600030101010101" pitchFamily="2" charset="-122"/>
                        </a:rPr>
                        <a:t>否 是</a:t>
                      </a:r>
                      <a:endParaRPr sz="1200">
                        <a:latin typeface="宋体" panose="02010600030101010101" pitchFamily="2" charset="-122"/>
                        <a:cs typeface="宋体" panose="02010600030101010101" pitchFamily="2" charset="-122"/>
                      </a:endParaRPr>
                    </a:p>
                  </a:txBody>
                  <a:tcPr marL="0" marR="0" marT="122555" marB="0"/>
                </a:tc>
                <a:tc hMerge="1">
                  <a:tcPr marL="0" marR="0" marT="0" marB="0"/>
                </a:tc>
                <a:tc gridSpan="2">
                  <a:txBody>
                    <a:bodyPr/>
                    <a:lstStyle/>
                    <a:p>
                      <a:pPr marL="210820">
                        <a:lnSpc>
                          <a:spcPct val="100000"/>
                        </a:lnSpc>
                        <a:spcBef>
                          <a:spcPts val="96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22555" marB="0"/>
                </a:tc>
                <a:tc hMerge="1">
                  <a:tcPr marL="0" marR="0" marT="0" marB="0"/>
                </a:tc>
                <a:tc>
                  <a:txBody>
                    <a:bodyPr/>
                    <a:lstStyle/>
                    <a:p>
                      <a:pPr marR="478790"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p>
                      <a:pPr>
                        <a:lnSpc>
                          <a:spcPct val="100000"/>
                        </a:lnSpc>
                        <a:spcBef>
                          <a:spcPts val="20"/>
                        </a:spcBef>
                      </a:pPr>
                      <a:endParaRPr sz="1650">
                        <a:latin typeface="Times New Roman" panose="02020603050405020304"/>
                        <a:cs typeface="Times New Roman" panose="02020603050405020304"/>
                      </a:endParaRPr>
                    </a:p>
                    <a:p>
                      <a:pPr marR="477520" algn="ctr">
                        <a:lnSpc>
                          <a:spcPct val="100000"/>
                        </a:lnSpc>
                      </a:pPr>
                      <a:r>
                        <a:rPr sz="1200" dirty="0">
                          <a:latin typeface="宋体" panose="02010600030101010101" pitchFamily="2" charset="-122"/>
                          <a:cs typeface="宋体" panose="02010600030101010101" pitchFamily="2" charset="-122"/>
                        </a:rPr>
                        <a:t>用户</a:t>
                      </a:r>
                      <a:r>
                        <a:rPr sz="1200" spc="-315"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p>
                      <a:pPr>
                        <a:lnSpc>
                          <a:spcPct val="100000"/>
                        </a:lnSpc>
                        <a:spcBef>
                          <a:spcPts val="25"/>
                        </a:spcBef>
                      </a:pPr>
                      <a:endParaRPr sz="1650">
                        <a:latin typeface="Times New Roman" panose="02020603050405020304"/>
                        <a:cs typeface="Times New Roman" panose="02020603050405020304"/>
                      </a:endParaRPr>
                    </a:p>
                    <a:p>
                      <a:pPr marR="478155" algn="ctr">
                        <a:lnSpc>
                          <a:spcPct val="100000"/>
                        </a:lnSpc>
                      </a:pPr>
                      <a:r>
                        <a:rPr sz="1200" dirty="0">
                          <a:latin typeface="宋体" panose="02010600030101010101" pitchFamily="2" charset="-122"/>
                          <a:cs typeface="宋体" panose="02010600030101010101" pitchFamily="2" charset="-122"/>
                        </a:rPr>
                        <a:t>头像</a:t>
                      </a:r>
                      <a:endParaRPr sz="1200">
                        <a:latin typeface="宋体" panose="02010600030101010101" pitchFamily="2" charset="-122"/>
                        <a:cs typeface="宋体" panose="02010600030101010101" pitchFamily="2" charset="-122"/>
                      </a:endParaRPr>
                    </a:p>
                  </a:txBody>
                  <a:tcPr marL="0" marR="0" marT="122555" marB="0"/>
                </a:tc>
              </a:tr>
              <a:tr h="730169">
                <a:tc>
                  <a:txBody>
                    <a:bodyPr/>
                    <a:lstStyle/>
                    <a:p>
                      <a:pPr marL="207010">
                        <a:lnSpc>
                          <a:spcPct val="100000"/>
                        </a:lnSpc>
                        <a:spcBef>
                          <a:spcPts val="920"/>
                        </a:spcBef>
                      </a:pPr>
                      <a:r>
                        <a:rPr sz="1200" spc="-5" dirty="0">
                          <a:latin typeface="Cambria" panose="02040503050406030204"/>
                          <a:cs typeface="Cambria" panose="02040503050406030204"/>
                        </a:rPr>
                        <a:t>role_id</a:t>
                      </a:r>
                      <a:endParaRPr sz="1200">
                        <a:latin typeface="Cambria" panose="02040503050406030204"/>
                        <a:cs typeface="Cambria" panose="02040503050406030204"/>
                      </a:endParaRPr>
                    </a:p>
                    <a:p>
                      <a:pPr>
                        <a:lnSpc>
                          <a:spcPct val="100000"/>
                        </a:lnSpc>
                        <a:spcBef>
                          <a:spcPts val="25"/>
                        </a:spcBef>
                      </a:pPr>
                      <a:endParaRPr sz="1650">
                        <a:latin typeface="Times New Roman" panose="02020603050405020304"/>
                        <a:cs typeface="Times New Roman" panose="02020603050405020304"/>
                      </a:endParaRPr>
                    </a:p>
                    <a:p>
                      <a:pPr marL="232410">
                        <a:lnSpc>
                          <a:spcPts val="1365"/>
                        </a:lnSpc>
                      </a:pPr>
                      <a:r>
                        <a:rPr sz="1200" spc="-5" dirty="0">
                          <a:latin typeface="Cambria" panose="02040503050406030204"/>
                          <a:cs typeface="Cambria" panose="02040503050406030204"/>
                        </a:rPr>
                        <a:t>status</a:t>
                      </a:r>
                      <a:endParaRPr sz="1200">
                        <a:latin typeface="Cambria" panose="02040503050406030204"/>
                        <a:cs typeface="Cambria" panose="02040503050406030204"/>
                      </a:endParaRPr>
                    </a:p>
                  </a:txBody>
                  <a:tcPr marL="0" marR="0" marT="116839" marB="0"/>
                </a:tc>
                <a:tc gridSpan="2">
                  <a:txBody>
                    <a:bodyPr/>
                    <a:lstStyle/>
                    <a:p>
                      <a:pPr marR="60960" algn="ctr">
                        <a:lnSpc>
                          <a:spcPct val="100000"/>
                        </a:lnSpc>
                        <a:spcBef>
                          <a:spcPts val="920"/>
                        </a:spcBef>
                      </a:pPr>
                      <a:r>
                        <a:rPr sz="1200" dirty="0">
                          <a:latin typeface="Cambria" panose="02040503050406030204"/>
                          <a:cs typeface="Cambria" panose="02040503050406030204"/>
                        </a:rPr>
                        <a:t>int</a:t>
                      </a:r>
                      <a:endParaRPr sz="1200">
                        <a:latin typeface="Cambria" panose="02040503050406030204"/>
                        <a:cs typeface="Cambria" panose="02040503050406030204"/>
                      </a:endParaRPr>
                    </a:p>
                    <a:p>
                      <a:pPr>
                        <a:lnSpc>
                          <a:spcPct val="100000"/>
                        </a:lnSpc>
                        <a:spcBef>
                          <a:spcPts val="25"/>
                        </a:spcBef>
                      </a:pPr>
                      <a:endParaRPr sz="1650">
                        <a:latin typeface="Times New Roman" panose="02020603050405020304"/>
                        <a:cs typeface="Times New Roman" panose="02020603050405020304"/>
                      </a:endParaRPr>
                    </a:p>
                    <a:p>
                      <a:pPr marR="60960" algn="ctr">
                        <a:lnSpc>
                          <a:spcPts val="1365"/>
                        </a:lnSpc>
                      </a:pPr>
                      <a:r>
                        <a:rPr sz="1200" dirty="0">
                          <a:latin typeface="Cambria" panose="02040503050406030204"/>
                          <a:cs typeface="Cambria" panose="02040503050406030204"/>
                        </a:rPr>
                        <a:t>int</a:t>
                      </a:r>
                      <a:endParaRPr sz="1200">
                        <a:latin typeface="Cambria" panose="02040503050406030204"/>
                        <a:cs typeface="Cambria" panose="02040503050406030204"/>
                      </a:endParaRPr>
                    </a:p>
                  </a:txBody>
                  <a:tcPr marL="0" marR="0" marT="116839" marB="0"/>
                </a:tc>
                <a:tc hMerge="1">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gridSpan="2">
                  <a:txBody>
                    <a:bodyPr/>
                    <a:lstStyle/>
                    <a:p>
                      <a:pPr marL="265430">
                        <a:lnSpc>
                          <a:spcPct val="100000"/>
                        </a:lnSpc>
                        <a:spcBef>
                          <a:spcPts val="920"/>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p>
                      <a:pPr>
                        <a:lnSpc>
                          <a:spcPct val="100000"/>
                        </a:lnSpc>
                        <a:spcBef>
                          <a:spcPts val="25"/>
                        </a:spcBef>
                      </a:pPr>
                      <a:endParaRPr sz="1650">
                        <a:latin typeface="Times New Roman" panose="02020603050405020304"/>
                        <a:cs typeface="Times New Roman" panose="02020603050405020304"/>
                      </a:endParaRPr>
                    </a:p>
                    <a:p>
                      <a:pPr marL="265430">
                        <a:lnSpc>
                          <a:spcPts val="1365"/>
                        </a:lnSpc>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16839" marB="0"/>
                </a:tc>
                <a:tc hMerge="1">
                  <a:tcPr marL="0" marR="0" marT="0" marB="0"/>
                </a:tc>
                <a:tc gridSpan="2">
                  <a:txBody>
                    <a:bodyPr/>
                    <a:lstStyle/>
                    <a:p>
                      <a:pPr>
                        <a:lnSpc>
                          <a:spcPct val="100000"/>
                        </a:lnSpc>
                      </a:pPr>
                      <a:endParaRPr sz="1100">
                        <a:latin typeface="Times New Roman" panose="02020603050405020304"/>
                        <a:cs typeface="Times New Roman" panose="02020603050405020304"/>
                      </a:endParaRPr>
                    </a:p>
                  </a:txBody>
                  <a:tcPr marL="0" marR="0" marT="0" marB="0"/>
                </a:tc>
                <a:tc hMerge="1">
                  <a:tcPr marL="0" marR="0" marT="0" marB="0"/>
                </a:tc>
                <a:tc>
                  <a:txBody>
                    <a:bodyPr/>
                    <a:lstStyle/>
                    <a:p>
                      <a:pPr marL="138430">
                        <a:lnSpc>
                          <a:spcPct val="100000"/>
                        </a:lnSpc>
                        <a:spcBef>
                          <a:spcPts val="920"/>
                        </a:spcBef>
                      </a:pPr>
                      <a:r>
                        <a:rPr sz="1200" dirty="0">
                          <a:latin typeface="宋体" panose="02010600030101010101" pitchFamily="2" charset="-122"/>
                          <a:cs typeface="宋体" panose="02010600030101010101" pitchFamily="2" charset="-122"/>
                        </a:rPr>
                        <a:t>角色</a:t>
                      </a:r>
                      <a:r>
                        <a:rPr sz="1200" spc="-310" dirty="0">
                          <a:latin typeface="宋体" panose="02010600030101010101" pitchFamily="2" charset="-122"/>
                          <a:cs typeface="宋体" panose="02010600030101010101" pitchFamily="2" charset="-122"/>
                        </a:rPr>
                        <a:t> </a:t>
                      </a:r>
                      <a:r>
                        <a:rPr sz="1200" dirty="0">
                          <a:latin typeface="Cambria" panose="02040503050406030204"/>
                          <a:cs typeface="Cambria" panose="02040503050406030204"/>
                        </a:rPr>
                        <a:t>id</a:t>
                      </a:r>
                      <a:endParaRPr sz="1200">
                        <a:latin typeface="Cambria" panose="02040503050406030204"/>
                        <a:cs typeface="Cambria" panose="02040503050406030204"/>
                      </a:endParaRPr>
                    </a:p>
                    <a:p>
                      <a:pPr>
                        <a:lnSpc>
                          <a:spcPct val="100000"/>
                        </a:lnSpc>
                        <a:spcBef>
                          <a:spcPts val="25"/>
                        </a:spcBef>
                      </a:pPr>
                      <a:endParaRPr sz="1650">
                        <a:latin typeface="Times New Roman" panose="02020603050405020304"/>
                        <a:cs typeface="Times New Roman" panose="02020603050405020304"/>
                      </a:endParaRPr>
                    </a:p>
                    <a:p>
                      <a:pPr marL="67945">
                        <a:lnSpc>
                          <a:spcPts val="1365"/>
                        </a:lnSpc>
                      </a:pPr>
                      <a:r>
                        <a:rPr sz="1200" dirty="0">
                          <a:latin typeface="宋体" panose="02010600030101010101" pitchFamily="2" charset="-122"/>
                          <a:cs typeface="宋体" panose="02010600030101010101" pitchFamily="2" charset="-122"/>
                        </a:rPr>
                        <a:t>用户状态</a:t>
                      </a:r>
                      <a:endParaRPr sz="1200">
                        <a:latin typeface="宋体" panose="02010600030101010101" pitchFamily="2" charset="-122"/>
                        <a:cs typeface="宋体" panose="02010600030101010101" pitchFamily="2" charset="-122"/>
                      </a:endParaRPr>
                    </a:p>
                  </a:txBody>
                  <a:tcPr marL="0" marR="0" marT="116839" marB="0"/>
                </a:tc>
              </a:tr>
            </a:tbl>
          </a:graphicData>
        </a:graphic>
      </p:graphicFrame>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26</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graphicFrame>
        <p:nvGraphicFramePr>
          <p:cNvPr id="4" name="object 4"/>
          <p:cNvGraphicFramePr>
            <a:graphicFrameLocks noGrp="1"/>
          </p:cNvGraphicFramePr>
          <p:nvPr/>
        </p:nvGraphicFramePr>
        <p:xfrm>
          <a:off x="1109725" y="1038449"/>
          <a:ext cx="4364353" cy="4758690"/>
        </p:xfrm>
        <a:graphic>
          <a:graphicData uri="http://schemas.openxmlformats.org/drawingml/2006/table">
            <a:tbl>
              <a:tblPr firstRow="1" bandRow="1">
                <a:tableStyleId>{2D5ABB26-0587-4C30-8999-92F81FD0307C}</a:tableStyleId>
              </a:tblPr>
              <a:tblGrid>
                <a:gridCol w="895985"/>
                <a:gridCol w="836294"/>
                <a:gridCol w="441960"/>
                <a:gridCol w="635000"/>
                <a:gridCol w="844550"/>
                <a:gridCol w="710564"/>
              </a:tblGrid>
              <a:tr h="302694">
                <a:tc>
                  <a:txBody>
                    <a:bodyPr/>
                    <a:lstStyle/>
                    <a:p>
                      <a:pPr marR="30480" algn="ctr">
                        <a:lnSpc>
                          <a:spcPts val="1380"/>
                        </a:lnSpc>
                      </a:pPr>
                      <a:r>
                        <a:rPr sz="1200" spc="-5" dirty="0">
                          <a:latin typeface="Cambria" panose="02040503050406030204"/>
                          <a:cs typeface="Cambria" panose="02040503050406030204"/>
                        </a:rPr>
                        <a:t>nickname</a:t>
                      </a:r>
                      <a:endParaRPr sz="1200">
                        <a:latin typeface="Cambria" panose="02040503050406030204"/>
                        <a:cs typeface="Cambria" panose="02040503050406030204"/>
                      </a:endParaRPr>
                    </a:p>
                  </a:txBody>
                  <a:tcPr marL="0" marR="0" marT="0" marB="0"/>
                </a:tc>
                <a:tc>
                  <a:txBody>
                    <a:bodyPr/>
                    <a:lstStyle/>
                    <a:p>
                      <a:pPr algn="ctr">
                        <a:lnSpc>
                          <a:spcPts val="1380"/>
                        </a:lnSpc>
                      </a:pPr>
                      <a:r>
                        <a:rPr sz="1200" spc="-5" dirty="0">
                          <a:latin typeface="Cambria" panose="02040503050406030204"/>
                          <a:cs typeface="Cambria" panose="02040503050406030204"/>
                        </a:rPr>
                        <a:t>varchar</a:t>
                      </a:r>
                      <a:endParaRPr sz="1200">
                        <a:latin typeface="Cambria" panose="02040503050406030204"/>
                        <a:cs typeface="Cambria" panose="02040503050406030204"/>
                      </a:endParaRPr>
                    </a:p>
                  </a:txBody>
                  <a:tcPr marL="0" marR="0" marT="0" marB="0"/>
                </a:tc>
                <a:tc>
                  <a:txBody>
                    <a:bodyPr/>
                    <a:lstStyle/>
                    <a:p>
                      <a:pPr marL="93980">
                        <a:lnSpc>
                          <a:spcPts val="1380"/>
                        </a:lnSpc>
                      </a:pPr>
                      <a:r>
                        <a:rPr sz="1200" spc="-5" dirty="0">
                          <a:latin typeface="Cambria" panose="02040503050406030204"/>
                          <a:cs typeface="Cambria" panose="02040503050406030204"/>
                        </a:rPr>
                        <a:t>255</a:t>
                      </a:r>
                      <a:endParaRPr sz="1200">
                        <a:latin typeface="Cambria" panose="02040503050406030204"/>
                        <a:cs typeface="Cambria" panose="02040503050406030204"/>
                      </a:endParaRPr>
                    </a:p>
                  </a:txBody>
                  <a:tcPr marL="0" marR="0" marT="0" marB="0"/>
                </a:tc>
                <a:tc>
                  <a:txBody>
                    <a:bodyPr/>
                    <a:lstStyle/>
                    <a:p>
                      <a:pPr marR="31750" algn="ctr">
                        <a:lnSpc>
                          <a:spcPts val="1380"/>
                        </a:lnSpc>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0" marB="0"/>
                </a:tc>
                <a:tc gridSpan="2">
                  <a:txBody>
                    <a:bodyPr/>
                    <a:lstStyle/>
                    <a:p>
                      <a:pPr marR="176530" algn="r">
                        <a:lnSpc>
                          <a:spcPts val="1380"/>
                        </a:lnSpc>
                      </a:pPr>
                      <a:r>
                        <a:rPr sz="1200" dirty="0">
                          <a:latin typeface="宋体" panose="02010600030101010101" pitchFamily="2" charset="-122"/>
                          <a:cs typeface="宋体" panose="02010600030101010101" pitchFamily="2" charset="-122"/>
                        </a:rPr>
                        <a:t>昵称</a:t>
                      </a:r>
                      <a:endParaRPr sz="1200">
                        <a:latin typeface="宋体" panose="02010600030101010101" pitchFamily="2" charset="-122"/>
                        <a:cs typeface="宋体" panose="02010600030101010101" pitchFamily="2" charset="-122"/>
                      </a:endParaRPr>
                    </a:p>
                  </a:txBody>
                  <a:tcPr marL="0" marR="0" marT="0" marB="0"/>
                </a:tc>
                <a:tc hMerge="1">
                  <a:tcPr marL="0" marR="0" marT="0" marB="0"/>
                </a:tc>
              </a:tr>
              <a:tr h="1156134">
                <a:tc>
                  <a:txBody>
                    <a:bodyPr/>
                    <a:lstStyle/>
                    <a:p>
                      <a:pPr marL="120015">
                        <a:lnSpc>
                          <a:spcPct val="100000"/>
                        </a:lnSpc>
                        <a:spcBef>
                          <a:spcPts val="915"/>
                        </a:spcBef>
                      </a:pPr>
                      <a:r>
                        <a:rPr sz="1200" spc="-5" dirty="0">
                          <a:latin typeface="Cambria" panose="02040503050406030204"/>
                          <a:cs typeface="Cambria" panose="02040503050406030204"/>
                        </a:rPr>
                        <a:t>signature</a:t>
                      </a:r>
                      <a:endParaRPr sz="1200">
                        <a:latin typeface="Cambria" panose="02040503050406030204"/>
                        <a:cs typeface="Cambria" panose="02040503050406030204"/>
                      </a:endParaRPr>
                    </a:p>
                    <a:p>
                      <a:pPr marL="31750" marR="60960" indent="24130">
                        <a:lnSpc>
                          <a:spcPct val="233000"/>
                        </a:lnSpc>
                      </a:pPr>
                      <a:r>
                        <a:rPr sz="1200" spc="-5" dirty="0">
                          <a:latin typeface="Cambria" panose="02040503050406030204"/>
                          <a:cs typeface="Cambria" panose="02040503050406030204"/>
                        </a:rPr>
                        <a:t>create_date  u</a:t>
                      </a:r>
                      <a:r>
                        <a:rPr sz="1200" dirty="0">
                          <a:latin typeface="Cambria" panose="02040503050406030204"/>
                          <a:cs typeface="Cambria" panose="02040503050406030204"/>
                        </a:rPr>
                        <a:t>p</a:t>
                      </a:r>
                      <a:r>
                        <a:rPr sz="1200" spc="-10" dirty="0">
                          <a:latin typeface="Cambria" panose="02040503050406030204"/>
                          <a:cs typeface="Cambria" panose="02040503050406030204"/>
                        </a:rPr>
                        <a:t>d</a:t>
                      </a:r>
                      <a:r>
                        <a:rPr sz="1200" dirty="0">
                          <a:latin typeface="Cambria" panose="02040503050406030204"/>
                          <a:cs typeface="Cambria" panose="02040503050406030204"/>
                        </a:rPr>
                        <a:t>ate</a:t>
                      </a:r>
                      <a:r>
                        <a:rPr sz="1200" spc="-5" dirty="0">
                          <a:latin typeface="Cambria" panose="02040503050406030204"/>
                          <a:cs typeface="Cambria" panose="02040503050406030204"/>
                        </a:rPr>
                        <a:t>_</a:t>
                      </a:r>
                      <a:r>
                        <a:rPr sz="1200" spc="-10" dirty="0">
                          <a:latin typeface="Cambria" panose="02040503050406030204"/>
                          <a:cs typeface="Cambria" panose="02040503050406030204"/>
                        </a:rPr>
                        <a:t>d</a:t>
                      </a:r>
                      <a:r>
                        <a:rPr sz="1200" dirty="0">
                          <a:latin typeface="Cambria" panose="02040503050406030204"/>
                          <a:cs typeface="Cambria" panose="02040503050406030204"/>
                        </a:rPr>
                        <a:t>ate</a:t>
                      </a:r>
                      <a:endParaRPr sz="1200">
                        <a:latin typeface="Cambria" panose="02040503050406030204"/>
                        <a:cs typeface="Cambria" panose="02040503050406030204"/>
                      </a:endParaRPr>
                    </a:p>
                  </a:txBody>
                  <a:tcPr marL="0" marR="0" marT="116205" marB="0"/>
                </a:tc>
                <a:tc>
                  <a:txBody>
                    <a:bodyPr/>
                    <a:lstStyle/>
                    <a:p>
                      <a:pPr algn="ctr">
                        <a:lnSpc>
                          <a:spcPct val="100000"/>
                        </a:lnSpc>
                        <a:spcBef>
                          <a:spcPts val="915"/>
                        </a:spcBef>
                      </a:pPr>
                      <a:r>
                        <a:rPr sz="1200" spc="-5" dirty="0">
                          <a:latin typeface="Cambria" panose="02040503050406030204"/>
                          <a:cs typeface="Cambria" panose="02040503050406030204"/>
                        </a:rPr>
                        <a:t>varchar</a:t>
                      </a:r>
                      <a:endParaRPr sz="1200">
                        <a:latin typeface="Cambria" panose="02040503050406030204"/>
                        <a:cs typeface="Cambria" panose="02040503050406030204"/>
                      </a:endParaRPr>
                    </a:p>
                    <a:p>
                      <a:pPr marL="68580" marR="60325" algn="ctr">
                        <a:lnSpc>
                          <a:spcPct val="233000"/>
                        </a:lnSpc>
                      </a:pPr>
                      <a:r>
                        <a:rPr sz="1200" dirty="0">
                          <a:latin typeface="Cambria" panose="02040503050406030204"/>
                          <a:cs typeface="Cambria" panose="02040503050406030204"/>
                        </a:rPr>
                        <a:t>ti</a:t>
                      </a:r>
                      <a:r>
                        <a:rPr sz="1200" spc="-5" dirty="0">
                          <a:latin typeface="Cambria" panose="02040503050406030204"/>
                          <a:cs typeface="Cambria" panose="02040503050406030204"/>
                        </a:rPr>
                        <a:t>m</a:t>
                      </a:r>
                      <a:r>
                        <a:rPr sz="1200" dirty="0">
                          <a:latin typeface="Cambria" panose="02040503050406030204"/>
                          <a:cs typeface="Cambria" panose="02040503050406030204"/>
                        </a:rPr>
                        <a:t>esta</a:t>
                      </a:r>
                      <a:r>
                        <a:rPr sz="1200" spc="-5" dirty="0">
                          <a:latin typeface="Cambria" panose="02040503050406030204"/>
                          <a:cs typeface="Cambria" panose="02040503050406030204"/>
                        </a:rPr>
                        <a:t>m</a:t>
                      </a:r>
                      <a:r>
                        <a:rPr sz="1200" dirty="0">
                          <a:latin typeface="Cambria" panose="02040503050406030204"/>
                          <a:cs typeface="Cambria" panose="02040503050406030204"/>
                        </a:rPr>
                        <a:t>p  ti</a:t>
                      </a:r>
                      <a:r>
                        <a:rPr sz="1200" spc="-5" dirty="0">
                          <a:latin typeface="Cambria" panose="02040503050406030204"/>
                          <a:cs typeface="Cambria" panose="02040503050406030204"/>
                        </a:rPr>
                        <a:t>m</a:t>
                      </a:r>
                      <a:r>
                        <a:rPr sz="1200" dirty="0">
                          <a:latin typeface="Cambria" panose="02040503050406030204"/>
                          <a:cs typeface="Cambria" panose="02040503050406030204"/>
                        </a:rPr>
                        <a:t>esta</a:t>
                      </a:r>
                      <a:r>
                        <a:rPr sz="1200" spc="-5" dirty="0">
                          <a:latin typeface="Cambria" panose="02040503050406030204"/>
                          <a:cs typeface="Cambria" panose="02040503050406030204"/>
                        </a:rPr>
                        <a:t>m</a:t>
                      </a:r>
                      <a:r>
                        <a:rPr sz="1200" dirty="0">
                          <a:latin typeface="Cambria" panose="02040503050406030204"/>
                          <a:cs typeface="Cambria" panose="02040503050406030204"/>
                        </a:rPr>
                        <a:t>p</a:t>
                      </a:r>
                      <a:endParaRPr sz="1200">
                        <a:latin typeface="Cambria" panose="02040503050406030204"/>
                        <a:cs typeface="Cambria" panose="02040503050406030204"/>
                      </a:endParaRPr>
                    </a:p>
                  </a:txBody>
                  <a:tcPr marL="0" marR="0" marT="116205" marB="0"/>
                </a:tc>
                <a:tc>
                  <a:txBody>
                    <a:bodyPr/>
                    <a:lstStyle/>
                    <a:p>
                      <a:pPr marL="93980">
                        <a:lnSpc>
                          <a:spcPct val="100000"/>
                        </a:lnSpc>
                        <a:spcBef>
                          <a:spcPts val="915"/>
                        </a:spcBef>
                      </a:pPr>
                      <a:r>
                        <a:rPr sz="1200" spc="-5" dirty="0">
                          <a:latin typeface="Cambria" panose="02040503050406030204"/>
                          <a:cs typeface="Cambria" panose="02040503050406030204"/>
                        </a:rPr>
                        <a:t>255</a:t>
                      </a:r>
                      <a:endParaRPr sz="1200">
                        <a:latin typeface="Cambria" panose="02040503050406030204"/>
                        <a:cs typeface="Cambria" panose="02040503050406030204"/>
                      </a:endParaRPr>
                    </a:p>
                  </a:txBody>
                  <a:tcPr marL="0" marR="0" marT="116205" marB="0"/>
                </a:tc>
                <a:tc>
                  <a:txBody>
                    <a:bodyPr/>
                    <a:lstStyle/>
                    <a:p>
                      <a:pPr marR="31750" algn="ctr">
                        <a:lnSpc>
                          <a:spcPct val="100000"/>
                        </a:lnSpc>
                        <a:spcBef>
                          <a:spcPts val="91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p>
                      <a:pPr marL="220345" marR="252730" algn="ctr">
                        <a:lnSpc>
                          <a:spcPct val="233000"/>
                        </a:lnSpc>
                      </a:pPr>
                      <a:r>
                        <a:rPr sz="1200" dirty="0">
                          <a:latin typeface="宋体" panose="02010600030101010101" pitchFamily="2" charset="-122"/>
                          <a:cs typeface="宋体" panose="02010600030101010101" pitchFamily="2" charset="-122"/>
                        </a:rPr>
                        <a:t>是 是</a:t>
                      </a:r>
                      <a:endParaRPr sz="1200">
                        <a:latin typeface="宋体" panose="02010600030101010101" pitchFamily="2" charset="-122"/>
                        <a:cs typeface="宋体" panose="02010600030101010101" pitchFamily="2" charset="-122"/>
                      </a:endParaRPr>
                    </a:p>
                  </a:txBody>
                  <a:tcPr marL="0" marR="0" marT="116205" marB="0"/>
                </a:tc>
                <a:tc gridSpan="2">
                  <a:txBody>
                    <a:bodyPr/>
                    <a:lstStyle/>
                    <a:p>
                      <a:pPr marL="912495">
                        <a:lnSpc>
                          <a:spcPct val="100000"/>
                        </a:lnSpc>
                        <a:spcBef>
                          <a:spcPts val="915"/>
                        </a:spcBef>
                      </a:pPr>
                      <a:r>
                        <a:rPr sz="1200" dirty="0">
                          <a:latin typeface="宋体" panose="02010600030101010101" pitchFamily="2" charset="-122"/>
                          <a:cs typeface="宋体" panose="02010600030101010101" pitchFamily="2" charset="-122"/>
                        </a:rPr>
                        <a:t>个性签名</a:t>
                      </a:r>
                      <a:endParaRPr sz="1200">
                        <a:latin typeface="宋体" panose="02010600030101010101" pitchFamily="2" charset="-122"/>
                        <a:cs typeface="宋体" panose="02010600030101010101" pitchFamily="2" charset="-122"/>
                      </a:endParaRPr>
                    </a:p>
                    <a:p>
                      <a:pPr marL="912495" marR="24130">
                        <a:lnSpc>
                          <a:spcPct val="233000"/>
                        </a:lnSpc>
                      </a:pPr>
                      <a:r>
                        <a:rPr sz="1200" dirty="0">
                          <a:latin typeface="宋体" panose="02010600030101010101" pitchFamily="2" charset="-122"/>
                          <a:cs typeface="宋体" panose="02010600030101010101" pitchFamily="2" charset="-122"/>
                        </a:rPr>
                        <a:t>创建时间 更新时间</a:t>
                      </a:r>
                      <a:endParaRPr sz="1200">
                        <a:latin typeface="宋体" panose="02010600030101010101" pitchFamily="2" charset="-122"/>
                        <a:cs typeface="宋体" panose="02010600030101010101" pitchFamily="2" charset="-122"/>
                      </a:endParaRPr>
                    </a:p>
                  </a:txBody>
                  <a:tcPr marL="0" marR="0" marT="116205" marB="0"/>
                </a:tc>
                <a:tc hMerge="1">
                  <a:tcPr marL="0" marR="0" marT="0" marB="0"/>
                </a:tc>
              </a:tr>
              <a:tr h="869324">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130810">
                        <a:lnSpc>
                          <a:spcPct val="100000"/>
                        </a:lnSpc>
                        <a:spcBef>
                          <a:spcPts val="1130"/>
                        </a:spcBef>
                      </a:pPr>
                      <a:r>
                        <a:rPr sz="1200" dirty="0">
                          <a:latin typeface="宋体" panose="02010600030101010101" pitchFamily="2" charset="-122"/>
                          <a:cs typeface="宋体" panose="02010600030101010101" pitchFamily="2" charset="-122"/>
                        </a:rPr>
                        <a:t>表</a:t>
                      </a:r>
                      <a:r>
                        <a:rPr sz="1200" spc="-350" dirty="0">
                          <a:latin typeface="宋体" panose="02010600030101010101" pitchFamily="2" charset="-122"/>
                          <a:cs typeface="宋体" panose="02010600030101010101" pitchFamily="2" charset="-122"/>
                        </a:rPr>
                        <a:t> </a:t>
                      </a:r>
                      <a:r>
                        <a:rPr sz="1200" spc="-5" dirty="0">
                          <a:latin typeface="Cambria" panose="02040503050406030204"/>
                          <a:cs typeface="Cambria" panose="02040503050406030204"/>
                        </a:rPr>
                        <a:t>3.16</a:t>
                      </a:r>
                      <a:endParaRPr sz="1200">
                        <a:latin typeface="Cambria" panose="02040503050406030204"/>
                        <a:cs typeface="Cambria" panose="02040503050406030204"/>
                      </a:endParaRPr>
                    </a:p>
                  </a:txBody>
                  <a:tcPr marL="0" marR="0" marT="0" marB="0"/>
                </a:tc>
                <a:tc>
                  <a:txBody>
                    <a:bodyPr/>
                    <a:lstStyle/>
                    <a:p>
                      <a:pPr>
                        <a:lnSpc>
                          <a:spcPct val="100000"/>
                        </a:lnSpc>
                      </a:pPr>
                      <a:endParaRPr sz="1200">
                        <a:latin typeface="Times New Roman" panose="02020603050405020304"/>
                        <a:cs typeface="Times New Roman" panose="02020603050405020304"/>
                      </a:endParaRPr>
                    </a:p>
                    <a:p>
                      <a:pPr>
                        <a:lnSpc>
                          <a:spcPct val="100000"/>
                        </a:lnSpc>
                      </a:pPr>
                      <a:endParaRPr sz="1200">
                        <a:latin typeface="Times New Roman" panose="02020603050405020304"/>
                        <a:cs typeface="Times New Roman" panose="02020603050405020304"/>
                      </a:endParaRPr>
                    </a:p>
                    <a:p>
                      <a:pPr>
                        <a:lnSpc>
                          <a:spcPct val="100000"/>
                        </a:lnSpc>
                        <a:spcBef>
                          <a:spcPts val="40"/>
                        </a:spcBef>
                      </a:pPr>
                      <a:endParaRPr sz="1350">
                        <a:latin typeface="Times New Roman" panose="02020603050405020304"/>
                        <a:cs typeface="Times New Roman" panose="02020603050405020304"/>
                      </a:endParaRPr>
                    </a:p>
                    <a:p>
                      <a:pPr marL="48260">
                        <a:lnSpc>
                          <a:spcPct val="100000"/>
                        </a:lnSpc>
                      </a:pPr>
                      <a:r>
                        <a:rPr sz="1200" dirty="0">
                          <a:latin typeface="宋体" panose="02010600030101010101" pitchFamily="2" charset="-122"/>
                          <a:cs typeface="宋体" panose="02010600030101010101" pitchFamily="2" charset="-122"/>
                        </a:rPr>
                        <a:t>喜欢表</a:t>
                      </a:r>
                      <a:endParaRPr sz="1200">
                        <a:latin typeface="宋体" panose="02010600030101010101" pitchFamily="2" charset="-122"/>
                        <a:cs typeface="宋体" panose="02010600030101010101" pitchFamily="2" charset="-122"/>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r>
              <a:tr h="414347">
                <a:tc>
                  <a:txBody>
                    <a:bodyPr/>
                    <a:lstStyle/>
                    <a:p>
                      <a:pPr marR="28575" algn="ctr">
                        <a:lnSpc>
                          <a:spcPct val="100000"/>
                        </a:lnSpc>
                        <a:spcBef>
                          <a:spcPts val="865"/>
                        </a:spcBef>
                      </a:pPr>
                      <a:r>
                        <a:rPr sz="1200" dirty="0">
                          <a:latin typeface="宋体" panose="02010600030101010101" pitchFamily="2" charset="-122"/>
                          <a:cs typeface="宋体" panose="02010600030101010101" pitchFamily="2" charset="-122"/>
                        </a:rPr>
                        <a:t>列名</a:t>
                      </a:r>
                      <a:endParaRPr sz="1200">
                        <a:latin typeface="宋体" panose="02010600030101010101" pitchFamily="2" charset="-122"/>
                        <a:cs typeface="宋体" panose="02010600030101010101" pitchFamily="2" charset="-122"/>
                      </a:endParaRPr>
                    </a:p>
                  </a:txBody>
                  <a:tcPr marL="0" marR="0" marT="109855" marB="0"/>
                </a:tc>
                <a:tc>
                  <a:txBody>
                    <a:bodyPr/>
                    <a:lstStyle/>
                    <a:p>
                      <a:pPr algn="ctr">
                        <a:lnSpc>
                          <a:spcPct val="100000"/>
                        </a:lnSpc>
                        <a:spcBef>
                          <a:spcPts val="865"/>
                        </a:spcBef>
                      </a:pPr>
                      <a:r>
                        <a:rPr sz="1200" dirty="0">
                          <a:latin typeface="宋体" panose="02010600030101010101" pitchFamily="2" charset="-122"/>
                          <a:cs typeface="宋体" panose="02010600030101010101" pitchFamily="2" charset="-122"/>
                        </a:rPr>
                        <a:t>数据类型</a:t>
                      </a:r>
                      <a:endParaRPr sz="1200">
                        <a:latin typeface="宋体" panose="02010600030101010101" pitchFamily="2" charset="-122"/>
                        <a:cs typeface="宋体" panose="02010600030101010101" pitchFamily="2" charset="-122"/>
                      </a:endParaRPr>
                    </a:p>
                  </a:txBody>
                  <a:tcPr marL="0" marR="0" marT="109855" marB="0"/>
                </a:tc>
                <a:tc>
                  <a:txBody>
                    <a:bodyPr/>
                    <a:lstStyle/>
                    <a:p>
                      <a:pPr marL="67945">
                        <a:lnSpc>
                          <a:spcPct val="100000"/>
                        </a:lnSpc>
                        <a:spcBef>
                          <a:spcPts val="865"/>
                        </a:spcBef>
                      </a:pPr>
                      <a:r>
                        <a:rPr sz="1200" dirty="0">
                          <a:latin typeface="宋体" panose="02010600030101010101" pitchFamily="2" charset="-122"/>
                          <a:cs typeface="宋体" panose="02010600030101010101" pitchFamily="2" charset="-122"/>
                        </a:rPr>
                        <a:t>长度</a:t>
                      </a:r>
                      <a:endParaRPr sz="1200">
                        <a:latin typeface="宋体" panose="02010600030101010101" pitchFamily="2" charset="-122"/>
                        <a:cs typeface="宋体" panose="02010600030101010101" pitchFamily="2" charset="-122"/>
                      </a:endParaRPr>
                    </a:p>
                  </a:txBody>
                  <a:tcPr marL="0" marR="0" marT="109855" marB="0"/>
                </a:tc>
                <a:tc>
                  <a:txBody>
                    <a:bodyPr/>
                    <a:lstStyle/>
                    <a:p>
                      <a:pPr marL="67945">
                        <a:lnSpc>
                          <a:spcPct val="100000"/>
                        </a:lnSpc>
                        <a:spcBef>
                          <a:spcPts val="865"/>
                        </a:spcBef>
                      </a:pPr>
                      <a:r>
                        <a:rPr sz="1200" dirty="0">
                          <a:latin typeface="宋体" panose="02010600030101010101" pitchFamily="2" charset="-122"/>
                          <a:cs typeface="宋体" panose="02010600030101010101" pitchFamily="2" charset="-122"/>
                        </a:rPr>
                        <a:t>允许空</a:t>
                      </a:r>
                      <a:endParaRPr sz="1200">
                        <a:latin typeface="宋体" panose="02010600030101010101" pitchFamily="2" charset="-122"/>
                        <a:cs typeface="宋体" panose="02010600030101010101" pitchFamily="2" charset="-122"/>
                      </a:endParaRPr>
                    </a:p>
                  </a:txBody>
                  <a:tcPr marL="0" marR="0" marT="109855" marB="0"/>
                </a:tc>
                <a:tc>
                  <a:txBody>
                    <a:bodyPr/>
                    <a:lstStyle/>
                    <a:p>
                      <a:pPr marL="28575">
                        <a:lnSpc>
                          <a:spcPct val="100000"/>
                        </a:lnSpc>
                        <a:spcBef>
                          <a:spcPts val="865"/>
                        </a:spcBef>
                      </a:pPr>
                      <a:r>
                        <a:rPr sz="1200" dirty="0">
                          <a:latin typeface="宋体" panose="02010600030101010101" pitchFamily="2" charset="-122"/>
                          <a:cs typeface="宋体" panose="02010600030101010101" pitchFamily="2" charset="-122"/>
                        </a:rPr>
                        <a:t>主键</a:t>
                      </a:r>
                      <a:r>
                        <a:rPr sz="1200" spc="409"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外键</a:t>
                      </a:r>
                      <a:endParaRPr sz="1200">
                        <a:latin typeface="宋体" panose="02010600030101010101" pitchFamily="2" charset="-122"/>
                        <a:cs typeface="宋体" panose="02010600030101010101" pitchFamily="2" charset="-122"/>
                      </a:endParaRPr>
                    </a:p>
                  </a:txBody>
                  <a:tcPr marL="0" marR="0" marT="109855" marB="0"/>
                </a:tc>
                <a:tc>
                  <a:txBody>
                    <a:bodyPr/>
                    <a:lstStyle/>
                    <a:p>
                      <a:pPr marL="220345">
                        <a:lnSpc>
                          <a:spcPct val="100000"/>
                        </a:lnSpc>
                        <a:spcBef>
                          <a:spcPts val="865"/>
                        </a:spcBef>
                      </a:pPr>
                      <a:r>
                        <a:rPr sz="1200" dirty="0">
                          <a:latin typeface="宋体" panose="02010600030101010101" pitchFamily="2" charset="-122"/>
                          <a:cs typeface="宋体" panose="02010600030101010101" pitchFamily="2" charset="-122"/>
                        </a:rPr>
                        <a:t>说明</a:t>
                      </a:r>
                      <a:endParaRPr sz="1200">
                        <a:latin typeface="宋体" panose="02010600030101010101" pitchFamily="2" charset="-122"/>
                        <a:cs typeface="宋体" panose="02010600030101010101" pitchFamily="2" charset="-122"/>
                      </a:endParaRPr>
                    </a:p>
                  </a:txBody>
                  <a:tcPr marL="0" marR="0" marT="109855" marB="0"/>
                </a:tc>
              </a:tr>
              <a:tr h="2015787">
                <a:tc>
                  <a:txBody>
                    <a:bodyPr/>
                    <a:lstStyle/>
                    <a:p>
                      <a:pPr marR="29845"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p>
                      <a:pPr marL="31750" marR="60960" indent="-2540" algn="ctr">
                        <a:lnSpc>
                          <a:spcPct val="233000"/>
                        </a:lnSpc>
                      </a:pPr>
                      <a:r>
                        <a:rPr sz="1200" spc="-5" dirty="0">
                          <a:latin typeface="Cambria" panose="02040503050406030204"/>
                          <a:cs typeface="Cambria" panose="02040503050406030204"/>
                        </a:rPr>
                        <a:t>user_id  video_id  create_date  u</a:t>
                      </a:r>
                      <a:r>
                        <a:rPr sz="1200" dirty="0">
                          <a:latin typeface="Cambria" panose="02040503050406030204"/>
                          <a:cs typeface="Cambria" panose="02040503050406030204"/>
                        </a:rPr>
                        <a:t>p</a:t>
                      </a:r>
                      <a:r>
                        <a:rPr sz="1200" spc="-10" dirty="0">
                          <a:latin typeface="Cambria" panose="02040503050406030204"/>
                          <a:cs typeface="Cambria" panose="02040503050406030204"/>
                        </a:rPr>
                        <a:t>d</a:t>
                      </a:r>
                      <a:r>
                        <a:rPr sz="1200" dirty="0">
                          <a:latin typeface="Cambria" panose="02040503050406030204"/>
                          <a:cs typeface="Cambria" panose="02040503050406030204"/>
                        </a:rPr>
                        <a:t>ate</a:t>
                      </a:r>
                      <a:r>
                        <a:rPr sz="1200" spc="-5" dirty="0">
                          <a:latin typeface="Cambria" panose="02040503050406030204"/>
                          <a:cs typeface="Cambria" panose="02040503050406030204"/>
                        </a:rPr>
                        <a:t>_</a:t>
                      </a:r>
                      <a:r>
                        <a:rPr sz="1200" spc="-10" dirty="0">
                          <a:latin typeface="Cambria" panose="02040503050406030204"/>
                          <a:cs typeface="Cambria" panose="02040503050406030204"/>
                        </a:rPr>
                        <a:t>d</a:t>
                      </a:r>
                      <a:r>
                        <a:rPr sz="1200" dirty="0">
                          <a:latin typeface="Cambria" panose="02040503050406030204"/>
                          <a:cs typeface="Cambria" panose="02040503050406030204"/>
                        </a:rPr>
                        <a:t>ate</a:t>
                      </a:r>
                      <a:endParaRPr sz="1200">
                        <a:latin typeface="Cambria" panose="02040503050406030204"/>
                        <a:cs typeface="Cambria" panose="02040503050406030204"/>
                      </a:endParaRPr>
                    </a:p>
                  </a:txBody>
                  <a:tcPr marL="0" marR="0" marT="122555" marB="0"/>
                </a:tc>
                <a:tc>
                  <a:txBody>
                    <a:bodyPr/>
                    <a:lstStyle/>
                    <a:p>
                      <a:pPr algn="ctr">
                        <a:lnSpc>
                          <a:spcPct val="100000"/>
                        </a:lnSpc>
                        <a:spcBef>
                          <a:spcPts val="965"/>
                        </a:spcBef>
                      </a:pPr>
                      <a:r>
                        <a:rPr sz="1200" spc="-5" dirty="0">
                          <a:latin typeface="Cambria" panose="02040503050406030204"/>
                          <a:cs typeface="Cambria" panose="02040503050406030204"/>
                        </a:rPr>
                        <a:t>bigint</a:t>
                      </a:r>
                      <a:endParaRPr sz="1200">
                        <a:latin typeface="Cambria" panose="02040503050406030204"/>
                        <a:cs typeface="Cambria" panose="02040503050406030204"/>
                      </a:endParaRPr>
                    </a:p>
                    <a:p>
                      <a:pPr marL="68580" marR="60325" indent="-1270" algn="ctr">
                        <a:lnSpc>
                          <a:spcPct val="233000"/>
                        </a:lnSpc>
                      </a:pPr>
                      <a:r>
                        <a:rPr sz="1200" spc="-5" dirty="0">
                          <a:latin typeface="Cambria" panose="02040503050406030204"/>
                          <a:cs typeface="Cambria" panose="02040503050406030204"/>
                        </a:rPr>
                        <a:t>bigint  bigint  </a:t>
                      </a:r>
                      <a:r>
                        <a:rPr sz="1200" dirty="0">
                          <a:latin typeface="Cambria" panose="02040503050406030204"/>
                          <a:cs typeface="Cambria" panose="02040503050406030204"/>
                        </a:rPr>
                        <a:t>ti</a:t>
                      </a:r>
                      <a:r>
                        <a:rPr sz="1200" spc="-5" dirty="0">
                          <a:latin typeface="Cambria" panose="02040503050406030204"/>
                          <a:cs typeface="Cambria" panose="02040503050406030204"/>
                        </a:rPr>
                        <a:t>m</a:t>
                      </a:r>
                      <a:r>
                        <a:rPr sz="1200" dirty="0">
                          <a:latin typeface="Cambria" panose="02040503050406030204"/>
                          <a:cs typeface="Cambria" panose="02040503050406030204"/>
                        </a:rPr>
                        <a:t>esta</a:t>
                      </a:r>
                      <a:r>
                        <a:rPr sz="1200" spc="-5" dirty="0">
                          <a:latin typeface="Cambria" panose="02040503050406030204"/>
                          <a:cs typeface="Cambria" panose="02040503050406030204"/>
                        </a:rPr>
                        <a:t>m</a:t>
                      </a:r>
                      <a:r>
                        <a:rPr sz="1200" dirty="0">
                          <a:latin typeface="Cambria" panose="02040503050406030204"/>
                          <a:cs typeface="Cambria" panose="02040503050406030204"/>
                        </a:rPr>
                        <a:t>p  ti</a:t>
                      </a:r>
                      <a:r>
                        <a:rPr sz="1200" spc="-5" dirty="0">
                          <a:latin typeface="Cambria" panose="02040503050406030204"/>
                          <a:cs typeface="Cambria" panose="02040503050406030204"/>
                        </a:rPr>
                        <a:t>m</a:t>
                      </a:r>
                      <a:r>
                        <a:rPr sz="1200" dirty="0">
                          <a:latin typeface="Cambria" panose="02040503050406030204"/>
                          <a:cs typeface="Cambria" panose="02040503050406030204"/>
                        </a:rPr>
                        <a:t>esta</a:t>
                      </a:r>
                      <a:r>
                        <a:rPr sz="1200" spc="-5" dirty="0">
                          <a:latin typeface="Cambria" panose="02040503050406030204"/>
                          <a:cs typeface="Cambria" panose="02040503050406030204"/>
                        </a:rPr>
                        <a:t>m</a:t>
                      </a:r>
                      <a:r>
                        <a:rPr sz="1200" dirty="0">
                          <a:latin typeface="Cambria" panose="02040503050406030204"/>
                          <a:cs typeface="Cambria" panose="02040503050406030204"/>
                        </a:rPr>
                        <a:t>p</a:t>
                      </a:r>
                      <a:endParaRPr sz="1200">
                        <a:latin typeface="Cambria" panose="02040503050406030204"/>
                        <a:cs typeface="Cambria" panose="02040503050406030204"/>
                      </a:endParaRPr>
                    </a:p>
                  </a:txBody>
                  <a:tcPr marL="0" marR="0" marT="122555"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R="31750" algn="ctr">
                        <a:lnSpc>
                          <a:spcPct val="100000"/>
                        </a:lnSpc>
                        <a:spcBef>
                          <a:spcPts val="965"/>
                        </a:spcBef>
                      </a:pPr>
                      <a:r>
                        <a:rPr sz="1200" dirty="0">
                          <a:latin typeface="宋体" panose="02010600030101010101" pitchFamily="2" charset="-122"/>
                          <a:cs typeface="宋体" panose="02010600030101010101" pitchFamily="2" charset="-122"/>
                        </a:rPr>
                        <a:t>否</a:t>
                      </a:r>
                      <a:endParaRPr sz="1200">
                        <a:latin typeface="宋体" panose="02010600030101010101" pitchFamily="2" charset="-122"/>
                        <a:cs typeface="宋体" panose="02010600030101010101" pitchFamily="2" charset="-122"/>
                      </a:endParaRPr>
                    </a:p>
                    <a:p>
                      <a:pPr marL="220345" marR="252730" algn="just">
                        <a:lnSpc>
                          <a:spcPct val="233000"/>
                        </a:lnSpc>
                      </a:pPr>
                      <a:r>
                        <a:rPr sz="1200" dirty="0">
                          <a:latin typeface="宋体" panose="02010600030101010101" pitchFamily="2" charset="-122"/>
                          <a:cs typeface="宋体" panose="02010600030101010101" pitchFamily="2" charset="-122"/>
                        </a:rPr>
                        <a:t>是 是 是 是</a:t>
                      </a:r>
                      <a:endParaRPr sz="1200">
                        <a:latin typeface="宋体" panose="02010600030101010101" pitchFamily="2" charset="-122"/>
                        <a:cs typeface="宋体" panose="02010600030101010101" pitchFamily="2" charset="-122"/>
                      </a:endParaRPr>
                    </a:p>
                  </a:txBody>
                  <a:tcPr marL="0" marR="0" marT="122555" marB="0"/>
                </a:tc>
                <a:tc>
                  <a:txBody>
                    <a:bodyPr/>
                    <a:lstStyle/>
                    <a:p>
                      <a:pPr marL="104775">
                        <a:lnSpc>
                          <a:spcPct val="100000"/>
                        </a:lnSpc>
                        <a:spcBef>
                          <a:spcPts val="965"/>
                        </a:spcBef>
                      </a:pPr>
                      <a:r>
                        <a:rPr sz="1200" dirty="0">
                          <a:latin typeface="宋体" panose="02010600030101010101" pitchFamily="2" charset="-122"/>
                          <a:cs typeface="宋体" panose="02010600030101010101" pitchFamily="2" charset="-122"/>
                        </a:rPr>
                        <a:t>是</a:t>
                      </a:r>
                      <a:endParaRPr sz="1200">
                        <a:latin typeface="宋体" panose="02010600030101010101" pitchFamily="2" charset="-122"/>
                        <a:cs typeface="宋体" panose="02010600030101010101" pitchFamily="2" charset="-122"/>
                      </a:endParaRPr>
                    </a:p>
                  </a:txBody>
                  <a:tcPr marL="0" marR="0" marT="122555" marB="0"/>
                </a:tc>
                <a:tc>
                  <a:txBody>
                    <a:bodyPr/>
                    <a:lstStyle/>
                    <a:p>
                      <a:pPr marL="35560" algn="ctr">
                        <a:lnSpc>
                          <a:spcPct val="100000"/>
                        </a:lnSpc>
                        <a:spcBef>
                          <a:spcPts val="965"/>
                        </a:spcBef>
                      </a:pPr>
                      <a:r>
                        <a:rPr sz="1200" dirty="0">
                          <a:latin typeface="Cambria" panose="02040503050406030204"/>
                          <a:cs typeface="Cambria" panose="02040503050406030204"/>
                        </a:rPr>
                        <a:t>id</a:t>
                      </a:r>
                      <a:endParaRPr sz="1200">
                        <a:latin typeface="Cambria" panose="02040503050406030204"/>
                        <a:cs typeface="Cambria" panose="02040503050406030204"/>
                      </a:endParaRPr>
                    </a:p>
                    <a:p>
                      <a:pPr marL="67945" marR="24130" indent="635" algn="ctr">
                        <a:lnSpc>
                          <a:spcPct val="233000"/>
                        </a:lnSpc>
                      </a:pPr>
                      <a:r>
                        <a:rPr sz="1200" dirty="0">
                          <a:latin typeface="宋体" panose="02010600030101010101" pitchFamily="2" charset="-122"/>
                          <a:cs typeface="宋体" panose="02010600030101010101" pitchFamily="2" charset="-122"/>
                        </a:rPr>
                        <a:t>用 户 </a:t>
                      </a:r>
                      <a:r>
                        <a:rPr sz="1200" dirty="0">
                          <a:latin typeface="Cambria" panose="02040503050406030204"/>
                          <a:cs typeface="Cambria" panose="02040503050406030204"/>
                        </a:rPr>
                        <a:t>id  </a:t>
                      </a:r>
                      <a:r>
                        <a:rPr sz="1200" dirty="0">
                          <a:latin typeface="宋体" panose="02010600030101010101" pitchFamily="2" charset="-122"/>
                          <a:cs typeface="宋体" panose="02010600030101010101" pitchFamily="2" charset="-122"/>
                        </a:rPr>
                        <a:t>视 频 </a:t>
                      </a:r>
                      <a:r>
                        <a:rPr sz="1200" dirty="0">
                          <a:latin typeface="Cambria" panose="02040503050406030204"/>
                          <a:cs typeface="Cambria" panose="02040503050406030204"/>
                        </a:rPr>
                        <a:t>id  </a:t>
                      </a:r>
                      <a:r>
                        <a:rPr sz="1200" dirty="0">
                          <a:latin typeface="宋体" panose="02010600030101010101" pitchFamily="2" charset="-122"/>
                          <a:cs typeface="宋体" panose="02010600030101010101" pitchFamily="2" charset="-122"/>
                        </a:rPr>
                        <a:t>创建时间 更新时间</a:t>
                      </a:r>
                      <a:endParaRPr sz="1200">
                        <a:latin typeface="宋体" panose="02010600030101010101" pitchFamily="2" charset="-122"/>
                        <a:cs typeface="宋体" panose="02010600030101010101" pitchFamily="2" charset="-122"/>
                      </a:endParaRPr>
                    </a:p>
                  </a:txBody>
                  <a:tcPr marL="0" marR="0" marT="122555" marB="0"/>
                </a:tc>
              </a:tr>
            </a:tbl>
          </a:graphicData>
        </a:graphic>
      </p:graphicFrame>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27</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
        <p:nvSpPr>
          <p:cNvPr id="5" name="object 5"/>
          <p:cNvSpPr txBox="1"/>
          <p:nvPr/>
        </p:nvSpPr>
        <p:spPr>
          <a:xfrm>
            <a:off x="1128775" y="6419088"/>
            <a:ext cx="5580380" cy="1165860"/>
          </a:xfrm>
          <a:prstGeom prst="rect">
            <a:avLst/>
          </a:prstGeom>
        </p:spPr>
        <p:txBody>
          <a:bodyPr vert="horz" wrap="square" lIns="0" tIns="13335" rIns="0" bIns="0" rtlCol="0">
            <a:spAutoFit/>
          </a:bodyPr>
          <a:lstStyle/>
          <a:p>
            <a:pPr marL="12700">
              <a:lnSpc>
                <a:spcPct val="100000"/>
              </a:lnSpc>
              <a:spcBef>
                <a:spcPts val="105"/>
              </a:spcBef>
            </a:pPr>
            <a:r>
              <a:rPr sz="1400" b="1" dirty="0">
                <a:latin typeface="宋体" panose="02010600030101010101" pitchFamily="2" charset="-122"/>
                <a:cs typeface="宋体" panose="02010600030101010101" pitchFamily="2" charset="-122"/>
              </a:rPr>
              <a:t>4.3.3</a:t>
            </a:r>
            <a:r>
              <a:rPr sz="1400" b="1" spc="5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数</a:t>
            </a:r>
            <a:r>
              <a:rPr sz="1400" b="1" spc="-10" dirty="0">
                <a:latin typeface="黑体" panose="02010609060101010101" charset="-122"/>
                <a:cs typeface="黑体" panose="02010609060101010101" charset="-122"/>
              </a:rPr>
              <a:t>据库的</a:t>
            </a:r>
            <a:r>
              <a:rPr sz="1400" b="1" spc="5" dirty="0">
                <a:latin typeface="黑体" panose="02010609060101010101" charset="-122"/>
                <a:cs typeface="黑体" panose="02010609060101010101" charset="-122"/>
              </a:rPr>
              <a:t>连</a:t>
            </a:r>
            <a:r>
              <a:rPr sz="1400" b="1" spc="-5" dirty="0">
                <a:latin typeface="黑体" panose="02010609060101010101" charset="-122"/>
                <a:cs typeface="黑体" panose="02010609060101010101" charset="-122"/>
              </a:rPr>
              <a:t>接</a:t>
            </a:r>
            <a:endParaRPr sz="1400">
              <a:latin typeface="黑体" panose="02010609060101010101" charset="-122"/>
              <a:cs typeface="黑体" panose="02010609060101010101" charset="-122"/>
            </a:endParaRPr>
          </a:p>
          <a:p>
            <a:pPr marL="279400" marR="5080" indent="-178435">
              <a:lnSpc>
                <a:spcPct val="163000"/>
              </a:lnSpc>
              <a:spcBef>
                <a:spcPts val="270"/>
              </a:spcBef>
            </a:pPr>
            <a:r>
              <a:rPr sz="1200" dirty="0">
                <a:latin typeface="宋体" panose="02010600030101010101" pitchFamily="2" charset="-122"/>
                <a:cs typeface="宋体" panose="02010600030101010101" pitchFamily="2" charset="-122"/>
              </a:rPr>
              <a:t>本系统使用</a:t>
            </a:r>
            <a:r>
              <a:rPr sz="1200" spc="-310" dirty="0">
                <a:latin typeface="宋体" panose="02010600030101010101" pitchFamily="2" charset="-122"/>
                <a:cs typeface="宋体" panose="02010600030101010101" pitchFamily="2" charset="-122"/>
              </a:rPr>
              <a:t> </a:t>
            </a:r>
            <a:r>
              <a:rPr sz="1200" spc="-5" dirty="0">
                <a:latin typeface="Times New Roman" panose="02020603050405020304"/>
                <a:cs typeface="Times New Roman" panose="02020603050405020304"/>
              </a:rPr>
              <a:t>MyBatis</a:t>
            </a:r>
            <a:r>
              <a:rPr sz="1200" spc="-15" dirty="0">
                <a:latin typeface="Times New Roman" panose="02020603050405020304"/>
                <a:cs typeface="Times New Roman" panose="02020603050405020304"/>
              </a:rPr>
              <a:t> </a:t>
            </a:r>
            <a:r>
              <a:rPr sz="1200" dirty="0">
                <a:latin typeface="宋体" panose="02010600030101010101" pitchFamily="2" charset="-122"/>
                <a:cs typeface="宋体" panose="02010600030101010101" pitchFamily="2" charset="-122"/>
              </a:rPr>
              <a:t>连接</a:t>
            </a:r>
            <a:r>
              <a:rPr sz="1200" spc="-310" dirty="0">
                <a:latin typeface="宋体" panose="02010600030101010101" pitchFamily="2" charset="-122"/>
                <a:cs typeface="宋体" panose="02010600030101010101" pitchFamily="2" charset="-122"/>
              </a:rPr>
              <a:t> </a:t>
            </a:r>
            <a:r>
              <a:rPr sz="1200" dirty="0">
                <a:latin typeface="Times New Roman" panose="02020603050405020304"/>
                <a:cs typeface="Times New Roman" panose="02020603050405020304"/>
              </a:rPr>
              <a:t>MsSql</a:t>
            </a:r>
            <a:r>
              <a:rPr sz="1200" spc="-15" dirty="0">
                <a:latin typeface="Times New Roman" panose="02020603050405020304"/>
                <a:cs typeface="Times New Roman" panose="02020603050405020304"/>
              </a:rPr>
              <a:t> </a:t>
            </a:r>
            <a:r>
              <a:rPr sz="1200" dirty="0">
                <a:latin typeface="宋体" panose="02010600030101010101" pitchFamily="2" charset="-122"/>
                <a:cs typeface="宋体" panose="02010600030101010101" pitchFamily="2" charset="-122"/>
              </a:rPr>
              <a:t>数据库，需要借助</a:t>
            </a:r>
            <a:r>
              <a:rPr sz="1200" spc="-310" dirty="0">
                <a:latin typeface="宋体" panose="02010600030101010101" pitchFamily="2" charset="-122"/>
                <a:cs typeface="宋体" panose="02010600030101010101" pitchFamily="2" charset="-122"/>
              </a:rPr>
              <a:t> </a:t>
            </a:r>
            <a:r>
              <a:rPr sz="1200" dirty="0">
                <a:latin typeface="Times New Roman" panose="02020603050405020304"/>
                <a:cs typeface="Times New Roman" panose="02020603050405020304"/>
              </a:rPr>
              <a:t>jdbc</a:t>
            </a:r>
            <a:r>
              <a:rPr sz="1200" spc="-10" dirty="0">
                <a:latin typeface="Times New Roman" panose="02020603050405020304"/>
                <a:cs typeface="Times New Roman" panose="02020603050405020304"/>
              </a:rPr>
              <a:t> </a:t>
            </a:r>
            <a:r>
              <a:rPr sz="1200" dirty="0">
                <a:latin typeface="宋体" panose="02010600030101010101" pitchFamily="2" charset="-122"/>
                <a:cs typeface="宋体" panose="02010600030101010101" pitchFamily="2" charset="-122"/>
              </a:rPr>
              <a:t>连接池与数据进行绑定。 实现数据库的连接的具体实现方法是要建立</a:t>
            </a:r>
            <a:r>
              <a:rPr sz="1200" spc="-315" dirty="0">
                <a:latin typeface="宋体" panose="02010600030101010101" pitchFamily="2" charset="-122"/>
                <a:cs typeface="宋体" panose="02010600030101010101" pitchFamily="2" charset="-122"/>
              </a:rPr>
              <a:t> </a:t>
            </a:r>
            <a:r>
              <a:rPr sz="1200" spc="-5" dirty="0">
                <a:latin typeface="Times New Roman" panose="02020603050405020304"/>
                <a:cs typeface="Times New Roman" panose="02020603050405020304"/>
              </a:rPr>
              <a:t>application.properties</a:t>
            </a:r>
            <a:r>
              <a:rPr sz="1200" spc="-10" dirty="0">
                <a:latin typeface="Times New Roman" panose="02020603050405020304"/>
                <a:cs typeface="Times New Roman" panose="02020603050405020304"/>
              </a:rPr>
              <a:t> </a:t>
            </a:r>
            <a:r>
              <a:rPr sz="1200" dirty="0">
                <a:latin typeface="宋体" panose="02010600030101010101" pitchFamily="2" charset="-122"/>
                <a:cs typeface="宋体" panose="02010600030101010101" pitchFamily="2" charset="-122"/>
              </a:rPr>
              <a:t>文件</a:t>
            </a:r>
            <a:r>
              <a:rPr sz="1200" spc="-5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配置连接</a:t>
            </a:r>
            <a:endParaRPr sz="1200">
              <a:latin typeface="宋体" panose="02010600030101010101" pitchFamily="2" charset="-122"/>
              <a:cs typeface="宋体" panose="02010600030101010101" pitchFamily="2" charset="-122"/>
            </a:endParaRPr>
          </a:p>
          <a:p>
            <a:pPr marL="12700">
              <a:lnSpc>
                <a:spcPct val="100000"/>
              </a:lnSpc>
              <a:spcBef>
                <a:spcPts val="900"/>
              </a:spcBef>
            </a:pPr>
            <a:r>
              <a:rPr sz="1200" dirty="0">
                <a:latin typeface="宋体" panose="02010600030101010101" pitchFamily="2" charset="-122"/>
                <a:cs typeface="宋体" panose="02010600030101010101" pitchFamily="2" charset="-122"/>
              </a:rPr>
              <a:t>数据库相关信息，其中包含用户、密码、</a:t>
            </a:r>
            <a:r>
              <a:rPr sz="1200" spc="-5" dirty="0">
                <a:latin typeface="Times New Roman" panose="02020603050405020304"/>
                <a:cs typeface="Times New Roman" panose="02020603050405020304"/>
              </a:rPr>
              <a:t>MySQL</a:t>
            </a:r>
            <a:r>
              <a:rPr sz="1200" spc="-5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sever</a:t>
            </a:r>
            <a:r>
              <a:rPr sz="1200" spc="15" dirty="0">
                <a:latin typeface="Times New Roman" panose="02020603050405020304"/>
                <a:cs typeface="Times New Roman" panose="02020603050405020304"/>
              </a:rPr>
              <a:t> </a:t>
            </a:r>
            <a:r>
              <a:rPr sz="1200" dirty="0">
                <a:latin typeface="宋体" panose="02010600030101010101" pitchFamily="2" charset="-122"/>
                <a:cs typeface="宋体" panose="02010600030101010101" pitchFamily="2" charset="-122"/>
              </a:rPr>
              <a:t>的端口号等信息。</a:t>
            </a:r>
            <a:endParaRPr sz="1200">
              <a:latin typeface="宋体" panose="02010600030101010101" pitchFamily="2" charset="-122"/>
              <a:cs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p:nvPr/>
        </p:nvSpPr>
        <p:spPr>
          <a:xfrm>
            <a:off x="1136332" y="1250632"/>
            <a:ext cx="5748655" cy="2005330"/>
          </a:xfrm>
          <a:custGeom>
            <a:avLst/>
            <a:gdLst/>
            <a:ahLst/>
            <a:cxnLst/>
            <a:rect l="l" t="t" r="r" b="b"/>
            <a:pathLst>
              <a:path w="5748655" h="2005329">
                <a:moveTo>
                  <a:pt x="5748655" y="2005329"/>
                </a:moveTo>
                <a:lnTo>
                  <a:pt x="0" y="2005329"/>
                </a:lnTo>
                <a:lnTo>
                  <a:pt x="0" y="0"/>
                </a:lnTo>
                <a:lnTo>
                  <a:pt x="5748655" y="0"/>
                </a:lnTo>
                <a:lnTo>
                  <a:pt x="5748655" y="4762"/>
                </a:lnTo>
                <a:lnTo>
                  <a:pt x="9525" y="4762"/>
                </a:lnTo>
                <a:lnTo>
                  <a:pt x="4762" y="9524"/>
                </a:lnTo>
                <a:lnTo>
                  <a:pt x="9525" y="9524"/>
                </a:lnTo>
                <a:lnTo>
                  <a:pt x="9525" y="1995804"/>
                </a:lnTo>
                <a:lnTo>
                  <a:pt x="4762" y="1995804"/>
                </a:lnTo>
                <a:lnTo>
                  <a:pt x="9525" y="2000567"/>
                </a:lnTo>
                <a:lnTo>
                  <a:pt x="5748655" y="2000567"/>
                </a:lnTo>
                <a:lnTo>
                  <a:pt x="5748655" y="2005329"/>
                </a:lnTo>
                <a:close/>
              </a:path>
              <a:path w="5748655" h="2005329">
                <a:moveTo>
                  <a:pt x="9525" y="9524"/>
                </a:moveTo>
                <a:lnTo>
                  <a:pt x="4762" y="9524"/>
                </a:lnTo>
                <a:lnTo>
                  <a:pt x="9525" y="4762"/>
                </a:lnTo>
                <a:lnTo>
                  <a:pt x="9525" y="9524"/>
                </a:lnTo>
                <a:close/>
              </a:path>
              <a:path w="5748655" h="2005329">
                <a:moveTo>
                  <a:pt x="5739130" y="9524"/>
                </a:moveTo>
                <a:lnTo>
                  <a:pt x="9525" y="9524"/>
                </a:lnTo>
                <a:lnTo>
                  <a:pt x="9525" y="4762"/>
                </a:lnTo>
                <a:lnTo>
                  <a:pt x="5739130" y="4762"/>
                </a:lnTo>
                <a:lnTo>
                  <a:pt x="5739130" y="9524"/>
                </a:lnTo>
                <a:close/>
              </a:path>
              <a:path w="5748655" h="2005329">
                <a:moveTo>
                  <a:pt x="5739130" y="2000567"/>
                </a:moveTo>
                <a:lnTo>
                  <a:pt x="5739130" y="4762"/>
                </a:lnTo>
                <a:lnTo>
                  <a:pt x="5743892" y="9524"/>
                </a:lnTo>
                <a:lnTo>
                  <a:pt x="5748655" y="9524"/>
                </a:lnTo>
                <a:lnTo>
                  <a:pt x="5748655" y="1995804"/>
                </a:lnTo>
                <a:lnTo>
                  <a:pt x="5743892" y="1995804"/>
                </a:lnTo>
                <a:lnTo>
                  <a:pt x="5739130" y="2000567"/>
                </a:lnTo>
                <a:close/>
              </a:path>
              <a:path w="5748655" h="2005329">
                <a:moveTo>
                  <a:pt x="5748655" y="9524"/>
                </a:moveTo>
                <a:lnTo>
                  <a:pt x="5743892" y="9524"/>
                </a:lnTo>
                <a:lnTo>
                  <a:pt x="5739130" y="4762"/>
                </a:lnTo>
                <a:lnTo>
                  <a:pt x="5748655" y="4762"/>
                </a:lnTo>
                <a:lnTo>
                  <a:pt x="5748655" y="9524"/>
                </a:lnTo>
                <a:close/>
              </a:path>
              <a:path w="5748655" h="2005329">
                <a:moveTo>
                  <a:pt x="9525" y="2000567"/>
                </a:moveTo>
                <a:lnTo>
                  <a:pt x="4762" y="1995804"/>
                </a:lnTo>
                <a:lnTo>
                  <a:pt x="9525" y="1995804"/>
                </a:lnTo>
                <a:lnTo>
                  <a:pt x="9525" y="2000567"/>
                </a:lnTo>
                <a:close/>
              </a:path>
              <a:path w="5748655" h="2005329">
                <a:moveTo>
                  <a:pt x="5739130" y="2000567"/>
                </a:moveTo>
                <a:lnTo>
                  <a:pt x="9525" y="2000567"/>
                </a:lnTo>
                <a:lnTo>
                  <a:pt x="9525" y="1995804"/>
                </a:lnTo>
                <a:lnTo>
                  <a:pt x="5739130" y="1995804"/>
                </a:lnTo>
                <a:lnTo>
                  <a:pt x="5739130" y="2000567"/>
                </a:lnTo>
                <a:close/>
              </a:path>
              <a:path w="5748655" h="2005329">
                <a:moveTo>
                  <a:pt x="5748655" y="2000567"/>
                </a:moveTo>
                <a:lnTo>
                  <a:pt x="5739130" y="2000567"/>
                </a:lnTo>
                <a:lnTo>
                  <a:pt x="5743892" y="1995804"/>
                </a:lnTo>
                <a:lnTo>
                  <a:pt x="5748655" y="1995804"/>
                </a:lnTo>
                <a:lnTo>
                  <a:pt x="5748655" y="2000567"/>
                </a:lnTo>
                <a:close/>
              </a:path>
            </a:pathLst>
          </a:custGeom>
          <a:solidFill>
            <a:srgbClr val="000000"/>
          </a:solidFill>
        </p:spPr>
        <p:txBody>
          <a:bodyPr wrap="square" lIns="0" tIns="0" rIns="0" bIns="0" rtlCol="0"/>
          <a:lstStyle/>
          <a:p/>
        </p:txBody>
      </p:sp>
      <p:sp>
        <p:nvSpPr>
          <p:cNvPr id="5" name="object 5"/>
          <p:cNvSpPr txBox="1"/>
          <p:nvPr/>
        </p:nvSpPr>
        <p:spPr>
          <a:xfrm>
            <a:off x="1224788" y="1268716"/>
            <a:ext cx="5507355" cy="1781175"/>
          </a:xfrm>
          <a:prstGeom prst="rect">
            <a:avLst/>
          </a:prstGeom>
        </p:spPr>
        <p:txBody>
          <a:bodyPr vert="horz" wrap="square" lIns="0" tIns="12700" rIns="0" bIns="0" rtlCol="0">
            <a:spAutoFit/>
          </a:bodyPr>
          <a:lstStyle/>
          <a:p>
            <a:pPr marL="12700" marR="5080">
              <a:lnSpc>
                <a:spcPct val="124000"/>
              </a:lnSpc>
              <a:spcBef>
                <a:spcPts val="100"/>
              </a:spcBef>
            </a:pPr>
            <a:r>
              <a:rPr sz="1050" b="1" spc="-5" dirty="0">
                <a:solidFill>
                  <a:srgbClr val="004080"/>
                </a:solidFill>
                <a:latin typeface="Times New Roman" panose="02020603050405020304"/>
                <a:cs typeface="Times New Roman" panose="02020603050405020304"/>
              </a:rPr>
              <a:t>#datasource  spring.datasource.url=jdbc:mysql://192.168.100.130:3307/ruoyi?serverTimezone=Asia/Shanghai  spring.datasource.username=root</a:t>
            </a:r>
            <a:endParaRPr sz="1050">
              <a:latin typeface="Times New Roman" panose="02020603050405020304"/>
              <a:cs typeface="Times New Roman" panose="02020603050405020304"/>
            </a:endParaRPr>
          </a:p>
          <a:p>
            <a:pPr marL="12700">
              <a:lnSpc>
                <a:spcPct val="100000"/>
              </a:lnSpc>
              <a:spcBef>
                <a:spcPts val="300"/>
              </a:spcBef>
            </a:pPr>
            <a:r>
              <a:rPr sz="1050" b="1" spc="-5" dirty="0">
                <a:solidFill>
                  <a:srgbClr val="004080"/>
                </a:solidFill>
                <a:latin typeface="Times New Roman" panose="02020603050405020304"/>
                <a:cs typeface="Times New Roman" panose="02020603050405020304"/>
              </a:rPr>
              <a:t>spring.datasource.password=123456</a:t>
            </a:r>
            <a:endParaRPr sz="1050">
              <a:latin typeface="Times New Roman" panose="02020603050405020304"/>
              <a:cs typeface="Times New Roman" panose="02020603050405020304"/>
            </a:endParaRPr>
          </a:p>
          <a:p>
            <a:pPr marL="12700">
              <a:lnSpc>
                <a:spcPct val="100000"/>
              </a:lnSpc>
              <a:spcBef>
                <a:spcPts val="300"/>
              </a:spcBef>
            </a:pPr>
            <a:r>
              <a:rPr sz="1050" b="1" spc="-5" dirty="0">
                <a:solidFill>
                  <a:srgbClr val="004080"/>
                </a:solidFill>
                <a:latin typeface="Times New Roman" panose="02020603050405020304"/>
                <a:cs typeface="Times New Roman" panose="02020603050405020304"/>
              </a:rPr>
              <a:t>spring.datasource.driver-class-name=com.mysql.cj.jdbc.Driver</a:t>
            </a:r>
            <a:endParaRPr sz="1050">
              <a:latin typeface="Times New Roman" panose="02020603050405020304"/>
              <a:cs typeface="Times New Roman" panose="02020603050405020304"/>
            </a:endParaRPr>
          </a:p>
          <a:p>
            <a:pPr>
              <a:lnSpc>
                <a:spcPct val="100000"/>
              </a:lnSpc>
              <a:spcBef>
                <a:spcPts val="35"/>
              </a:spcBef>
            </a:pPr>
            <a:endParaRPr sz="1400">
              <a:latin typeface="Times New Roman" panose="02020603050405020304"/>
              <a:cs typeface="Times New Roman" panose="02020603050405020304"/>
            </a:endParaRPr>
          </a:p>
          <a:p>
            <a:pPr marL="12700">
              <a:lnSpc>
                <a:spcPct val="100000"/>
              </a:lnSpc>
            </a:pPr>
            <a:r>
              <a:rPr sz="1050" b="1" spc="-5" dirty="0">
                <a:solidFill>
                  <a:srgbClr val="004080"/>
                </a:solidFill>
                <a:latin typeface="Times New Roman" panose="02020603050405020304"/>
                <a:cs typeface="Times New Roman" panose="02020603050405020304"/>
              </a:rPr>
              <a:t>#mybatis</a:t>
            </a:r>
            <a:endParaRPr sz="1050">
              <a:latin typeface="Times New Roman" panose="02020603050405020304"/>
              <a:cs typeface="Times New Roman" panose="02020603050405020304"/>
            </a:endParaRPr>
          </a:p>
          <a:p>
            <a:pPr marL="12700" marR="2137410">
              <a:lnSpc>
                <a:spcPct val="124000"/>
              </a:lnSpc>
            </a:pPr>
            <a:r>
              <a:rPr sz="1050" b="1" spc="-5" dirty="0">
                <a:solidFill>
                  <a:srgbClr val="004080"/>
                </a:solidFill>
                <a:latin typeface="Times New Roman" panose="02020603050405020304"/>
                <a:cs typeface="Times New Roman" panose="02020603050405020304"/>
              </a:rPr>
              <a:t>mybatis.mapper-locations=classpath:mapper/*.xml  mybatis.configuration.map-underscore-to-camel-case=true</a:t>
            </a:r>
            <a:endParaRPr sz="1050">
              <a:latin typeface="Times New Roman" panose="02020603050405020304"/>
              <a:cs typeface="Times New Roman" panose="02020603050405020304"/>
            </a:endParaRPr>
          </a:p>
        </p:txBody>
      </p:sp>
      <p:sp>
        <p:nvSpPr>
          <p:cNvPr id="6" name="object 6"/>
          <p:cNvSpPr txBox="1"/>
          <p:nvPr/>
        </p:nvSpPr>
        <p:spPr>
          <a:xfrm>
            <a:off x="1128775" y="3668395"/>
            <a:ext cx="5580380" cy="3056890"/>
          </a:xfrm>
          <a:prstGeom prst="rect">
            <a:avLst/>
          </a:prstGeom>
        </p:spPr>
        <p:txBody>
          <a:bodyPr vert="horz" wrap="square" lIns="0" tIns="12700" rIns="0" bIns="0" rtlCol="0">
            <a:spAutoFit/>
          </a:bodyPr>
          <a:lstStyle/>
          <a:p>
            <a:pPr marL="375285" lvl="1" indent="-363220">
              <a:lnSpc>
                <a:spcPct val="100000"/>
              </a:lnSpc>
              <a:spcBef>
                <a:spcPts val="100"/>
              </a:spcBef>
              <a:buAutoNum type="arabicPeriod" startAt="4"/>
              <a:tabLst>
                <a:tab pos="375920" algn="l"/>
              </a:tabLst>
            </a:pPr>
            <a:r>
              <a:rPr sz="1500" b="1" spc="-10" dirty="0">
                <a:latin typeface="黑体" panose="02010609060101010101" charset="-122"/>
                <a:cs typeface="黑体" panose="02010609060101010101" charset="-122"/>
              </a:rPr>
              <a:t>系</a:t>
            </a:r>
            <a:r>
              <a:rPr sz="1500" b="1" dirty="0">
                <a:latin typeface="黑体" panose="02010609060101010101" charset="-122"/>
                <a:cs typeface="黑体" panose="02010609060101010101" charset="-122"/>
              </a:rPr>
              <a:t>统</a:t>
            </a:r>
            <a:r>
              <a:rPr sz="1500" b="1" spc="-10" dirty="0">
                <a:latin typeface="黑体" panose="02010609060101010101" charset="-122"/>
                <a:cs typeface="黑体" panose="02010609060101010101" charset="-122"/>
              </a:rPr>
              <a:t>实现</a:t>
            </a:r>
            <a:endParaRPr sz="1500">
              <a:latin typeface="黑体" panose="02010609060101010101" charset="-122"/>
              <a:cs typeface="黑体" panose="02010609060101010101" charset="-122"/>
            </a:endParaRPr>
          </a:p>
          <a:p>
            <a:pPr lvl="1">
              <a:lnSpc>
                <a:spcPct val="100000"/>
              </a:lnSpc>
              <a:spcBef>
                <a:spcPts val="35"/>
              </a:spcBef>
              <a:buAutoNum type="arabicPeriod" startAt="4"/>
            </a:pPr>
            <a:endParaRPr sz="1050">
              <a:latin typeface="黑体" panose="02010609060101010101" charset="-122"/>
              <a:cs typeface="黑体" panose="02010609060101010101" charset="-122"/>
            </a:endParaRPr>
          </a:p>
          <a:p>
            <a:pPr marL="469900" lvl="2" indent="-457200">
              <a:lnSpc>
                <a:spcPct val="100000"/>
              </a:lnSpc>
              <a:buSzPct val="93000"/>
              <a:buAutoNum type="arabicPeriod"/>
              <a:tabLst>
                <a:tab pos="469900" algn="l"/>
              </a:tabLst>
            </a:pPr>
            <a:r>
              <a:rPr sz="1400" b="1" spc="-10" dirty="0">
                <a:latin typeface="黑体" panose="02010609060101010101" charset="-122"/>
                <a:cs typeface="黑体" panose="02010609060101010101" charset="-122"/>
              </a:rPr>
              <a:t>登</a:t>
            </a:r>
            <a:r>
              <a:rPr sz="1400" b="1" spc="-10" dirty="0">
                <a:latin typeface="黑体" panose="02010609060101010101" charset="-122"/>
                <a:cs typeface="黑体" panose="02010609060101010101" charset="-122"/>
              </a:rPr>
              <a:t>录注册</a:t>
            </a:r>
            <a:r>
              <a:rPr sz="1400" b="1" spc="5" dirty="0">
                <a:latin typeface="黑体" panose="02010609060101010101" charset="-122"/>
                <a:cs typeface="黑体" panose="02010609060101010101" charset="-122"/>
              </a:rPr>
              <a:t>界</a:t>
            </a:r>
            <a:r>
              <a:rPr sz="1400" b="1" spc="-10" dirty="0">
                <a:latin typeface="黑体" panose="02010609060101010101" charset="-122"/>
                <a:cs typeface="黑体" panose="02010609060101010101" charset="-122"/>
              </a:rPr>
              <a:t>面设计及实</a:t>
            </a:r>
            <a:r>
              <a:rPr sz="1400" b="1" spc="-5" dirty="0">
                <a:latin typeface="黑体" panose="02010609060101010101" charset="-122"/>
                <a:cs typeface="黑体" panose="02010609060101010101" charset="-122"/>
              </a:rPr>
              <a:t>现</a:t>
            </a:r>
            <a:endParaRPr sz="1400">
              <a:latin typeface="黑体" panose="02010609060101010101" charset="-122"/>
              <a:cs typeface="黑体" panose="02010609060101010101" charset="-122"/>
            </a:endParaRPr>
          </a:p>
          <a:p>
            <a:pPr marL="12700" marR="5080" indent="304800">
              <a:lnSpc>
                <a:spcPct val="163000"/>
              </a:lnSpc>
              <a:spcBef>
                <a:spcPts val="285"/>
              </a:spcBef>
            </a:pPr>
            <a:r>
              <a:rPr sz="1200" dirty="0">
                <a:latin typeface="宋体" panose="02010600030101010101" pitchFamily="2" charset="-122"/>
                <a:cs typeface="宋体" panose="02010600030101010101" pitchFamily="2" charset="-122"/>
              </a:rPr>
              <a:t>目前使用得是手机号注册登录，当用户获取到验证码后，系统会读取数据库，  判断当前用户是否已注册</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如果注册过就直接登录</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并且返回</a:t>
            </a:r>
            <a:r>
              <a:rPr sz="1200" spc="-335" dirty="0">
                <a:latin typeface="宋体" panose="02010600030101010101" pitchFamily="2" charset="-122"/>
                <a:cs typeface="宋体" panose="02010600030101010101" pitchFamily="2" charset="-122"/>
              </a:rPr>
              <a:t> </a:t>
            </a:r>
            <a:r>
              <a:rPr sz="1200" spc="-20" dirty="0">
                <a:latin typeface="宋体" panose="02010600030101010101" pitchFamily="2" charset="-122"/>
                <a:cs typeface="宋体" panose="02010600030101010101" pitchFamily="2" charset="-122"/>
              </a:rPr>
              <a:t>token，</a:t>
            </a:r>
            <a:r>
              <a:rPr sz="1200" dirty="0">
                <a:latin typeface="宋体" panose="02010600030101010101" pitchFamily="2" charset="-122"/>
                <a:cs typeface="宋体" panose="02010600030101010101" pitchFamily="2" charset="-122"/>
              </a:rPr>
              <a:t>其中</a:t>
            </a:r>
            <a:r>
              <a:rPr sz="1200" spc="-3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token</a:t>
            </a:r>
            <a:r>
              <a:rPr sz="1200" spc="-3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是 一个字符串是通过</a:t>
            </a:r>
            <a:r>
              <a:rPr sz="1200" spc="-345"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JWT，</a:t>
            </a:r>
            <a:r>
              <a:rPr sz="1200" dirty="0">
                <a:latin typeface="宋体" panose="02010600030101010101" pitchFamily="2" charset="-122"/>
                <a:cs typeface="宋体" panose="02010600030101010101" pitchFamily="2" charset="-122"/>
              </a:rPr>
              <a:t>根据自定义得标签</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RSA</a:t>
            </a:r>
            <a:r>
              <a:rPr sz="1200" spc="-34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加密算法</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所需要加密得数据</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所 加密数据过期时间，通过这些参数获取得字符串作为</a:t>
            </a:r>
            <a:r>
              <a:rPr sz="1200" spc="-3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token</a:t>
            </a:r>
            <a:r>
              <a:rPr sz="1200" spc="-3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返回给前端。若账号尚 未注册，那便是时候开启注册得仪式了。首先，我们会将用户提供得注册信息保存 到数据库中。然后，我们将携着这份信息，生成</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token</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返回给前端。</a:t>
            </a:r>
            <a:endParaRPr sz="1200">
              <a:latin typeface="宋体" panose="02010600030101010101" pitchFamily="2" charset="-122"/>
              <a:cs typeface="宋体" panose="02010600030101010101" pitchFamily="2" charset="-122"/>
            </a:endParaRPr>
          </a:p>
          <a:p>
            <a:pPr marL="317500">
              <a:lnSpc>
                <a:spcPct val="100000"/>
              </a:lnSpc>
              <a:spcBef>
                <a:spcPts val="900"/>
              </a:spcBef>
            </a:pPr>
            <a:r>
              <a:rPr sz="1200" dirty="0">
                <a:latin typeface="宋体" panose="02010600030101010101" pitchFamily="2" charset="-122"/>
                <a:cs typeface="宋体" panose="02010600030101010101" pitchFamily="2" charset="-122"/>
              </a:rPr>
              <a:t>vlog</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共享平台登录注册图如图</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4.1</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所示，登录成功图如图</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4.2</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所示；具体流程</a:t>
            </a:r>
            <a:endParaRPr sz="1200">
              <a:latin typeface="宋体" panose="02010600030101010101" pitchFamily="2" charset="-122"/>
              <a:cs typeface="宋体" panose="02010600030101010101" pitchFamily="2" charset="-122"/>
            </a:endParaRPr>
          </a:p>
          <a:p>
            <a:pPr marL="12700">
              <a:lnSpc>
                <a:spcPct val="100000"/>
              </a:lnSpc>
              <a:spcBef>
                <a:spcPts val="900"/>
              </a:spcBef>
            </a:pPr>
            <a:r>
              <a:rPr sz="1200" dirty="0">
                <a:latin typeface="宋体" panose="02010600030101010101" pitchFamily="2" charset="-122"/>
                <a:cs typeface="宋体" panose="02010600030101010101" pitchFamily="2" charset="-122"/>
              </a:rPr>
              <a:t>图如图</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4.3</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a:t>
            </a:r>
            <a:endParaRPr sz="1200">
              <a:latin typeface="宋体" panose="02010600030101010101" pitchFamily="2" charset="-122"/>
              <a:cs typeface="宋体" panose="02010600030101010101" pitchFamily="2" charset="-122"/>
            </a:endParaRPr>
          </a:p>
        </p:txBody>
      </p:sp>
      <p:pic>
        <p:nvPicPr>
          <p:cNvPr id="7" name="object 7"/>
          <p:cNvPicPr/>
          <p:nvPr/>
        </p:nvPicPr>
        <p:blipFill>
          <a:blip r:embed="rId1" cstate="print"/>
          <a:stretch>
            <a:fillRect/>
          </a:stretch>
        </p:blipFill>
        <p:spPr>
          <a:xfrm>
            <a:off x="2462783" y="6836664"/>
            <a:ext cx="3230879" cy="2194560"/>
          </a:xfrm>
          <a:prstGeom prst="rect">
            <a:avLst/>
          </a:prstGeom>
        </p:spPr>
      </p:pic>
      <p:sp>
        <p:nvSpPr>
          <p:cNvPr id="8" name="object 8"/>
          <p:cNvSpPr txBox="1"/>
          <p:nvPr/>
        </p:nvSpPr>
        <p:spPr>
          <a:xfrm>
            <a:off x="3430015" y="9191371"/>
            <a:ext cx="12827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图</a:t>
            </a:r>
            <a:r>
              <a:rPr sz="1200" spc="-3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4.1</a:t>
            </a:r>
            <a:r>
              <a:rPr sz="1200" spc="-6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登陆注册图</a:t>
            </a:r>
            <a:endParaRPr sz="1200">
              <a:latin typeface="宋体" panose="02010600030101010101" pitchFamily="2" charset="-122"/>
              <a:cs typeface="宋体" panose="02010600030101010101" pitchFamily="2" charset="-122"/>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28</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588000" cy="8953500"/>
          </a:xfrm>
          <a:prstGeom prst="rect">
            <a:avLst/>
          </a:prstGeom>
        </p:spPr>
        <p:txBody>
          <a:bodyPr vert="horz" wrap="square" lIns="0" tIns="12700" rIns="0" bIns="0" rtlCol="0">
            <a:spAutoFit/>
          </a:bodyPr>
          <a:lstStyle/>
          <a:p>
            <a:pPr marR="1270"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spcBef>
                <a:spcPts val="10"/>
              </a:spcBef>
            </a:pPr>
            <a:endParaRPr sz="1050">
              <a:latin typeface="宋体" panose="02010600030101010101" pitchFamily="2" charset="-122"/>
              <a:cs typeface="宋体" panose="02010600030101010101" pitchFamily="2" charset="-122"/>
            </a:endParaRPr>
          </a:p>
          <a:p>
            <a:pPr marL="12700" marR="12700" algn="just">
              <a:lnSpc>
                <a:spcPct val="163000"/>
              </a:lnSpc>
            </a:pPr>
            <a:r>
              <a:rPr sz="1200" dirty="0">
                <a:latin typeface="宋体" panose="02010600030101010101" pitchFamily="2" charset="-122"/>
                <a:cs typeface="宋体" panose="02010600030101010101" pitchFamily="2" charset="-122"/>
              </a:rPr>
              <a:t>钮和显示区域</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如诗中律动般的播放/暂停</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音量控制</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进度条时长显示</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为观者指 点迷津</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播放/暂停按钮:用来控制播放和暂停视频的功能</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音量控制键:对视频音量 </a:t>
            </a:r>
            <a:r>
              <a:rPr sz="1200" spc="10" dirty="0">
                <a:latin typeface="宋体" panose="02010600030101010101" pitchFamily="2" charset="-122"/>
                <a:cs typeface="宋体" panose="02010600030101010101" pitchFamily="2" charset="-122"/>
              </a:rPr>
              <a:t>大</a:t>
            </a:r>
            <a:r>
              <a:rPr sz="1200" spc="20" dirty="0">
                <a:latin typeface="宋体" panose="02010600030101010101" pitchFamily="2" charset="-122"/>
                <a:cs typeface="宋体" panose="02010600030101010101" pitchFamily="2" charset="-122"/>
              </a:rPr>
              <a:t>小</a:t>
            </a:r>
            <a:r>
              <a:rPr sz="1200" spc="10" dirty="0">
                <a:latin typeface="宋体" panose="02010600030101010101" pitchFamily="2" charset="-122"/>
                <a:cs typeface="宋体" panose="02010600030101010101" pitchFamily="2" charset="-122"/>
              </a:rPr>
              <a:t>进行调</a:t>
            </a:r>
            <a:r>
              <a:rPr sz="1200" spc="20" dirty="0">
                <a:latin typeface="宋体" panose="02010600030101010101" pitchFamily="2" charset="-122"/>
                <a:cs typeface="宋体" panose="02010600030101010101" pitchFamily="2" charset="-122"/>
              </a:rPr>
              <a:t>节</a:t>
            </a:r>
            <a:r>
              <a:rPr sz="1200" spc="10" dirty="0">
                <a:latin typeface="宋体" panose="02010600030101010101" pitchFamily="2" charset="-122"/>
                <a:cs typeface="宋体" panose="02010600030101010101" pitchFamily="2" charset="-122"/>
              </a:rPr>
              <a:t>。播</a:t>
            </a:r>
            <a:r>
              <a:rPr sz="1200" spc="20" dirty="0">
                <a:latin typeface="宋体" panose="02010600030101010101" pitchFamily="2" charset="-122"/>
                <a:cs typeface="宋体" panose="02010600030101010101" pitchFamily="2" charset="-122"/>
              </a:rPr>
              <a:t>放</a:t>
            </a:r>
            <a:r>
              <a:rPr sz="1200" spc="10" dirty="0">
                <a:latin typeface="宋体" panose="02010600030101010101" pitchFamily="2" charset="-122"/>
                <a:cs typeface="宋体" panose="02010600030101010101" pitchFamily="2" charset="-122"/>
              </a:rPr>
              <a:t>进度条</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就像</a:t>
            </a:r>
            <a:r>
              <a:rPr sz="1200" spc="20" dirty="0">
                <a:latin typeface="宋体" panose="02010600030101010101" pitchFamily="2" charset="-122"/>
                <a:cs typeface="宋体" panose="02010600030101010101" pitchFamily="2" charset="-122"/>
              </a:rPr>
              <a:t>是</a:t>
            </a:r>
            <a:r>
              <a:rPr sz="1200" spc="10" dirty="0">
                <a:latin typeface="宋体" panose="02010600030101010101" pitchFamily="2" charset="-122"/>
                <a:cs typeface="宋体" panose="02010600030101010101" pitchFamily="2" charset="-122"/>
              </a:rPr>
              <a:t>一条流</a:t>
            </a:r>
            <a:r>
              <a:rPr sz="1200" spc="20" dirty="0">
                <a:latin typeface="宋体" panose="02010600030101010101" pitchFamily="2" charset="-122"/>
                <a:cs typeface="宋体" panose="02010600030101010101" pitchFamily="2" charset="-122"/>
              </a:rPr>
              <a:t>动</a:t>
            </a:r>
            <a:r>
              <a:rPr sz="1200" spc="10" dirty="0">
                <a:latin typeface="宋体" panose="02010600030101010101" pitchFamily="2" charset="-122"/>
                <a:cs typeface="宋体" panose="02010600030101010101" pitchFamily="2" charset="-122"/>
              </a:rPr>
              <a:t>的时</a:t>
            </a:r>
            <a:r>
              <a:rPr sz="1200" spc="20" dirty="0">
                <a:latin typeface="宋体" panose="02010600030101010101" pitchFamily="2" charset="-122"/>
                <a:cs typeface="宋体" panose="02010600030101010101" pitchFamily="2" charset="-122"/>
              </a:rPr>
              <a:t>间</a:t>
            </a:r>
            <a:r>
              <a:rPr sz="1200" spc="10" dirty="0">
                <a:latin typeface="宋体" panose="02010600030101010101" pitchFamily="2" charset="-122"/>
                <a:cs typeface="宋体" panose="02010600030101010101" pitchFamily="2" charset="-122"/>
              </a:rPr>
              <a:t>轨迹，</a:t>
            </a:r>
            <a:r>
              <a:rPr sz="1200" spc="20" dirty="0">
                <a:latin typeface="宋体" panose="02010600030101010101" pitchFamily="2" charset="-122"/>
                <a:cs typeface="宋体" panose="02010600030101010101" pitchFamily="2" charset="-122"/>
              </a:rPr>
              <a:t>将</a:t>
            </a:r>
            <a:r>
              <a:rPr sz="1200" spc="10" dirty="0">
                <a:latin typeface="宋体" panose="02010600030101010101" pitchFamily="2" charset="-122"/>
                <a:cs typeface="宋体" panose="02010600030101010101" pitchFamily="2" charset="-122"/>
              </a:rPr>
              <a:t>视频</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进行曲</a:t>
            </a:r>
            <a:r>
              <a:rPr sz="1200" spc="20" dirty="0">
                <a:latin typeface="宋体" panose="02010600030101010101" pitchFamily="2" charset="-122"/>
                <a:cs typeface="宋体" panose="02010600030101010101" pitchFamily="2" charset="-122"/>
              </a:rPr>
              <a:t>细</a:t>
            </a:r>
            <a:r>
              <a:rPr sz="1200" spc="10" dirty="0">
                <a:latin typeface="宋体" panose="02010600030101010101" pitchFamily="2" charset="-122"/>
                <a:cs typeface="宋体" panose="02010600030101010101" pitchFamily="2" charset="-122"/>
              </a:rPr>
              <a:t>细</a:t>
            </a:r>
            <a:r>
              <a:rPr sz="1200" dirty="0">
                <a:latin typeface="宋体" panose="02010600030101010101" pitchFamily="2" charset="-122"/>
                <a:cs typeface="宋体" panose="02010600030101010101" pitchFamily="2" charset="-122"/>
              </a:rPr>
              <a:t>勾 </a:t>
            </a:r>
            <a:r>
              <a:rPr sz="1200" spc="10" dirty="0">
                <a:latin typeface="宋体" panose="02010600030101010101" pitchFamily="2" charset="-122"/>
                <a:cs typeface="宋体" panose="02010600030101010101" pitchFamily="2" charset="-122"/>
              </a:rPr>
              <a:t>勒</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让用户</a:t>
            </a:r>
            <a:r>
              <a:rPr sz="1200" spc="20" dirty="0">
                <a:latin typeface="宋体" panose="02010600030101010101" pitchFamily="2" charset="-122"/>
                <a:cs typeface="宋体" panose="02010600030101010101" pitchFamily="2" charset="-122"/>
              </a:rPr>
              <a:t>想</a:t>
            </a:r>
            <a:r>
              <a:rPr sz="1200" spc="10" dirty="0">
                <a:latin typeface="宋体" panose="02010600030101010101" pitchFamily="2" charset="-122"/>
                <a:cs typeface="宋体" panose="02010600030101010101" pitchFamily="2" charset="-122"/>
              </a:rPr>
              <a:t>怎么</a:t>
            </a:r>
            <a:r>
              <a:rPr sz="1200" spc="20" dirty="0">
                <a:latin typeface="宋体" panose="02010600030101010101" pitchFamily="2" charset="-122"/>
                <a:cs typeface="宋体" panose="02010600030101010101" pitchFamily="2" charset="-122"/>
              </a:rPr>
              <a:t>拖</a:t>
            </a:r>
            <a:r>
              <a:rPr sz="1200" spc="10" dirty="0">
                <a:latin typeface="宋体" panose="02010600030101010101" pitchFamily="2" charset="-122"/>
                <a:cs typeface="宋体" panose="02010600030101010101" pitchFamily="2" charset="-122"/>
              </a:rPr>
              <a:t>就怎么</a:t>
            </a:r>
            <a:r>
              <a:rPr sz="1200" spc="20" dirty="0">
                <a:latin typeface="宋体" panose="02010600030101010101" pitchFamily="2" charset="-122"/>
                <a:cs typeface="宋体" panose="02010600030101010101" pitchFamily="2" charset="-122"/>
              </a:rPr>
              <a:t>拖</a:t>
            </a:r>
            <a:r>
              <a:rPr sz="1200" spc="10" dirty="0">
                <a:latin typeface="宋体" panose="02010600030101010101" pitchFamily="2" charset="-122"/>
                <a:cs typeface="宋体" panose="02010600030101010101" pitchFamily="2" charset="-122"/>
              </a:rPr>
              <a:t>，或</a:t>
            </a:r>
            <a:r>
              <a:rPr sz="1200" spc="20" dirty="0">
                <a:latin typeface="宋体" panose="02010600030101010101" pitchFamily="2" charset="-122"/>
                <a:cs typeface="宋体" panose="02010600030101010101" pitchFamily="2" charset="-122"/>
              </a:rPr>
              <a:t>勾</a:t>
            </a:r>
            <a:r>
              <a:rPr sz="1200" spc="10" dirty="0">
                <a:latin typeface="宋体" panose="02010600030101010101" pitchFamily="2" charset="-122"/>
                <a:cs typeface="宋体" panose="02010600030101010101" pitchFamily="2" charset="-122"/>
              </a:rPr>
              <a:t>起回忆</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或朝</a:t>
            </a:r>
            <a:r>
              <a:rPr sz="1200" spc="20" dirty="0">
                <a:latin typeface="宋体" panose="02010600030101010101" pitchFamily="2" charset="-122"/>
                <a:cs typeface="宋体" panose="02010600030101010101" pitchFamily="2" charset="-122"/>
              </a:rPr>
              <a:t>着</a:t>
            </a:r>
            <a:r>
              <a:rPr sz="1200" spc="10" dirty="0">
                <a:latin typeface="宋体" panose="02010600030101010101" pitchFamily="2" charset="-122"/>
                <a:cs typeface="宋体" panose="02010600030101010101" pitchFamily="2" charset="-122"/>
              </a:rPr>
              <a:t>未来的</a:t>
            </a:r>
            <a:r>
              <a:rPr sz="1200" spc="20" dirty="0">
                <a:latin typeface="宋体" panose="02010600030101010101" pitchFamily="2" charset="-122"/>
                <a:cs typeface="宋体" panose="02010600030101010101" pitchFamily="2" charset="-122"/>
              </a:rPr>
              <a:t>方</a:t>
            </a:r>
            <a:r>
              <a:rPr sz="1200" spc="10" dirty="0">
                <a:latin typeface="宋体" panose="02010600030101010101" pitchFamily="2" charset="-122"/>
                <a:cs typeface="宋体" panose="02010600030101010101" pitchFamily="2" charset="-122"/>
              </a:rPr>
              <a:t>向快</a:t>
            </a:r>
            <a:r>
              <a:rPr sz="1200" spc="20" dirty="0">
                <a:latin typeface="宋体" panose="02010600030101010101" pitchFamily="2" charset="-122"/>
                <a:cs typeface="宋体" panose="02010600030101010101" pitchFamily="2" charset="-122"/>
              </a:rPr>
              <a:t>速</a:t>
            </a:r>
            <a:r>
              <a:rPr sz="1200" spc="10" dirty="0">
                <a:latin typeface="宋体" panose="02010600030101010101" pitchFamily="2" charset="-122"/>
                <a:cs typeface="宋体" panose="02010600030101010101" pitchFamily="2" charset="-122"/>
              </a:rPr>
              <a:t>前进。</a:t>
            </a:r>
            <a:r>
              <a:rPr sz="1200" spc="20" dirty="0">
                <a:latin typeface="宋体" panose="02010600030101010101" pitchFamily="2" charset="-122"/>
                <a:cs typeface="宋体" panose="02010600030101010101" pitchFamily="2" charset="-122"/>
              </a:rPr>
              <a:t>像</a:t>
            </a:r>
            <a:r>
              <a:rPr sz="1200" spc="10" dirty="0">
                <a:latin typeface="宋体" panose="02010600030101010101" pitchFamily="2" charset="-122"/>
                <a:cs typeface="宋体" panose="02010600030101010101" pitchFamily="2" charset="-122"/>
              </a:rPr>
              <a:t>变</a:t>
            </a:r>
            <a:r>
              <a:rPr sz="1200" dirty="0">
                <a:latin typeface="宋体" panose="02010600030101010101" pitchFamily="2" charset="-122"/>
                <a:cs typeface="宋体" panose="02010600030101010101" pitchFamily="2" charset="-122"/>
              </a:rPr>
              <a:t>幻 </a:t>
            </a:r>
            <a:r>
              <a:rPr sz="1200" spc="10" dirty="0">
                <a:latin typeface="宋体" panose="02010600030101010101" pitchFamily="2" charset="-122"/>
                <a:cs typeface="宋体" panose="02010600030101010101" pitchFamily="2" charset="-122"/>
              </a:rPr>
              <a:t>戒</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样的倍</a:t>
            </a:r>
            <a:r>
              <a:rPr sz="1200" spc="20" dirty="0">
                <a:latin typeface="宋体" panose="02010600030101010101" pitchFamily="2" charset="-122"/>
                <a:cs typeface="宋体" panose="02010600030101010101" pitchFamily="2" charset="-122"/>
              </a:rPr>
              <a:t>速</a:t>
            </a:r>
            <a:r>
              <a:rPr sz="1200" spc="10" dirty="0">
                <a:latin typeface="宋体" panose="02010600030101010101" pitchFamily="2" charset="-122"/>
                <a:cs typeface="宋体" panose="02010600030101010101" pitchFamily="2" charset="-122"/>
              </a:rPr>
              <a:t>播放</a:t>
            </a:r>
            <a:r>
              <a:rPr sz="1200" spc="20" dirty="0">
                <a:latin typeface="宋体" panose="02010600030101010101" pitchFamily="2" charset="-122"/>
                <a:cs typeface="宋体" panose="02010600030101010101" pitchFamily="2" charset="-122"/>
              </a:rPr>
              <a:t>按</a:t>
            </a:r>
            <a:r>
              <a:rPr sz="1200" spc="10" dirty="0">
                <a:latin typeface="宋体" panose="02010600030101010101" pitchFamily="2" charset="-122"/>
                <a:cs typeface="宋体" panose="02010600030101010101" pitchFamily="2" charset="-122"/>
              </a:rPr>
              <a:t>钮，轻</a:t>
            </a:r>
            <a:r>
              <a:rPr sz="1200" spc="20" dirty="0">
                <a:latin typeface="宋体" panose="02010600030101010101" pitchFamily="2" charset="-122"/>
                <a:cs typeface="宋体" panose="02010600030101010101" pitchFamily="2" charset="-122"/>
              </a:rPr>
              <a:t>轻</a:t>
            </a:r>
            <a:r>
              <a:rPr sz="1200" spc="10" dirty="0">
                <a:latin typeface="宋体" panose="02010600030101010101" pitchFamily="2" charset="-122"/>
                <a:cs typeface="宋体" panose="02010600030101010101" pitchFamily="2" charset="-122"/>
              </a:rPr>
              <a:t>一触</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就能改</a:t>
            </a:r>
            <a:r>
              <a:rPr sz="1200" spc="20" dirty="0">
                <a:latin typeface="宋体" panose="02010600030101010101" pitchFamily="2" charset="-122"/>
                <a:cs typeface="宋体" panose="02010600030101010101" pitchFamily="2" charset="-122"/>
              </a:rPr>
              <a:t>变</a:t>
            </a:r>
            <a:r>
              <a:rPr sz="1200" spc="10" dirty="0">
                <a:latin typeface="宋体" panose="02010600030101010101" pitchFamily="2" charset="-122"/>
                <a:cs typeface="宋体" panose="02010600030101010101" pitchFamily="2" charset="-122"/>
              </a:rPr>
              <a:t>时间</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流逝速</a:t>
            </a:r>
            <a:r>
              <a:rPr sz="1200" spc="20" dirty="0">
                <a:latin typeface="宋体" panose="02010600030101010101" pitchFamily="2" charset="-122"/>
                <a:cs typeface="宋体" panose="02010600030101010101" pitchFamily="2" charset="-122"/>
              </a:rPr>
              <a:t>度</a:t>
            </a:r>
            <a:r>
              <a:rPr sz="1200" spc="10" dirty="0">
                <a:latin typeface="宋体" panose="02010600030101010101" pitchFamily="2" charset="-122"/>
                <a:cs typeface="宋体" panose="02010600030101010101" pitchFamily="2" charset="-122"/>
              </a:rPr>
              <a:t>，为</a:t>
            </a:r>
            <a:r>
              <a:rPr sz="1200" spc="20" dirty="0">
                <a:latin typeface="宋体" panose="02010600030101010101" pitchFamily="2" charset="-122"/>
                <a:cs typeface="宋体" panose="02010600030101010101" pitchFamily="2" charset="-122"/>
              </a:rPr>
              <a:t>观</a:t>
            </a:r>
            <a:r>
              <a:rPr sz="1200" spc="10" dirty="0">
                <a:latin typeface="宋体" panose="02010600030101010101" pitchFamily="2" charset="-122"/>
                <a:cs typeface="宋体" panose="02010600030101010101" pitchFamily="2" charset="-122"/>
              </a:rPr>
              <a:t>者打造</a:t>
            </a:r>
            <a:r>
              <a:rPr sz="1200" spc="20" dirty="0">
                <a:latin typeface="宋体" panose="02010600030101010101" pitchFamily="2" charset="-122"/>
                <a:cs typeface="宋体" panose="02010600030101010101" pitchFamily="2" charset="-122"/>
              </a:rPr>
              <a:t>出</a:t>
            </a:r>
            <a:r>
              <a:rPr sz="1200" spc="10" dirty="0">
                <a:latin typeface="宋体" panose="02010600030101010101" pitchFamily="2" charset="-122"/>
                <a:cs typeface="宋体" panose="02010600030101010101" pitchFamily="2" charset="-122"/>
              </a:rPr>
              <a:t>千</a:t>
            </a:r>
            <a:r>
              <a:rPr sz="1200" dirty="0">
                <a:latin typeface="宋体" panose="02010600030101010101" pitchFamily="2" charset="-122"/>
                <a:cs typeface="宋体" panose="02010600030101010101" pitchFamily="2" charset="-122"/>
              </a:rPr>
              <a:t>姿 百态的别样观影体验。</a:t>
            </a:r>
            <a:endParaRPr sz="1200">
              <a:latin typeface="宋体" panose="02010600030101010101" pitchFamily="2" charset="-122"/>
              <a:cs typeface="宋体" panose="02010600030101010101" pitchFamily="2" charset="-122"/>
            </a:endParaRPr>
          </a:p>
          <a:p>
            <a:pPr marL="317500">
              <a:lnSpc>
                <a:spcPct val="100000"/>
              </a:lnSpc>
              <a:spcBef>
                <a:spcPts val="900"/>
              </a:spcBef>
            </a:pPr>
            <a:r>
              <a:rPr sz="1200" dirty="0">
                <a:latin typeface="宋体" panose="02010600030101010101" pitchFamily="2" charset="-122"/>
                <a:cs typeface="宋体" panose="02010600030101010101" pitchFamily="2" charset="-122"/>
              </a:rPr>
              <a:t>视频审核功能：</a:t>
            </a:r>
            <a:endParaRPr sz="1200">
              <a:latin typeface="宋体" panose="02010600030101010101" pitchFamily="2" charset="-122"/>
              <a:cs typeface="宋体" panose="02010600030101010101" pitchFamily="2" charset="-122"/>
            </a:endParaRPr>
          </a:p>
          <a:p>
            <a:pPr marL="12700" marR="12700" indent="304800" algn="just">
              <a:lnSpc>
                <a:spcPct val="163000"/>
              </a:lnSpc>
            </a:pPr>
            <a:r>
              <a:rPr sz="1200" spc="10" dirty="0">
                <a:latin typeface="宋体" panose="02010600030101010101" pitchFamily="2" charset="-122"/>
                <a:cs typeface="宋体" panose="02010600030101010101" pitchFamily="2" charset="-122"/>
              </a:rPr>
              <a:t>你</a:t>
            </a:r>
            <a:r>
              <a:rPr sz="1200" spc="20" dirty="0">
                <a:latin typeface="宋体" panose="02010600030101010101" pitchFamily="2" charset="-122"/>
                <a:cs typeface="宋体" panose="02010600030101010101" pitchFamily="2" charset="-122"/>
              </a:rPr>
              <a:t>上</a:t>
            </a:r>
            <a:r>
              <a:rPr sz="1200" spc="10" dirty="0">
                <a:latin typeface="宋体" panose="02010600030101010101" pitchFamily="2" charset="-122"/>
                <a:cs typeface="宋体" panose="02010600030101010101" pitchFamily="2" charset="-122"/>
              </a:rPr>
              <a:t>传得</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a:t>
            </a:r>
            <a:r>
              <a:rPr sz="1200" spc="20" dirty="0">
                <a:latin typeface="宋体" panose="02010600030101010101" pitchFamily="2" charset="-122"/>
                <a:cs typeface="宋体" panose="02010600030101010101" pitchFamily="2" charset="-122"/>
              </a:rPr>
              <a:t>不</a:t>
            </a:r>
            <a:r>
              <a:rPr sz="1200" spc="10" dirty="0">
                <a:latin typeface="宋体" panose="02010600030101010101" pitchFamily="2" charset="-122"/>
                <a:cs typeface="宋体" panose="02010600030101010101" pitchFamily="2" charset="-122"/>
              </a:rPr>
              <a:t>能直</a:t>
            </a:r>
            <a:r>
              <a:rPr sz="1200" spc="20" dirty="0">
                <a:latin typeface="宋体" panose="02010600030101010101" pitchFamily="2" charset="-122"/>
                <a:cs typeface="宋体" panose="02010600030101010101" pitchFamily="2" charset="-122"/>
              </a:rPr>
              <a:t>接</a:t>
            </a:r>
            <a:r>
              <a:rPr sz="1200" spc="10" dirty="0">
                <a:latin typeface="宋体" panose="02010600030101010101" pitchFamily="2" charset="-122"/>
                <a:cs typeface="宋体" panose="02010600030101010101" pitchFamily="2" charset="-122"/>
              </a:rPr>
              <a:t>被大</a:t>
            </a:r>
            <a:r>
              <a:rPr sz="1200" spc="20" dirty="0">
                <a:latin typeface="宋体" panose="02010600030101010101" pitchFamily="2" charset="-122"/>
                <a:cs typeface="宋体" panose="02010600030101010101" pitchFamily="2" charset="-122"/>
              </a:rPr>
              <a:t>家</a:t>
            </a:r>
            <a:r>
              <a:rPr sz="1200" spc="10" dirty="0">
                <a:latin typeface="宋体" panose="02010600030101010101" pitchFamily="2" charset="-122"/>
                <a:cs typeface="宋体" panose="02010600030101010101" pitchFamily="2" charset="-122"/>
              </a:rPr>
              <a:t>看到</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它</a:t>
            </a:r>
            <a:r>
              <a:rPr sz="1200" spc="20" dirty="0">
                <a:latin typeface="宋体" panose="02010600030101010101" pitchFamily="2" charset="-122"/>
                <a:cs typeface="宋体" panose="02010600030101010101" pitchFamily="2" charset="-122"/>
              </a:rPr>
              <a:t>得</a:t>
            </a:r>
            <a:r>
              <a:rPr sz="1200" spc="10" dirty="0">
                <a:latin typeface="宋体" panose="02010600030101010101" pitchFamily="2" charset="-122"/>
                <a:cs typeface="宋体" panose="02010600030101010101" pitchFamily="2" charset="-122"/>
              </a:rPr>
              <a:t>先经</a:t>
            </a:r>
            <a:r>
              <a:rPr sz="1200" spc="20" dirty="0">
                <a:latin typeface="宋体" panose="02010600030101010101" pitchFamily="2" charset="-122"/>
                <a:cs typeface="宋体" panose="02010600030101010101" pitchFamily="2" charset="-122"/>
              </a:rPr>
              <a:t>过</a:t>
            </a:r>
            <a:r>
              <a:rPr sz="1200" spc="10" dirty="0">
                <a:latin typeface="宋体" panose="02010600030101010101" pitchFamily="2" charset="-122"/>
                <a:cs typeface="宋体" panose="02010600030101010101" pitchFamily="2" charset="-122"/>
              </a:rPr>
              <a:t>一个</a:t>
            </a:r>
            <a:r>
              <a:rPr sz="1200" spc="20" dirty="0">
                <a:latin typeface="宋体" panose="02010600030101010101" pitchFamily="2" charset="-122"/>
                <a:cs typeface="宋体" panose="02010600030101010101" pitchFamily="2" charset="-122"/>
              </a:rPr>
              <a:t>管</a:t>
            </a:r>
            <a:r>
              <a:rPr sz="1200" spc="10" dirty="0">
                <a:latin typeface="宋体" panose="02010600030101010101" pitchFamily="2" charset="-122"/>
                <a:cs typeface="宋体" panose="02010600030101010101" pitchFamily="2" charset="-122"/>
              </a:rPr>
              <a:t>理系</a:t>
            </a:r>
            <a:r>
              <a:rPr sz="1200" spc="20" dirty="0">
                <a:latin typeface="宋体" panose="02010600030101010101" pitchFamily="2" charset="-122"/>
                <a:cs typeface="宋体" panose="02010600030101010101" pitchFamily="2" charset="-122"/>
              </a:rPr>
              <a:t>统</a:t>
            </a:r>
            <a:r>
              <a:rPr sz="1200" spc="10" dirty="0">
                <a:latin typeface="宋体" panose="02010600030101010101" pitchFamily="2" charset="-122"/>
                <a:cs typeface="宋体" panose="02010600030101010101" pitchFamily="2" charset="-122"/>
              </a:rPr>
              <a:t>。</a:t>
            </a:r>
            <a:r>
              <a:rPr sz="1200" spc="20" dirty="0">
                <a:latin typeface="宋体" panose="02010600030101010101" pitchFamily="2" charset="-122"/>
                <a:cs typeface="宋体" panose="02010600030101010101" pitchFamily="2" charset="-122"/>
              </a:rPr>
              <a:t>然</a:t>
            </a:r>
            <a:r>
              <a:rPr sz="1200" spc="10" dirty="0">
                <a:latin typeface="宋体" panose="02010600030101010101" pitchFamily="2" charset="-122"/>
                <a:cs typeface="宋体" panose="02010600030101010101" pitchFamily="2" charset="-122"/>
              </a:rPr>
              <a:t>后管</a:t>
            </a:r>
            <a:r>
              <a:rPr sz="1200" spc="20" dirty="0">
                <a:latin typeface="宋体" panose="02010600030101010101" pitchFamily="2" charset="-122"/>
                <a:cs typeface="宋体" panose="02010600030101010101" pitchFamily="2" charset="-122"/>
              </a:rPr>
              <a:t>理</a:t>
            </a:r>
            <a:r>
              <a:rPr sz="1200" spc="10" dirty="0">
                <a:latin typeface="宋体" panose="02010600030101010101" pitchFamily="2" charset="-122"/>
                <a:cs typeface="宋体" panose="02010600030101010101" pitchFamily="2" charset="-122"/>
              </a:rPr>
              <a:t>员</a:t>
            </a:r>
            <a:r>
              <a:rPr sz="1200" dirty="0">
                <a:latin typeface="宋体" panose="02010600030101010101" pitchFamily="2" charset="-122"/>
                <a:cs typeface="宋体" panose="02010600030101010101" pitchFamily="2" charset="-122"/>
              </a:rPr>
              <a:t>会 </a:t>
            </a:r>
            <a:r>
              <a:rPr sz="1200" spc="10" dirty="0">
                <a:latin typeface="宋体" panose="02010600030101010101" pitchFamily="2" charset="-122"/>
                <a:cs typeface="宋体" panose="02010600030101010101" pitchFamily="2" charset="-122"/>
              </a:rPr>
              <a:t>来</a:t>
            </a:r>
            <a:r>
              <a:rPr sz="1200" spc="20" dirty="0">
                <a:latin typeface="宋体" panose="02010600030101010101" pitchFamily="2" charset="-122"/>
                <a:cs typeface="宋体" panose="02010600030101010101" pitchFamily="2" charset="-122"/>
              </a:rPr>
              <a:t>看</a:t>
            </a:r>
            <a:r>
              <a:rPr sz="1200" spc="10" dirty="0">
                <a:latin typeface="宋体" panose="02010600030101010101" pitchFamily="2" charset="-122"/>
                <a:cs typeface="宋体" panose="02010600030101010101" pitchFamily="2" charset="-122"/>
              </a:rPr>
              <a:t>这个视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，检</a:t>
            </a:r>
            <a:r>
              <a:rPr sz="1200" spc="20" dirty="0">
                <a:latin typeface="宋体" panose="02010600030101010101" pitchFamily="2" charset="-122"/>
                <a:cs typeface="宋体" panose="02010600030101010101" pitchFamily="2" charset="-122"/>
              </a:rPr>
              <a:t>查</a:t>
            </a:r>
            <a:r>
              <a:rPr sz="1200" spc="10" dirty="0">
                <a:latin typeface="宋体" panose="02010600030101010101" pitchFamily="2" charset="-122"/>
                <a:cs typeface="宋体" panose="02010600030101010101" pitchFamily="2" charset="-122"/>
              </a:rPr>
              <a:t>一下。</a:t>
            </a:r>
            <a:r>
              <a:rPr sz="1200" spc="20" dirty="0">
                <a:latin typeface="宋体" panose="02010600030101010101" pitchFamily="2" charset="-122"/>
                <a:cs typeface="宋体" panose="02010600030101010101" pitchFamily="2" charset="-122"/>
              </a:rPr>
              <a:t>如</a:t>
            </a:r>
            <a:r>
              <a:rPr sz="1200" spc="10" dirty="0">
                <a:latin typeface="宋体" panose="02010600030101010101" pitchFamily="2" charset="-122"/>
                <a:cs typeface="宋体" panose="02010600030101010101" pitchFamily="2" charset="-122"/>
              </a:rPr>
              <a:t>果管</a:t>
            </a:r>
            <a:r>
              <a:rPr sz="1200" spc="20" dirty="0">
                <a:latin typeface="宋体" panose="02010600030101010101" pitchFamily="2" charset="-122"/>
                <a:cs typeface="宋体" panose="02010600030101010101" pitchFamily="2" charset="-122"/>
              </a:rPr>
              <a:t>理</a:t>
            </a:r>
            <a:r>
              <a:rPr sz="1200" spc="10" dirty="0">
                <a:latin typeface="宋体" panose="02010600030101010101" pitchFamily="2" charset="-122"/>
                <a:cs typeface="宋体" panose="02010600030101010101" pitchFamily="2" charset="-122"/>
              </a:rPr>
              <a:t>员觉得</a:t>
            </a:r>
            <a:r>
              <a:rPr sz="1200" spc="20" dirty="0">
                <a:latin typeface="宋体" panose="02010600030101010101" pitchFamily="2" charset="-122"/>
                <a:cs typeface="宋体" panose="02010600030101010101" pitchFamily="2" charset="-122"/>
              </a:rPr>
              <a:t>没</a:t>
            </a:r>
            <a:r>
              <a:rPr sz="1200" spc="10" dirty="0">
                <a:latin typeface="宋体" panose="02010600030101010101" pitchFamily="2" charset="-122"/>
                <a:cs typeface="宋体" panose="02010600030101010101" pitchFamily="2" charset="-122"/>
              </a:rPr>
              <a:t>问题</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那大家</a:t>
            </a:r>
            <a:r>
              <a:rPr sz="1200" spc="20" dirty="0">
                <a:latin typeface="宋体" panose="02010600030101010101" pitchFamily="2" charset="-122"/>
                <a:cs typeface="宋体" panose="02010600030101010101" pitchFamily="2" charset="-122"/>
              </a:rPr>
              <a:t>就</a:t>
            </a:r>
            <a:r>
              <a:rPr sz="1200" spc="10" dirty="0">
                <a:latin typeface="宋体" panose="02010600030101010101" pitchFamily="2" charset="-122"/>
                <a:cs typeface="宋体" panose="02010600030101010101" pitchFamily="2" charset="-122"/>
              </a:rPr>
              <a:t>能看</a:t>
            </a:r>
            <a:r>
              <a:rPr sz="1200" spc="20" dirty="0">
                <a:latin typeface="宋体" panose="02010600030101010101" pitchFamily="2" charset="-122"/>
                <a:cs typeface="宋体" panose="02010600030101010101" pitchFamily="2" charset="-122"/>
              </a:rPr>
              <a:t>到</a:t>
            </a:r>
            <a:r>
              <a:rPr sz="1200" spc="10" dirty="0">
                <a:latin typeface="宋体" panose="02010600030101010101" pitchFamily="2" charset="-122"/>
                <a:cs typeface="宋体" panose="02010600030101010101" pitchFamily="2" charset="-122"/>
              </a:rPr>
              <a:t>了。所</a:t>
            </a:r>
            <a:r>
              <a:rPr sz="1200" spc="20" dirty="0">
                <a:latin typeface="宋体" panose="02010600030101010101" pitchFamily="2" charset="-122"/>
                <a:cs typeface="宋体" panose="02010600030101010101" pitchFamily="2" charset="-122"/>
              </a:rPr>
              <a:t>以</a:t>
            </a:r>
            <a:r>
              <a:rPr sz="1200" spc="1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耐 心等待一下，审核通过了，你得视频就能和大家见面了。</a:t>
            </a:r>
            <a:endParaRPr sz="1200">
              <a:latin typeface="宋体" panose="02010600030101010101" pitchFamily="2" charset="-122"/>
              <a:cs typeface="宋体" panose="02010600030101010101" pitchFamily="2" charset="-122"/>
            </a:endParaRPr>
          </a:p>
          <a:p>
            <a:pPr marL="317500">
              <a:lnSpc>
                <a:spcPct val="100000"/>
              </a:lnSpc>
              <a:spcBef>
                <a:spcPts val="900"/>
              </a:spcBef>
            </a:pPr>
            <a:r>
              <a:rPr sz="1200" dirty="0">
                <a:latin typeface="宋体" panose="02010600030101010101" pitchFamily="2" charset="-122"/>
                <a:cs typeface="宋体" panose="02010600030101010101" pitchFamily="2" charset="-122"/>
              </a:rPr>
              <a:t>视频举报功能：</a:t>
            </a:r>
            <a:endParaRPr sz="1200">
              <a:latin typeface="宋体" panose="02010600030101010101" pitchFamily="2" charset="-122"/>
              <a:cs typeface="宋体" panose="02010600030101010101" pitchFamily="2" charset="-122"/>
            </a:endParaRPr>
          </a:p>
          <a:p>
            <a:pPr marL="12700" marR="5080" indent="304800" algn="just">
              <a:lnSpc>
                <a:spcPct val="163000"/>
              </a:lnSpc>
            </a:pPr>
            <a:r>
              <a:rPr sz="1200" spc="10" dirty="0">
                <a:latin typeface="宋体" panose="02010600030101010101" pitchFamily="2" charset="-122"/>
                <a:cs typeface="宋体" panose="02010600030101010101" pitchFamily="2" charset="-122"/>
              </a:rPr>
              <a:t>您</a:t>
            </a:r>
            <a:r>
              <a:rPr sz="1200" spc="20" dirty="0">
                <a:latin typeface="宋体" panose="02010600030101010101" pitchFamily="2" charset="-122"/>
                <a:cs typeface="宋体" panose="02010600030101010101" pitchFamily="2" charset="-122"/>
              </a:rPr>
              <a:t>希</a:t>
            </a:r>
            <a:r>
              <a:rPr sz="1200" spc="10" dirty="0">
                <a:latin typeface="宋体" panose="02010600030101010101" pitchFamily="2" charset="-122"/>
                <a:cs typeface="宋体" panose="02010600030101010101" pitchFamily="2" charset="-122"/>
              </a:rPr>
              <a:t>望观</a:t>
            </a:r>
            <a:r>
              <a:rPr sz="1200" spc="20" dirty="0">
                <a:latin typeface="宋体" panose="02010600030101010101" pitchFamily="2" charset="-122"/>
                <a:cs typeface="宋体" panose="02010600030101010101" pitchFamily="2" charset="-122"/>
              </a:rPr>
              <a:t>看</a:t>
            </a:r>
            <a:r>
              <a:rPr sz="1200" spc="10" dirty="0">
                <a:latin typeface="宋体" panose="02010600030101010101" pitchFamily="2" charset="-122"/>
                <a:cs typeface="宋体" panose="02010600030101010101" pitchFamily="2" charset="-122"/>
              </a:rPr>
              <a:t>哪</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段视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，进</a:t>
            </a:r>
            <a:r>
              <a:rPr sz="1200" spc="20" dirty="0">
                <a:latin typeface="宋体" panose="02010600030101010101" pitchFamily="2" charset="-122"/>
                <a:cs typeface="宋体" panose="02010600030101010101" pitchFamily="2" charset="-122"/>
              </a:rPr>
              <a:t>行</a:t>
            </a:r>
            <a:r>
              <a:rPr sz="1200" spc="10" dirty="0">
                <a:latin typeface="宋体" panose="02010600030101010101" pitchFamily="2" charset="-122"/>
                <a:cs typeface="宋体" panose="02010600030101010101" pitchFamily="2" charset="-122"/>
              </a:rPr>
              <a:t>点击</a:t>
            </a:r>
            <a:r>
              <a:rPr sz="1200" spc="20" dirty="0">
                <a:latin typeface="宋体" panose="02010600030101010101" pitchFamily="2" charset="-122"/>
                <a:cs typeface="宋体" panose="02010600030101010101" pitchFamily="2" charset="-122"/>
              </a:rPr>
              <a:t>就</a:t>
            </a:r>
            <a:r>
              <a:rPr sz="1200" spc="10" dirty="0">
                <a:latin typeface="宋体" panose="02010600030101010101" pitchFamily="2" charset="-122"/>
                <a:cs typeface="宋体" panose="02010600030101010101" pitchFamily="2" charset="-122"/>
              </a:rPr>
              <a:t>能</a:t>
            </a:r>
            <a:r>
              <a:rPr sz="1200" spc="20" dirty="0">
                <a:latin typeface="宋体" panose="02010600030101010101" pitchFamily="2" charset="-122"/>
                <a:cs typeface="宋体" panose="02010600030101010101" pitchFamily="2" charset="-122"/>
              </a:rPr>
              <a:t>进</a:t>
            </a:r>
            <a:r>
              <a:rPr sz="1200" spc="10" dirty="0">
                <a:latin typeface="宋体" panose="02010600030101010101" pitchFamily="2" charset="-122"/>
                <a:cs typeface="宋体" panose="02010600030101010101" pitchFamily="2" charset="-122"/>
              </a:rPr>
              <a:t>入到</a:t>
            </a:r>
            <a:r>
              <a:rPr sz="1200" spc="20" dirty="0">
                <a:latin typeface="宋体" panose="02010600030101010101" pitchFamily="2" charset="-122"/>
                <a:cs typeface="宋体" panose="02010600030101010101" pitchFamily="2" charset="-122"/>
              </a:rPr>
              <a:t>举</a:t>
            </a:r>
            <a:r>
              <a:rPr sz="1200" spc="10" dirty="0">
                <a:latin typeface="宋体" panose="02010600030101010101" pitchFamily="2" charset="-122"/>
                <a:cs typeface="宋体" panose="02010600030101010101" pitchFamily="2" charset="-122"/>
              </a:rPr>
              <a:t>报的</a:t>
            </a:r>
            <a:r>
              <a:rPr sz="1200" spc="20" dirty="0">
                <a:latin typeface="宋体" panose="02010600030101010101" pitchFamily="2" charset="-122"/>
                <a:cs typeface="宋体" panose="02010600030101010101" pitchFamily="2" charset="-122"/>
              </a:rPr>
              <a:t>接</a:t>
            </a:r>
            <a:r>
              <a:rPr sz="1200" spc="10" dirty="0">
                <a:latin typeface="宋体" panose="02010600030101010101" pitchFamily="2" charset="-122"/>
                <a:cs typeface="宋体" panose="02010600030101010101" pitchFamily="2" charset="-122"/>
              </a:rPr>
              <a:t>口里</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从“涉</a:t>
            </a:r>
            <a:r>
              <a:rPr sz="1200" spc="20" dirty="0">
                <a:latin typeface="宋体" panose="02010600030101010101" pitchFamily="2" charset="-122"/>
                <a:cs typeface="宋体" panose="02010600030101010101" pitchFamily="2" charset="-122"/>
              </a:rPr>
              <a:t>及</a:t>
            </a:r>
            <a:r>
              <a:rPr sz="1200" spc="10" dirty="0">
                <a:latin typeface="宋体" panose="02010600030101010101" pitchFamily="2" charset="-122"/>
                <a:cs typeface="宋体" panose="02010600030101010101" pitchFamily="2" charset="-122"/>
              </a:rPr>
              <a:t>侵</a:t>
            </a:r>
            <a:r>
              <a:rPr sz="1200" spc="20" dirty="0">
                <a:latin typeface="宋体" panose="02010600030101010101" pitchFamily="2" charset="-122"/>
                <a:cs typeface="宋体" panose="02010600030101010101" pitchFamily="2" charset="-122"/>
              </a:rPr>
              <a:t>权</a:t>
            </a:r>
            <a:r>
              <a:rPr sz="1200" dirty="0">
                <a:latin typeface="宋体" panose="02010600030101010101" pitchFamily="2" charset="-122"/>
                <a:cs typeface="宋体" panose="02010600030101010101" pitchFamily="2" charset="-122"/>
              </a:rPr>
              <a:t>”  到“内容有伤风化</a:t>
            </a:r>
            <a:r>
              <a:rPr sz="1200" spc="-60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，你会看到一系列的举报理由供你选择。当然，如果欲言又止， </a:t>
            </a:r>
            <a:r>
              <a:rPr sz="1200" spc="10" dirty="0">
                <a:latin typeface="宋体" panose="02010600030101010101" pitchFamily="2" charset="-122"/>
                <a:cs typeface="宋体" panose="02010600030101010101" pitchFamily="2" charset="-122"/>
              </a:rPr>
              <a:t>也</a:t>
            </a:r>
            <a:r>
              <a:rPr sz="1200" spc="20" dirty="0">
                <a:latin typeface="宋体" panose="02010600030101010101" pitchFamily="2" charset="-122"/>
                <a:cs typeface="宋体" panose="02010600030101010101" pitchFamily="2" charset="-122"/>
              </a:rPr>
              <a:t>可</a:t>
            </a:r>
            <a:r>
              <a:rPr sz="1200" spc="10" dirty="0">
                <a:latin typeface="宋体" panose="02010600030101010101" pitchFamily="2" charset="-122"/>
                <a:cs typeface="宋体" panose="02010600030101010101" pitchFamily="2" charset="-122"/>
              </a:rPr>
              <a:t>以把备</a:t>
            </a:r>
            <a:r>
              <a:rPr sz="1200" spc="20" dirty="0">
                <a:latin typeface="宋体" panose="02010600030101010101" pitchFamily="2" charset="-122"/>
                <a:cs typeface="宋体" panose="02010600030101010101" pitchFamily="2" charset="-122"/>
              </a:rPr>
              <a:t>注</a:t>
            </a:r>
            <a:r>
              <a:rPr sz="1200" spc="10" dirty="0">
                <a:latin typeface="宋体" panose="02010600030101010101" pitchFamily="2" charset="-122"/>
                <a:cs typeface="宋体" panose="02010600030101010101" pitchFamily="2" charset="-122"/>
              </a:rPr>
              <a:t>资料</a:t>
            </a:r>
            <a:r>
              <a:rPr sz="1200" spc="20" dirty="0">
                <a:latin typeface="宋体" panose="02010600030101010101" pitchFamily="2" charset="-122"/>
                <a:cs typeface="宋体" panose="02010600030101010101" pitchFamily="2" charset="-122"/>
              </a:rPr>
              <a:t>填</a:t>
            </a:r>
            <a:r>
              <a:rPr sz="1200" spc="10" dirty="0">
                <a:latin typeface="宋体" panose="02010600030101010101" pitchFamily="2" charset="-122"/>
                <a:cs typeface="宋体" panose="02010600030101010101" pitchFamily="2" charset="-122"/>
              </a:rPr>
              <a:t>进去。</a:t>
            </a:r>
            <a:r>
              <a:rPr sz="1200" spc="20" dirty="0">
                <a:latin typeface="宋体" panose="02010600030101010101" pitchFamily="2" charset="-122"/>
                <a:cs typeface="宋体" panose="02010600030101010101" pitchFamily="2" charset="-122"/>
              </a:rPr>
              <a:t>那</a:t>
            </a:r>
            <a:r>
              <a:rPr sz="1200" spc="10" dirty="0">
                <a:latin typeface="宋体" panose="02010600030101010101" pitchFamily="2" charset="-122"/>
                <a:cs typeface="宋体" panose="02010600030101010101" pitchFamily="2" charset="-122"/>
              </a:rPr>
              <a:t>么这</a:t>
            </a:r>
            <a:r>
              <a:rPr sz="1200" spc="20" dirty="0">
                <a:latin typeface="宋体" panose="02010600030101010101" pitchFamily="2" charset="-122"/>
                <a:cs typeface="宋体" panose="02010600030101010101" pitchFamily="2" charset="-122"/>
              </a:rPr>
              <a:t>些</a:t>
            </a:r>
            <a:r>
              <a:rPr sz="1200" spc="10" dirty="0">
                <a:latin typeface="宋体" panose="02010600030101010101" pitchFamily="2" charset="-122"/>
                <a:cs typeface="宋体" panose="02010600030101010101" pitchFamily="2" charset="-122"/>
              </a:rPr>
              <a:t>报道的</a:t>
            </a:r>
            <a:r>
              <a:rPr sz="1200" spc="20" dirty="0">
                <a:latin typeface="宋体" panose="02010600030101010101" pitchFamily="2" charset="-122"/>
                <a:cs typeface="宋体" panose="02010600030101010101" pitchFamily="2" charset="-122"/>
              </a:rPr>
              <a:t>信</a:t>
            </a:r>
            <a:r>
              <a:rPr sz="1200" spc="10" dirty="0">
                <a:latin typeface="宋体" panose="02010600030101010101" pitchFamily="2" charset="-122"/>
                <a:cs typeface="宋体" panose="02010600030101010101" pitchFamily="2" charset="-122"/>
              </a:rPr>
              <a:t>息，</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般都会</a:t>
            </a:r>
            <a:r>
              <a:rPr sz="1200" spc="20" dirty="0">
                <a:latin typeface="宋体" panose="02010600030101010101" pitchFamily="2" charset="-122"/>
                <a:cs typeface="宋体" panose="02010600030101010101" pitchFamily="2" charset="-122"/>
              </a:rPr>
              <a:t>传</a:t>
            </a:r>
            <a:r>
              <a:rPr sz="1200" spc="10" dirty="0">
                <a:latin typeface="宋体" panose="02010600030101010101" pitchFamily="2" charset="-122"/>
                <a:cs typeface="宋体" panose="02010600030101010101" pitchFamily="2" charset="-122"/>
              </a:rPr>
              <a:t>递到</a:t>
            </a:r>
            <a:r>
              <a:rPr sz="1200" spc="20" dirty="0">
                <a:latin typeface="宋体" panose="02010600030101010101" pitchFamily="2" charset="-122"/>
                <a:cs typeface="宋体" panose="02010600030101010101" pitchFamily="2" charset="-122"/>
              </a:rPr>
              <a:t>我</a:t>
            </a:r>
            <a:r>
              <a:rPr sz="1200" spc="10" dirty="0">
                <a:latin typeface="宋体" panose="02010600030101010101" pitchFamily="2" charset="-122"/>
                <a:cs typeface="宋体" panose="02010600030101010101" pitchFamily="2" charset="-122"/>
              </a:rPr>
              <a:t>们的加</a:t>
            </a:r>
            <a:r>
              <a:rPr sz="1200" spc="20" dirty="0">
                <a:latin typeface="宋体" panose="02010600030101010101" pitchFamily="2" charset="-122"/>
                <a:cs typeface="宋体" panose="02010600030101010101" pitchFamily="2" charset="-122"/>
              </a:rPr>
              <a:t>工</a:t>
            </a:r>
            <a:r>
              <a:rPr sz="1200" spc="10" dirty="0">
                <a:latin typeface="宋体" panose="02010600030101010101" pitchFamily="2" charset="-122"/>
                <a:cs typeface="宋体" panose="02010600030101010101" pitchFamily="2" charset="-122"/>
              </a:rPr>
              <a:t>队</a:t>
            </a:r>
            <a:r>
              <a:rPr sz="1200" dirty="0">
                <a:latin typeface="宋体" panose="02010600030101010101" pitchFamily="2" charset="-122"/>
                <a:cs typeface="宋体" panose="02010600030101010101" pitchFamily="2" charset="-122"/>
              </a:rPr>
              <a:t>伍 </a:t>
            </a:r>
            <a:r>
              <a:rPr sz="1200" spc="10" dirty="0">
                <a:latin typeface="宋体" panose="02010600030101010101" pitchFamily="2" charset="-122"/>
                <a:cs typeface="宋体" panose="02010600030101010101" pitchFamily="2" charset="-122"/>
              </a:rPr>
              <a:t>当</a:t>
            </a:r>
            <a:r>
              <a:rPr sz="1200" spc="20" dirty="0">
                <a:latin typeface="宋体" panose="02010600030101010101" pitchFamily="2" charset="-122"/>
                <a:cs typeface="宋体" panose="02010600030101010101" pitchFamily="2" charset="-122"/>
              </a:rPr>
              <a:t>中</a:t>
            </a:r>
            <a:r>
              <a:rPr sz="1200" spc="10" dirty="0">
                <a:latin typeface="宋体" panose="02010600030101010101" pitchFamily="2" charset="-122"/>
                <a:cs typeface="宋体" panose="02010600030101010101" pitchFamily="2" charset="-122"/>
              </a:rPr>
              <a:t>去。他</a:t>
            </a:r>
            <a:r>
              <a:rPr sz="1200" spc="20" dirty="0">
                <a:latin typeface="宋体" panose="02010600030101010101" pitchFamily="2" charset="-122"/>
                <a:cs typeface="宋体" panose="02010600030101010101" pitchFamily="2" charset="-122"/>
              </a:rPr>
              <a:t>们</a:t>
            </a:r>
            <a:r>
              <a:rPr sz="1200" spc="10" dirty="0">
                <a:latin typeface="宋体" panose="02010600030101010101" pitchFamily="2" charset="-122"/>
                <a:cs typeface="宋体" panose="02010600030101010101" pitchFamily="2" charset="-122"/>
              </a:rPr>
              <a:t>可是</a:t>
            </a:r>
            <a:r>
              <a:rPr sz="1200" spc="20" dirty="0">
                <a:latin typeface="宋体" panose="02010600030101010101" pitchFamily="2" charset="-122"/>
                <a:cs typeface="宋体" panose="02010600030101010101" pitchFamily="2" charset="-122"/>
              </a:rPr>
              <a:t>超</a:t>
            </a:r>
            <a:r>
              <a:rPr sz="1200" spc="10" dirty="0">
                <a:latin typeface="宋体" panose="02010600030101010101" pitchFamily="2" charset="-122"/>
                <a:cs typeface="宋体" panose="02010600030101010101" pitchFamily="2" charset="-122"/>
              </a:rPr>
              <a:t>级强大</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，对</a:t>
            </a:r>
            <a:r>
              <a:rPr sz="1200" spc="20" dirty="0">
                <a:latin typeface="宋体" panose="02010600030101010101" pitchFamily="2" charset="-122"/>
                <a:cs typeface="宋体" panose="02010600030101010101" pitchFamily="2" charset="-122"/>
              </a:rPr>
              <a:t>每</a:t>
            </a:r>
            <a:r>
              <a:rPr sz="1200" spc="10" dirty="0">
                <a:latin typeface="宋体" panose="02010600030101010101" pitchFamily="2" charset="-122"/>
                <a:cs typeface="宋体" panose="02010600030101010101" pitchFamily="2" charset="-122"/>
              </a:rPr>
              <a:t>一个报</a:t>
            </a:r>
            <a:r>
              <a:rPr sz="1200" spc="20" dirty="0">
                <a:latin typeface="宋体" panose="02010600030101010101" pitchFamily="2" charset="-122"/>
                <a:cs typeface="宋体" panose="02010600030101010101" pitchFamily="2" charset="-122"/>
              </a:rPr>
              <a:t>道</a:t>
            </a:r>
            <a:r>
              <a:rPr sz="1200" spc="10" dirty="0">
                <a:latin typeface="宋体" panose="02010600030101010101" pitchFamily="2" charset="-122"/>
                <a:cs typeface="宋体" panose="02010600030101010101" pitchFamily="2" charset="-122"/>
              </a:rPr>
              <a:t>都会</a:t>
            </a:r>
            <a:r>
              <a:rPr sz="1200" spc="20" dirty="0">
                <a:latin typeface="宋体" panose="02010600030101010101" pitchFamily="2" charset="-122"/>
                <a:cs typeface="宋体" panose="02010600030101010101" pitchFamily="2" charset="-122"/>
              </a:rPr>
              <a:t>仔</a:t>
            </a:r>
            <a:r>
              <a:rPr sz="1200" spc="10" dirty="0">
                <a:latin typeface="宋体" panose="02010600030101010101" pitchFamily="2" charset="-122"/>
                <a:cs typeface="宋体" panose="02010600030101010101" pitchFamily="2" charset="-122"/>
              </a:rPr>
              <a:t>细审核</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保证</a:t>
            </a:r>
            <a:r>
              <a:rPr sz="1200" spc="20" dirty="0">
                <a:latin typeface="宋体" panose="02010600030101010101" pitchFamily="2" charset="-122"/>
                <a:cs typeface="宋体" panose="02010600030101010101" pitchFamily="2" charset="-122"/>
              </a:rPr>
              <a:t>健</a:t>
            </a:r>
            <a:r>
              <a:rPr sz="1200" spc="10" dirty="0">
                <a:latin typeface="宋体" panose="02010600030101010101" pitchFamily="2" charset="-122"/>
                <a:cs typeface="宋体" panose="02010600030101010101" pitchFamily="2" charset="-122"/>
              </a:rPr>
              <a:t>康积极</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平</a:t>
            </a:r>
            <a:r>
              <a:rPr sz="1200" dirty="0">
                <a:latin typeface="宋体" panose="02010600030101010101" pitchFamily="2" charset="-122"/>
                <a:cs typeface="宋体" panose="02010600030101010101" pitchFamily="2" charset="-122"/>
              </a:rPr>
              <a:t>台 </a:t>
            </a:r>
            <a:r>
              <a:rPr sz="1200" spc="10" dirty="0">
                <a:latin typeface="宋体" panose="02010600030101010101" pitchFamily="2" charset="-122"/>
                <a:cs typeface="宋体" panose="02010600030101010101" pitchFamily="2" charset="-122"/>
              </a:rPr>
              <a:t>内</a:t>
            </a:r>
            <a:r>
              <a:rPr sz="1200" spc="20" dirty="0">
                <a:latin typeface="宋体" panose="02010600030101010101" pitchFamily="2" charset="-122"/>
                <a:cs typeface="宋体" panose="02010600030101010101" pitchFamily="2" charset="-122"/>
              </a:rPr>
              <a:t>容</a:t>
            </a:r>
            <a:r>
              <a:rPr sz="1200" spc="10" dirty="0">
                <a:latin typeface="宋体" panose="02010600030101010101" pitchFamily="2" charset="-122"/>
                <a:cs typeface="宋体" panose="02010600030101010101" pitchFamily="2" charset="-122"/>
              </a:rPr>
              <a:t>。最后</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请一</a:t>
            </a:r>
            <a:r>
              <a:rPr sz="1200" spc="20" dirty="0">
                <a:latin typeface="宋体" panose="02010600030101010101" pitchFamily="2" charset="-122"/>
                <a:cs typeface="宋体" panose="02010600030101010101" pitchFamily="2" charset="-122"/>
              </a:rPr>
              <a:t>定</a:t>
            </a:r>
            <a:r>
              <a:rPr sz="1200" spc="10" dirty="0">
                <a:latin typeface="宋体" panose="02010600030101010101" pitchFamily="2" charset="-122"/>
                <a:cs typeface="宋体" panose="02010600030101010101" pitchFamily="2" charset="-122"/>
              </a:rPr>
              <a:t>不要忘</a:t>
            </a:r>
            <a:r>
              <a:rPr sz="1200" spc="20" dirty="0">
                <a:latin typeface="宋体" panose="02010600030101010101" pitchFamily="2" charset="-122"/>
                <a:cs typeface="宋体" panose="02010600030101010101" pitchFamily="2" charset="-122"/>
              </a:rPr>
              <a:t>记</a:t>
            </a:r>
            <a:r>
              <a:rPr sz="1200" spc="10" dirty="0">
                <a:latin typeface="宋体" panose="02010600030101010101" pitchFamily="2" charset="-122"/>
                <a:cs typeface="宋体" panose="02010600030101010101" pitchFamily="2" charset="-122"/>
              </a:rPr>
              <a:t>，在</a:t>
            </a:r>
            <a:r>
              <a:rPr sz="1200" spc="20" dirty="0">
                <a:latin typeface="宋体" panose="02010600030101010101" pitchFamily="2" charset="-122"/>
                <a:cs typeface="宋体" panose="02010600030101010101" pitchFamily="2" charset="-122"/>
              </a:rPr>
              <a:t>完</a:t>
            </a:r>
            <a:r>
              <a:rPr sz="1200" spc="10" dirty="0">
                <a:latin typeface="宋体" panose="02010600030101010101" pitchFamily="2" charset="-122"/>
                <a:cs typeface="宋体" panose="02010600030101010101" pitchFamily="2" charset="-122"/>
              </a:rPr>
              <a:t>成举报</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处理</a:t>
            </a:r>
            <a:r>
              <a:rPr sz="1200" spc="20" dirty="0">
                <a:latin typeface="宋体" panose="02010600030101010101" pitchFamily="2" charset="-122"/>
                <a:cs typeface="宋体" panose="02010600030101010101" pitchFamily="2" charset="-122"/>
              </a:rPr>
              <a:t>过</a:t>
            </a:r>
            <a:r>
              <a:rPr sz="1200" spc="10" dirty="0">
                <a:latin typeface="宋体" panose="02010600030101010101" pitchFamily="2" charset="-122"/>
                <a:cs typeface="宋体" panose="02010600030101010101" pitchFamily="2" charset="-122"/>
              </a:rPr>
              <a:t>程之后</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将很</a:t>
            </a:r>
            <a:r>
              <a:rPr sz="1200" spc="20" dirty="0">
                <a:latin typeface="宋体" panose="02010600030101010101" pitchFamily="2" charset="-122"/>
                <a:cs typeface="宋体" panose="02010600030101010101" pitchFamily="2" charset="-122"/>
              </a:rPr>
              <a:t>快</a:t>
            </a:r>
            <a:r>
              <a:rPr sz="1200" spc="10" dirty="0">
                <a:latin typeface="宋体" panose="02010600030101010101" pitchFamily="2" charset="-122"/>
                <a:cs typeface="宋体" panose="02010600030101010101" pitchFamily="2" charset="-122"/>
              </a:rPr>
              <a:t>收到一</a:t>
            </a:r>
            <a:r>
              <a:rPr sz="1200" spc="20" dirty="0">
                <a:latin typeface="宋体" panose="02010600030101010101" pitchFamily="2" charset="-122"/>
                <a:cs typeface="宋体" panose="02010600030101010101" pitchFamily="2" charset="-122"/>
              </a:rPr>
              <a:t>条</a:t>
            </a:r>
            <a:r>
              <a:rPr sz="1200" spc="10" dirty="0">
                <a:latin typeface="宋体" panose="02010600030101010101" pitchFamily="2" charset="-122"/>
                <a:cs typeface="宋体" panose="02010600030101010101" pitchFamily="2" charset="-122"/>
              </a:rPr>
              <a:t>温</a:t>
            </a:r>
            <a:r>
              <a:rPr sz="1200" dirty="0">
                <a:latin typeface="宋体" panose="02010600030101010101" pitchFamily="2" charset="-122"/>
                <a:cs typeface="宋体" panose="02010600030101010101" pitchFamily="2" charset="-122"/>
              </a:rPr>
              <a:t>馨 的反馈消息来告知处理的结果-一</a:t>
            </a:r>
            <a:r>
              <a:rPr sz="1200" spc="-25" dirty="0">
                <a:latin typeface="宋体" panose="02010600030101010101" pitchFamily="2" charset="-122"/>
                <a:cs typeface="宋体" panose="02010600030101010101" pitchFamily="2" charset="-122"/>
              </a:rPr>
              <a:t>是</a:t>
            </a:r>
            <a:r>
              <a:rPr sz="1200" dirty="0">
                <a:latin typeface="宋体" panose="02010600030101010101" pitchFamily="2" charset="-122"/>
                <a:cs typeface="宋体" panose="02010600030101010101" pitchFamily="2" charset="-122"/>
              </a:rPr>
              <a:t>“已处理</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还</a:t>
            </a:r>
            <a:r>
              <a:rPr sz="1200" spc="-15" dirty="0">
                <a:latin typeface="宋体" panose="02010600030101010101" pitchFamily="2" charset="-122"/>
                <a:cs typeface="宋体" panose="02010600030101010101" pitchFamily="2" charset="-122"/>
              </a:rPr>
              <a:t>是</a:t>
            </a:r>
            <a:r>
              <a:rPr sz="1200" dirty="0">
                <a:latin typeface="宋体" panose="02010600030101010101" pitchFamily="2" charset="-122"/>
                <a:cs typeface="宋体" panose="02010600030101010101" pitchFamily="2" charset="-122"/>
              </a:rPr>
              <a:t>“无需处理</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也都会有明确的答 </a:t>
            </a:r>
            <a:r>
              <a:rPr sz="1200" spc="10" dirty="0">
                <a:latin typeface="宋体" panose="02010600030101010101" pitchFamily="2" charset="-122"/>
                <a:cs typeface="宋体" panose="02010600030101010101" pitchFamily="2" charset="-122"/>
              </a:rPr>
              <a:t>复</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。快速</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处理</a:t>
            </a:r>
            <a:r>
              <a:rPr sz="1200" spc="20" dirty="0">
                <a:latin typeface="宋体" panose="02010600030101010101" pitchFamily="2" charset="-122"/>
                <a:cs typeface="宋体" panose="02010600030101010101" pitchFamily="2" charset="-122"/>
              </a:rPr>
              <a:t>反</a:t>
            </a:r>
            <a:r>
              <a:rPr sz="1200" spc="10" dirty="0">
                <a:latin typeface="宋体" panose="02010600030101010101" pitchFamily="2" charset="-122"/>
                <a:cs typeface="宋体" panose="02010600030101010101" pitchFamily="2" charset="-122"/>
              </a:rPr>
              <a:t>馈机制</a:t>
            </a:r>
            <a:r>
              <a:rPr sz="1200" spc="20" dirty="0">
                <a:latin typeface="宋体" panose="02010600030101010101" pitchFamily="2" charset="-122"/>
                <a:cs typeface="宋体" panose="02010600030101010101" pitchFamily="2" charset="-122"/>
              </a:rPr>
              <a:t>是</a:t>
            </a:r>
            <a:r>
              <a:rPr sz="1200" spc="10" dirty="0">
                <a:latin typeface="宋体" panose="02010600030101010101" pitchFamily="2" charset="-122"/>
                <a:cs typeface="宋体" panose="02010600030101010101" pitchFamily="2" charset="-122"/>
              </a:rPr>
              <a:t>为了</a:t>
            </a:r>
            <a:r>
              <a:rPr sz="1200" spc="20" dirty="0">
                <a:latin typeface="宋体" panose="02010600030101010101" pitchFamily="2" charset="-122"/>
                <a:cs typeface="宋体" panose="02010600030101010101" pitchFamily="2" charset="-122"/>
              </a:rPr>
              <a:t>防</a:t>
            </a:r>
            <a:r>
              <a:rPr sz="1200" spc="10" dirty="0">
                <a:latin typeface="宋体" panose="02010600030101010101" pitchFamily="2" charset="-122"/>
                <a:cs typeface="宋体" panose="02010600030101010101" pitchFamily="2" charset="-122"/>
              </a:rPr>
              <a:t>止不良</a:t>
            </a:r>
            <a:r>
              <a:rPr sz="1200" spc="20" dirty="0">
                <a:latin typeface="宋体" panose="02010600030101010101" pitchFamily="2" charset="-122"/>
                <a:cs typeface="宋体" panose="02010600030101010101" pitchFamily="2" charset="-122"/>
              </a:rPr>
              <a:t>内</a:t>
            </a:r>
            <a:r>
              <a:rPr sz="1200" spc="10" dirty="0">
                <a:latin typeface="宋体" panose="02010600030101010101" pitchFamily="2" charset="-122"/>
                <a:cs typeface="宋体" panose="02010600030101010101" pitchFamily="2" charset="-122"/>
              </a:rPr>
              <a:t>容困</a:t>
            </a:r>
            <a:r>
              <a:rPr sz="1200" spc="20" dirty="0">
                <a:latin typeface="宋体" panose="02010600030101010101" pitchFamily="2" charset="-122"/>
                <a:cs typeface="宋体" panose="02010600030101010101" pitchFamily="2" charset="-122"/>
              </a:rPr>
              <a:t>扰</a:t>
            </a:r>
            <a:r>
              <a:rPr sz="1200" spc="10" dirty="0">
                <a:latin typeface="宋体" panose="02010600030101010101" pitchFamily="2" charset="-122"/>
                <a:cs typeface="宋体" panose="02010600030101010101" pitchFamily="2" charset="-122"/>
              </a:rPr>
              <a:t>的必不</a:t>
            </a:r>
            <a:r>
              <a:rPr sz="1200" spc="20" dirty="0">
                <a:latin typeface="宋体" panose="02010600030101010101" pitchFamily="2" charset="-122"/>
                <a:cs typeface="宋体" panose="02010600030101010101" pitchFamily="2" charset="-122"/>
              </a:rPr>
              <a:t>可</a:t>
            </a:r>
            <a:r>
              <a:rPr sz="1200" spc="10" dirty="0">
                <a:latin typeface="宋体" panose="02010600030101010101" pitchFamily="2" charset="-122"/>
                <a:cs typeface="宋体" panose="02010600030101010101" pitchFamily="2" charset="-122"/>
              </a:rPr>
              <a:t>少的</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环一让</a:t>
            </a:r>
            <a:r>
              <a:rPr sz="1200" spc="20" dirty="0">
                <a:latin typeface="宋体" panose="02010600030101010101" pitchFamily="2" charset="-122"/>
                <a:cs typeface="宋体" panose="02010600030101010101" pitchFamily="2" charset="-122"/>
              </a:rPr>
              <a:t>你</a:t>
            </a:r>
            <a:r>
              <a:rPr sz="1200" spc="10" dirty="0">
                <a:latin typeface="宋体" panose="02010600030101010101" pitchFamily="2" charset="-122"/>
                <a:cs typeface="宋体" panose="02010600030101010101" pitchFamily="2" charset="-122"/>
              </a:rPr>
              <a:t>轻</a:t>
            </a:r>
            <a:r>
              <a:rPr sz="1200" dirty="0">
                <a:latin typeface="宋体" panose="02010600030101010101" pitchFamily="2" charset="-122"/>
                <a:cs typeface="宋体" panose="02010600030101010101" pitchFamily="2" charset="-122"/>
              </a:rPr>
              <a:t>松 应对不良内容的问题。</a:t>
            </a:r>
            <a:endParaRPr sz="1200">
              <a:latin typeface="宋体" panose="02010600030101010101" pitchFamily="2" charset="-122"/>
              <a:cs typeface="宋体" panose="02010600030101010101" pitchFamily="2" charset="-122"/>
            </a:endParaRPr>
          </a:p>
          <a:p>
            <a:pPr marL="317500">
              <a:lnSpc>
                <a:spcPct val="100000"/>
              </a:lnSpc>
              <a:spcBef>
                <a:spcPts val="900"/>
              </a:spcBef>
            </a:pPr>
            <a:r>
              <a:rPr sz="1200" dirty="0">
                <a:latin typeface="宋体" panose="02010600030101010101" pitchFamily="2" charset="-122"/>
                <a:cs typeface="宋体" panose="02010600030101010101" pitchFamily="2" charset="-122"/>
              </a:rPr>
              <a:t>弹幕功能：</a:t>
            </a:r>
            <a:endParaRPr sz="1200">
              <a:latin typeface="宋体" panose="02010600030101010101" pitchFamily="2" charset="-122"/>
              <a:cs typeface="宋体" panose="02010600030101010101" pitchFamily="2" charset="-122"/>
            </a:endParaRPr>
          </a:p>
          <a:p>
            <a:pPr marL="12700" marR="12700" indent="304800" algn="just">
              <a:lnSpc>
                <a:spcPct val="163000"/>
              </a:lnSpc>
            </a:pPr>
            <a:r>
              <a:rPr sz="1200" spc="10" dirty="0">
                <a:latin typeface="宋体" panose="02010600030101010101" pitchFamily="2" charset="-122"/>
                <a:cs typeface="宋体" panose="02010600030101010101" pitchFamily="2" charset="-122"/>
              </a:rPr>
              <a:t>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沉浸</a:t>
            </a:r>
            <a:r>
              <a:rPr sz="1200" spc="20" dirty="0">
                <a:latin typeface="宋体" panose="02010600030101010101" pitchFamily="2" charset="-122"/>
                <a:cs typeface="宋体" panose="02010600030101010101" pitchFamily="2" charset="-122"/>
              </a:rPr>
              <a:t>于</a:t>
            </a:r>
            <a:r>
              <a:rPr sz="1200" spc="10" dirty="0">
                <a:latin typeface="宋体" panose="02010600030101010101" pitchFamily="2" charset="-122"/>
                <a:cs typeface="宋体" panose="02010600030101010101" pitchFamily="2" charset="-122"/>
              </a:rPr>
              <a:t>有</a:t>
            </a:r>
            <a:r>
              <a:rPr sz="1200" spc="20" dirty="0">
                <a:latin typeface="宋体" panose="02010600030101010101" pitchFamily="2" charset="-122"/>
                <a:cs typeface="宋体" panose="02010600030101010101" pitchFamily="2" charset="-122"/>
              </a:rPr>
              <a:t>趣</a:t>
            </a:r>
            <a:r>
              <a:rPr sz="1200" spc="10" dirty="0">
                <a:latin typeface="宋体" panose="02010600030101010101" pitchFamily="2" charset="-122"/>
                <a:cs typeface="宋体" panose="02010600030101010101" pitchFamily="2" charset="-122"/>
              </a:rPr>
              <a:t>视频</a:t>
            </a:r>
            <a:r>
              <a:rPr sz="1200" spc="20" dirty="0">
                <a:latin typeface="宋体" panose="02010600030101010101" pitchFamily="2" charset="-122"/>
                <a:cs typeface="宋体" panose="02010600030101010101" pitchFamily="2" charset="-122"/>
              </a:rPr>
              <a:t>片</a:t>
            </a:r>
            <a:r>
              <a:rPr sz="1200" spc="10" dirty="0">
                <a:latin typeface="宋体" panose="02010600030101010101" pitchFamily="2" charset="-122"/>
                <a:cs typeface="宋体" panose="02010600030101010101" pitchFamily="2" charset="-122"/>
              </a:rPr>
              <a:t>段中</a:t>
            </a:r>
            <a:r>
              <a:rPr sz="1200" spc="20" dirty="0">
                <a:latin typeface="宋体" panose="02010600030101010101" pitchFamily="2" charset="-122"/>
                <a:cs typeface="宋体" panose="02010600030101010101" pitchFamily="2" charset="-122"/>
              </a:rPr>
              <a:t>时</a:t>
            </a:r>
            <a:r>
              <a:rPr sz="1200" spc="10" dirty="0">
                <a:latin typeface="宋体" panose="02010600030101010101" pitchFamily="2" charset="-122"/>
                <a:cs typeface="宋体" panose="02010600030101010101" pitchFamily="2" charset="-122"/>
              </a:rPr>
              <a:t>，会</a:t>
            </a:r>
            <a:r>
              <a:rPr sz="1200" spc="20" dirty="0">
                <a:latin typeface="宋体" panose="02010600030101010101" pitchFamily="2" charset="-122"/>
                <a:cs typeface="宋体" panose="02010600030101010101" pitchFamily="2" charset="-122"/>
              </a:rPr>
              <a:t>因</a:t>
            </a:r>
            <a:r>
              <a:rPr sz="1200" spc="10" dirty="0">
                <a:latin typeface="宋体" panose="02010600030101010101" pitchFamily="2" charset="-122"/>
                <a:cs typeface="宋体" panose="02010600030101010101" pitchFamily="2" charset="-122"/>
              </a:rPr>
              <a:t>心</a:t>
            </a:r>
            <a:r>
              <a:rPr sz="1200" spc="20" dirty="0">
                <a:latin typeface="宋体" panose="02010600030101010101" pitchFamily="2" charset="-122"/>
                <a:cs typeface="宋体" panose="02010600030101010101" pitchFamily="2" charset="-122"/>
              </a:rPr>
              <a:t>潮</a:t>
            </a:r>
            <a:r>
              <a:rPr sz="1200" spc="10" dirty="0">
                <a:latin typeface="宋体" panose="02010600030101010101" pitchFamily="2" charset="-122"/>
                <a:cs typeface="宋体" panose="02010600030101010101" pitchFamily="2" charset="-122"/>
              </a:rPr>
              <a:t>澎湃</a:t>
            </a:r>
            <a:r>
              <a:rPr sz="1200" spc="20" dirty="0">
                <a:latin typeface="宋体" panose="02010600030101010101" pitchFamily="2" charset="-122"/>
                <a:cs typeface="宋体" panose="02010600030101010101" pitchFamily="2" charset="-122"/>
              </a:rPr>
              <a:t>而</a:t>
            </a:r>
            <a:r>
              <a:rPr sz="1200" spc="10" dirty="0">
                <a:latin typeface="宋体" panose="02010600030101010101" pitchFamily="2" charset="-122"/>
                <a:cs typeface="宋体" panose="02010600030101010101" pitchFamily="2" charset="-122"/>
              </a:rPr>
              <a:t>大放</a:t>
            </a:r>
            <a:r>
              <a:rPr sz="1200" spc="20" dirty="0">
                <a:latin typeface="宋体" panose="02010600030101010101" pitchFamily="2" charset="-122"/>
                <a:cs typeface="宋体" panose="02010600030101010101" pitchFamily="2" charset="-122"/>
              </a:rPr>
              <a:t>厥</a:t>
            </a:r>
            <a:r>
              <a:rPr sz="1200" spc="10" dirty="0">
                <a:latin typeface="宋体" panose="02010600030101010101" pitchFamily="2" charset="-122"/>
                <a:cs typeface="宋体" panose="02010600030101010101" pitchFamily="2" charset="-122"/>
              </a:rPr>
              <a:t>词，</a:t>
            </a:r>
            <a:r>
              <a:rPr sz="1200" spc="20" dirty="0">
                <a:latin typeface="宋体" panose="02010600030101010101" pitchFamily="2" charset="-122"/>
                <a:cs typeface="宋体" panose="02010600030101010101" pitchFamily="2" charset="-122"/>
              </a:rPr>
              <a:t>各</a:t>
            </a:r>
            <a:r>
              <a:rPr sz="1200" spc="10" dirty="0">
                <a:latin typeface="宋体" panose="02010600030101010101" pitchFamily="2" charset="-122"/>
                <a:cs typeface="宋体" panose="02010600030101010101" pitchFamily="2" charset="-122"/>
              </a:rPr>
              <a:t>抒</a:t>
            </a:r>
            <a:r>
              <a:rPr sz="1200" spc="20" dirty="0">
                <a:latin typeface="宋体" panose="02010600030101010101" pitchFamily="2" charset="-122"/>
                <a:cs typeface="宋体" panose="02010600030101010101" pitchFamily="2" charset="-122"/>
              </a:rPr>
              <a:t>己</a:t>
            </a:r>
            <a:r>
              <a:rPr sz="1200" spc="10" dirty="0">
                <a:latin typeface="宋体" panose="02010600030101010101" pitchFamily="2" charset="-122"/>
                <a:cs typeface="宋体" panose="02010600030101010101" pitchFamily="2" charset="-122"/>
              </a:rPr>
              <a:t>意的</a:t>
            </a:r>
            <a:r>
              <a:rPr sz="1200" spc="20" dirty="0">
                <a:latin typeface="宋体" panose="02010600030101010101" pitchFamily="2" charset="-122"/>
                <a:cs typeface="宋体" panose="02010600030101010101" pitchFamily="2" charset="-122"/>
              </a:rPr>
              <a:t>文</a:t>
            </a:r>
            <a:r>
              <a:rPr sz="1200" spc="10" dirty="0">
                <a:latin typeface="宋体" panose="02010600030101010101" pitchFamily="2" charset="-122"/>
                <a:cs typeface="宋体" panose="02010600030101010101" pitchFamily="2" charset="-122"/>
              </a:rPr>
              <a:t>字</a:t>
            </a:r>
            <a:r>
              <a:rPr sz="1200" dirty="0">
                <a:latin typeface="宋体" panose="02010600030101010101" pitchFamily="2" charset="-122"/>
                <a:cs typeface="宋体" panose="02010600030101010101" pitchFamily="2" charset="-122"/>
              </a:rPr>
              <a:t>从 </a:t>
            </a:r>
            <a:r>
              <a:rPr sz="1200" spc="10" dirty="0">
                <a:latin typeface="宋体" panose="02010600030101010101" pitchFamily="2" charset="-122"/>
                <a:cs typeface="宋体" panose="02010600030101010101" pitchFamily="2" charset="-122"/>
              </a:rPr>
              <a:t>指</a:t>
            </a:r>
            <a:r>
              <a:rPr sz="1200" spc="20" dirty="0">
                <a:latin typeface="宋体" panose="02010600030101010101" pitchFamily="2" charset="-122"/>
                <a:cs typeface="宋体" panose="02010600030101010101" pitchFamily="2" charset="-122"/>
              </a:rPr>
              <a:t>缝</a:t>
            </a:r>
            <a:r>
              <a:rPr sz="1200" spc="10" dirty="0">
                <a:latin typeface="宋体" panose="02010600030101010101" pitchFamily="2" charset="-122"/>
                <a:cs typeface="宋体" panose="02010600030101010101" pitchFamily="2" charset="-122"/>
              </a:rPr>
              <a:t>间飞舞</a:t>
            </a:r>
            <a:r>
              <a:rPr sz="1200" spc="20" dirty="0">
                <a:latin typeface="宋体" panose="02010600030101010101" pitchFamily="2" charset="-122"/>
                <a:cs typeface="宋体" panose="02010600030101010101" pitchFamily="2" charset="-122"/>
              </a:rPr>
              <a:t>而</a:t>
            </a:r>
            <a:r>
              <a:rPr sz="1200" spc="10" dirty="0">
                <a:latin typeface="宋体" panose="02010600030101010101" pitchFamily="2" charset="-122"/>
                <a:cs typeface="宋体" panose="02010600030101010101" pitchFamily="2" charset="-122"/>
              </a:rPr>
              <a:t>过，</a:t>
            </a:r>
            <a:r>
              <a:rPr sz="1200" spc="20" dirty="0">
                <a:latin typeface="宋体" panose="02010600030101010101" pitchFamily="2" charset="-122"/>
                <a:cs typeface="宋体" panose="02010600030101010101" pitchFamily="2" charset="-122"/>
              </a:rPr>
              <a:t>如</a:t>
            </a:r>
            <a:r>
              <a:rPr sz="1200" spc="10" dirty="0">
                <a:latin typeface="宋体" panose="02010600030101010101" pitchFamily="2" charset="-122"/>
                <a:cs typeface="宋体" panose="02010600030101010101" pitchFamily="2" charset="-122"/>
              </a:rPr>
              <a:t>流水般</a:t>
            </a:r>
            <a:r>
              <a:rPr sz="1200" spc="20" dirty="0">
                <a:latin typeface="宋体" panose="02010600030101010101" pitchFamily="2" charset="-122"/>
                <a:cs typeface="宋体" panose="02010600030101010101" pitchFamily="2" charset="-122"/>
              </a:rPr>
              <a:t>传</a:t>
            </a:r>
            <a:r>
              <a:rPr sz="1200" spc="10" dirty="0">
                <a:latin typeface="宋体" panose="02010600030101010101" pitchFamily="2" charset="-122"/>
                <a:cs typeface="宋体" panose="02010600030101010101" pitchFamily="2" charset="-122"/>
              </a:rPr>
              <a:t>递着</a:t>
            </a:r>
            <a:r>
              <a:rPr sz="1200" spc="20" dirty="0">
                <a:latin typeface="宋体" panose="02010600030101010101" pitchFamily="2" charset="-122"/>
                <a:cs typeface="宋体" panose="02010600030101010101" pitchFamily="2" charset="-122"/>
              </a:rPr>
              <a:t>内</a:t>
            </a:r>
            <a:r>
              <a:rPr sz="1200" spc="10" dirty="0">
                <a:latin typeface="宋体" panose="02010600030101010101" pitchFamily="2" charset="-122"/>
                <a:cs typeface="宋体" panose="02010600030101010101" pitchFamily="2" charset="-122"/>
              </a:rPr>
              <a:t>心深处</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思绪</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从天南</a:t>
            </a:r>
            <a:r>
              <a:rPr sz="1200" spc="20" dirty="0">
                <a:latin typeface="宋体" panose="02010600030101010101" pitchFamily="2" charset="-122"/>
                <a:cs typeface="宋体" panose="02010600030101010101" pitchFamily="2" charset="-122"/>
              </a:rPr>
              <a:t>海</a:t>
            </a:r>
            <a:r>
              <a:rPr sz="1200" spc="10" dirty="0">
                <a:latin typeface="宋体" panose="02010600030101010101" pitchFamily="2" charset="-122"/>
                <a:cs typeface="宋体" panose="02010600030101010101" pitchFamily="2" charset="-122"/>
              </a:rPr>
              <a:t>北传</a:t>
            </a:r>
            <a:r>
              <a:rPr sz="1200" spc="20" dirty="0">
                <a:latin typeface="宋体" panose="02010600030101010101" pitchFamily="2" charset="-122"/>
                <a:cs typeface="宋体" panose="02010600030101010101" pitchFamily="2" charset="-122"/>
              </a:rPr>
              <a:t>递</a:t>
            </a:r>
            <a:r>
              <a:rPr sz="1200" spc="10" dirty="0">
                <a:latin typeface="宋体" panose="02010600030101010101" pitchFamily="2" charset="-122"/>
                <a:cs typeface="宋体" panose="02010600030101010101" pitchFamily="2" charset="-122"/>
              </a:rPr>
              <a:t>到每一</a:t>
            </a:r>
            <a:r>
              <a:rPr sz="1200" spc="20" dirty="0">
                <a:latin typeface="宋体" panose="02010600030101010101" pitchFamily="2" charset="-122"/>
                <a:cs typeface="宋体" panose="02010600030101010101" pitchFamily="2" charset="-122"/>
              </a:rPr>
              <a:t>个</a:t>
            </a:r>
            <a:r>
              <a:rPr sz="1200" spc="10" dirty="0">
                <a:latin typeface="宋体" panose="02010600030101010101" pitchFamily="2" charset="-122"/>
                <a:cs typeface="宋体" panose="02010600030101010101" pitchFamily="2" charset="-122"/>
              </a:rPr>
              <a:t>正</a:t>
            </a:r>
            <a:r>
              <a:rPr sz="1200" dirty="0">
                <a:latin typeface="宋体" panose="02010600030101010101" pitchFamily="2" charset="-122"/>
                <a:cs typeface="宋体" panose="02010600030101010101" pitchFamily="2" charset="-122"/>
              </a:rPr>
              <a:t>在 </a:t>
            </a:r>
            <a:r>
              <a:rPr sz="1200" spc="10" dirty="0">
                <a:latin typeface="宋体" panose="02010600030101010101" pitchFamily="2" charset="-122"/>
                <a:cs typeface="宋体" panose="02010600030101010101" pitchFamily="2" charset="-122"/>
              </a:rPr>
              <a:t>观</a:t>
            </a:r>
            <a:r>
              <a:rPr sz="1200" spc="20" dirty="0">
                <a:latin typeface="宋体" panose="02010600030101010101" pitchFamily="2" charset="-122"/>
                <a:cs typeface="宋体" panose="02010600030101010101" pitchFamily="2" charset="-122"/>
              </a:rPr>
              <a:t>看</a:t>
            </a:r>
            <a:r>
              <a:rPr sz="1200" spc="10" dirty="0">
                <a:latin typeface="宋体" panose="02010600030101010101" pitchFamily="2" charset="-122"/>
                <a:cs typeface="宋体" panose="02010600030101010101" pitchFamily="2" charset="-122"/>
              </a:rPr>
              <a:t>的人的</a:t>
            </a:r>
            <a:r>
              <a:rPr sz="1200" spc="20" dirty="0">
                <a:latin typeface="宋体" panose="02010600030101010101" pitchFamily="2" charset="-122"/>
                <a:cs typeface="宋体" panose="02010600030101010101" pitchFamily="2" charset="-122"/>
              </a:rPr>
              <a:t>眼</a:t>
            </a:r>
            <a:r>
              <a:rPr sz="1200" spc="10" dirty="0">
                <a:latin typeface="宋体" panose="02010600030101010101" pitchFamily="2" charset="-122"/>
                <a:cs typeface="宋体" panose="02010600030101010101" pitchFamily="2" charset="-122"/>
              </a:rPr>
              <a:t>前。</a:t>
            </a:r>
            <a:r>
              <a:rPr sz="1200" spc="20" dirty="0">
                <a:latin typeface="宋体" panose="02010600030101010101" pitchFamily="2" charset="-122"/>
                <a:cs typeface="宋体" panose="02010600030101010101" pitchFamily="2" charset="-122"/>
              </a:rPr>
              <a:t>如</a:t>
            </a:r>
            <a:r>
              <a:rPr sz="1200" spc="10" dirty="0">
                <a:latin typeface="宋体" panose="02010600030101010101" pitchFamily="2" charset="-122"/>
                <a:cs typeface="宋体" panose="02010600030101010101" pitchFamily="2" charset="-122"/>
              </a:rPr>
              <a:t>果弹幕</a:t>
            </a:r>
            <a:r>
              <a:rPr sz="1200" spc="20" dirty="0">
                <a:latin typeface="宋体" panose="02010600030101010101" pitchFamily="2" charset="-122"/>
                <a:cs typeface="宋体" panose="02010600030101010101" pitchFamily="2" charset="-122"/>
              </a:rPr>
              <a:t>像</a:t>
            </a:r>
            <a:r>
              <a:rPr sz="1200" spc="10" dirty="0">
                <a:latin typeface="宋体" panose="02010600030101010101" pitchFamily="2" charset="-122"/>
                <a:cs typeface="宋体" panose="02010600030101010101" pitchFamily="2" charset="-122"/>
              </a:rPr>
              <a:t>雨点</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般密集</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会扰</a:t>
            </a:r>
            <a:r>
              <a:rPr sz="1200" spc="20" dirty="0">
                <a:latin typeface="宋体" panose="02010600030101010101" pitchFamily="2" charset="-122"/>
                <a:cs typeface="宋体" panose="02010600030101010101" pitchFamily="2" charset="-122"/>
              </a:rPr>
              <a:t>乱</a:t>
            </a:r>
            <a:r>
              <a:rPr sz="1200" spc="10" dirty="0">
                <a:latin typeface="宋体" panose="02010600030101010101" pitchFamily="2" charset="-122"/>
                <a:cs typeface="宋体" panose="02010600030101010101" pitchFamily="2" charset="-122"/>
              </a:rPr>
              <a:t>观影的</a:t>
            </a:r>
            <a:r>
              <a:rPr sz="1200" spc="20" dirty="0">
                <a:latin typeface="宋体" panose="02010600030101010101" pitchFamily="2" charset="-122"/>
                <a:cs typeface="宋体" panose="02010600030101010101" pitchFamily="2" charset="-122"/>
              </a:rPr>
              <a:t>宁</a:t>
            </a:r>
            <a:r>
              <a:rPr sz="1200" spc="10" dirty="0">
                <a:latin typeface="宋体" panose="02010600030101010101" pitchFamily="2" charset="-122"/>
                <a:cs typeface="宋体" panose="02010600030101010101" pitchFamily="2" charset="-122"/>
              </a:rPr>
              <a:t>静，</a:t>
            </a:r>
            <a:r>
              <a:rPr sz="1200" spc="20" dirty="0">
                <a:latin typeface="宋体" panose="02010600030101010101" pitchFamily="2" charset="-122"/>
                <a:cs typeface="宋体" panose="02010600030101010101" pitchFamily="2" charset="-122"/>
              </a:rPr>
              <a:t>这</a:t>
            </a:r>
            <a:r>
              <a:rPr sz="1200" spc="10" dirty="0">
                <a:latin typeface="宋体" panose="02010600030101010101" pitchFamily="2" charset="-122"/>
                <a:cs typeface="宋体" panose="02010600030101010101" pitchFamily="2" charset="-122"/>
              </a:rPr>
              <a:t>时用户</a:t>
            </a:r>
            <a:r>
              <a:rPr sz="1200" spc="20" dirty="0">
                <a:latin typeface="宋体" panose="02010600030101010101" pitchFamily="2" charset="-122"/>
                <a:cs typeface="宋体" panose="02010600030101010101" pitchFamily="2" charset="-122"/>
              </a:rPr>
              <a:t>只</a:t>
            </a:r>
            <a:r>
              <a:rPr sz="1200" spc="10" dirty="0">
                <a:latin typeface="宋体" panose="02010600030101010101" pitchFamily="2" charset="-122"/>
                <a:cs typeface="宋体" panose="02010600030101010101" pitchFamily="2" charset="-122"/>
              </a:rPr>
              <a:t>要</a:t>
            </a:r>
            <a:r>
              <a:rPr sz="1200" dirty="0">
                <a:latin typeface="宋体" panose="02010600030101010101" pitchFamily="2" charset="-122"/>
                <a:cs typeface="宋体" panose="02010600030101010101" pitchFamily="2" charset="-122"/>
              </a:rPr>
              <a:t>轻 </a:t>
            </a:r>
            <a:r>
              <a:rPr sz="1200" spc="10" dirty="0">
                <a:latin typeface="宋体" panose="02010600030101010101" pitchFamily="2" charset="-122"/>
                <a:cs typeface="宋体" panose="02010600030101010101" pitchFamily="2" charset="-122"/>
              </a:rPr>
              <a:t>轻</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按。就</a:t>
            </a:r>
            <a:r>
              <a:rPr sz="1200" spc="20" dirty="0">
                <a:latin typeface="宋体" panose="02010600030101010101" pitchFamily="2" charset="-122"/>
                <a:cs typeface="宋体" panose="02010600030101010101" pitchFamily="2" charset="-122"/>
              </a:rPr>
              <a:t>可</a:t>
            </a:r>
            <a:r>
              <a:rPr sz="1200" spc="10" dirty="0">
                <a:latin typeface="宋体" panose="02010600030101010101" pitchFamily="2" charset="-122"/>
                <a:cs typeface="宋体" panose="02010600030101010101" pitchFamily="2" charset="-122"/>
              </a:rPr>
              <a:t>使这</a:t>
            </a:r>
            <a:r>
              <a:rPr sz="1200" spc="20" dirty="0">
                <a:latin typeface="宋体" panose="02010600030101010101" pitchFamily="2" charset="-122"/>
                <a:cs typeface="宋体" panose="02010600030101010101" pitchFamily="2" charset="-122"/>
              </a:rPr>
              <a:t>片</a:t>
            </a:r>
            <a:r>
              <a:rPr sz="1200" spc="10" dirty="0">
                <a:latin typeface="宋体" panose="02010600030101010101" pitchFamily="2" charset="-122"/>
                <a:cs typeface="宋体" panose="02010600030101010101" pitchFamily="2" charset="-122"/>
              </a:rPr>
              <a:t>弹幕的</a:t>
            </a:r>
            <a:r>
              <a:rPr sz="1200" spc="20" dirty="0">
                <a:latin typeface="宋体" panose="02010600030101010101" pitchFamily="2" charset="-122"/>
                <a:cs typeface="宋体" panose="02010600030101010101" pitchFamily="2" charset="-122"/>
              </a:rPr>
              <a:t>喧</a:t>
            </a:r>
            <a:r>
              <a:rPr sz="1200" spc="10" dirty="0">
                <a:latin typeface="宋体" panose="02010600030101010101" pitchFamily="2" charset="-122"/>
                <a:cs typeface="宋体" panose="02010600030101010101" pitchFamily="2" charset="-122"/>
              </a:rPr>
              <a:t>器与</a:t>
            </a:r>
            <a:r>
              <a:rPr sz="1200" spc="20" dirty="0">
                <a:latin typeface="宋体" panose="02010600030101010101" pitchFamily="2" charset="-122"/>
                <a:cs typeface="宋体" panose="02010600030101010101" pitchFamily="2" charset="-122"/>
              </a:rPr>
              <a:t>杂</a:t>
            </a:r>
            <a:r>
              <a:rPr sz="1200" spc="10" dirty="0">
                <a:latin typeface="宋体" panose="02010600030101010101" pitchFamily="2" charset="-122"/>
                <a:cs typeface="宋体" panose="02010600030101010101" pitchFamily="2" charset="-122"/>
              </a:rPr>
              <a:t>扰得到</a:t>
            </a:r>
            <a:r>
              <a:rPr sz="1200" spc="20" dirty="0">
                <a:latin typeface="宋体" panose="02010600030101010101" pitchFamily="2" charset="-122"/>
                <a:cs typeface="宋体" panose="02010600030101010101" pitchFamily="2" charset="-122"/>
              </a:rPr>
              <a:t>关</a:t>
            </a:r>
            <a:r>
              <a:rPr sz="1200" spc="10" dirty="0">
                <a:latin typeface="宋体" panose="02010600030101010101" pitchFamily="2" charset="-122"/>
                <a:cs typeface="宋体" panose="02010600030101010101" pitchFamily="2" charset="-122"/>
              </a:rPr>
              <a:t>闭，</a:t>
            </a:r>
            <a:r>
              <a:rPr sz="1200" spc="20" dirty="0">
                <a:latin typeface="宋体" panose="02010600030101010101" pitchFamily="2" charset="-122"/>
                <a:cs typeface="宋体" panose="02010600030101010101" pitchFamily="2" charset="-122"/>
              </a:rPr>
              <a:t>重</a:t>
            </a:r>
            <a:r>
              <a:rPr sz="1200" spc="10" dirty="0">
                <a:latin typeface="宋体" panose="02010600030101010101" pitchFamily="2" charset="-122"/>
                <a:cs typeface="宋体" panose="02010600030101010101" pitchFamily="2" charset="-122"/>
              </a:rPr>
              <a:t>归一片</a:t>
            </a:r>
            <a:r>
              <a:rPr sz="1200" spc="20" dirty="0">
                <a:latin typeface="宋体" panose="02010600030101010101" pitchFamily="2" charset="-122"/>
                <a:cs typeface="宋体" panose="02010600030101010101" pitchFamily="2" charset="-122"/>
              </a:rPr>
              <a:t>静</a:t>
            </a:r>
            <a:r>
              <a:rPr sz="1200" spc="10" dirty="0">
                <a:latin typeface="宋体" panose="02010600030101010101" pitchFamily="2" charset="-122"/>
                <a:cs typeface="宋体" panose="02010600030101010101" pitchFamily="2" charset="-122"/>
              </a:rPr>
              <a:t>谧的</a:t>
            </a:r>
            <a:r>
              <a:rPr sz="1200" spc="20" dirty="0">
                <a:latin typeface="宋体" panose="02010600030101010101" pitchFamily="2" charset="-122"/>
                <a:cs typeface="宋体" panose="02010600030101010101" pitchFamily="2" charset="-122"/>
              </a:rPr>
              <a:t>片</a:t>
            </a:r>
            <a:r>
              <a:rPr sz="1200" spc="10" dirty="0">
                <a:latin typeface="宋体" panose="02010600030101010101" pitchFamily="2" charset="-122"/>
                <a:cs typeface="宋体" panose="02010600030101010101" pitchFamily="2" charset="-122"/>
              </a:rPr>
              <a:t>刻。让</a:t>
            </a:r>
            <a:r>
              <a:rPr sz="1200" spc="20" dirty="0">
                <a:latin typeface="宋体" panose="02010600030101010101" pitchFamily="2" charset="-122"/>
                <a:cs typeface="宋体" panose="02010600030101010101" pitchFamily="2" charset="-122"/>
              </a:rPr>
              <a:t>观</a:t>
            </a:r>
            <a:r>
              <a:rPr sz="1200" spc="10" dirty="0">
                <a:latin typeface="宋体" panose="02010600030101010101" pitchFamily="2" charset="-122"/>
                <a:cs typeface="宋体" panose="02010600030101010101" pitchFamily="2" charset="-122"/>
              </a:rPr>
              <a:t>影</a:t>
            </a:r>
            <a:r>
              <a:rPr sz="1200" dirty="0">
                <a:latin typeface="宋体" panose="02010600030101010101" pitchFamily="2" charset="-122"/>
                <a:cs typeface="宋体" panose="02010600030101010101" pitchFamily="2" charset="-122"/>
              </a:rPr>
              <a:t>体 验更上一层楼，同时也增加了互动性和趣味性。</a:t>
            </a:r>
            <a:endParaRPr sz="1200">
              <a:latin typeface="宋体" panose="02010600030101010101" pitchFamily="2" charset="-122"/>
              <a:cs typeface="宋体" panose="02010600030101010101" pitchFamily="2" charset="-122"/>
            </a:endParaRPr>
          </a:p>
          <a:p>
            <a:pPr marL="317500">
              <a:lnSpc>
                <a:spcPct val="100000"/>
              </a:lnSpc>
              <a:spcBef>
                <a:spcPts val="900"/>
              </a:spcBef>
            </a:pPr>
            <a:r>
              <a:rPr sz="1200" dirty="0">
                <a:latin typeface="宋体" panose="02010600030101010101" pitchFamily="2" charset="-122"/>
                <a:cs typeface="宋体" panose="02010600030101010101" pitchFamily="2" charset="-122"/>
              </a:rPr>
              <a:t>点赞关注功能：</a:t>
            </a:r>
            <a:endParaRPr sz="1200">
              <a:latin typeface="宋体" panose="02010600030101010101" pitchFamily="2" charset="-122"/>
              <a:cs typeface="宋体" panose="02010600030101010101" pitchFamily="2" charset="-122"/>
            </a:endParaRPr>
          </a:p>
          <a:p>
            <a:pPr marL="317500" marR="81280">
              <a:lnSpc>
                <a:spcPct val="163000"/>
              </a:lnSpc>
            </a:pPr>
            <a:r>
              <a:rPr sz="1200" dirty="0">
                <a:latin typeface="宋体" panose="02010600030101010101" pitchFamily="2" charset="-122"/>
                <a:cs typeface="宋体" panose="02010600030101010101" pitchFamily="2" charset="-122"/>
              </a:rPr>
              <a:t>在每个视频得脚下，会有一个点赞按钮，点赞过后会有颜色和大小上的变化。 搜索功能：</a:t>
            </a:r>
            <a:endParaRPr sz="1200">
              <a:latin typeface="宋体" panose="02010600030101010101" pitchFamily="2" charset="-122"/>
              <a:cs typeface="宋体" panose="02010600030101010101" pitchFamily="2" charset="-122"/>
            </a:endParaRPr>
          </a:p>
          <a:p>
            <a:pPr marL="317500">
              <a:lnSpc>
                <a:spcPct val="100000"/>
              </a:lnSpc>
              <a:spcBef>
                <a:spcPts val="900"/>
              </a:spcBef>
            </a:pPr>
            <a:r>
              <a:rPr sz="1200" dirty="0">
                <a:latin typeface="宋体" panose="02010600030101010101" pitchFamily="2" charset="-122"/>
                <a:cs typeface="宋体" panose="02010600030101010101" pitchFamily="2" charset="-122"/>
              </a:rPr>
              <a:t>搜索使用了门面模式、享元模式，使用</a:t>
            </a:r>
            <a:r>
              <a:rPr sz="1200" spc="-3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ES</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进行模糊搜索，速度非常快。</a:t>
            </a:r>
            <a:endParaRPr sz="1200">
              <a:latin typeface="宋体" panose="02010600030101010101" pitchFamily="2" charset="-122"/>
              <a:cs typeface="宋体" panose="02010600030101010101" pitchFamily="2" charset="-122"/>
            </a:endParaRPr>
          </a:p>
        </p:txBody>
      </p:sp>
      <p:sp>
        <p:nvSpPr>
          <p:cNvPr id="4" name="object 4"/>
          <p:cNvSpPr txBox="1"/>
          <p:nvPr/>
        </p:nvSpPr>
        <p:spPr>
          <a:xfrm>
            <a:off x="3446779" y="9919140"/>
            <a:ext cx="981075" cy="155575"/>
          </a:xfrm>
          <a:prstGeom prst="rect">
            <a:avLst/>
          </a:prstGeom>
        </p:spPr>
        <p:txBody>
          <a:bodyPr vert="horz" wrap="square" lIns="0" tIns="0" rIns="0" bIns="0" rtlCol="0">
            <a:spAutoFit/>
          </a:bodyPr>
          <a:lstStyle/>
          <a:p>
            <a:pPr marL="12700">
              <a:lnSpc>
                <a:spcPts val="1075"/>
              </a:lnSpc>
            </a:pPr>
            <a:r>
              <a:rPr sz="900" dirty="0">
                <a:latin typeface="宋体" panose="02010600030101010101" pitchFamily="2" charset="-122"/>
                <a:cs typeface="宋体" panose="02010600030101010101" pitchFamily="2" charset="-122"/>
              </a:rPr>
              <a:t>第</a:t>
            </a:r>
            <a:r>
              <a:rPr sz="900" spc="-15" dirty="0">
                <a:latin typeface="宋体" panose="02010600030101010101" pitchFamily="2" charset="-122"/>
                <a:cs typeface="宋体" panose="02010600030101010101" pitchFamily="2" charset="-122"/>
              </a:rPr>
              <a:t> </a:t>
            </a:r>
            <a:r>
              <a:rPr sz="900" dirty="0">
                <a:latin typeface="Calibri" panose="020F0502020204030204"/>
                <a:cs typeface="Calibri" panose="020F0502020204030204"/>
              </a:rPr>
              <a:t>2</a:t>
            </a:r>
            <a:r>
              <a:rPr sz="900" spc="15" dirty="0">
                <a:latin typeface="Calibri" panose="020F0502020204030204"/>
                <a:cs typeface="Calibri" panose="020F0502020204030204"/>
              </a:rPr>
              <a:t> </a:t>
            </a:r>
            <a:r>
              <a:rPr sz="900" spc="10" dirty="0">
                <a:latin typeface="宋体" panose="02010600030101010101" pitchFamily="2" charset="-122"/>
                <a:cs typeface="宋体" panose="02010600030101010101" pitchFamily="2" charset="-122"/>
              </a:rPr>
              <a:t>页</a:t>
            </a:r>
            <a:r>
              <a:rPr sz="900" spc="-459" dirty="0">
                <a:latin typeface="宋体" panose="02010600030101010101" pitchFamily="2" charset="-122"/>
                <a:cs typeface="宋体" panose="02010600030101010101" pitchFamily="2" charset="-122"/>
              </a:rPr>
              <a:t>，</a:t>
            </a:r>
            <a:r>
              <a:rPr sz="900" dirty="0">
                <a:latin typeface="宋体" panose="02010600030101010101" pitchFamily="2" charset="-122"/>
                <a:cs typeface="宋体" panose="02010600030101010101" pitchFamily="2" charset="-122"/>
              </a:rPr>
              <a:t>共</a:t>
            </a:r>
            <a:r>
              <a:rPr sz="900" spc="-30" dirty="0">
                <a:latin typeface="宋体" panose="02010600030101010101" pitchFamily="2" charset="-122"/>
                <a:cs typeface="宋体" panose="02010600030101010101" pitchFamily="2" charset="-122"/>
              </a:rPr>
              <a:t> </a:t>
            </a:r>
            <a:r>
              <a:rPr sz="900" spc="-5" dirty="0">
                <a:latin typeface="Calibri" panose="020F0502020204030204"/>
                <a:cs typeface="Calibri" panose="020F0502020204030204"/>
              </a:rPr>
              <a:t>64</a:t>
            </a:r>
            <a:r>
              <a:rPr sz="900" spc="30" dirty="0">
                <a:latin typeface="Calibri" panose="020F0502020204030204"/>
                <a:cs typeface="Calibri" panose="020F0502020204030204"/>
              </a:rPr>
              <a:t> </a:t>
            </a:r>
            <a:r>
              <a:rPr sz="900" dirty="0">
                <a:latin typeface="宋体" panose="02010600030101010101" pitchFamily="2" charset="-122"/>
                <a:cs typeface="宋体" panose="02010600030101010101" pitchFamily="2" charset="-122"/>
              </a:rPr>
              <a:t>页</a:t>
            </a:r>
            <a:endParaRPr sz="900">
              <a:latin typeface="宋体" panose="02010600030101010101" pitchFamily="2" charset="-122"/>
              <a:cs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2410704" y="944880"/>
            <a:ext cx="4302515" cy="965066"/>
          </a:xfrm>
          <a:prstGeom prst="rect">
            <a:avLst/>
          </a:prstGeom>
        </p:spPr>
      </p:pic>
      <p:sp>
        <p:nvSpPr>
          <p:cNvPr id="5" name="object 5"/>
          <p:cNvSpPr txBox="1"/>
          <p:nvPr/>
        </p:nvSpPr>
        <p:spPr>
          <a:xfrm>
            <a:off x="3294379" y="2537574"/>
            <a:ext cx="155257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图</a:t>
            </a:r>
            <a:r>
              <a:rPr sz="1200" spc="-330" dirty="0">
                <a:latin typeface="宋体" panose="02010600030101010101" pitchFamily="2" charset="-122"/>
                <a:cs typeface="宋体" panose="02010600030101010101" pitchFamily="2" charset="-122"/>
              </a:rPr>
              <a:t> </a:t>
            </a:r>
            <a:r>
              <a:rPr sz="1200" spc="-5" dirty="0">
                <a:latin typeface="Calibri" panose="020F0502020204030204"/>
                <a:cs typeface="Calibri" panose="020F0502020204030204"/>
              </a:rPr>
              <a:t>4.2</a:t>
            </a:r>
            <a:r>
              <a:rPr sz="1200" spc="10" dirty="0">
                <a:latin typeface="Calibri" panose="020F0502020204030204"/>
                <a:cs typeface="Calibri" panose="020F0502020204030204"/>
              </a:rPr>
              <a:t> </a:t>
            </a:r>
            <a:r>
              <a:rPr sz="1200" dirty="0">
                <a:latin typeface="宋体" panose="02010600030101010101" pitchFamily="2" charset="-122"/>
                <a:cs typeface="宋体" panose="02010600030101010101" pitchFamily="2" charset="-122"/>
              </a:rPr>
              <a:t>登录注册成功图</a:t>
            </a:r>
            <a:endParaRPr sz="1200">
              <a:latin typeface="宋体" panose="02010600030101010101" pitchFamily="2" charset="-122"/>
              <a:cs typeface="宋体" panose="02010600030101010101" pitchFamily="2"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29</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2749285" y="1036316"/>
            <a:ext cx="2590441" cy="7695825"/>
          </a:xfrm>
          <a:prstGeom prst="rect">
            <a:avLst/>
          </a:prstGeom>
        </p:spPr>
      </p:pic>
      <p:sp>
        <p:nvSpPr>
          <p:cNvPr id="5" name="object 5"/>
          <p:cNvSpPr txBox="1"/>
          <p:nvPr/>
        </p:nvSpPr>
        <p:spPr>
          <a:xfrm>
            <a:off x="3355340" y="8889479"/>
            <a:ext cx="139128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4.3</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注</a:t>
            </a:r>
            <a:r>
              <a:rPr sz="1050" spc="5" dirty="0">
                <a:latin typeface="宋体" panose="02010600030101010101" pitchFamily="2" charset="-122"/>
                <a:cs typeface="宋体" panose="02010600030101010101" pitchFamily="2" charset="-122"/>
              </a:rPr>
              <a:t>册</a:t>
            </a:r>
            <a:r>
              <a:rPr sz="1050" spc="-10" dirty="0">
                <a:latin typeface="宋体" panose="02010600030101010101" pitchFamily="2" charset="-122"/>
                <a:cs typeface="宋体" panose="02010600030101010101" pitchFamily="2" charset="-122"/>
              </a:rPr>
              <a:t>登</a:t>
            </a:r>
            <a:r>
              <a:rPr sz="1050" spc="5" dirty="0">
                <a:latin typeface="宋体" panose="02010600030101010101" pitchFamily="2" charset="-122"/>
                <a:cs typeface="宋体" panose="02010600030101010101" pitchFamily="2" charset="-122"/>
              </a:rPr>
              <a:t>录</a:t>
            </a:r>
            <a:r>
              <a:rPr sz="1050" spc="-10" dirty="0">
                <a:latin typeface="宋体" panose="02010600030101010101" pitchFamily="2" charset="-122"/>
                <a:cs typeface="宋体" panose="02010600030101010101" pitchFamily="2" charset="-122"/>
              </a:rPr>
              <a:t>流</a:t>
            </a:r>
            <a:r>
              <a:rPr sz="1050" spc="5" dirty="0">
                <a:latin typeface="宋体" panose="02010600030101010101" pitchFamily="2" charset="-122"/>
                <a:cs typeface="宋体" panose="02010600030101010101" pitchFamily="2" charset="-122"/>
              </a:rPr>
              <a:t>程</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30</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1027175" y="986027"/>
            <a:ext cx="5834380" cy="2948940"/>
          </a:xfrm>
          <a:prstGeom prst="rect">
            <a:avLst/>
          </a:prstGeom>
        </p:spPr>
        <p:txBody>
          <a:bodyPr vert="horz" wrap="square" lIns="0" tIns="13335" rIns="0" bIns="0" rtlCol="0">
            <a:spAutoFit/>
          </a:bodyPr>
          <a:lstStyle/>
          <a:p>
            <a:pPr marL="114300">
              <a:lnSpc>
                <a:spcPct val="100000"/>
              </a:lnSpc>
              <a:spcBef>
                <a:spcPts val="105"/>
              </a:spcBef>
            </a:pPr>
            <a:r>
              <a:rPr sz="1400" b="1" spc="10" dirty="0">
                <a:latin typeface="宋体" panose="02010600030101010101" pitchFamily="2" charset="-122"/>
                <a:cs typeface="宋体" panose="02010600030101010101" pitchFamily="2" charset="-122"/>
              </a:rPr>
              <a:t>4.4.2</a:t>
            </a:r>
            <a:r>
              <a:rPr sz="1400" b="1" spc="-10" dirty="0">
                <a:latin typeface="黑体" panose="02010609060101010101" charset="-122"/>
                <a:cs typeface="黑体" panose="02010609060101010101" charset="-122"/>
              </a:rPr>
              <a:t>视</a:t>
            </a:r>
            <a:r>
              <a:rPr sz="1400" b="1" spc="-10" dirty="0">
                <a:latin typeface="黑体" panose="02010609060101010101" charset="-122"/>
                <a:cs typeface="黑体" panose="02010609060101010101" charset="-122"/>
              </a:rPr>
              <a:t>频上传</a:t>
            </a:r>
            <a:r>
              <a:rPr sz="1400" b="1" spc="5" dirty="0">
                <a:latin typeface="黑体" panose="02010609060101010101" charset="-122"/>
                <a:cs typeface="黑体" panose="02010609060101010101" charset="-122"/>
              </a:rPr>
              <a:t>功</a:t>
            </a:r>
            <a:r>
              <a:rPr sz="1400" b="1" spc="-10" dirty="0">
                <a:latin typeface="黑体" panose="02010609060101010101" charset="-122"/>
                <a:cs typeface="黑体" panose="02010609060101010101" charset="-122"/>
              </a:rPr>
              <a:t>能模块设计及实</a:t>
            </a:r>
            <a:r>
              <a:rPr sz="1400" b="1" spc="-5" dirty="0">
                <a:latin typeface="黑体" panose="02010609060101010101" charset="-122"/>
                <a:cs typeface="黑体" panose="02010609060101010101" charset="-122"/>
              </a:rPr>
              <a:t>现</a:t>
            </a:r>
            <a:endParaRPr sz="1400">
              <a:latin typeface="黑体" panose="02010609060101010101" charset="-122"/>
              <a:cs typeface="黑体" panose="02010609060101010101" charset="-122"/>
            </a:endParaRPr>
          </a:p>
          <a:p>
            <a:pPr marL="114300" marR="81280" indent="304800">
              <a:lnSpc>
                <a:spcPct val="163000"/>
              </a:lnSpc>
              <a:spcBef>
                <a:spcPts val="270"/>
              </a:spcBef>
            </a:pPr>
            <a:r>
              <a:rPr sz="1200" dirty="0">
                <a:latin typeface="宋体" panose="02010600030101010101" pitchFamily="2" charset="-122"/>
                <a:cs typeface="宋体" panose="02010600030101010101" pitchFamily="2" charset="-122"/>
              </a:rPr>
              <a:t>首先</a:t>
            </a:r>
            <a:r>
              <a:rPr sz="1200" spc="-6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通过</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MultipartHttpServletRequest</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获取上传得文件对象和相关得参数， 包括文件分片索引、总片数、文件名、文件总大小和</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MD5</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值等。</a:t>
            </a:r>
            <a:endParaRPr sz="1200">
              <a:latin typeface="宋体" panose="02010600030101010101" pitchFamily="2" charset="-122"/>
              <a:cs typeface="宋体" panose="02010600030101010101" pitchFamily="2" charset="-122"/>
            </a:endParaRPr>
          </a:p>
          <a:p>
            <a:pPr marL="114300" marR="226695" indent="304800">
              <a:lnSpc>
                <a:spcPct val="121000"/>
              </a:lnSpc>
              <a:spcBef>
                <a:spcPts val="600"/>
              </a:spcBef>
            </a:pPr>
            <a:r>
              <a:rPr sz="1200" dirty="0">
                <a:latin typeface="宋体" panose="02010600030101010101" pitchFamily="2" charset="-122"/>
                <a:cs typeface="宋体" panose="02010600030101010101" pitchFamily="2" charset="-122"/>
              </a:rPr>
              <a:t>根据文件得</a:t>
            </a:r>
            <a:r>
              <a:rPr sz="1200" spc="-3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MD5</a:t>
            </a:r>
            <a:r>
              <a:rPr sz="1200" spc="-3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值创建一个唯一得桶（Bucket）名称，用于在</a:t>
            </a:r>
            <a:r>
              <a:rPr sz="1200" spc="-3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MinIO</a:t>
            </a:r>
            <a:r>
              <a:rPr sz="1200" spc="-3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中存储分 </a:t>
            </a:r>
            <a:r>
              <a:rPr sz="1800" baseline="-28000" dirty="0">
                <a:latin typeface="宋体" panose="02010600030101010101" pitchFamily="2" charset="-122"/>
                <a:cs typeface="宋体" panose="02010600030101010101" pitchFamily="2" charset="-122"/>
              </a:rPr>
              <a:t>片文件</a:t>
            </a:r>
            <a:r>
              <a:rPr sz="600" dirty="0">
                <a:latin typeface="宋体" panose="02010600030101010101" pitchFamily="2" charset="-122"/>
                <a:cs typeface="宋体" panose="02010600030101010101" pitchFamily="2" charset="-122"/>
              </a:rPr>
              <a:t>[10]</a:t>
            </a:r>
            <a:r>
              <a:rPr sz="1800" baseline="-28000" dirty="0">
                <a:latin typeface="宋体" panose="02010600030101010101" pitchFamily="2" charset="-122"/>
                <a:cs typeface="宋体" panose="02010600030101010101" pitchFamily="2" charset="-122"/>
              </a:rPr>
              <a:t>。</a:t>
            </a:r>
            <a:endParaRPr sz="1800" baseline="-28000">
              <a:latin typeface="宋体" panose="02010600030101010101" pitchFamily="2" charset="-122"/>
              <a:cs typeface="宋体" panose="02010600030101010101" pitchFamily="2" charset="-122"/>
            </a:endParaRPr>
          </a:p>
          <a:p>
            <a:pPr marL="114300" marR="81280" indent="304800">
              <a:lnSpc>
                <a:spcPct val="163000"/>
              </a:lnSpc>
              <a:spcBef>
                <a:spcPts val="600"/>
              </a:spcBef>
            </a:pPr>
            <a:r>
              <a:rPr sz="1200" dirty="0">
                <a:latin typeface="宋体" panose="02010600030101010101" pitchFamily="2" charset="-122"/>
                <a:cs typeface="宋体" panose="02010600030101010101" pitchFamily="2" charset="-122"/>
              </a:rPr>
              <a:t>检查</a:t>
            </a:r>
            <a:r>
              <a:rPr sz="1200" spc="-3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Redis</a:t>
            </a:r>
            <a:r>
              <a:rPr sz="1200" spc="-3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中记录得上传进度</a:t>
            </a:r>
            <a:r>
              <a:rPr sz="1200" spc="-4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如果当前分片已经上传过</a:t>
            </a:r>
            <a:r>
              <a:rPr sz="1200" spc="-4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则返回状态码</a:t>
            </a:r>
            <a:r>
              <a:rPr sz="1200" spc="-3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20001， 表示该分片已上传。</a:t>
            </a:r>
            <a:endParaRPr sz="1200">
              <a:latin typeface="宋体" panose="02010600030101010101" pitchFamily="2" charset="-122"/>
              <a:cs typeface="宋体" panose="02010600030101010101" pitchFamily="2" charset="-122"/>
            </a:endParaRPr>
          </a:p>
          <a:p>
            <a:pPr marL="114300" marR="157480" indent="304800">
              <a:lnSpc>
                <a:spcPct val="163000"/>
              </a:lnSpc>
            </a:pPr>
            <a:r>
              <a:rPr sz="1200" dirty="0">
                <a:latin typeface="宋体" panose="02010600030101010101" pitchFamily="2" charset="-122"/>
                <a:cs typeface="宋体" panose="02010600030101010101" pitchFamily="2" charset="-122"/>
              </a:rPr>
              <a:t>如果当前分片不是最后一片</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则执行分片上传操作</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将当前分片得</a:t>
            </a:r>
            <a:r>
              <a:rPr sz="1200" spc="-4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InputStream 上传到</a:t>
            </a:r>
            <a:r>
              <a:rPr sz="1200" spc="-3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MinIO</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中，并在</a:t>
            </a:r>
            <a:r>
              <a:rPr sz="1200" spc="-3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Redis</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中记录上传进度，设置记录得过期时间为一天。</a:t>
            </a:r>
            <a:endParaRPr sz="1200">
              <a:latin typeface="宋体" panose="02010600030101010101" pitchFamily="2" charset="-122"/>
              <a:cs typeface="宋体" panose="02010600030101010101" pitchFamily="2" charset="-122"/>
            </a:endParaRPr>
          </a:p>
          <a:p>
            <a:pPr marL="419100">
              <a:lnSpc>
                <a:spcPct val="100000"/>
              </a:lnSpc>
              <a:spcBef>
                <a:spcPts val="900"/>
              </a:spcBef>
            </a:pPr>
            <a:r>
              <a:rPr sz="1200" dirty="0">
                <a:latin typeface="宋体" panose="02010600030101010101" pitchFamily="2" charset="-122"/>
                <a:cs typeface="宋体" panose="02010600030101010101" pitchFamily="2" charset="-122"/>
              </a:rPr>
              <a:t>在视频上传图如图</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4.4</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所示；具体流程图如图</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4.5</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a:t>
            </a:r>
            <a:endParaRPr sz="1200">
              <a:latin typeface="宋体" panose="02010600030101010101" pitchFamily="2" charset="-122"/>
              <a:cs typeface="宋体" panose="02010600030101010101" pitchFamily="2" charset="-122"/>
            </a:endParaRPr>
          </a:p>
        </p:txBody>
      </p:sp>
      <p:pic>
        <p:nvPicPr>
          <p:cNvPr id="5" name="object 5"/>
          <p:cNvPicPr/>
          <p:nvPr/>
        </p:nvPicPr>
        <p:blipFill>
          <a:blip r:embed="rId1" cstate="print"/>
          <a:stretch>
            <a:fillRect/>
          </a:stretch>
        </p:blipFill>
        <p:spPr>
          <a:xfrm>
            <a:off x="1446275" y="4076700"/>
            <a:ext cx="5551932" cy="2835652"/>
          </a:xfrm>
          <a:prstGeom prst="rect">
            <a:avLst/>
          </a:prstGeom>
        </p:spPr>
      </p:pic>
      <p:sp>
        <p:nvSpPr>
          <p:cNvPr id="6" name="object 6"/>
          <p:cNvSpPr txBox="1"/>
          <p:nvPr/>
        </p:nvSpPr>
        <p:spPr>
          <a:xfrm>
            <a:off x="3355340" y="7354811"/>
            <a:ext cx="112458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4.4</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视</a:t>
            </a:r>
            <a:r>
              <a:rPr sz="1050" spc="5" dirty="0">
                <a:latin typeface="宋体" panose="02010600030101010101" pitchFamily="2" charset="-122"/>
                <a:cs typeface="宋体" panose="02010600030101010101" pitchFamily="2" charset="-122"/>
              </a:rPr>
              <a:t>频</a:t>
            </a:r>
            <a:r>
              <a:rPr sz="1050" spc="-10" dirty="0">
                <a:latin typeface="宋体" panose="02010600030101010101" pitchFamily="2" charset="-122"/>
                <a:cs typeface="宋体" panose="02010600030101010101" pitchFamily="2" charset="-122"/>
              </a:rPr>
              <a:t>上</a:t>
            </a:r>
            <a:r>
              <a:rPr sz="1050" spc="5" dirty="0">
                <a:latin typeface="宋体" panose="02010600030101010101" pitchFamily="2" charset="-122"/>
                <a:cs typeface="宋体" panose="02010600030101010101" pitchFamily="2" charset="-122"/>
              </a:rPr>
              <a:t>传</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31</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2706623" y="952500"/>
            <a:ext cx="2438400" cy="7010400"/>
          </a:xfrm>
          <a:prstGeom prst="rect">
            <a:avLst/>
          </a:prstGeom>
        </p:spPr>
      </p:pic>
      <p:sp>
        <p:nvSpPr>
          <p:cNvPr id="5" name="object 5"/>
          <p:cNvSpPr txBox="1"/>
          <p:nvPr/>
        </p:nvSpPr>
        <p:spPr>
          <a:xfrm>
            <a:off x="1128775" y="8036166"/>
            <a:ext cx="5580380" cy="1644014"/>
          </a:xfrm>
          <a:prstGeom prst="rect">
            <a:avLst/>
          </a:prstGeom>
        </p:spPr>
        <p:txBody>
          <a:bodyPr vert="horz" wrap="square" lIns="0" tIns="12700" rIns="0" bIns="0" rtlCol="0">
            <a:spAutoFit/>
          </a:bodyPr>
          <a:lstStyle/>
          <a:p>
            <a:pPr algn="ctr">
              <a:lnSpc>
                <a:spcPct val="100000"/>
              </a:lnSpc>
              <a:spcBef>
                <a:spcPts val="100"/>
              </a:spcBef>
            </a:pPr>
            <a:r>
              <a:rPr sz="1200" dirty="0">
                <a:latin typeface="宋体" panose="02010600030101010101" pitchFamily="2" charset="-122"/>
                <a:cs typeface="宋体" panose="02010600030101010101" pitchFamily="2" charset="-122"/>
              </a:rPr>
              <a:t>图</a:t>
            </a:r>
            <a:r>
              <a:rPr sz="1200" spc="-305" dirty="0">
                <a:latin typeface="宋体" panose="02010600030101010101" pitchFamily="2" charset="-122"/>
                <a:cs typeface="宋体" panose="02010600030101010101" pitchFamily="2" charset="-122"/>
              </a:rPr>
              <a:t> </a:t>
            </a:r>
            <a:r>
              <a:rPr sz="1200" spc="-5" dirty="0">
                <a:latin typeface="Calibri" panose="020F0502020204030204"/>
                <a:cs typeface="Calibri" panose="020F0502020204030204"/>
              </a:rPr>
              <a:t>4.5</a:t>
            </a:r>
            <a:r>
              <a:rPr sz="1200" spc="65" dirty="0">
                <a:latin typeface="Calibri" panose="020F0502020204030204"/>
                <a:cs typeface="Calibri" panose="020F0502020204030204"/>
              </a:rPr>
              <a:t> </a:t>
            </a:r>
            <a:r>
              <a:rPr sz="1200" dirty="0">
                <a:latin typeface="宋体" panose="02010600030101010101" pitchFamily="2" charset="-122"/>
                <a:cs typeface="宋体" panose="02010600030101010101" pitchFamily="2" charset="-122"/>
              </a:rPr>
              <a:t>视频上传流程图</a:t>
            </a:r>
            <a:endParaRPr sz="1200">
              <a:latin typeface="宋体" panose="02010600030101010101" pitchFamily="2" charset="-122"/>
              <a:cs typeface="宋体" panose="02010600030101010101" pitchFamily="2" charset="-122"/>
            </a:endParaRPr>
          </a:p>
          <a:p>
            <a:pPr>
              <a:lnSpc>
                <a:spcPct val="100000"/>
              </a:lnSpc>
              <a:spcBef>
                <a:spcPts val="25"/>
              </a:spcBef>
            </a:pPr>
            <a:endParaRPr sz="1800">
              <a:latin typeface="宋体" panose="02010600030101010101" pitchFamily="2" charset="-122"/>
              <a:cs typeface="宋体" panose="02010600030101010101" pitchFamily="2" charset="-122"/>
            </a:endParaRPr>
          </a:p>
          <a:p>
            <a:pPr marL="12700">
              <a:lnSpc>
                <a:spcPct val="100000"/>
              </a:lnSpc>
            </a:pPr>
            <a:r>
              <a:rPr sz="1400" b="1" dirty="0">
                <a:latin typeface="宋体" panose="02010600030101010101" pitchFamily="2" charset="-122"/>
                <a:cs typeface="宋体" panose="02010600030101010101" pitchFamily="2" charset="-122"/>
              </a:rPr>
              <a:t>4.4.3</a:t>
            </a:r>
            <a:r>
              <a:rPr sz="1400" b="1" spc="5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视</a:t>
            </a:r>
            <a:r>
              <a:rPr sz="1400" b="1" spc="-10" dirty="0">
                <a:latin typeface="黑体" panose="02010609060101010101" charset="-122"/>
                <a:cs typeface="黑体" panose="02010609060101010101" charset="-122"/>
              </a:rPr>
              <a:t>频播放</a:t>
            </a:r>
            <a:r>
              <a:rPr sz="1400" b="1" spc="5" dirty="0">
                <a:latin typeface="黑体" panose="02010609060101010101" charset="-122"/>
                <a:cs typeface="黑体" panose="02010609060101010101" charset="-122"/>
              </a:rPr>
              <a:t>功</a:t>
            </a:r>
            <a:r>
              <a:rPr sz="1400" b="1" spc="-10" dirty="0">
                <a:latin typeface="黑体" panose="02010609060101010101" charset="-122"/>
                <a:cs typeface="黑体" panose="02010609060101010101" charset="-122"/>
              </a:rPr>
              <a:t>能模块设计及实</a:t>
            </a:r>
            <a:r>
              <a:rPr sz="1400" b="1" spc="-5" dirty="0">
                <a:latin typeface="黑体" panose="02010609060101010101" charset="-122"/>
                <a:cs typeface="黑体" panose="02010609060101010101" charset="-122"/>
              </a:rPr>
              <a:t>现</a:t>
            </a:r>
            <a:endParaRPr sz="1400">
              <a:latin typeface="黑体" panose="02010609060101010101" charset="-122"/>
              <a:cs typeface="黑体" panose="02010609060101010101" charset="-122"/>
            </a:endParaRPr>
          </a:p>
          <a:p>
            <a:pPr marL="12700" marR="5080" indent="304800" algn="just">
              <a:lnSpc>
                <a:spcPct val="163000"/>
              </a:lnSpc>
              <a:spcBef>
                <a:spcPts val="270"/>
              </a:spcBef>
            </a:pPr>
            <a:r>
              <a:rPr sz="1200" dirty="0">
                <a:latin typeface="宋体" panose="02010600030101010101" pitchFamily="2" charset="-122"/>
                <a:cs typeface="宋体" panose="02010600030101010101" pitchFamily="2" charset="-122"/>
              </a:rPr>
              <a:t>用户点击后，即将开启一段魔幻之旅。首先，前端会像给后端的门卫递钥匙一 样，将视频的</a:t>
            </a:r>
            <a:r>
              <a:rPr sz="1200" spc="-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a:t>
            </a:r>
            <a:r>
              <a:rPr sz="1200" spc="-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传递到后端。后端则以此</a:t>
            </a:r>
            <a:r>
              <a:rPr sz="1200" spc="-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a:t>
            </a:r>
            <a:r>
              <a:rPr sz="1200" spc="-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为线索，探索</a:t>
            </a:r>
            <a:r>
              <a:rPr sz="1200" spc="-3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Minio</a:t>
            </a:r>
            <a:r>
              <a:rPr sz="1200" spc="-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中的视频隐藏 之处</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同时，后端也会通过这个</a:t>
            </a:r>
            <a:r>
              <a:rPr sz="1200" spc="-95"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ID，</a:t>
            </a:r>
            <a:r>
              <a:rPr sz="1200" dirty="0">
                <a:latin typeface="宋体" panose="02010600030101010101" pitchFamily="2" charset="-122"/>
                <a:cs typeface="宋体" panose="02010600030101010101" pitchFamily="2" charset="-122"/>
              </a:rPr>
              <a:t>搜寻与之相关的视频资料，比如视频名称</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简</a:t>
            </a:r>
            <a:endParaRPr sz="1200">
              <a:latin typeface="宋体" panose="02010600030101010101" pitchFamily="2" charset="-122"/>
              <a:cs typeface="宋体" panose="02010600030101010101" pitchFamily="2"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32</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580380" cy="1226820"/>
          </a:xfrm>
          <a:prstGeom prst="rect">
            <a:avLst/>
          </a:prstGeom>
        </p:spPr>
        <p:txBody>
          <a:bodyPr vert="horz" wrap="square" lIns="0" tIns="12700" rIns="0" bIns="0" rtlCol="0">
            <a:spAutoFit/>
          </a:bodyPr>
          <a:lstStyle/>
          <a:p>
            <a:pPr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spcBef>
                <a:spcPts val="10"/>
              </a:spcBef>
            </a:pPr>
            <a:endParaRPr sz="1050">
              <a:latin typeface="宋体" panose="02010600030101010101" pitchFamily="2" charset="-122"/>
              <a:cs typeface="宋体" panose="02010600030101010101" pitchFamily="2" charset="-122"/>
            </a:endParaRPr>
          </a:p>
          <a:p>
            <a:pPr marL="12700" marR="5080">
              <a:lnSpc>
                <a:spcPct val="163000"/>
              </a:lnSpc>
            </a:pPr>
            <a:r>
              <a:rPr sz="1200" dirty="0">
                <a:latin typeface="宋体" panose="02010600030101010101" pitchFamily="2" charset="-122"/>
                <a:cs typeface="宋体" panose="02010600030101010101" pitchFamily="2" charset="-122"/>
              </a:rPr>
              <a:t>介</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封面和创作时间</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最终,在通过</a:t>
            </a:r>
            <a:r>
              <a:rPr sz="1200" spc="-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URL</a:t>
            </a:r>
            <a:r>
              <a:rPr sz="1200" spc="-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获得视频播放数据的同时,用户则可以在视 频播放中享受视频快感。</a:t>
            </a:r>
            <a:endParaRPr sz="1200">
              <a:latin typeface="宋体" panose="02010600030101010101" pitchFamily="2" charset="-122"/>
              <a:cs typeface="宋体" panose="02010600030101010101" pitchFamily="2" charset="-122"/>
            </a:endParaRPr>
          </a:p>
          <a:p>
            <a:pPr marL="317500">
              <a:lnSpc>
                <a:spcPct val="100000"/>
              </a:lnSpc>
              <a:spcBef>
                <a:spcPts val="900"/>
              </a:spcBef>
            </a:pPr>
            <a:r>
              <a:rPr sz="1200" dirty="0">
                <a:latin typeface="宋体" panose="02010600030101010101" pitchFamily="2" charset="-122"/>
                <a:cs typeface="宋体" panose="02010600030101010101" pitchFamily="2" charset="-122"/>
              </a:rPr>
              <a:t>视频成功播放图如图</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4.6</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所示；具体流程图如图</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4.7、图</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4.8</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a:t>
            </a:r>
            <a:endParaRPr sz="1200">
              <a:latin typeface="宋体" panose="02010600030101010101" pitchFamily="2" charset="-122"/>
              <a:cs typeface="宋体" panose="02010600030101010101" pitchFamily="2" charset="-122"/>
            </a:endParaRPr>
          </a:p>
        </p:txBody>
      </p:sp>
      <p:pic>
        <p:nvPicPr>
          <p:cNvPr id="4" name="object 4"/>
          <p:cNvPicPr/>
          <p:nvPr/>
        </p:nvPicPr>
        <p:blipFill>
          <a:blip r:embed="rId1" cstate="print"/>
          <a:stretch>
            <a:fillRect/>
          </a:stretch>
        </p:blipFill>
        <p:spPr>
          <a:xfrm>
            <a:off x="1809667" y="1897380"/>
            <a:ext cx="4531508" cy="3182112"/>
          </a:xfrm>
          <a:prstGeom prst="rect">
            <a:avLst/>
          </a:prstGeom>
        </p:spPr>
      </p:pic>
      <p:sp>
        <p:nvSpPr>
          <p:cNvPr id="5" name="object 5"/>
          <p:cNvSpPr txBox="1"/>
          <p:nvPr/>
        </p:nvSpPr>
        <p:spPr>
          <a:xfrm>
            <a:off x="3221227" y="5224259"/>
            <a:ext cx="139255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80"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4.6</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视</a:t>
            </a:r>
            <a:r>
              <a:rPr sz="1050" spc="5" dirty="0">
                <a:latin typeface="宋体" panose="02010600030101010101" pitchFamily="2" charset="-122"/>
                <a:cs typeface="宋体" panose="02010600030101010101" pitchFamily="2" charset="-122"/>
              </a:rPr>
              <a:t>频</a:t>
            </a:r>
            <a:r>
              <a:rPr sz="1050" spc="-10" dirty="0">
                <a:latin typeface="宋体" panose="02010600030101010101" pitchFamily="2" charset="-122"/>
                <a:cs typeface="宋体" panose="02010600030101010101" pitchFamily="2" charset="-122"/>
              </a:rPr>
              <a:t>成</a:t>
            </a:r>
            <a:r>
              <a:rPr sz="1050" spc="5" dirty="0">
                <a:latin typeface="宋体" panose="02010600030101010101" pitchFamily="2" charset="-122"/>
                <a:cs typeface="宋体" panose="02010600030101010101" pitchFamily="2" charset="-122"/>
              </a:rPr>
              <a:t>功</a:t>
            </a:r>
            <a:r>
              <a:rPr sz="1050" spc="-10" dirty="0">
                <a:latin typeface="宋体" panose="02010600030101010101" pitchFamily="2" charset="-122"/>
                <a:cs typeface="宋体" panose="02010600030101010101" pitchFamily="2" charset="-122"/>
              </a:rPr>
              <a:t>播</a:t>
            </a:r>
            <a:r>
              <a:rPr sz="1050" spc="5" dirty="0">
                <a:latin typeface="宋体" panose="02010600030101010101" pitchFamily="2" charset="-122"/>
                <a:cs typeface="宋体" panose="02010600030101010101" pitchFamily="2" charset="-122"/>
              </a:rPr>
              <a:t>放</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pic>
        <p:nvPicPr>
          <p:cNvPr id="6" name="object 6"/>
          <p:cNvPicPr/>
          <p:nvPr/>
        </p:nvPicPr>
        <p:blipFill>
          <a:blip r:embed="rId2" cstate="print"/>
          <a:stretch>
            <a:fillRect/>
          </a:stretch>
        </p:blipFill>
        <p:spPr>
          <a:xfrm>
            <a:off x="1408175" y="5897880"/>
            <a:ext cx="4427220" cy="2971800"/>
          </a:xfrm>
          <a:prstGeom prst="rect">
            <a:avLst/>
          </a:prstGeom>
        </p:spPr>
      </p:pic>
      <p:sp>
        <p:nvSpPr>
          <p:cNvPr id="7" name="object 7"/>
          <p:cNvSpPr txBox="1"/>
          <p:nvPr/>
        </p:nvSpPr>
        <p:spPr>
          <a:xfrm>
            <a:off x="3355340" y="8988539"/>
            <a:ext cx="139128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8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4.7</a:t>
            </a:r>
            <a:r>
              <a:rPr sz="1050" spc="-4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获</a:t>
            </a:r>
            <a:r>
              <a:rPr sz="1050" spc="-5" dirty="0">
                <a:latin typeface="宋体" panose="02010600030101010101" pitchFamily="2" charset="-122"/>
                <a:cs typeface="宋体" panose="02010600030101010101" pitchFamily="2" charset="-122"/>
              </a:rPr>
              <a:t>取</a:t>
            </a:r>
            <a:r>
              <a:rPr sz="1050" spc="-270"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URL</a:t>
            </a:r>
            <a:r>
              <a:rPr sz="1050" spc="-285"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流</a:t>
            </a:r>
            <a:r>
              <a:rPr sz="1050" spc="5" dirty="0">
                <a:latin typeface="宋体" panose="02010600030101010101" pitchFamily="2" charset="-122"/>
                <a:cs typeface="宋体" panose="02010600030101010101" pitchFamily="2" charset="-122"/>
              </a:rPr>
              <a:t>程</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33</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3415284" y="990600"/>
            <a:ext cx="1304543" cy="894740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34</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580380" cy="3406140"/>
          </a:xfrm>
          <a:prstGeom prst="rect">
            <a:avLst/>
          </a:prstGeom>
        </p:spPr>
        <p:txBody>
          <a:bodyPr vert="horz" wrap="square" lIns="0" tIns="12700" rIns="0" bIns="0" rtlCol="0">
            <a:spAutoFit/>
          </a:bodyPr>
          <a:lstStyle/>
          <a:p>
            <a:pPr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pPr>
            <a:endParaRPr sz="900">
              <a:latin typeface="宋体" panose="02010600030101010101" pitchFamily="2" charset="-122"/>
              <a:cs typeface="宋体" panose="02010600030101010101" pitchFamily="2" charset="-122"/>
            </a:endParaRPr>
          </a:p>
          <a:p>
            <a:pPr>
              <a:lnSpc>
                <a:spcPct val="100000"/>
              </a:lnSpc>
              <a:spcBef>
                <a:spcPts val="35"/>
              </a:spcBef>
            </a:pPr>
            <a:endParaRPr sz="900">
              <a:latin typeface="宋体" panose="02010600030101010101" pitchFamily="2" charset="-122"/>
              <a:cs typeface="宋体" panose="02010600030101010101" pitchFamily="2" charset="-122"/>
            </a:endParaRPr>
          </a:p>
          <a:p>
            <a:pPr marL="261620" algn="ctr">
              <a:lnSpc>
                <a:spcPct val="100000"/>
              </a:lnSpc>
              <a:spcBef>
                <a:spcPts val="5"/>
              </a:spcBef>
            </a:pPr>
            <a:r>
              <a:rPr sz="1050" spc="-5" dirty="0">
                <a:latin typeface="宋体" panose="02010600030101010101" pitchFamily="2" charset="-122"/>
                <a:cs typeface="宋体" panose="02010600030101010101" pitchFamily="2" charset="-122"/>
              </a:rPr>
              <a:t>图</a:t>
            </a:r>
            <a:r>
              <a:rPr sz="1050" spc="-270"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4.8</a:t>
            </a:r>
            <a:r>
              <a:rPr sz="1050" spc="-5"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获</a:t>
            </a:r>
            <a:r>
              <a:rPr sz="1050" spc="5" dirty="0">
                <a:latin typeface="宋体" panose="02010600030101010101" pitchFamily="2" charset="-122"/>
                <a:cs typeface="宋体" panose="02010600030101010101" pitchFamily="2" charset="-122"/>
              </a:rPr>
              <a:t>取</a:t>
            </a:r>
            <a:r>
              <a:rPr sz="1050" spc="-10" dirty="0">
                <a:latin typeface="宋体" panose="02010600030101010101" pitchFamily="2" charset="-122"/>
                <a:cs typeface="宋体" panose="02010600030101010101" pitchFamily="2" charset="-122"/>
              </a:rPr>
              <a:t>视</a:t>
            </a:r>
            <a:r>
              <a:rPr sz="1050" spc="5" dirty="0">
                <a:latin typeface="宋体" panose="02010600030101010101" pitchFamily="2" charset="-122"/>
                <a:cs typeface="宋体" panose="02010600030101010101" pitchFamily="2" charset="-122"/>
              </a:rPr>
              <a:t>频</a:t>
            </a:r>
            <a:r>
              <a:rPr sz="1050" spc="-10" dirty="0">
                <a:latin typeface="宋体" panose="02010600030101010101" pitchFamily="2" charset="-122"/>
                <a:cs typeface="宋体" panose="02010600030101010101" pitchFamily="2" charset="-122"/>
              </a:rPr>
              <a:t>流</a:t>
            </a:r>
            <a:r>
              <a:rPr sz="1050" spc="5" dirty="0">
                <a:latin typeface="宋体" panose="02010600030101010101" pitchFamily="2" charset="-122"/>
                <a:cs typeface="宋体" panose="02010600030101010101" pitchFamily="2" charset="-122"/>
              </a:rPr>
              <a:t>流</a:t>
            </a:r>
            <a:r>
              <a:rPr sz="1050" spc="-10" dirty="0">
                <a:latin typeface="宋体" panose="02010600030101010101" pitchFamily="2" charset="-122"/>
                <a:cs typeface="宋体" panose="02010600030101010101" pitchFamily="2" charset="-122"/>
              </a:rPr>
              <a:t>程</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a:p>
            <a:pPr>
              <a:lnSpc>
                <a:spcPct val="100000"/>
              </a:lnSpc>
              <a:spcBef>
                <a:spcPts val="40"/>
              </a:spcBef>
            </a:pPr>
            <a:endParaRPr sz="950">
              <a:latin typeface="宋体" panose="02010600030101010101" pitchFamily="2" charset="-122"/>
              <a:cs typeface="宋体" panose="02010600030101010101" pitchFamily="2" charset="-122"/>
            </a:endParaRPr>
          </a:p>
          <a:p>
            <a:pPr marL="12700">
              <a:lnSpc>
                <a:spcPct val="100000"/>
              </a:lnSpc>
            </a:pPr>
            <a:r>
              <a:rPr sz="1400" b="1" dirty="0">
                <a:latin typeface="宋体" panose="02010600030101010101" pitchFamily="2" charset="-122"/>
                <a:cs typeface="宋体" panose="02010600030101010101" pitchFamily="2" charset="-122"/>
              </a:rPr>
              <a:t>4.4.4</a:t>
            </a:r>
            <a:r>
              <a:rPr sz="1400" b="1" spc="5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弹</a:t>
            </a:r>
            <a:r>
              <a:rPr sz="1400" b="1" spc="-10" dirty="0">
                <a:latin typeface="黑体" panose="02010609060101010101" charset="-122"/>
                <a:cs typeface="黑体" panose="02010609060101010101" charset="-122"/>
              </a:rPr>
              <a:t>幕功能</a:t>
            </a:r>
            <a:r>
              <a:rPr sz="1400" b="1" spc="5" dirty="0">
                <a:latin typeface="黑体" panose="02010609060101010101" charset="-122"/>
                <a:cs typeface="黑体" panose="02010609060101010101" charset="-122"/>
              </a:rPr>
              <a:t>模</a:t>
            </a:r>
            <a:r>
              <a:rPr sz="1400" b="1" spc="-10" dirty="0">
                <a:latin typeface="黑体" panose="02010609060101010101" charset="-122"/>
                <a:cs typeface="黑体" panose="02010609060101010101" charset="-122"/>
              </a:rPr>
              <a:t>块设计及实</a:t>
            </a:r>
            <a:r>
              <a:rPr sz="1400" b="1" spc="-5" dirty="0">
                <a:latin typeface="黑体" panose="02010609060101010101" charset="-122"/>
                <a:cs typeface="黑体" panose="02010609060101010101" charset="-122"/>
              </a:rPr>
              <a:t>现</a:t>
            </a:r>
            <a:endParaRPr sz="1400">
              <a:latin typeface="黑体" panose="02010609060101010101" charset="-122"/>
              <a:cs typeface="黑体" panose="02010609060101010101" charset="-122"/>
            </a:endParaRPr>
          </a:p>
          <a:p>
            <a:pPr marL="12700" marR="5080" indent="304800" algn="just">
              <a:lnSpc>
                <a:spcPct val="163000"/>
              </a:lnSpc>
              <a:spcBef>
                <a:spcPts val="270"/>
              </a:spcBef>
            </a:pPr>
            <a:r>
              <a:rPr sz="1200" spc="10" dirty="0">
                <a:latin typeface="宋体" panose="02010600030101010101" pitchFamily="2" charset="-122"/>
                <a:cs typeface="宋体" panose="02010600030101010101" pitchFamily="2" charset="-122"/>
              </a:rPr>
              <a:t>当</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户播</a:t>
            </a:r>
            <a:r>
              <a:rPr sz="1200" spc="20" dirty="0">
                <a:latin typeface="宋体" panose="02010600030101010101" pitchFamily="2" charset="-122"/>
                <a:cs typeface="宋体" panose="02010600030101010101" pitchFamily="2" charset="-122"/>
              </a:rPr>
              <a:t>放</a:t>
            </a:r>
            <a:r>
              <a:rPr sz="1200" spc="10" dirty="0">
                <a:latin typeface="宋体" panose="02010600030101010101" pitchFamily="2" charset="-122"/>
                <a:cs typeface="宋体" panose="02010600030101010101" pitchFamily="2" charset="-122"/>
              </a:rPr>
              <a:t>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时，</a:t>
            </a:r>
            <a:r>
              <a:rPr sz="1200" spc="20" dirty="0">
                <a:latin typeface="宋体" panose="02010600030101010101" pitchFamily="2" charset="-122"/>
                <a:cs typeface="宋体" panose="02010600030101010101" pitchFamily="2" charset="-122"/>
              </a:rPr>
              <a:t>弹</a:t>
            </a:r>
            <a:r>
              <a:rPr sz="1200" spc="10" dirty="0">
                <a:latin typeface="宋体" panose="02010600030101010101" pitchFamily="2" charset="-122"/>
                <a:cs typeface="宋体" panose="02010600030101010101" pitchFamily="2" charset="-122"/>
              </a:rPr>
              <a:t>幕请</a:t>
            </a:r>
            <a:r>
              <a:rPr sz="1200" spc="20" dirty="0">
                <a:latin typeface="宋体" panose="02010600030101010101" pitchFamily="2" charset="-122"/>
                <a:cs typeface="宋体" panose="02010600030101010101" pitchFamily="2" charset="-122"/>
              </a:rPr>
              <a:t>求</a:t>
            </a:r>
            <a:r>
              <a:rPr sz="1200" spc="10" dirty="0">
                <a:latin typeface="宋体" panose="02010600030101010101" pitchFamily="2" charset="-122"/>
                <a:cs typeface="宋体" panose="02010600030101010101" pitchFamily="2" charset="-122"/>
              </a:rPr>
              <a:t>也随</a:t>
            </a:r>
            <a:r>
              <a:rPr sz="1200" spc="20" dirty="0">
                <a:latin typeface="宋体" panose="02010600030101010101" pitchFamily="2" charset="-122"/>
                <a:cs typeface="宋体" panose="02010600030101010101" pitchFamily="2" charset="-122"/>
              </a:rPr>
              <a:t>之</a:t>
            </a:r>
            <a:r>
              <a:rPr sz="1200" spc="10" dirty="0">
                <a:latin typeface="宋体" panose="02010600030101010101" pitchFamily="2" charset="-122"/>
                <a:cs typeface="宋体" panose="02010600030101010101" pitchFamily="2" charset="-122"/>
              </a:rPr>
              <a:t>发</a:t>
            </a:r>
            <a:r>
              <a:rPr sz="1200" spc="20" dirty="0">
                <a:latin typeface="宋体" panose="02010600030101010101" pitchFamily="2" charset="-122"/>
                <a:cs typeface="宋体" panose="02010600030101010101" pitchFamily="2" charset="-122"/>
              </a:rPr>
              <a:t>送</a:t>
            </a:r>
            <a:r>
              <a:rPr sz="1200" spc="10" dirty="0">
                <a:latin typeface="宋体" panose="02010600030101010101" pitchFamily="2" charset="-122"/>
                <a:cs typeface="宋体" panose="02010600030101010101" pitchFamily="2" charset="-122"/>
              </a:rPr>
              <a:t>，弹</a:t>
            </a:r>
            <a:r>
              <a:rPr sz="1200" spc="20" dirty="0">
                <a:latin typeface="宋体" panose="02010600030101010101" pitchFamily="2" charset="-122"/>
                <a:cs typeface="宋体" panose="02010600030101010101" pitchFamily="2" charset="-122"/>
              </a:rPr>
              <a:t>幕</a:t>
            </a:r>
            <a:r>
              <a:rPr sz="1200" spc="10" dirty="0">
                <a:latin typeface="宋体" panose="02010600030101010101" pitchFamily="2" charset="-122"/>
                <a:cs typeface="宋体" panose="02010600030101010101" pitchFamily="2" charset="-122"/>
              </a:rPr>
              <a:t>请求</a:t>
            </a:r>
            <a:r>
              <a:rPr sz="1200" spc="20" dirty="0">
                <a:latin typeface="宋体" panose="02010600030101010101" pitchFamily="2" charset="-122"/>
                <a:cs typeface="宋体" panose="02010600030101010101" pitchFamily="2" charset="-122"/>
              </a:rPr>
              <a:t>到</a:t>
            </a:r>
            <a:r>
              <a:rPr sz="1200" spc="10" dirty="0">
                <a:latin typeface="宋体" panose="02010600030101010101" pitchFamily="2" charset="-122"/>
                <a:cs typeface="宋体" panose="02010600030101010101" pitchFamily="2" charset="-122"/>
              </a:rPr>
              <a:t>达后</a:t>
            </a:r>
            <a:r>
              <a:rPr sz="1200" spc="20" dirty="0">
                <a:latin typeface="宋体" panose="02010600030101010101" pitchFamily="2" charset="-122"/>
                <a:cs typeface="宋体" panose="02010600030101010101" pitchFamily="2" charset="-122"/>
              </a:rPr>
              <a:t>端</a:t>
            </a:r>
            <a:r>
              <a:rPr sz="1200" spc="10" dirty="0">
                <a:latin typeface="宋体" panose="02010600030101010101" pitchFamily="2" charset="-122"/>
                <a:cs typeface="宋体" panose="02010600030101010101" pitchFamily="2" charset="-122"/>
              </a:rPr>
              <a:t>后</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因为</a:t>
            </a:r>
            <a:r>
              <a:rPr sz="1200" spc="20" dirty="0">
                <a:latin typeface="宋体" panose="02010600030101010101" pitchFamily="2" charset="-122"/>
                <a:cs typeface="宋体" panose="02010600030101010101" pitchFamily="2" charset="-122"/>
              </a:rPr>
              <a:t>有</a:t>
            </a:r>
            <a:r>
              <a:rPr sz="1200" spc="10" dirty="0">
                <a:latin typeface="宋体" panose="02010600030101010101" pitchFamily="2" charset="-122"/>
                <a:cs typeface="宋体" panose="02010600030101010101" pitchFamily="2" charset="-122"/>
              </a:rPr>
              <a:t>可</a:t>
            </a:r>
            <a:r>
              <a:rPr sz="1200" dirty="0">
                <a:latin typeface="宋体" panose="02010600030101010101" pitchFamily="2" charset="-122"/>
                <a:cs typeface="宋体" panose="02010600030101010101" pitchFamily="2" charset="-122"/>
              </a:rPr>
              <a:t>能 有大量得人去查询弹幕信息</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所以会先查询</a:t>
            </a:r>
            <a:r>
              <a:rPr sz="1200" spc="-400" dirty="0">
                <a:latin typeface="宋体" panose="02010600030101010101" pitchFamily="2" charset="-122"/>
                <a:cs typeface="宋体" panose="02010600030101010101" pitchFamily="2" charset="-122"/>
              </a:rPr>
              <a:t> </a:t>
            </a:r>
            <a:r>
              <a:rPr sz="1200" spc="-20" dirty="0">
                <a:latin typeface="宋体" panose="02010600030101010101" pitchFamily="2" charset="-122"/>
                <a:cs typeface="宋体" panose="02010600030101010101" pitchFamily="2" charset="-122"/>
              </a:rPr>
              <a:t>Redis，</a:t>
            </a:r>
            <a:r>
              <a:rPr sz="1200" dirty="0">
                <a:latin typeface="宋体" panose="02010600030101010101" pitchFamily="2" charset="-122"/>
                <a:cs typeface="宋体" panose="02010600030101010101" pitchFamily="2" charset="-122"/>
              </a:rPr>
              <a:t>获取到相应视频得相应弹幕</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如 </a:t>
            </a:r>
            <a:r>
              <a:rPr sz="1200" spc="10" dirty="0">
                <a:latin typeface="宋体" panose="02010600030101010101" pitchFamily="2" charset="-122"/>
                <a:cs typeface="宋体" panose="02010600030101010101" pitchFamily="2" charset="-122"/>
              </a:rPr>
              <a:t>果</a:t>
            </a:r>
            <a:r>
              <a:rPr sz="1200" spc="20" dirty="0">
                <a:latin typeface="宋体" panose="02010600030101010101" pitchFamily="2" charset="-122"/>
                <a:cs typeface="宋体" panose="02010600030101010101" pitchFamily="2" charset="-122"/>
              </a:rPr>
              <a:t>该</a:t>
            </a:r>
            <a:r>
              <a:rPr sz="1200" spc="10" dirty="0">
                <a:latin typeface="宋体" panose="02010600030101010101" pitchFamily="2" charset="-122"/>
                <a:cs typeface="宋体" panose="02010600030101010101" pitchFamily="2" charset="-122"/>
              </a:rPr>
              <a:t>视频</a:t>
            </a:r>
            <a:r>
              <a:rPr sz="1200" spc="20" dirty="0">
                <a:latin typeface="宋体" panose="02010600030101010101" pitchFamily="2" charset="-122"/>
                <a:cs typeface="宋体" panose="02010600030101010101" pitchFamily="2" charset="-122"/>
              </a:rPr>
              <a:t>得</a:t>
            </a:r>
            <a:r>
              <a:rPr sz="1200" spc="10" dirty="0">
                <a:latin typeface="宋体" panose="02010600030101010101" pitchFamily="2" charset="-122"/>
                <a:cs typeface="宋体" panose="02010600030101010101" pitchFamily="2" charset="-122"/>
              </a:rPr>
              <a:t>弹</a:t>
            </a:r>
            <a:r>
              <a:rPr sz="1200" spc="20" dirty="0">
                <a:latin typeface="宋体" panose="02010600030101010101" pitchFamily="2" charset="-122"/>
                <a:cs typeface="宋体" panose="02010600030101010101" pitchFamily="2" charset="-122"/>
              </a:rPr>
              <a:t>幕</a:t>
            </a:r>
            <a:r>
              <a:rPr sz="1200" spc="10" dirty="0">
                <a:latin typeface="宋体" panose="02010600030101010101" pitchFamily="2" charset="-122"/>
                <a:cs typeface="宋体" panose="02010600030101010101" pitchFamily="2" charset="-122"/>
              </a:rPr>
              <a:t>信息</a:t>
            </a:r>
            <a:r>
              <a:rPr sz="1200" dirty="0">
                <a:latin typeface="宋体" panose="02010600030101010101" pitchFamily="2" charset="-122"/>
                <a:cs typeface="宋体" panose="02010600030101010101" pitchFamily="2" charset="-122"/>
              </a:rPr>
              <a:t>在</a:t>
            </a:r>
            <a:r>
              <a:rPr sz="1200" spc="-3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Redis</a:t>
            </a:r>
            <a:r>
              <a:rPr sz="1200" spc="-325"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里</a:t>
            </a:r>
            <a:r>
              <a:rPr sz="1200" spc="20" dirty="0">
                <a:latin typeface="宋体" panose="02010600030101010101" pitchFamily="2" charset="-122"/>
                <a:cs typeface="宋体" panose="02010600030101010101" pitchFamily="2" charset="-122"/>
              </a:rPr>
              <a:t>面</a:t>
            </a:r>
            <a:r>
              <a:rPr sz="1200" spc="10" dirty="0">
                <a:latin typeface="宋体" panose="02010600030101010101" pitchFamily="2" charset="-122"/>
                <a:cs typeface="宋体" panose="02010600030101010101" pitchFamily="2" charset="-122"/>
              </a:rPr>
              <a:t>查不</a:t>
            </a:r>
            <a:r>
              <a:rPr sz="1200" spc="20" dirty="0">
                <a:latin typeface="宋体" panose="02010600030101010101" pitchFamily="2" charset="-122"/>
                <a:cs typeface="宋体" panose="02010600030101010101" pitchFamily="2" charset="-122"/>
              </a:rPr>
              <a:t>到</a:t>
            </a:r>
            <a:r>
              <a:rPr sz="1200" spc="10" dirty="0">
                <a:latin typeface="宋体" panose="02010600030101010101" pitchFamily="2" charset="-122"/>
                <a:cs typeface="宋体" panose="02010600030101010101" pitchFamily="2" charset="-122"/>
              </a:rPr>
              <a:t>，</a:t>
            </a:r>
            <a:r>
              <a:rPr sz="1200" spc="20" dirty="0">
                <a:latin typeface="宋体" panose="02010600030101010101" pitchFamily="2" charset="-122"/>
                <a:cs typeface="宋体" panose="02010600030101010101" pitchFamily="2" charset="-122"/>
              </a:rPr>
              <a:t>会</a:t>
            </a:r>
            <a:r>
              <a:rPr sz="1200" spc="10" dirty="0">
                <a:latin typeface="宋体" panose="02010600030101010101" pitchFamily="2" charset="-122"/>
                <a:cs typeface="宋体" panose="02010600030101010101" pitchFamily="2" charset="-122"/>
              </a:rPr>
              <a:t>在去</a:t>
            </a:r>
            <a:r>
              <a:rPr sz="1200" spc="20" dirty="0">
                <a:latin typeface="宋体" panose="02010600030101010101" pitchFamily="2" charset="-122"/>
                <a:cs typeface="宋体" panose="02010600030101010101" pitchFamily="2" charset="-122"/>
              </a:rPr>
              <a:t>查</a:t>
            </a:r>
            <a:r>
              <a:rPr sz="1200" spc="10" dirty="0">
                <a:latin typeface="宋体" panose="02010600030101010101" pitchFamily="2" charset="-122"/>
                <a:cs typeface="宋体" panose="02010600030101010101" pitchFamily="2" charset="-122"/>
              </a:rPr>
              <a:t>询数</a:t>
            </a:r>
            <a:r>
              <a:rPr sz="1200" spc="20" dirty="0">
                <a:latin typeface="宋体" panose="02010600030101010101" pitchFamily="2" charset="-122"/>
                <a:cs typeface="宋体" panose="02010600030101010101" pitchFamily="2" charset="-122"/>
              </a:rPr>
              <a:t>据</a:t>
            </a:r>
            <a:r>
              <a:rPr sz="1200" spc="10" dirty="0">
                <a:latin typeface="宋体" panose="02010600030101010101" pitchFamily="2" charset="-122"/>
                <a:cs typeface="宋体" panose="02010600030101010101" pitchFamily="2" charset="-122"/>
              </a:rPr>
              <a:t>库，</a:t>
            </a:r>
            <a:r>
              <a:rPr sz="1200" spc="20" dirty="0">
                <a:latin typeface="宋体" panose="02010600030101010101" pitchFamily="2" charset="-122"/>
                <a:cs typeface="宋体" panose="02010600030101010101" pitchFamily="2" charset="-122"/>
              </a:rPr>
              <a:t>查</a:t>
            </a:r>
            <a:r>
              <a:rPr sz="1200" spc="10" dirty="0">
                <a:latin typeface="宋体" panose="02010600030101010101" pitchFamily="2" charset="-122"/>
                <a:cs typeface="宋体" panose="02010600030101010101" pitchFamily="2" charset="-122"/>
              </a:rPr>
              <a:t>询</a:t>
            </a:r>
            <a:r>
              <a:rPr sz="1200" spc="20" dirty="0">
                <a:latin typeface="宋体" panose="02010600030101010101" pitchFamily="2" charset="-122"/>
                <a:cs typeface="宋体" panose="02010600030101010101" pitchFamily="2" charset="-122"/>
              </a:rPr>
              <a:t>到</a:t>
            </a:r>
            <a:r>
              <a:rPr sz="1200" spc="10" dirty="0">
                <a:latin typeface="宋体" panose="02010600030101010101" pitchFamily="2" charset="-122"/>
                <a:cs typeface="宋体" panose="02010600030101010101" pitchFamily="2" charset="-122"/>
              </a:rPr>
              <a:t>弹幕</a:t>
            </a:r>
            <a:r>
              <a:rPr sz="1200" spc="20" dirty="0">
                <a:latin typeface="宋体" panose="02010600030101010101" pitchFamily="2" charset="-122"/>
                <a:cs typeface="宋体" panose="02010600030101010101" pitchFamily="2" charset="-122"/>
              </a:rPr>
              <a:t>信</a:t>
            </a:r>
            <a:r>
              <a:rPr sz="1200" spc="10" dirty="0">
                <a:latin typeface="宋体" panose="02010600030101010101" pitchFamily="2" charset="-122"/>
                <a:cs typeface="宋体" panose="02010600030101010101" pitchFamily="2" charset="-122"/>
              </a:rPr>
              <a:t>息</a:t>
            </a:r>
            <a:r>
              <a:rPr sz="1200" dirty="0">
                <a:latin typeface="宋体" panose="02010600030101010101" pitchFamily="2" charset="-122"/>
                <a:cs typeface="宋体" panose="02010600030101010101" pitchFamily="2" charset="-122"/>
              </a:rPr>
              <a:t>后 </a:t>
            </a:r>
            <a:r>
              <a:rPr sz="1200" spc="10" dirty="0">
                <a:latin typeface="宋体" panose="02010600030101010101" pitchFamily="2" charset="-122"/>
                <a:cs typeface="宋体" panose="02010600030101010101" pitchFamily="2" charset="-122"/>
              </a:rPr>
              <a:t>会</a:t>
            </a:r>
            <a:r>
              <a:rPr sz="1200" spc="20" dirty="0">
                <a:latin typeface="宋体" panose="02010600030101010101" pitchFamily="2" charset="-122"/>
                <a:cs typeface="宋体" panose="02010600030101010101" pitchFamily="2" charset="-122"/>
              </a:rPr>
              <a:t>第</a:t>
            </a:r>
            <a:r>
              <a:rPr sz="1200" spc="10" dirty="0">
                <a:latin typeface="宋体" panose="02010600030101010101" pitchFamily="2" charset="-122"/>
                <a:cs typeface="宋体" panose="02010600030101010101" pitchFamily="2" charset="-122"/>
              </a:rPr>
              <a:t>一时</a:t>
            </a:r>
            <a:r>
              <a:rPr sz="1200" spc="20" dirty="0">
                <a:latin typeface="宋体" panose="02010600030101010101" pitchFamily="2" charset="-122"/>
                <a:cs typeface="宋体" panose="02010600030101010101" pitchFamily="2" charset="-122"/>
              </a:rPr>
              <a:t>间</a:t>
            </a:r>
            <a:r>
              <a:rPr sz="1200" spc="10" dirty="0">
                <a:latin typeface="宋体" panose="02010600030101010101" pitchFamily="2" charset="-122"/>
                <a:cs typeface="宋体" panose="02010600030101010101" pitchFamily="2" charset="-122"/>
              </a:rPr>
              <a:t>返</a:t>
            </a:r>
            <a:r>
              <a:rPr sz="1200" spc="20" dirty="0">
                <a:latin typeface="宋体" panose="02010600030101010101" pitchFamily="2" charset="-122"/>
                <a:cs typeface="宋体" panose="02010600030101010101" pitchFamily="2" charset="-122"/>
              </a:rPr>
              <a:t>回</a:t>
            </a:r>
            <a:r>
              <a:rPr sz="1200" spc="10" dirty="0">
                <a:latin typeface="宋体" panose="02010600030101010101" pitchFamily="2" charset="-122"/>
                <a:cs typeface="宋体" panose="02010600030101010101" pitchFamily="2" charset="-122"/>
              </a:rPr>
              <a:t>到前</a:t>
            </a:r>
            <a:r>
              <a:rPr sz="1200" spc="20" dirty="0">
                <a:latin typeface="宋体" panose="02010600030101010101" pitchFamily="2" charset="-122"/>
                <a:cs typeface="宋体" panose="02010600030101010101" pitchFamily="2" charset="-122"/>
              </a:rPr>
              <a:t>端</a:t>
            </a:r>
            <a:r>
              <a:rPr sz="1200" spc="10" dirty="0">
                <a:latin typeface="宋体" panose="02010600030101010101" pitchFamily="2" charset="-122"/>
                <a:cs typeface="宋体" panose="02010600030101010101" pitchFamily="2" charset="-122"/>
              </a:rPr>
              <a:t>，并</a:t>
            </a:r>
            <a:r>
              <a:rPr sz="1200" spc="20" dirty="0">
                <a:latin typeface="宋体" panose="02010600030101010101" pitchFamily="2" charset="-122"/>
                <a:cs typeface="宋体" panose="02010600030101010101" pitchFamily="2" charset="-122"/>
              </a:rPr>
              <a:t>通</a:t>
            </a:r>
            <a:r>
              <a:rPr sz="1200" spc="10" dirty="0">
                <a:latin typeface="宋体" panose="02010600030101010101" pitchFamily="2" charset="-122"/>
                <a:cs typeface="宋体" panose="02010600030101010101" pitchFamily="2" charset="-122"/>
              </a:rPr>
              <a:t>过异</a:t>
            </a:r>
            <a:r>
              <a:rPr sz="1200" spc="20" dirty="0">
                <a:latin typeface="宋体" panose="02010600030101010101" pitchFamily="2" charset="-122"/>
                <a:cs typeface="宋体" panose="02010600030101010101" pitchFamily="2" charset="-122"/>
              </a:rPr>
              <a:t>步</a:t>
            </a:r>
            <a:r>
              <a:rPr sz="1200" spc="10" dirty="0">
                <a:latin typeface="宋体" panose="02010600030101010101" pitchFamily="2" charset="-122"/>
                <a:cs typeface="宋体" panose="02010600030101010101" pitchFamily="2" charset="-122"/>
              </a:rPr>
              <a:t>保</a:t>
            </a:r>
            <a:r>
              <a:rPr sz="1200" spc="20" dirty="0">
                <a:latin typeface="宋体" panose="02010600030101010101" pitchFamily="2" charset="-122"/>
                <a:cs typeface="宋体" panose="02010600030101010101" pitchFamily="2" charset="-122"/>
              </a:rPr>
              <a:t>存</a:t>
            </a:r>
            <a:r>
              <a:rPr sz="1200" dirty="0">
                <a:latin typeface="宋体" panose="02010600030101010101" pitchFamily="2" charset="-122"/>
                <a:cs typeface="宋体" panose="02010600030101010101" pitchFamily="2" charset="-122"/>
              </a:rPr>
              <a:t>到</a:t>
            </a:r>
            <a:r>
              <a:rPr sz="1200" spc="-3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Redis</a:t>
            </a:r>
            <a:r>
              <a:rPr sz="1200" spc="-335"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里</a:t>
            </a:r>
            <a:r>
              <a:rPr sz="1200" spc="20" dirty="0">
                <a:latin typeface="宋体" panose="02010600030101010101" pitchFamily="2" charset="-122"/>
                <a:cs typeface="宋体" panose="02010600030101010101" pitchFamily="2" charset="-122"/>
              </a:rPr>
              <a:t>面</a:t>
            </a:r>
            <a:r>
              <a:rPr sz="1200" spc="10" dirty="0">
                <a:latin typeface="宋体" panose="02010600030101010101" pitchFamily="2" charset="-122"/>
                <a:cs typeface="宋体" panose="02010600030101010101" pitchFamily="2" charset="-122"/>
              </a:rPr>
              <a:t>，如</a:t>
            </a:r>
            <a:r>
              <a:rPr sz="1200" spc="20" dirty="0">
                <a:latin typeface="宋体" panose="02010600030101010101" pitchFamily="2" charset="-122"/>
                <a:cs typeface="宋体" panose="02010600030101010101" pitchFamily="2" charset="-122"/>
              </a:rPr>
              <a:t>果</a:t>
            </a:r>
            <a:r>
              <a:rPr sz="1200" spc="10" dirty="0">
                <a:latin typeface="宋体" panose="02010600030101010101" pitchFamily="2" charset="-122"/>
                <a:cs typeface="宋体" panose="02010600030101010101" pitchFamily="2" charset="-122"/>
              </a:rPr>
              <a:t>有</a:t>
            </a:r>
            <a:r>
              <a:rPr sz="1200" spc="20" dirty="0">
                <a:latin typeface="宋体" panose="02010600030101010101" pitchFamily="2" charset="-122"/>
                <a:cs typeface="宋体" panose="02010600030101010101" pitchFamily="2" charset="-122"/>
              </a:rPr>
              <a:t>大</a:t>
            </a:r>
            <a:r>
              <a:rPr sz="1200" spc="10" dirty="0">
                <a:latin typeface="宋体" panose="02010600030101010101" pitchFamily="2" charset="-122"/>
                <a:cs typeface="宋体" panose="02010600030101010101" pitchFamily="2" charset="-122"/>
              </a:rPr>
              <a:t>量得</a:t>
            </a:r>
            <a:r>
              <a:rPr sz="1200" spc="20" dirty="0">
                <a:latin typeface="宋体" panose="02010600030101010101" pitchFamily="2" charset="-122"/>
                <a:cs typeface="宋体" panose="02010600030101010101" pitchFamily="2" charset="-122"/>
              </a:rPr>
              <a:t>人</a:t>
            </a:r>
            <a:r>
              <a:rPr sz="1200" spc="10" dirty="0">
                <a:latin typeface="宋体" panose="02010600030101010101" pitchFamily="2" charset="-122"/>
                <a:cs typeface="宋体" panose="02010600030101010101" pitchFamily="2" charset="-122"/>
              </a:rPr>
              <a:t>同时</a:t>
            </a:r>
            <a:r>
              <a:rPr sz="1200" spc="20" dirty="0">
                <a:latin typeface="宋体" panose="02010600030101010101" pitchFamily="2" charset="-122"/>
                <a:cs typeface="宋体" panose="02010600030101010101" pitchFamily="2" charset="-122"/>
              </a:rPr>
              <a:t>访</a:t>
            </a:r>
            <a:r>
              <a:rPr sz="1200" dirty="0">
                <a:latin typeface="宋体" panose="02010600030101010101" pitchFamily="2" charset="-122"/>
                <a:cs typeface="宋体" panose="02010600030101010101" pitchFamily="2" charset="-122"/>
              </a:rPr>
              <a:t>问 </a:t>
            </a:r>
            <a:r>
              <a:rPr sz="1200" spc="10" dirty="0">
                <a:latin typeface="宋体" panose="02010600030101010101" pitchFamily="2" charset="-122"/>
                <a:cs typeface="宋体" panose="02010600030101010101" pitchFamily="2" charset="-122"/>
              </a:rPr>
              <a:t>数</a:t>
            </a:r>
            <a:r>
              <a:rPr sz="1200" spc="20" dirty="0">
                <a:latin typeface="宋体" panose="02010600030101010101" pitchFamily="2" charset="-122"/>
                <a:cs typeface="宋体" panose="02010600030101010101" pitchFamily="2" charset="-122"/>
              </a:rPr>
              <a:t>据</a:t>
            </a:r>
            <a:r>
              <a:rPr sz="1200" spc="10" dirty="0">
                <a:latin typeface="宋体" panose="02010600030101010101" pitchFamily="2" charset="-122"/>
                <a:cs typeface="宋体" panose="02010600030101010101" pitchFamily="2" charset="-122"/>
              </a:rPr>
              <a:t>库，这</a:t>
            </a:r>
            <a:r>
              <a:rPr sz="1200" spc="20" dirty="0">
                <a:latin typeface="宋体" panose="02010600030101010101" pitchFamily="2" charset="-122"/>
                <a:cs typeface="宋体" panose="02010600030101010101" pitchFamily="2" charset="-122"/>
              </a:rPr>
              <a:t>时</a:t>
            </a:r>
            <a:r>
              <a:rPr sz="1200" spc="10" dirty="0">
                <a:latin typeface="宋体" panose="02010600030101010101" pitchFamily="2" charset="-122"/>
                <a:cs typeface="宋体" panose="02010600030101010101" pitchFamily="2" charset="-122"/>
              </a:rPr>
              <a:t>候会</a:t>
            </a:r>
            <a:r>
              <a:rPr sz="1200" spc="20" dirty="0">
                <a:latin typeface="宋体" panose="02010600030101010101" pitchFamily="2" charset="-122"/>
                <a:cs typeface="宋体" panose="02010600030101010101" pitchFamily="2" charset="-122"/>
              </a:rPr>
              <a:t>对</a:t>
            </a:r>
            <a:r>
              <a:rPr sz="1200" spc="10" dirty="0">
                <a:latin typeface="宋体" panose="02010600030101010101" pitchFamily="2" charset="-122"/>
                <a:cs typeface="宋体" panose="02010600030101010101" pitchFamily="2" charset="-122"/>
              </a:rPr>
              <a:t>该查询</a:t>
            </a:r>
            <a:r>
              <a:rPr sz="1200" spc="20" dirty="0">
                <a:latin typeface="宋体" panose="02010600030101010101" pitchFamily="2" charset="-122"/>
                <a:cs typeface="宋体" panose="02010600030101010101" pitchFamily="2" charset="-122"/>
              </a:rPr>
              <a:t>进</a:t>
            </a:r>
            <a:r>
              <a:rPr sz="1200" spc="10" dirty="0">
                <a:latin typeface="宋体" panose="02010600030101010101" pitchFamily="2" charset="-122"/>
                <a:cs typeface="宋体" panose="02010600030101010101" pitchFamily="2" charset="-122"/>
              </a:rPr>
              <a:t>行加</a:t>
            </a:r>
            <a:r>
              <a:rPr sz="1200" spc="20" dirty="0">
                <a:latin typeface="宋体" panose="02010600030101010101" pitchFamily="2" charset="-122"/>
                <a:cs typeface="宋体" panose="02010600030101010101" pitchFamily="2" charset="-122"/>
              </a:rPr>
              <a:t>锁</a:t>
            </a:r>
            <a:r>
              <a:rPr sz="1200" spc="10" dirty="0">
                <a:latin typeface="宋体" panose="02010600030101010101" pitchFamily="2" charset="-122"/>
                <a:cs typeface="宋体" panose="02010600030101010101" pitchFamily="2" charset="-122"/>
              </a:rPr>
              <a:t>，对锁</a:t>
            </a:r>
            <a:r>
              <a:rPr sz="1200" spc="20" dirty="0">
                <a:latin typeface="宋体" panose="02010600030101010101" pitchFamily="2" charset="-122"/>
                <a:cs typeface="宋体" panose="02010600030101010101" pitchFamily="2" charset="-122"/>
              </a:rPr>
              <a:t>进</a:t>
            </a:r>
            <a:r>
              <a:rPr sz="1200" spc="10" dirty="0">
                <a:latin typeface="宋体" panose="02010600030101010101" pitchFamily="2" charset="-122"/>
                <a:cs typeface="宋体" panose="02010600030101010101" pitchFamily="2" charset="-122"/>
              </a:rPr>
              <a:t>行双</a:t>
            </a:r>
            <a:r>
              <a:rPr sz="1200" spc="20" dirty="0">
                <a:latin typeface="宋体" panose="02010600030101010101" pitchFamily="2" charset="-122"/>
                <a:cs typeface="宋体" panose="02010600030101010101" pitchFamily="2" charset="-122"/>
              </a:rPr>
              <a:t>重</a:t>
            </a:r>
            <a:r>
              <a:rPr sz="1200" spc="10" dirty="0">
                <a:latin typeface="宋体" panose="02010600030101010101" pitchFamily="2" charset="-122"/>
                <a:cs typeface="宋体" panose="02010600030101010101" pitchFamily="2" charset="-122"/>
              </a:rPr>
              <a:t>判断，</a:t>
            </a:r>
            <a:r>
              <a:rPr sz="1200" spc="20" dirty="0">
                <a:latin typeface="宋体" panose="02010600030101010101" pitchFamily="2" charset="-122"/>
                <a:cs typeface="宋体" panose="02010600030101010101" pitchFamily="2" charset="-122"/>
              </a:rPr>
              <a:t>判</a:t>
            </a:r>
            <a:r>
              <a:rPr sz="1200" spc="10" dirty="0">
                <a:latin typeface="宋体" panose="02010600030101010101" pitchFamily="2" charset="-122"/>
                <a:cs typeface="宋体" panose="02010600030101010101" pitchFamily="2" charset="-122"/>
              </a:rPr>
              <a:t>断条</a:t>
            </a:r>
            <a:r>
              <a:rPr sz="1200" spc="20" dirty="0">
                <a:latin typeface="宋体" panose="02010600030101010101" pitchFamily="2" charset="-122"/>
                <a:cs typeface="宋体" panose="02010600030101010101" pitchFamily="2" charset="-122"/>
              </a:rPr>
              <a:t>件</a:t>
            </a:r>
            <a:r>
              <a:rPr sz="1200" spc="10" dirty="0">
                <a:latin typeface="宋体" panose="02010600030101010101" pitchFamily="2" charset="-122"/>
                <a:cs typeface="宋体" panose="02010600030101010101" pitchFamily="2" charset="-122"/>
              </a:rPr>
              <a:t>就是弹</a:t>
            </a:r>
            <a:r>
              <a:rPr sz="1200" spc="20" dirty="0">
                <a:latin typeface="宋体" panose="02010600030101010101" pitchFamily="2" charset="-122"/>
                <a:cs typeface="宋体" panose="02010600030101010101" pitchFamily="2" charset="-122"/>
              </a:rPr>
              <a:t>幕</a:t>
            </a:r>
            <a:r>
              <a:rPr sz="1200" spc="10" dirty="0">
                <a:latin typeface="宋体" panose="02010600030101010101" pitchFamily="2" charset="-122"/>
                <a:cs typeface="宋体" panose="02010600030101010101" pitchFamily="2" charset="-122"/>
              </a:rPr>
              <a:t>信</a:t>
            </a:r>
            <a:r>
              <a:rPr sz="1200" dirty="0">
                <a:latin typeface="宋体" panose="02010600030101010101" pitchFamily="2" charset="-122"/>
                <a:cs typeface="宋体" panose="02010600030101010101" pitchFamily="2" charset="-122"/>
              </a:rPr>
              <a:t>息 是否为空</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为防止数量过多</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使用</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Rabbitmq</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作为中间件</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以此在获取数据得同时也 减少了对数据库得访问。</a:t>
            </a:r>
            <a:endParaRPr sz="1200">
              <a:latin typeface="宋体" panose="02010600030101010101" pitchFamily="2" charset="-122"/>
              <a:cs typeface="宋体" panose="02010600030101010101" pitchFamily="2" charset="-122"/>
            </a:endParaRPr>
          </a:p>
          <a:p>
            <a:pPr marL="317500" algn="just">
              <a:lnSpc>
                <a:spcPct val="100000"/>
              </a:lnSpc>
              <a:spcBef>
                <a:spcPts val="900"/>
              </a:spcBef>
            </a:pPr>
            <a:r>
              <a:rPr sz="1200" dirty="0">
                <a:latin typeface="宋体" panose="02010600030101010101" pitchFamily="2" charset="-122"/>
                <a:cs typeface="宋体" panose="02010600030101010101" pitchFamily="2" charset="-122"/>
              </a:rPr>
              <a:t>弹幕发送成功图如图</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4.9</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所示；具体流程图如图</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4.10</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a:t>
            </a:r>
            <a:endParaRPr sz="1200">
              <a:latin typeface="宋体" panose="02010600030101010101" pitchFamily="2" charset="-122"/>
              <a:cs typeface="宋体" panose="02010600030101010101" pitchFamily="2" charset="-122"/>
            </a:endParaRPr>
          </a:p>
        </p:txBody>
      </p:sp>
      <p:pic>
        <p:nvPicPr>
          <p:cNvPr id="4" name="object 4"/>
          <p:cNvPicPr/>
          <p:nvPr/>
        </p:nvPicPr>
        <p:blipFill>
          <a:blip r:embed="rId1" cstate="print"/>
          <a:stretch>
            <a:fillRect/>
          </a:stretch>
        </p:blipFill>
        <p:spPr>
          <a:xfrm>
            <a:off x="1360368" y="4008120"/>
            <a:ext cx="5189783" cy="3509772"/>
          </a:xfrm>
          <a:prstGeom prst="rect">
            <a:avLst/>
          </a:prstGeom>
        </p:spPr>
      </p:pic>
      <p:sp>
        <p:nvSpPr>
          <p:cNvPr id="5" name="object 5"/>
          <p:cNvSpPr txBox="1"/>
          <p:nvPr/>
        </p:nvSpPr>
        <p:spPr>
          <a:xfrm>
            <a:off x="3221227" y="7552931"/>
            <a:ext cx="139255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80"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4.9</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弹</a:t>
            </a:r>
            <a:r>
              <a:rPr sz="1050" spc="5" dirty="0">
                <a:latin typeface="宋体" panose="02010600030101010101" pitchFamily="2" charset="-122"/>
                <a:cs typeface="宋体" panose="02010600030101010101" pitchFamily="2" charset="-122"/>
              </a:rPr>
              <a:t>幕</a:t>
            </a:r>
            <a:r>
              <a:rPr sz="1050" spc="-10" dirty="0">
                <a:latin typeface="宋体" panose="02010600030101010101" pitchFamily="2" charset="-122"/>
                <a:cs typeface="宋体" panose="02010600030101010101" pitchFamily="2" charset="-122"/>
              </a:rPr>
              <a:t>发</a:t>
            </a:r>
            <a:r>
              <a:rPr sz="1050" spc="5" dirty="0">
                <a:latin typeface="宋体" panose="02010600030101010101" pitchFamily="2" charset="-122"/>
                <a:cs typeface="宋体" panose="02010600030101010101" pitchFamily="2" charset="-122"/>
              </a:rPr>
              <a:t>送</a:t>
            </a:r>
            <a:r>
              <a:rPr sz="1050" spc="-10" dirty="0">
                <a:latin typeface="宋体" panose="02010600030101010101" pitchFamily="2" charset="-122"/>
                <a:cs typeface="宋体" panose="02010600030101010101" pitchFamily="2" charset="-122"/>
              </a:rPr>
              <a:t>成</a:t>
            </a:r>
            <a:r>
              <a:rPr sz="1050" spc="5" dirty="0">
                <a:latin typeface="宋体" panose="02010600030101010101" pitchFamily="2" charset="-122"/>
                <a:cs typeface="宋体" panose="02010600030101010101" pitchFamily="2" charset="-122"/>
              </a:rPr>
              <a:t>功</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35</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2843783" y="1021080"/>
            <a:ext cx="2194559" cy="4389120"/>
          </a:xfrm>
          <a:prstGeom prst="rect">
            <a:avLst/>
          </a:prstGeom>
        </p:spPr>
      </p:pic>
      <p:sp>
        <p:nvSpPr>
          <p:cNvPr id="5" name="object 5"/>
          <p:cNvSpPr txBox="1"/>
          <p:nvPr/>
        </p:nvSpPr>
        <p:spPr>
          <a:xfrm>
            <a:off x="1077975" y="5391638"/>
            <a:ext cx="5758180" cy="2703830"/>
          </a:xfrm>
          <a:prstGeom prst="rect">
            <a:avLst/>
          </a:prstGeom>
        </p:spPr>
        <p:txBody>
          <a:bodyPr vert="horz" wrap="square" lIns="0" tIns="92710" rIns="0" bIns="0" rtlCol="0">
            <a:spAutoFit/>
          </a:bodyPr>
          <a:lstStyle/>
          <a:p>
            <a:pPr marR="69850" algn="ctr">
              <a:lnSpc>
                <a:spcPct val="100000"/>
              </a:lnSpc>
              <a:spcBef>
                <a:spcPts val="730"/>
              </a:spcBef>
            </a:pPr>
            <a:r>
              <a:rPr sz="1050" spc="-5" dirty="0">
                <a:latin typeface="宋体" panose="02010600030101010101" pitchFamily="2" charset="-122"/>
                <a:cs typeface="宋体" panose="02010600030101010101" pitchFamily="2" charset="-122"/>
              </a:rPr>
              <a:t>图</a:t>
            </a:r>
            <a:r>
              <a:rPr sz="1050" spc="-270"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4.10</a:t>
            </a:r>
            <a:r>
              <a:rPr sz="1050" spc="-5"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弹</a:t>
            </a:r>
            <a:r>
              <a:rPr sz="1050" spc="5" dirty="0">
                <a:latin typeface="宋体" panose="02010600030101010101" pitchFamily="2" charset="-122"/>
                <a:cs typeface="宋体" panose="02010600030101010101" pitchFamily="2" charset="-122"/>
              </a:rPr>
              <a:t>幕</a:t>
            </a:r>
            <a:r>
              <a:rPr sz="1050" spc="-10" dirty="0">
                <a:latin typeface="宋体" panose="02010600030101010101" pitchFamily="2" charset="-122"/>
                <a:cs typeface="宋体" panose="02010600030101010101" pitchFamily="2" charset="-122"/>
              </a:rPr>
              <a:t>发</a:t>
            </a:r>
            <a:r>
              <a:rPr sz="1050" spc="5" dirty="0">
                <a:latin typeface="宋体" panose="02010600030101010101" pitchFamily="2" charset="-122"/>
                <a:cs typeface="宋体" panose="02010600030101010101" pitchFamily="2" charset="-122"/>
              </a:rPr>
              <a:t>送</a:t>
            </a:r>
            <a:r>
              <a:rPr sz="1050" spc="-10" dirty="0">
                <a:latin typeface="宋体" panose="02010600030101010101" pitchFamily="2" charset="-122"/>
                <a:cs typeface="宋体" panose="02010600030101010101" pitchFamily="2" charset="-122"/>
              </a:rPr>
              <a:t>流</a:t>
            </a:r>
            <a:r>
              <a:rPr sz="1050" spc="5" dirty="0">
                <a:latin typeface="宋体" panose="02010600030101010101" pitchFamily="2" charset="-122"/>
                <a:cs typeface="宋体" panose="02010600030101010101" pitchFamily="2" charset="-122"/>
              </a:rPr>
              <a:t>程</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a:p>
            <a:pPr marL="63500">
              <a:lnSpc>
                <a:spcPct val="100000"/>
              </a:lnSpc>
              <a:spcBef>
                <a:spcPts val="865"/>
              </a:spcBef>
            </a:pPr>
            <a:r>
              <a:rPr sz="1400" b="1" dirty="0">
                <a:latin typeface="宋体" panose="02010600030101010101" pitchFamily="2" charset="-122"/>
                <a:cs typeface="宋体" panose="02010600030101010101" pitchFamily="2" charset="-122"/>
              </a:rPr>
              <a:t>4.4.5</a:t>
            </a:r>
            <a:r>
              <a:rPr sz="1400" b="1" spc="5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搜</a:t>
            </a:r>
            <a:r>
              <a:rPr sz="1400" b="1" spc="-10" dirty="0">
                <a:latin typeface="黑体" panose="02010609060101010101" charset="-122"/>
                <a:cs typeface="黑体" panose="02010609060101010101" charset="-122"/>
              </a:rPr>
              <a:t>索功能</a:t>
            </a:r>
            <a:r>
              <a:rPr sz="1400" b="1" spc="5" dirty="0">
                <a:latin typeface="黑体" panose="02010609060101010101" charset="-122"/>
                <a:cs typeface="黑体" panose="02010609060101010101" charset="-122"/>
              </a:rPr>
              <a:t>模</a:t>
            </a:r>
            <a:r>
              <a:rPr sz="1400" b="1" spc="-10" dirty="0">
                <a:latin typeface="黑体" panose="02010609060101010101" charset="-122"/>
                <a:cs typeface="黑体" panose="02010609060101010101" charset="-122"/>
              </a:rPr>
              <a:t>块设计及实</a:t>
            </a:r>
            <a:r>
              <a:rPr sz="1400" b="1" spc="-5" dirty="0">
                <a:latin typeface="黑体" panose="02010609060101010101" charset="-122"/>
                <a:cs typeface="黑体" panose="02010609060101010101" charset="-122"/>
              </a:rPr>
              <a:t>现</a:t>
            </a:r>
            <a:endParaRPr sz="1400">
              <a:latin typeface="黑体" panose="02010609060101010101" charset="-122"/>
              <a:cs typeface="黑体" panose="02010609060101010101" charset="-122"/>
            </a:endParaRPr>
          </a:p>
          <a:p>
            <a:pPr marL="63500" marR="55880" indent="304800">
              <a:lnSpc>
                <a:spcPct val="163000"/>
              </a:lnSpc>
              <a:spcBef>
                <a:spcPts val="270"/>
              </a:spcBef>
            </a:pPr>
            <a:r>
              <a:rPr sz="1200" dirty="0">
                <a:latin typeface="宋体" panose="02010600030101010101" pitchFamily="2" charset="-122"/>
                <a:cs typeface="宋体" panose="02010600030101010101" pitchFamily="2" charset="-122"/>
              </a:rPr>
              <a:t>搜索请求后确定它是否是视频信息的请求。如果是的话，通过</a:t>
            </a:r>
            <a:r>
              <a:rPr sz="1200" spc="-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Java</a:t>
            </a:r>
            <a:r>
              <a:rPr sz="1200" spc="-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代码块从 Hashmap</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里面获取相应的请求方式</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当请求到达后</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只需要通过</a:t>
            </a:r>
            <a:r>
              <a:rPr sz="1200" spc="-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Type</a:t>
            </a:r>
            <a:r>
              <a:rPr sz="1200" spc="-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的指引就可以 很方便的找到对应的被询者。在这里，采用了门脸模式和享元模式，像是隐藏着无 数宝藏的大门后的保密室，等待着被挖掘。而这个利用</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SpringDataElasticSearch  进行查询的查询功能</a:t>
            </a:r>
            <a:r>
              <a:rPr sz="1200" spc="-20" dirty="0">
                <a:latin typeface="宋体" panose="02010600030101010101" pitchFamily="2" charset="-122"/>
                <a:cs typeface="宋体" panose="02010600030101010101" pitchFamily="2" charset="-122"/>
              </a:rPr>
              <a:t>，SpringDataElasticSearch</a:t>
            </a:r>
            <a:r>
              <a:rPr sz="1200" spc="-4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查询速度快</a:t>
            </a:r>
            <a:r>
              <a:rPr sz="1200" spc="-4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模糊查询非常好用</a:t>
            </a:r>
            <a:r>
              <a:rPr sz="900" baseline="56000" dirty="0">
                <a:latin typeface="宋体" panose="02010600030101010101" pitchFamily="2" charset="-122"/>
                <a:cs typeface="宋体" panose="02010600030101010101" pitchFamily="2" charset="-122"/>
              </a:rPr>
              <a:t>[13]</a:t>
            </a:r>
            <a:r>
              <a:rPr sz="1200" dirty="0">
                <a:latin typeface="宋体" panose="02010600030101010101" pitchFamily="2" charset="-122"/>
                <a:cs typeface="宋体" panose="02010600030101010101" pitchFamily="2" charset="-122"/>
              </a:rPr>
              <a:t>。</a:t>
            </a:r>
            <a:endParaRPr sz="1200">
              <a:latin typeface="宋体" panose="02010600030101010101" pitchFamily="2" charset="-122"/>
              <a:cs typeface="宋体" panose="02010600030101010101" pitchFamily="2" charset="-122"/>
            </a:endParaRPr>
          </a:p>
          <a:p>
            <a:pPr marL="63500" marR="162560" indent="304800">
              <a:lnSpc>
                <a:spcPct val="163000"/>
              </a:lnSpc>
            </a:pPr>
            <a:r>
              <a:rPr sz="1200" dirty="0">
                <a:latin typeface="宋体" panose="02010600030101010101" pitchFamily="2" charset="-122"/>
                <a:cs typeface="宋体" panose="02010600030101010101" pitchFamily="2" charset="-122"/>
              </a:rPr>
              <a:t>搜索记录图如图</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4.11</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所示，搜索成功图如图</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4.12</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所示，具体流程图如图</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4.13 所示。</a:t>
            </a:r>
            <a:endParaRPr sz="1200">
              <a:latin typeface="宋体" panose="02010600030101010101" pitchFamily="2" charset="-122"/>
              <a:cs typeface="宋体" panose="02010600030101010101" pitchFamily="2"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36</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1274063" y="944880"/>
            <a:ext cx="5277612" cy="2107692"/>
          </a:xfrm>
          <a:prstGeom prst="rect">
            <a:avLst/>
          </a:prstGeom>
        </p:spPr>
      </p:pic>
      <p:sp>
        <p:nvSpPr>
          <p:cNvPr id="5" name="object 5"/>
          <p:cNvSpPr txBox="1"/>
          <p:nvPr/>
        </p:nvSpPr>
        <p:spPr>
          <a:xfrm>
            <a:off x="3321799" y="3095244"/>
            <a:ext cx="119189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4.11</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搜</a:t>
            </a:r>
            <a:r>
              <a:rPr sz="1050" spc="5" dirty="0">
                <a:latin typeface="宋体" panose="02010600030101010101" pitchFamily="2" charset="-122"/>
                <a:cs typeface="宋体" panose="02010600030101010101" pitchFamily="2" charset="-122"/>
              </a:rPr>
              <a:t>索</a:t>
            </a:r>
            <a:r>
              <a:rPr sz="1050" spc="-10" dirty="0">
                <a:latin typeface="宋体" panose="02010600030101010101" pitchFamily="2" charset="-122"/>
                <a:cs typeface="宋体" panose="02010600030101010101" pitchFamily="2" charset="-122"/>
              </a:rPr>
              <a:t>记</a:t>
            </a:r>
            <a:r>
              <a:rPr sz="1050" spc="5" dirty="0">
                <a:latin typeface="宋体" panose="02010600030101010101" pitchFamily="2" charset="-122"/>
                <a:cs typeface="宋体" panose="02010600030101010101" pitchFamily="2" charset="-122"/>
              </a:rPr>
              <a:t>录</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pic>
        <p:nvPicPr>
          <p:cNvPr id="6" name="object 6"/>
          <p:cNvPicPr/>
          <p:nvPr/>
        </p:nvPicPr>
        <p:blipFill>
          <a:blip r:embed="rId2" cstate="print"/>
          <a:stretch>
            <a:fillRect/>
          </a:stretch>
        </p:blipFill>
        <p:spPr>
          <a:xfrm>
            <a:off x="1735299" y="3436033"/>
            <a:ext cx="4728699" cy="2005009"/>
          </a:xfrm>
          <a:prstGeom prst="rect">
            <a:avLst/>
          </a:prstGeom>
        </p:spPr>
      </p:pic>
      <p:sp>
        <p:nvSpPr>
          <p:cNvPr id="7" name="object 7"/>
          <p:cNvSpPr txBox="1"/>
          <p:nvPr/>
        </p:nvSpPr>
        <p:spPr>
          <a:xfrm>
            <a:off x="3321799" y="5868911"/>
            <a:ext cx="119189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4.12</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搜</a:t>
            </a:r>
            <a:r>
              <a:rPr sz="1050" spc="5" dirty="0">
                <a:latin typeface="宋体" panose="02010600030101010101" pitchFamily="2" charset="-122"/>
                <a:cs typeface="宋体" panose="02010600030101010101" pitchFamily="2" charset="-122"/>
              </a:rPr>
              <a:t>索</a:t>
            </a:r>
            <a:r>
              <a:rPr sz="1050" spc="-10" dirty="0">
                <a:latin typeface="宋体" panose="02010600030101010101" pitchFamily="2" charset="-122"/>
                <a:cs typeface="宋体" panose="02010600030101010101" pitchFamily="2" charset="-122"/>
              </a:rPr>
              <a:t>成</a:t>
            </a:r>
            <a:r>
              <a:rPr sz="1050" spc="5" dirty="0">
                <a:latin typeface="宋体" panose="02010600030101010101" pitchFamily="2" charset="-122"/>
                <a:cs typeface="宋体" panose="02010600030101010101" pitchFamily="2" charset="-122"/>
              </a:rPr>
              <a:t>功</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37</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2810255" y="1005840"/>
            <a:ext cx="2476499" cy="6949440"/>
          </a:xfrm>
          <a:prstGeom prst="rect">
            <a:avLst/>
          </a:prstGeom>
        </p:spPr>
      </p:pic>
      <p:sp>
        <p:nvSpPr>
          <p:cNvPr id="5" name="object 5"/>
          <p:cNvSpPr txBox="1"/>
          <p:nvPr/>
        </p:nvSpPr>
        <p:spPr>
          <a:xfrm>
            <a:off x="1128775" y="8096999"/>
            <a:ext cx="5511800" cy="1483995"/>
          </a:xfrm>
          <a:prstGeom prst="rect">
            <a:avLst/>
          </a:prstGeom>
        </p:spPr>
        <p:txBody>
          <a:bodyPr vert="horz" wrap="square" lIns="0" tIns="12065" rIns="0" bIns="0" rtlCol="0">
            <a:spAutoFit/>
          </a:bodyPr>
          <a:lstStyle/>
          <a:p>
            <a:pPr marL="333375" algn="ctr">
              <a:lnSpc>
                <a:spcPct val="100000"/>
              </a:lnSpc>
              <a:spcBef>
                <a:spcPts val="95"/>
              </a:spcBef>
            </a:pPr>
            <a:r>
              <a:rPr sz="1050" spc="-5" dirty="0">
                <a:latin typeface="宋体" panose="02010600030101010101" pitchFamily="2" charset="-122"/>
                <a:cs typeface="宋体" panose="02010600030101010101" pitchFamily="2" charset="-122"/>
              </a:rPr>
              <a:t>图</a:t>
            </a:r>
            <a:r>
              <a:rPr sz="1050" spc="-270" dirty="0">
                <a:latin typeface="宋体" panose="02010600030101010101" pitchFamily="2" charset="-122"/>
                <a:cs typeface="宋体" panose="02010600030101010101" pitchFamily="2" charset="-122"/>
              </a:rPr>
              <a:t> </a:t>
            </a:r>
            <a:r>
              <a:rPr sz="1050" spc="-5" dirty="0">
                <a:latin typeface="宋体" panose="02010600030101010101" pitchFamily="2" charset="-122"/>
                <a:cs typeface="宋体" panose="02010600030101010101" pitchFamily="2" charset="-122"/>
              </a:rPr>
              <a:t>4.13</a:t>
            </a:r>
            <a:r>
              <a:rPr sz="1050" spc="5"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搜</a:t>
            </a:r>
            <a:r>
              <a:rPr sz="1050" spc="5" dirty="0">
                <a:latin typeface="宋体" panose="02010600030101010101" pitchFamily="2" charset="-122"/>
                <a:cs typeface="宋体" panose="02010600030101010101" pitchFamily="2" charset="-122"/>
              </a:rPr>
              <a:t>索</a:t>
            </a:r>
            <a:r>
              <a:rPr sz="1050" spc="-10" dirty="0">
                <a:latin typeface="宋体" panose="02010600030101010101" pitchFamily="2" charset="-122"/>
                <a:cs typeface="宋体" panose="02010600030101010101" pitchFamily="2" charset="-122"/>
              </a:rPr>
              <a:t>流</a:t>
            </a:r>
            <a:r>
              <a:rPr sz="1050" spc="5" dirty="0">
                <a:latin typeface="宋体" panose="02010600030101010101" pitchFamily="2" charset="-122"/>
                <a:cs typeface="宋体" panose="02010600030101010101" pitchFamily="2" charset="-122"/>
              </a:rPr>
              <a:t>程</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a:p>
            <a:pPr>
              <a:lnSpc>
                <a:spcPct val="100000"/>
              </a:lnSpc>
              <a:spcBef>
                <a:spcPts val="40"/>
              </a:spcBef>
            </a:pPr>
            <a:endParaRPr sz="950">
              <a:latin typeface="宋体" panose="02010600030101010101" pitchFamily="2" charset="-122"/>
              <a:cs typeface="宋体" panose="02010600030101010101" pitchFamily="2" charset="-122"/>
            </a:endParaRPr>
          </a:p>
          <a:p>
            <a:pPr marL="12700">
              <a:lnSpc>
                <a:spcPct val="100000"/>
              </a:lnSpc>
            </a:pPr>
            <a:r>
              <a:rPr sz="1400" b="1" dirty="0">
                <a:latin typeface="宋体" panose="02010600030101010101" pitchFamily="2" charset="-122"/>
                <a:cs typeface="宋体" panose="02010600030101010101" pitchFamily="2" charset="-122"/>
              </a:rPr>
              <a:t>4.4.6</a:t>
            </a:r>
            <a:r>
              <a:rPr sz="1400" b="1" spc="5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用</a:t>
            </a:r>
            <a:r>
              <a:rPr sz="1400" b="1" spc="-10" dirty="0">
                <a:latin typeface="黑体" panose="02010609060101010101" charset="-122"/>
                <a:cs typeface="黑体" panose="02010609060101010101" charset="-122"/>
              </a:rPr>
              <a:t>户操作</a:t>
            </a:r>
            <a:r>
              <a:rPr sz="1400" b="1" spc="5" dirty="0">
                <a:latin typeface="黑体" panose="02010609060101010101" charset="-122"/>
                <a:cs typeface="黑体" panose="02010609060101010101" charset="-122"/>
              </a:rPr>
              <a:t>模</a:t>
            </a:r>
            <a:r>
              <a:rPr sz="1400" b="1" spc="-10" dirty="0">
                <a:latin typeface="黑体" panose="02010609060101010101" charset="-122"/>
                <a:cs typeface="黑体" panose="02010609060101010101" charset="-122"/>
              </a:rPr>
              <a:t>块设计及实</a:t>
            </a:r>
            <a:r>
              <a:rPr sz="1400" b="1" spc="-5" dirty="0">
                <a:latin typeface="黑体" panose="02010609060101010101" charset="-122"/>
                <a:cs typeface="黑体" panose="02010609060101010101" charset="-122"/>
              </a:rPr>
              <a:t>现</a:t>
            </a:r>
            <a:endParaRPr sz="1400">
              <a:latin typeface="黑体" panose="02010609060101010101" charset="-122"/>
              <a:cs typeface="黑体" panose="02010609060101010101" charset="-122"/>
            </a:endParaRPr>
          </a:p>
          <a:p>
            <a:pPr marL="12700" marR="5080" indent="304800" algn="just">
              <a:lnSpc>
                <a:spcPct val="163000"/>
              </a:lnSpc>
              <a:spcBef>
                <a:spcPts val="270"/>
              </a:spcBef>
            </a:pPr>
            <a:r>
              <a:rPr sz="1200" dirty="0">
                <a:latin typeface="宋体" panose="02010600030101010101" pitchFamily="2" charset="-122"/>
                <a:cs typeface="宋体" panose="02010600030101010101" pitchFamily="2" charset="-122"/>
              </a:rPr>
              <a:t>进入视频播放之后，会对后端进行多个用户操作相关得请求操作，会有以下请 求：获取视频是否被点赞、获取视频是否被收藏、获取视频作者是否被关注、如果 视频已被收藏则获取收藏分组信息、视频作者已被关注则获取关注分组信息。如果</a:t>
            </a:r>
            <a:endParaRPr sz="1200">
              <a:latin typeface="宋体" panose="02010600030101010101" pitchFamily="2" charset="-122"/>
              <a:cs typeface="宋体" panose="02010600030101010101" pitchFamily="2"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38</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656580" cy="8953500"/>
          </a:xfrm>
          <a:prstGeom prst="rect">
            <a:avLst/>
          </a:prstGeom>
        </p:spPr>
        <p:txBody>
          <a:bodyPr vert="horz" wrap="square" lIns="0" tIns="12700" rIns="0" bIns="0" rtlCol="0">
            <a:spAutoFit/>
          </a:bodyPr>
          <a:lstStyle/>
          <a:p>
            <a:pPr marR="69850"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spcBef>
                <a:spcPts val="10"/>
              </a:spcBef>
            </a:pPr>
            <a:endParaRPr sz="1050">
              <a:latin typeface="宋体" panose="02010600030101010101" pitchFamily="2" charset="-122"/>
              <a:cs typeface="宋体" panose="02010600030101010101" pitchFamily="2" charset="-122"/>
            </a:endParaRPr>
          </a:p>
          <a:p>
            <a:pPr marL="12700" marR="5080" indent="304800">
              <a:lnSpc>
                <a:spcPct val="163000"/>
              </a:lnSpc>
            </a:pPr>
            <a:r>
              <a:rPr sz="1200" spc="10" dirty="0">
                <a:latin typeface="宋体" panose="02010600030101010101" pitchFamily="2" charset="-122"/>
                <a:cs typeface="宋体" panose="02010600030101010101" pitchFamily="2" charset="-122"/>
              </a:rPr>
              <a:t>私</a:t>
            </a:r>
            <a:r>
              <a:rPr sz="1200" spc="20" dirty="0">
                <a:latin typeface="宋体" panose="02010600030101010101" pitchFamily="2" charset="-122"/>
                <a:cs typeface="宋体" panose="02010600030101010101" pitchFamily="2" charset="-122"/>
              </a:rPr>
              <a:t>信</a:t>
            </a:r>
            <a:r>
              <a:rPr sz="1200" spc="10" dirty="0">
                <a:latin typeface="宋体" panose="02010600030101010101" pitchFamily="2" charset="-122"/>
                <a:cs typeface="宋体" panose="02010600030101010101" pitchFamily="2" charset="-122"/>
              </a:rPr>
              <a:t>功能</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提</a:t>
            </a:r>
            <a:r>
              <a:rPr sz="1200" spc="20" dirty="0">
                <a:latin typeface="宋体" panose="02010600030101010101" pitchFamily="2" charset="-122"/>
                <a:cs typeface="宋体" panose="02010600030101010101" pitchFamily="2" charset="-122"/>
              </a:rPr>
              <a:t>供</a:t>
            </a:r>
            <a:r>
              <a:rPr sz="1200" spc="10" dirty="0">
                <a:latin typeface="宋体" panose="02010600030101010101" pitchFamily="2" charset="-122"/>
                <a:cs typeface="宋体" panose="02010600030101010101" pitchFamily="2" charset="-122"/>
              </a:rPr>
              <a:t>用户</a:t>
            </a:r>
            <a:r>
              <a:rPr sz="1200" spc="20" dirty="0">
                <a:latin typeface="宋体" panose="02010600030101010101" pitchFamily="2" charset="-122"/>
                <a:cs typeface="宋体" panose="02010600030101010101" pitchFamily="2" charset="-122"/>
              </a:rPr>
              <a:t>可</a:t>
            </a:r>
            <a:r>
              <a:rPr sz="1200" spc="10" dirty="0">
                <a:latin typeface="宋体" panose="02010600030101010101" pitchFamily="2" charset="-122"/>
                <a:cs typeface="宋体" panose="02010600030101010101" pitchFamily="2" charset="-122"/>
              </a:rPr>
              <a:t>查看</a:t>
            </a:r>
            <a:r>
              <a:rPr sz="1200" spc="20" dirty="0">
                <a:latin typeface="宋体" panose="02010600030101010101" pitchFamily="2" charset="-122"/>
                <a:cs typeface="宋体" panose="02010600030101010101" pitchFamily="2" charset="-122"/>
              </a:rPr>
              <a:t>并</a:t>
            </a:r>
            <a:r>
              <a:rPr sz="1200" spc="10" dirty="0">
                <a:latin typeface="宋体" panose="02010600030101010101" pitchFamily="2" charset="-122"/>
                <a:cs typeface="宋体" panose="02010600030101010101" pitchFamily="2" charset="-122"/>
              </a:rPr>
              <a:t>发送</a:t>
            </a:r>
            <a:r>
              <a:rPr sz="1200" spc="20" dirty="0">
                <a:latin typeface="宋体" panose="02010600030101010101" pitchFamily="2" charset="-122"/>
                <a:cs typeface="宋体" panose="02010600030101010101" pitchFamily="2" charset="-122"/>
              </a:rPr>
              <a:t>私</a:t>
            </a:r>
            <a:r>
              <a:rPr sz="1200" spc="10" dirty="0">
                <a:latin typeface="宋体" panose="02010600030101010101" pitchFamily="2" charset="-122"/>
                <a:cs typeface="宋体" panose="02010600030101010101" pitchFamily="2" charset="-122"/>
              </a:rPr>
              <a:t>信</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私信</a:t>
            </a:r>
            <a:r>
              <a:rPr sz="1200" spc="20" dirty="0">
                <a:latin typeface="宋体" panose="02010600030101010101" pitchFamily="2" charset="-122"/>
                <a:cs typeface="宋体" panose="02010600030101010101" pitchFamily="2" charset="-122"/>
              </a:rPr>
              <a:t>页</a:t>
            </a:r>
            <a:r>
              <a:rPr sz="1200" spc="10" dirty="0">
                <a:latin typeface="宋体" panose="02010600030101010101" pitchFamily="2" charset="-122"/>
                <a:cs typeface="宋体" panose="02010600030101010101" pitchFamily="2" charset="-122"/>
              </a:rPr>
              <a:t>面或</a:t>
            </a:r>
            <a:r>
              <a:rPr sz="1200" spc="20" dirty="0">
                <a:latin typeface="宋体" panose="02010600030101010101" pitchFamily="2" charset="-122"/>
                <a:cs typeface="宋体" panose="02010600030101010101" pitchFamily="2" charset="-122"/>
              </a:rPr>
              <a:t>私</a:t>
            </a:r>
            <a:r>
              <a:rPr sz="1200" spc="10" dirty="0">
                <a:latin typeface="宋体" panose="02010600030101010101" pitchFamily="2" charset="-122"/>
                <a:cs typeface="宋体" panose="02010600030101010101" pitchFamily="2" charset="-122"/>
              </a:rPr>
              <a:t>信对</a:t>
            </a:r>
            <a:r>
              <a:rPr sz="1200" spc="20" dirty="0">
                <a:latin typeface="宋体" panose="02010600030101010101" pitchFamily="2" charset="-122"/>
                <a:cs typeface="宋体" panose="02010600030101010101" pitchFamily="2" charset="-122"/>
              </a:rPr>
              <a:t>话</a:t>
            </a:r>
            <a:r>
              <a:rPr sz="1200" spc="10" dirty="0">
                <a:latin typeface="宋体" panose="02010600030101010101" pitchFamily="2" charset="-122"/>
                <a:cs typeface="宋体" panose="02010600030101010101" pitchFamily="2" charset="-122"/>
              </a:rPr>
              <a:t>框</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界面</a:t>
            </a:r>
            <a:r>
              <a:rPr sz="1200" spc="20" dirty="0">
                <a:latin typeface="宋体" panose="02010600030101010101" pitchFamily="2" charset="-122"/>
                <a:cs typeface="宋体" panose="02010600030101010101" pitchFamily="2" charset="-122"/>
              </a:rPr>
              <a:t>上</a:t>
            </a:r>
            <a:r>
              <a:rPr sz="1200" spc="10" dirty="0">
                <a:latin typeface="宋体" panose="02010600030101010101" pitchFamily="2" charset="-122"/>
                <a:cs typeface="宋体" panose="02010600030101010101" pitchFamily="2" charset="-122"/>
              </a:rPr>
              <a:t>有</a:t>
            </a:r>
            <a:r>
              <a:rPr sz="1200" dirty="0">
                <a:latin typeface="宋体" panose="02010600030101010101" pitchFamily="2" charset="-122"/>
                <a:cs typeface="宋体" panose="02010600030101010101" pitchFamily="2" charset="-122"/>
              </a:rPr>
              <a:t>一 </a:t>
            </a:r>
            <a:r>
              <a:rPr sz="1200" spc="10" dirty="0">
                <a:latin typeface="宋体" panose="02010600030101010101" pitchFamily="2" charset="-122"/>
                <a:cs typeface="宋体" panose="02010600030101010101" pitchFamily="2" charset="-122"/>
              </a:rPr>
              <a:t>份</a:t>
            </a:r>
            <a:r>
              <a:rPr sz="1200" spc="20" dirty="0">
                <a:latin typeface="宋体" panose="02010600030101010101" pitchFamily="2" charset="-122"/>
                <a:cs typeface="宋体" panose="02010600030101010101" pitchFamily="2" charset="-122"/>
              </a:rPr>
              <a:t>私</a:t>
            </a:r>
            <a:r>
              <a:rPr sz="1200" spc="10" dirty="0">
                <a:latin typeface="宋体" panose="02010600030101010101" pitchFamily="2" charset="-122"/>
                <a:cs typeface="宋体" panose="02010600030101010101" pitchFamily="2" charset="-122"/>
              </a:rPr>
              <a:t>信列表</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让大</a:t>
            </a:r>
            <a:r>
              <a:rPr sz="1200" spc="20" dirty="0">
                <a:latin typeface="宋体" panose="02010600030101010101" pitchFamily="2" charset="-122"/>
                <a:cs typeface="宋体" panose="02010600030101010101" pitchFamily="2" charset="-122"/>
              </a:rPr>
              <a:t>家</a:t>
            </a:r>
            <a:r>
              <a:rPr sz="1200" spc="10" dirty="0">
                <a:latin typeface="宋体" panose="02010600030101010101" pitchFamily="2" charset="-122"/>
                <a:cs typeface="宋体" panose="02010600030101010101" pitchFamily="2" charset="-122"/>
              </a:rPr>
              <a:t>对能聊</a:t>
            </a:r>
            <a:r>
              <a:rPr sz="1200" spc="20" dirty="0">
                <a:latin typeface="宋体" panose="02010600030101010101" pitchFamily="2" charset="-122"/>
                <a:cs typeface="宋体" panose="02010600030101010101" pitchFamily="2" charset="-122"/>
              </a:rPr>
              <a:t>到</a:t>
            </a:r>
            <a:r>
              <a:rPr sz="1200" spc="10" dirty="0">
                <a:latin typeface="宋体" panose="02010600030101010101" pitchFamily="2" charset="-122"/>
                <a:cs typeface="宋体" panose="02010600030101010101" pitchFamily="2" charset="-122"/>
              </a:rPr>
              <a:t>的人</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目了然</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你想</a:t>
            </a:r>
            <a:r>
              <a:rPr sz="1200" spc="20" dirty="0">
                <a:latin typeface="宋体" panose="02010600030101010101" pitchFamily="2" charset="-122"/>
                <a:cs typeface="宋体" panose="02010600030101010101" pitchFamily="2" charset="-122"/>
              </a:rPr>
              <a:t>私</a:t>
            </a:r>
            <a:r>
              <a:rPr sz="1200" spc="10" dirty="0">
                <a:latin typeface="宋体" panose="02010600030101010101" pitchFamily="2" charset="-122"/>
                <a:cs typeface="宋体" panose="02010600030101010101" pitchFamily="2" charset="-122"/>
              </a:rPr>
              <a:t>信给谁</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就把</a:t>
            </a:r>
            <a:r>
              <a:rPr sz="1200" spc="20" dirty="0">
                <a:latin typeface="宋体" panose="02010600030101010101" pitchFamily="2" charset="-122"/>
                <a:cs typeface="宋体" panose="02010600030101010101" pitchFamily="2" charset="-122"/>
              </a:rPr>
              <a:t>他</a:t>
            </a:r>
            <a:r>
              <a:rPr sz="1200" spc="10" dirty="0">
                <a:latin typeface="宋体" panose="02010600030101010101" pitchFamily="2" charset="-122"/>
                <a:cs typeface="宋体" panose="02010600030101010101" pitchFamily="2" charset="-122"/>
              </a:rPr>
              <a:t>选在列</a:t>
            </a:r>
            <a:r>
              <a:rPr sz="1200" spc="20" dirty="0">
                <a:latin typeface="宋体" panose="02010600030101010101" pitchFamily="2" charset="-122"/>
                <a:cs typeface="宋体" panose="02010600030101010101" pitchFamily="2" charset="-122"/>
              </a:rPr>
              <a:t>表</a:t>
            </a:r>
            <a:r>
              <a:rPr sz="1200" spc="10" dirty="0">
                <a:latin typeface="宋体" panose="02010600030101010101" pitchFamily="2" charset="-122"/>
                <a:cs typeface="宋体" panose="02010600030101010101" pitchFamily="2" charset="-122"/>
              </a:rPr>
              <a:t>里</a:t>
            </a:r>
            <a:r>
              <a:rPr sz="1200" dirty="0">
                <a:latin typeface="宋体" panose="02010600030101010101" pitchFamily="2" charset="-122"/>
                <a:cs typeface="宋体" panose="02010600030101010101" pitchFamily="2" charset="-122"/>
              </a:rPr>
              <a:t>，  把你想说的话输入进去</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点到为止</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就可以发送啦!私信内容会在它的私信界面中发 </a:t>
            </a:r>
            <a:r>
              <a:rPr sz="1200" spc="10" dirty="0">
                <a:latin typeface="宋体" panose="02010600030101010101" pitchFamily="2" charset="-122"/>
                <a:cs typeface="宋体" panose="02010600030101010101" pitchFamily="2" charset="-122"/>
              </a:rPr>
              <a:t>送</a:t>
            </a:r>
            <a:r>
              <a:rPr sz="1200" spc="20" dirty="0">
                <a:latin typeface="宋体" panose="02010600030101010101" pitchFamily="2" charset="-122"/>
                <a:cs typeface="宋体" panose="02010600030101010101" pitchFamily="2" charset="-122"/>
              </a:rPr>
              <a:t>给</a:t>
            </a:r>
            <a:r>
              <a:rPr sz="1200" spc="10" dirty="0">
                <a:latin typeface="宋体" panose="02010600030101010101" pitchFamily="2" charset="-122"/>
                <a:cs typeface="宋体" panose="02010600030101010101" pitchFamily="2" charset="-122"/>
              </a:rPr>
              <a:t>目标用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并显</a:t>
            </a:r>
            <a:r>
              <a:rPr sz="1200" spc="20" dirty="0">
                <a:latin typeface="宋体" panose="02010600030101010101" pitchFamily="2" charset="-122"/>
                <a:cs typeface="宋体" panose="02010600030101010101" pitchFamily="2" charset="-122"/>
              </a:rPr>
              <a:t>示</a:t>
            </a:r>
            <a:r>
              <a:rPr sz="1200" spc="10" dirty="0">
                <a:latin typeface="宋体" panose="02010600030101010101" pitchFamily="2" charset="-122"/>
                <a:cs typeface="宋体" panose="02010600030101010101" pitchFamily="2" charset="-122"/>
              </a:rPr>
              <a:t>出来。</a:t>
            </a:r>
            <a:r>
              <a:rPr sz="1200" spc="20" dirty="0">
                <a:latin typeface="宋体" panose="02010600030101010101" pitchFamily="2" charset="-122"/>
                <a:cs typeface="宋体" panose="02010600030101010101" pitchFamily="2" charset="-122"/>
              </a:rPr>
              <a:t>平</a:t>
            </a:r>
            <a:r>
              <a:rPr sz="1200" spc="10" dirty="0">
                <a:latin typeface="宋体" panose="02010600030101010101" pitchFamily="2" charset="-122"/>
                <a:cs typeface="宋体" panose="02010600030101010101" pitchFamily="2" charset="-122"/>
              </a:rPr>
              <a:t>台还</a:t>
            </a:r>
            <a:r>
              <a:rPr sz="1200" spc="20" dirty="0">
                <a:latin typeface="宋体" panose="02010600030101010101" pitchFamily="2" charset="-122"/>
                <a:cs typeface="宋体" panose="02010600030101010101" pitchFamily="2" charset="-122"/>
              </a:rPr>
              <a:t>具</a:t>
            </a:r>
            <a:r>
              <a:rPr sz="1200" spc="10" dirty="0">
                <a:latin typeface="宋体" panose="02010600030101010101" pitchFamily="2" charset="-122"/>
                <a:cs typeface="宋体" panose="02010600030101010101" pitchFamily="2" charset="-122"/>
              </a:rPr>
              <a:t>备保证</a:t>
            </a:r>
            <a:r>
              <a:rPr sz="1200" spc="20" dirty="0">
                <a:latin typeface="宋体" panose="02010600030101010101" pitchFamily="2" charset="-122"/>
                <a:cs typeface="宋体" panose="02010600030101010101" pitchFamily="2" charset="-122"/>
              </a:rPr>
              <a:t>大</a:t>
            </a:r>
            <a:r>
              <a:rPr sz="1200" spc="10" dirty="0">
                <a:latin typeface="宋体" panose="02010600030101010101" pitchFamily="2" charset="-122"/>
                <a:cs typeface="宋体" panose="02010600030101010101" pitchFamily="2" charset="-122"/>
              </a:rPr>
              <a:t>家上</a:t>
            </a:r>
            <a:r>
              <a:rPr sz="1200" spc="20" dirty="0">
                <a:latin typeface="宋体" panose="02010600030101010101" pitchFamily="2" charset="-122"/>
                <a:cs typeface="宋体" panose="02010600030101010101" pitchFamily="2" charset="-122"/>
              </a:rPr>
              <a:t>传</a:t>
            </a:r>
            <a:r>
              <a:rPr sz="1200" spc="10" dirty="0">
                <a:latin typeface="宋体" panose="02010600030101010101" pitchFamily="2" charset="-122"/>
                <a:cs typeface="宋体" panose="02010600030101010101" pitchFamily="2" charset="-122"/>
              </a:rPr>
              <a:t>观看的</a:t>
            </a:r>
            <a:r>
              <a:rPr sz="1200" spc="20" dirty="0">
                <a:latin typeface="宋体" panose="02010600030101010101" pitchFamily="2" charset="-122"/>
                <a:cs typeface="宋体" panose="02010600030101010101" pitchFamily="2" charset="-122"/>
              </a:rPr>
              <a:t>内</a:t>
            </a:r>
            <a:r>
              <a:rPr sz="1200" spc="10" dirty="0">
                <a:latin typeface="宋体" panose="02010600030101010101" pitchFamily="2" charset="-122"/>
                <a:cs typeface="宋体" panose="02010600030101010101" pitchFamily="2" charset="-122"/>
              </a:rPr>
              <a:t>容安</a:t>
            </a:r>
            <a:r>
              <a:rPr sz="1200" spc="20" dirty="0">
                <a:latin typeface="宋体" panose="02010600030101010101" pitchFamily="2" charset="-122"/>
                <a:cs typeface="宋体" panose="02010600030101010101" pitchFamily="2" charset="-122"/>
              </a:rPr>
              <a:t>全</a:t>
            </a:r>
            <a:r>
              <a:rPr sz="1200" spc="10" dirty="0">
                <a:latin typeface="宋体" panose="02010600030101010101" pitchFamily="2" charset="-122"/>
                <a:cs typeface="宋体" panose="02010600030101010101" pitchFamily="2" charset="-122"/>
              </a:rPr>
              <a:t>优质的</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a:t>
            </a:r>
            <a:r>
              <a:rPr sz="1200" dirty="0">
                <a:latin typeface="宋体" panose="02010600030101010101" pitchFamily="2" charset="-122"/>
                <a:cs typeface="宋体" panose="02010600030101010101" pitchFamily="2" charset="-122"/>
              </a:rPr>
              <a:t>审 </a:t>
            </a:r>
            <a:r>
              <a:rPr sz="1200" spc="10" dirty="0">
                <a:latin typeface="宋体" panose="02010600030101010101" pitchFamily="2" charset="-122"/>
                <a:cs typeface="宋体" panose="02010600030101010101" pitchFamily="2" charset="-122"/>
              </a:rPr>
              <a:t>核</a:t>
            </a:r>
            <a:r>
              <a:rPr sz="1200" spc="20" dirty="0">
                <a:latin typeface="宋体" panose="02010600030101010101" pitchFamily="2" charset="-122"/>
                <a:cs typeface="宋体" panose="02010600030101010101" pitchFamily="2" charset="-122"/>
              </a:rPr>
              <a:t>管</a:t>
            </a:r>
            <a:r>
              <a:rPr sz="1200" spc="10" dirty="0">
                <a:latin typeface="宋体" panose="02010600030101010101" pitchFamily="2" charset="-122"/>
                <a:cs typeface="宋体" panose="02010600030101010101" pitchFamily="2" charset="-122"/>
              </a:rPr>
              <a:t>理功能</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这样</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来，大</a:t>
            </a:r>
            <a:r>
              <a:rPr sz="1200" spc="20" dirty="0">
                <a:latin typeface="宋体" panose="02010600030101010101" pitchFamily="2" charset="-122"/>
                <a:cs typeface="宋体" panose="02010600030101010101" pitchFamily="2" charset="-122"/>
              </a:rPr>
              <a:t>家</a:t>
            </a:r>
            <a:r>
              <a:rPr sz="1200" spc="10" dirty="0">
                <a:latin typeface="宋体" panose="02010600030101010101" pitchFamily="2" charset="-122"/>
                <a:cs typeface="宋体" panose="02010600030101010101" pitchFamily="2" charset="-122"/>
              </a:rPr>
              <a:t>在使</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平台的</a:t>
            </a:r>
            <a:r>
              <a:rPr sz="1200" spc="20" dirty="0">
                <a:latin typeface="宋体" panose="02010600030101010101" pitchFamily="2" charset="-122"/>
                <a:cs typeface="宋体" panose="02010600030101010101" pitchFamily="2" charset="-122"/>
              </a:rPr>
              <a:t>时</a:t>
            </a:r>
            <a:r>
              <a:rPr sz="1200" spc="10" dirty="0">
                <a:latin typeface="宋体" panose="02010600030101010101" pitchFamily="2" charset="-122"/>
                <a:cs typeface="宋体" panose="02010600030101010101" pitchFamily="2" charset="-122"/>
              </a:rPr>
              <a:t>候就</a:t>
            </a:r>
            <a:r>
              <a:rPr sz="1200" spc="20" dirty="0">
                <a:latin typeface="宋体" panose="02010600030101010101" pitchFamily="2" charset="-122"/>
                <a:cs typeface="宋体" panose="02010600030101010101" pitchFamily="2" charset="-122"/>
              </a:rPr>
              <a:t>比</a:t>
            </a:r>
            <a:r>
              <a:rPr sz="1200" spc="10" dirty="0">
                <a:latin typeface="宋体" panose="02010600030101010101" pitchFamily="2" charset="-122"/>
                <a:cs typeface="宋体" panose="02010600030101010101" pitchFamily="2" charset="-122"/>
              </a:rPr>
              <a:t>较放心</a:t>
            </a:r>
            <a:r>
              <a:rPr sz="1200" spc="20" dirty="0">
                <a:latin typeface="宋体" panose="02010600030101010101" pitchFamily="2" charset="-122"/>
                <a:cs typeface="宋体" panose="02010600030101010101" pitchFamily="2" charset="-122"/>
              </a:rPr>
              <a:t>了</a:t>
            </a:r>
            <a:r>
              <a:rPr sz="1200" spc="10" dirty="0">
                <a:latin typeface="宋体" panose="02010600030101010101" pitchFamily="2" charset="-122"/>
                <a:cs typeface="宋体" panose="02010600030101010101" pitchFamily="2" charset="-122"/>
              </a:rPr>
              <a:t>。而</a:t>
            </a:r>
            <a:r>
              <a:rPr sz="1200" spc="20" dirty="0">
                <a:latin typeface="宋体" panose="02010600030101010101" pitchFamily="2" charset="-122"/>
                <a:cs typeface="宋体" panose="02010600030101010101" pitchFamily="2" charset="-122"/>
              </a:rPr>
              <a:t>且</a:t>
            </a:r>
            <a:r>
              <a:rPr sz="1200" spc="10" dirty="0">
                <a:latin typeface="宋体" panose="02010600030101010101" pitchFamily="2" charset="-122"/>
                <a:cs typeface="宋体" panose="02010600030101010101" pitchFamily="2" charset="-122"/>
              </a:rPr>
              <a:t>我们也</a:t>
            </a:r>
            <a:r>
              <a:rPr sz="1200" spc="20" dirty="0">
                <a:latin typeface="宋体" panose="02010600030101010101" pitchFamily="2" charset="-122"/>
                <a:cs typeface="宋体" panose="02010600030101010101" pitchFamily="2" charset="-122"/>
              </a:rPr>
              <a:t>做</a:t>
            </a:r>
            <a:r>
              <a:rPr sz="1200" spc="10" dirty="0">
                <a:latin typeface="宋体" panose="02010600030101010101" pitchFamily="2" charset="-122"/>
                <a:cs typeface="宋体" panose="02010600030101010101" pitchFamily="2" charset="-122"/>
              </a:rPr>
              <a:t>了</a:t>
            </a:r>
            <a:r>
              <a:rPr sz="1200" dirty="0">
                <a:latin typeface="宋体" panose="02010600030101010101" pitchFamily="2" charset="-122"/>
                <a:cs typeface="宋体" panose="02010600030101010101" pitchFamily="2" charset="-122"/>
              </a:rPr>
              <a:t>系 统的测试</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也做了用户的反馈</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证明这个平台是很稳定的</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也是很好用的一个平台。 这就为以后平台做的更好，做的更多的功能奠定了一个比较扎实的基础。</a:t>
            </a:r>
            <a:endParaRPr sz="1200">
              <a:latin typeface="宋体" panose="02010600030101010101" pitchFamily="2" charset="-122"/>
              <a:cs typeface="宋体" panose="02010600030101010101" pitchFamily="2" charset="-122"/>
            </a:endParaRPr>
          </a:p>
          <a:p>
            <a:pPr>
              <a:lnSpc>
                <a:spcPct val="100000"/>
              </a:lnSpc>
              <a:spcBef>
                <a:spcPts val="15"/>
              </a:spcBef>
            </a:pPr>
            <a:endParaRPr sz="850">
              <a:latin typeface="宋体" panose="02010600030101010101" pitchFamily="2" charset="-122"/>
              <a:cs typeface="宋体" panose="02010600030101010101" pitchFamily="2" charset="-122"/>
            </a:endParaRPr>
          </a:p>
          <a:p>
            <a:pPr marL="347980" lvl="1" indent="-335280">
              <a:lnSpc>
                <a:spcPct val="100000"/>
              </a:lnSpc>
              <a:buAutoNum type="arabicPeriod" startAt="2"/>
              <a:tabLst>
                <a:tab pos="347980" algn="l"/>
              </a:tabLst>
            </a:pPr>
            <a:r>
              <a:rPr sz="1500" b="1" spc="-10" dirty="0">
                <a:latin typeface="黑体" panose="02010609060101010101" charset="-122"/>
                <a:cs typeface="黑体" panose="02010609060101010101" charset="-122"/>
              </a:rPr>
              <a:t>课</a:t>
            </a:r>
            <a:r>
              <a:rPr sz="1500" b="1" dirty="0">
                <a:latin typeface="黑体" panose="02010609060101010101" charset="-122"/>
                <a:cs typeface="黑体" panose="02010609060101010101" charset="-122"/>
              </a:rPr>
              <a:t>题</a:t>
            </a:r>
            <a:r>
              <a:rPr sz="1500" b="1" spc="-10" dirty="0">
                <a:latin typeface="黑体" panose="02010609060101010101" charset="-122"/>
                <a:cs typeface="黑体" panose="02010609060101010101" charset="-122"/>
              </a:rPr>
              <a:t>开</a:t>
            </a:r>
            <a:r>
              <a:rPr sz="1500" b="1" dirty="0">
                <a:latin typeface="黑体" panose="02010609060101010101" charset="-122"/>
                <a:cs typeface="黑体" panose="02010609060101010101" charset="-122"/>
              </a:rPr>
              <a:t>发</a:t>
            </a:r>
            <a:r>
              <a:rPr sz="1500" b="1" spc="-10" dirty="0">
                <a:latin typeface="黑体" panose="02010609060101010101" charset="-122"/>
                <a:cs typeface="黑体" panose="02010609060101010101" charset="-122"/>
              </a:rPr>
              <a:t>意义</a:t>
            </a:r>
            <a:endParaRPr sz="1500">
              <a:latin typeface="黑体" panose="02010609060101010101" charset="-122"/>
              <a:cs typeface="黑体" panose="02010609060101010101" charset="-122"/>
            </a:endParaRPr>
          </a:p>
          <a:p>
            <a:pPr marL="12700" marR="81280" indent="304800" algn="just">
              <a:lnSpc>
                <a:spcPct val="163000"/>
              </a:lnSpc>
              <a:spcBef>
                <a:spcPts val="215"/>
              </a:spcBef>
            </a:pPr>
            <a:r>
              <a:rPr sz="1200" dirty="0">
                <a:latin typeface="宋体" panose="02010600030101010101" pitchFamily="2" charset="-122"/>
                <a:cs typeface="宋体" panose="02010600030101010101" pitchFamily="2" charset="-122"/>
              </a:rPr>
              <a:t>基于</a:t>
            </a:r>
            <a:r>
              <a:rPr sz="1200" spc="-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SpringBoot</a:t>
            </a:r>
            <a:r>
              <a:rPr sz="1200" spc="-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和</a:t>
            </a:r>
            <a:r>
              <a:rPr sz="1200" spc="-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Elasticsearch</a:t>
            </a:r>
            <a:r>
              <a:rPr sz="1200" spc="-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开发</a:t>
            </a:r>
            <a:r>
              <a:rPr sz="1200" spc="-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VL0G</a:t>
            </a:r>
            <a:r>
              <a:rPr sz="1200" spc="-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共享平台是重要的举措</a:t>
            </a:r>
            <a:r>
              <a:rPr sz="1200" spc="-6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这个 </a:t>
            </a:r>
            <a:r>
              <a:rPr sz="1200" spc="10" dirty="0">
                <a:latin typeface="宋体" panose="02010600030101010101" pitchFamily="2" charset="-122"/>
                <a:cs typeface="宋体" panose="02010600030101010101" pitchFamily="2" charset="-122"/>
              </a:rPr>
              <a:t>可</a:t>
            </a:r>
            <a:r>
              <a:rPr sz="1200" spc="20" dirty="0">
                <a:latin typeface="宋体" panose="02010600030101010101" pitchFamily="2" charset="-122"/>
                <a:cs typeface="宋体" panose="02010600030101010101" pitchFamily="2" charset="-122"/>
              </a:rPr>
              <a:t>以</a:t>
            </a:r>
            <a:r>
              <a:rPr sz="1200" spc="10" dirty="0">
                <a:latin typeface="宋体" panose="02010600030101010101" pitchFamily="2" charset="-122"/>
                <a:cs typeface="宋体" panose="02010600030101010101" pitchFamily="2" charset="-122"/>
              </a:rPr>
              <a:t>为用户</a:t>
            </a:r>
            <a:r>
              <a:rPr sz="1200" spc="20" dirty="0">
                <a:latin typeface="宋体" panose="02010600030101010101" pitchFamily="2" charset="-122"/>
                <a:cs typeface="宋体" panose="02010600030101010101" pitchFamily="2" charset="-122"/>
              </a:rPr>
              <a:t>带</a:t>
            </a:r>
            <a:r>
              <a:rPr sz="1200" spc="10" dirty="0">
                <a:latin typeface="宋体" panose="02010600030101010101" pitchFamily="2" charset="-122"/>
                <a:cs typeface="宋体" panose="02010600030101010101" pitchFamily="2" charset="-122"/>
              </a:rPr>
              <a:t>来视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分享、</a:t>
            </a:r>
            <a:r>
              <a:rPr sz="1200" spc="20" dirty="0">
                <a:latin typeface="宋体" panose="02010600030101010101" pitchFamily="2" charset="-122"/>
                <a:cs typeface="宋体" panose="02010600030101010101" pitchFamily="2" charset="-122"/>
              </a:rPr>
              <a:t>传</a:t>
            </a:r>
            <a:r>
              <a:rPr sz="1200" spc="10" dirty="0">
                <a:latin typeface="宋体" panose="02010600030101010101" pitchFamily="2" charset="-122"/>
                <a:cs typeface="宋体" panose="02010600030101010101" pitchFamily="2" charset="-122"/>
              </a:rPr>
              <a:t>播等</a:t>
            </a:r>
            <a:r>
              <a:rPr sz="1200" spc="20" dirty="0">
                <a:latin typeface="宋体" panose="02010600030101010101" pitchFamily="2" charset="-122"/>
                <a:cs typeface="宋体" panose="02010600030101010101" pitchFamily="2" charset="-122"/>
              </a:rPr>
              <a:t>多</a:t>
            </a:r>
            <a:r>
              <a:rPr sz="1200" spc="10" dirty="0">
                <a:latin typeface="宋体" panose="02010600030101010101" pitchFamily="2" charset="-122"/>
                <a:cs typeface="宋体" panose="02010600030101010101" pitchFamily="2" charset="-122"/>
              </a:rPr>
              <a:t>元化体</a:t>
            </a:r>
            <a:r>
              <a:rPr sz="1200" spc="20" dirty="0">
                <a:latin typeface="宋体" panose="02010600030101010101" pitchFamily="2" charset="-122"/>
                <a:cs typeface="宋体" panose="02010600030101010101" pitchFamily="2" charset="-122"/>
              </a:rPr>
              <a:t>验</a:t>
            </a:r>
            <a:r>
              <a:rPr sz="1200" spc="10" dirty="0">
                <a:latin typeface="宋体" panose="02010600030101010101" pitchFamily="2" charset="-122"/>
                <a:cs typeface="宋体" panose="02010600030101010101" pitchFamily="2" charset="-122"/>
              </a:rPr>
              <a:t>的平</a:t>
            </a:r>
            <a:r>
              <a:rPr sz="1200" spc="20" dirty="0">
                <a:latin typeface="宋体" panose="02010600030101010101" pitchFamily="2" charset="-122"/>
                <a:cs typeface="宋体" panose="02010600030101010101" pitchFamily="2" charset="-122"/>
              </a:rPr>
              <a:t>台</a:t>
            </a:r>
            <a:r>
              <a:rPr sz="1200" spc="10" dirty="0">
                <a:latin typeface="宋体" panose="02010600030101010101" pitchFamily="2" charset="-122"/>
                <a:cs typeface="宋体" panose="02010600030101010101" pitchFamily="2" charset="-122"/>
              </a:rPr>
              <a:t>。视频</a:t>
            </a:r>
            <a:r>
              <a:rPr sz="1200" spc="20" dirty="0">
                <a:latin typeface="宋体" panose="02010600030101010101" pitchFamily="2" charset="-122"/>
                <a:cs typeface="宋体" panose="02010600030101010101" pitchFamily="2" charset="-122"/>
              </a:rPr>
              <a:t>已</a:t>
            </a:r>
            <a:r>
              <a:rPr sz="1200" spc="10" dirty="0">
                <a:latin typeface="宋体" panose="02010600030101010101" pitchFamily="2" charset="-122"/>
                <a:cs typeface="宋体" panose="02010600030101010101" pitchFamily="2" charset="-122"/>
              </a:rPr>
              <a:t>经成</a:t>
            </a:r>
            <a:r>
              <a:rPr sz="1200" spc="20" dirty="0">
                <a:latin typeface="宋体" panose="02010600030101010101" pitchFamily="2" charset="-122"/>
                <a:cs typeface="宋体" panose="02010600030101010101" pitchFamily="2" charset="-122"/>
              </a:rPr>
              <a:t>为</a:t>
            </a:r>
            <a:r>
              <a:rPr sz="1200" spc="10" dirty="0">
                <a:latin typeface="宋体" panose="02010600030101010101" pitchFamily="2" charset="-122"/>
                <a:cs typeface="宋体" panose="02010600030101010101" pitchFamily="2" charset="-122"/>
              </a:rPr>
              <a:t>当今数</a:t>
            </a:r>
            <a:r>
              <a:rPr sz="1200" spc="20" dirty="0">
                <a:latin typeface="宋体" panose="02010600030101010101" pitchFamily="2" charset="-122"/>
                <a:cs typeface="宋体" panose="02010600030101010101" pitchFamily="2" charset="-122"/>
              </a:rPr>
              <a:t>字</a:t>
            </a:r>
            <a:r>
              <a:rPr sz="1200" spc="10" dirty="0">
                <a:latin typeface="宋体" panose="02010600030101010101" pitchFamily="2" charset="-122"/>
                <a:cs typeface="宋体" panose="02010600030101010101" pitchFamily="2" charset="-122"/>
              </a:rPr>
              <a:t>化</a:t>
            </a:r>
            <a:r>
              <a:rPr sz="1200" dirty="0">
                <a:latin typeface="宋体" panose="02010600030101010101" pitchFamily="2" charset="-122"/>
                <a:cs typeface="宋体" panose="02010600030101010101" pitchFamily="2" charset="-122"/>
              </a:rPr>
              <a:t>时 代人们主要的娱乐方式</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学习方式和社交方式</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因此,为用户轻松上传</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分享</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观看  VLOG</a:t>
            </a:r>
            <a:r>
              <a:rPr sz="1200" spc="-75"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内</a:t>
            </a:r>
            <a:r>
              <a:rPr sz="1200" spc="20" dirty="0">
                <a:latin typeface="宋体" panose="02010600030101010101" pitchFamily="2" charset="-122"/>
                <a:cs typeface="宋体" panose="02010600030101010101" pitchFamily="2" charset="-122"/>
              </a:rPr>
              <a:t>容</a:t>
            </a:r>
            <a:r>
              <a:rPr sz="1200" spc="10" dirty="0">
                <a:latin typeface="宋体" panose="02010600030101010101" pitchFamily="2" charset="-122"/>
                <a:cs typeface="宋体" panose="02010600030101010101" pitchFamily="2" charset="-122"/>
              </a:rPr>
              <a:t>提供</a:t>
            </a:r>
            <a:r>
              <a:rPr sz="1200" spc="20" dirty="0">
                <a:latin typeface="宋体" panose="02010600030101010101" pitchFamily="2" charset="-122"/>
                <a:cs typeface="宋体" panose="02010600030101010101" pitchFamily="2" charset="-122"/>
              </a:rPr>
              <a:t>了</a:t>
            </a:r>
            <a:r>
              <a:rPr sz="1200" spc="10" dirty="0">
                <a:latin typeface="宋体" panose="02010600030101010101" pitchFamily="2" charset="-122"/>
                <a:cs typeface="宋体" panose="02010600030101010101" pitchFamily="2" charset="-122"/>
              </a:rPr>
              <a:t>一个</a:t>
            </a:r>
            <a:r>
              <a:rPr sz="1200" spc="20" dirty="0">
                <a:latin typeface="宋体" panose="02010600030101010101" pitchFamily="2" charset="-122"/>
                <a:cs typeface="宋体" panose="02010600030101010101" pitchFamily="2" charset="-122"/>
              </a:rPr>
              <a:t>便</a:t>
            </a:r>
            <a:r>
              <a:rPr sz="1200" spc="10" dirty="0">
                <a:latin typeface="宋体" panose="02010600030101010101" pitchFamily="2" charset="-122"/>
                <a:cs typeface="宋体" panose="02010600030101010101" pitchFamily="2" charset="-122"/>
              </a:rPr>
              <a:t>捷的</a:t>
            </a:r>
            <a:r>
              <a:rPr sz="1200" spc="20" dirty="0">
                <a:latin typeface="宋体" panose="02010600030101010101" pitchFamily="2" charset="-122"/>
                <a:cs typeface="宋体" panose="02010600030101010101" pitchFamily="2" charset="-122"/>
              </a:rPr>
              <a:t>平</a:t>
            </a:r>
            <a:r>
              <a:rPr sz="1200" spc="10" dirty="0">
                <a:latin typeface="宋体" panose="02010600030101010101" pitchFamily="2" charset="-122"/>
                <a:cs typeface="宋体" panose="02010600030101010101" pitchFamily="2" charset="-122"/>
              </a:rPr>
              <a:t>台,这</a:t>
            </a:r>
            <a:r>
              <a:rPr sz="1200" spc="20" dirty="0">
                <a:latin typeface="宋体" panose="02010600030101010101" pitchFamily="2" charset="-122"/>
                <a:cs typeface="宋体" panose="02010600030101010101" pitchFamily="2" charset="-122"/>
              </a:rPr>
              <a:t>将</a:t>
            </a:r>
            <a:r>
              <a:rPr sz="1200" spc="10" dirty="0">
                <a:latin typeface="宋体" panose="02010600030101010101" pitchFamily="2" charset="-122"/>
                <a:cs typeface="宋体" panose="02010600030101010101" pitchFamily="2" charset="-122"/>
              </a:rPr>
              <a:t>使其</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频娱</a:t>
            </a:r>
            <a:r>
              <a:rPr sz="1200" spc="20" dirty="0">
                <a:latin typeface="宋体" panose="02010600030101010101" pitchFamily="2" charset="-122"/>
                <a:cs typeface="宋体" panose="02010600030101010101" pitchFamily="2" charset="-122"/>
              </a:rPr>
              <a:t>乐</a:t>
            </a:r>
            <a:r>
              <a:rPr sz="1200" spc="10" dirty="0">
                <a:latin typeface="宋体" panose="02010600030101010101" pitchFamily="2" charset="-122"/>
                <a:cs typeface="宋体" panose="02010600030101010101" pitchFamily="2" charset="-122"/>
              </a:rPr>
              <a:t>选择</a:t>
            </a:r>
            <a:r>
              <a:rPr sz="1200" spc="20" dirty="0">
                <a:latin typeface="宋体" panose="02010600030101010101" pitchFamily="2" charset="-122"/>
                <a:cs typeface="宋体" panose="02010600030101010101" pitchFamily="2" charset="-122"/>
              </a:rPr>
              <a:t>得</a:t>
            </a:r>
            <a:r>
              <a:rPr sz="1200" spc="10" dirty="0">
                <a:latin typeface="宋体" panose="02010600030101010101" pitchFamily="2" charset="-122"/>
                <a:cs typeface="宋体" panose="02010600030101010101" pitchFamily="2" charset="-122"/>
              </a:rPr>
              <a:t>到极</a:t>
            </a:r>
            <a:r>
              <a:rPr sz="1200" spc="20" dirty="0">
                <a:latin typeface="宋体" panose="02010600030101010101" pitchFamily="2" charset="-122"/>
                <a:cs typeface="宋体" panose="02010600030101010101" pitchFamily="2" charset="-122"/>
              </a:rPr>
              <a:t>大</a:t>
            </a:r>
            <a:r>
              <a:rPr sz="1200" spc="10" dirty="0">
                <a:latin typeface="宋体" panose="02010600030101010101" pitchFamily="2" charset="-122"/>
                <a:cs typeface="宋体" panose="02010600030101010101" pitchFamily="2" charset="-122"/>
              </a:rPr>
              <a:t>的扩展</a:t>
            </a:r>
            <a:r>
              <a:rPr sz="1200" spc="20" dirty="0">
                <a:latin typeface="宋体" panose="02010600030101010101" pitchFamily="2" charset="-122"/>
                <a:cs typeface="宋体" panose="02010600030101010101" pitchFamily="2" charset="-122"/>
              </a:rPr>
              <a:t>为</a:t>
            </a:r>
            <a:r>
              <a:rPr sz="1200" spc="10" dirty="0">
                <a:latin typeface="宋体" panose="02010600030101010101" pitchFamily="2" charset="-122"/>
                <a:cs typeface="宋体" panose="02010600030101010101" pitchFamily="2" charset="-122"/>
              </a:rPr>
              <a:t>满足</a:t>
            </a:r>
            <a:r>
              <a:rPr sz="1200" dirty="0">
                <a:latin typeface="宋体" panose="02010600030101010101" pitchFamily="2" charset="-122"/>
                <a:cs typeface="宋体" panose="02010600030101010101" pitchFamily="2" charset="-122"/>
              </a:rPr>
              <a:t>广 大用户的愿望增添娱乐乐趣。</a:t>
            </a:r>
            <a:endParaRPr sz="1200">
              <a:latin typeface="宋体" panose="02010600030101010101" pitchFamily="2" charset="-122"/>
              <a:cs typeface="宋体" panose="02010600030101010101" pitchFamily="2" charset="-122"/>
            </a:endParaRPr>
          </a:p>
          <a:p>
            <a:pPr marL="12700" marR="5080" indent="304800">
              <a:lnSpc>
                <a:spcPct val="163000"/>
              </a:lnSpc>
            </a:pPr>
            <a:r>
              <a:rPr sz="1200" dirty="0">
                <a:latin typeface="宋体" panose="02010600030101010101" pitchFamily="2" charset="-122"/>
                <a:cs typeface="宋体" panose="02010600030101010101" pitchFamily="2" charset="-122"/>
              </a:rPr>
              <a:t>同时</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该平台还可以通过用户上传的丰富内容,促进社会文化的传播与交流</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为 </a:t>
            </a:r>
            <a:r>
              <a:rPr sz="1200" spc="10" dirty="0">
                <a:latin typeface="宋体" panose="02010600030101010101" pitchFamily="2" charset="-122"/>
                <a:cs typeface="宋体" panose="02010600030101010101" pitchFamily="2" charset="-122"/>
              </a:rPr>
              <a:t>其</a:t>
            </a:r>
            <a:r>
              <a:rPr sz="1200" spc="20" dirty="0">
                <a:latin typeface="宋体" panose="02010600030101010101" pitchFamily="2" charset="-122"/>
                <a:cs typeface="宋体" panose="02010600030101010101" pitchFamily="2" charset="-122"/>
              </a:rPr>
              <a:t>他</a:t>
            </a:r>
            <a:r>
              <a:rPr sz="1200" spc="10" dirty="0">
                <a:latin typeface="宋体" panose="02010600030101010101" pitchFamily="2" charset="-122"/>
                <a:cs typeface="宋体" panose="02010600030101010101" pitchFamily="2" charset="-122"/>
              </a:rPr>
              <a:t>用户提</a:t>
            </a:r>
            <a:r>
              <a:rPr sz="1200" spc="20" dirty="0">
                <a:latin typeface="宋体" panose="02010600030101010101" pitchFamily="2" charset="-122"/>
                <a:cs typeface="宋体" panose="02010600030101010101" pitchFamily="2" charset="-122"/>
              </a:rPr>
              <a:t>供</a:t>
            </a:r>
            <a:r>
              <a:rPr sz="1200" spc="10" dirty="0">
                <a:latin typeface="宋体" panose="02010600030101010101" pitchFamily="2" charset="-122"/>
                <a:cs typeface="宋体" panose="02010600030101010101" pitchFamily="2" charset="-122"/>
              </a:rPr>
              <a:t>学习</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娱乐的</a:t>
            </a:r>
            <a:r>
              <a:rPr sz="1200" spc="20" dirty="0">
                <a:latin typeface="宋体" panose="02010600030101010101" pitchFamily="2" charset="-122"/>
                <a:cs typeface="宋体" panose="02010600030101010101" pitchFamily="2" charset="-122"/>
              </a:rPr>
              <a:t>机</a:t>
            </a:r>
            <a:r>
              <a:rPr sz="1200" spc="10" dirty="0">
                <a:latin typeface="宋体" panose="02010600030101010101" pitchFamily="2" charset="-122"/>
                <a:cs typeface="宋体" panose="02010600030101010101" pitchFamily="2" charset="-122"/>
              </a:rPr>
              <a:t>会。</a:t>
            </a:r>
            <a:r>
              <a:rPr sz="1200" spc="20" dirty="0">
                <a:latin typeface="宋体" panose="02010600030101010101" pitchFamily="2" charset="-122"/>
                <a:cs typeface="宋体" panose="02010600030101010101" pitchFamily="2" charset="-122"/>
              </a:rPr>
              <a:t>在</a:t>
            </a:r>
            <a:r>
              <a:rPr sz="1200" spc="10" dirty="0">
                <a:latin typeface="宋体" panose="02010600030101010101" pitchFamily="2" charset="-122"/>
                <a:cs typeface="宋体" panose="02010600030101010101" pitchFamily="2" charset="-122"/>
              </a:rPr>
              <a:t>这个信</a:t>
            </a:r>
            <a:r>
              <a:rPr sz="1200" spc="20" dirty="0">
                <a:latin typeface="宋体" panose="02010600030101010101" pitchFamily="2" charset="-122"/>
                <a:cs typeface="宋体" panose="02010600030101010101" pitchFamily="2" charset="-122"/>
              </a:rPr>
              <a:t>息</a:t>
            </a:r>
            <a:r>
              <a:rPr sz="1200" spc="10" dirty="0">
                <a:latin typeface="宋体" panose="02010600030101010101" pitchFamily="2" charset="-122"/>
                <a:cs typeface="宋体" panose="02010600030101010101" pitchFamily="2" charset="-122"/>
              </a:rPr>
              <a:t>爆炸</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时代，</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频内</a:t>
            </a:r>
            <a:r>
              <a:rPr sz="1200" spc="20" dirty="0">
                <a:latin typeface="宋体" panose="02010600030101010101" pitchFamily="2" charset="-122"/>
                <a:cs typeface="宋体" panose="02010600030101010101" pitchFamily="2" charset="-122"/>
              </a:rPr>
              <a:t>容</a:t>
            </a:r>
            <a:r>
              <a:rPr sz="1200" spc="10" dirty="0">
                <a:latin typeface="宋体" panose="02010600030101010101" pitchFamily="2" charset="-122"/>
                <a:cs typeface="宋体" panose="02010600030101010101" pitchFamily="2" charset="-122"/>
              </a:rPr>
              <a:t>的分享</a:t>
            </a:r>
            <a:r>
              <a:rPr sz="1200" spc="20" dirty="0">
                <a:latin typeface="宋体" panose="02010600030101010101" pitchFamily="2" charset="-122"/>
                <a:cs typeface="宋体" panose="02010600030101010101" pitchFamily="2" charset="-122"/>
              </a:rPr>
              <a:t>和</a:t>
            </a:r>
            <a:r>
              <a:rPr sz="1200" spc="10" dirty="0">
                <a:latin typeface="宋体" panose="02010600030101010101" pitchFamily="2" charset="-122"/>
                <a:cs typeface="宋体" panose="02010600030101010101" pitchFamily="2" charset="-122"/>
              </a:rPr>
              <a:t>传</a:t>
            </a:r>
            <a:r>
              <a:rPr sz="1200" dirty="0">
                <a:latin typeface="宋体" panose="02010600030101010101" pitchFamily="2" charset="-122"/>
                <a:cs typeface="宋体" panose="02010600030101010101" pitchFamily="2" charset="-122"/>
              </a:rPr>
              <a:t>播 已经成为人们获取各种资讯和知识的迫切需求</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因此</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一个能够满足用户学习需求、 促进社交文化传播与交流</a:t>
            </a:r>
            <a:r>
              <a:rPr sz="1200" spc="-36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为繁荣社交文化做出积极贡献的内容丰富的</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VLOG</a:t>
            </a:r>
            <a:r>
              <a:rPr sz="1200" spc="-4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分享平 </a:t>
            </a:r>
            <a:r>
              <a:rPr sz="1200" spc="10" dirty="0">
                <a:latin typeface="宋体" panose="02010600030101010101" pitchFamily="2" charset="-122"/>
                <a:cs typeface="宋体" panose="02010600030101010101" pitchFamily="2" charset="-122"/>
              </a:rPr>
              <a:t>台</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最终，</a:t>
            </a:r>
            <a:r>
              <a:rPr sz="1200" spc="20" dirty="0">
                <a:latin typeface="宋体" panose="02010600030101010101" pitchFamily="2" charset="-122"/>
                <a:cs typeface="宋体" panose="02010600030101010101" pitchFamily="2" charset="-122"/>
              </a:rPr>
              <a:t>这</a:t>
            </a:r>
            <a:r>
              <a:rPr sz="1200" spc="10" dirty="0">
                <a:latin typeface="宋体" panose="02010600030101010101" pitchFamily="2" charset="-122"/>
                <a:cs typeface="宋体" panose="02010600030101010101" pitchFamily="2" charset="-122"/>
              </a:rPr>
              <a:t>个平</a:t>
            </a:r>
            <a:r>
              <a:rPr sz="1200" spc="20" dirty="0">
                <a:latin typeface="宋体" panose="02010600030101010101" pitchFamily="2" charset="-122"/>
                <a:cs typeface="宋体" panose="02010600030101010101" pitchFamily="2" charset="-122"/>
              </a:rPr>
              <a:t>台</a:t>
            </a:r>
            <a:r>
              <a:rPr sz="1200" spc="10" dirty="0">
                <a:latin typeface="宋体" panose="02010600030101010101" pitchFamily="2" charset="-122"/>
                <a:cs typeface="宋体" panose="02010600030101010101" pitchFamily="2" charset="-122"/>
              </a:rPr>
              <a:t>通过各</a:t>
            </a:r>
            <a:r>
              <a:rPr sz="1200" spc="20" dirty="0">
                <a:latin typeface="宋体" panose="02010600030101010101" pitchFamily="2" charset="-122"/>
                <a:cs typeface="宋体" panose="02010600030101010101" pitchFamily="2" charset="-122"/>
              </a:rPr>
              <a:t>种</a:t>
            </a:r>
            <a:r>
              <a:rPr sz="1200" spc="10" dirty="0">
                <a:latin typeface="宋体" panose="02010600030101010101" pitchFamily="2" charset="-122"/>
                <a:cs typeface="宋体" panose="02010600030101010101" pitchFamily="2" charset="-122"/>
              </a:rPr>
              <a:t>社交</a:t>
            </a:r>
            <a:r>
              <a:rPr sz="1200" spc="20" dirty="0">
                <a:latin typeface="宋体" panose="02010600030101010101" pitchFamily="2" charset="-122"/>
                <a:cs typeface="宋体" panose="02010600030101010101" pitchFamily="2" charset="-122"/>
              </a:rPr>
              <a:t>功</a:t>
            </a:r>
            <a:r>
              <a:rPr sz="1200" spc="10" dirty="0">
                <a:latin typeface="宋体" panose="02010600030101010101" pitchFamily="2" charset="-122"/>
                <a:cs typeface="宋体" panose="02010600030101010101" pitchFamily="2" charset="-122"/>
              </a:rPr>
              <a:t>能编织</a:t>
            </a:r>
            <a:r>
              <a:rPr sz="1200" spc="20" dirty="0">
                <a:latin typeface="宋体" panose="02010600030101010101" pitchFamily="2" charset="-122"/>
                <a:cs typeface="宋体" panose="02010600030101010101" pitchFamily="2" charset="-122"/>
              </a:rPr>
              <a:t>了</a:t>
            </a:r>
            <a:r>
              <a:rPr sz="1200" spc="10" dirty="0">
                <a:latin typeface="宋体" panose="02010600030101010101" pitchFamily="2" charset="-122"/>
                <a:cs typeface="宋体" panose="02010600030101010101" pitchFamily="2" charset="-122"/>
              </a:rPr>
              <a:t>一张</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户与用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沟通</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网。让</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户</a:t>
            </a:r>
            <a:r>
              <a:rPr sz="1200" dirty="0">
                <a:latin typeface="宋体" panose="02010600030101010101" pitchFamily="2" charset="-122"/>
                <a:cs typeface="宋体" panose="02010600030101010101" pitchFamily="2" charset="-122"/>
              </a:rPr>
              <a:t>的 </a:t>
            </a:r>
            <a:r>
              <a:rPr sz="1200" spc="10" dirty="0">
                <a:latin typeface="宋体" panose="02010600030101010101" pitchFamily="2" charset="-122"/>
                <a:cs typeface="宋体" panose="02010600030101010101" pitchFamily="2" charset="-122"/>
              </a:rPr>
              <a:t>社</a:t>
            </a:r>
            <a:r>
              <a:rPr sz="1200" spc="20" dirty="0">
                <a:latin typeface="宋体" panose="02010600030101010101" pitchFamily="2" charset="-122"/>
                <a:cs typeface="宋体" panose="02010600030101010101" pitchFamily="2" charset="-122"/>
              </a:rPr>
              <a:t>交</a:t>
            </a:r>
            <a:r>
              <a:rPr sz="1200" spc="10" dirty="0">
                <a:latin typeface="宋体" panose="02010600030101010101" pitchFamily="2" charset="-122"/>
                <a:cs typeface="宋体" panose="02010600030101010101" pitchFamily="2" charset="-122"/>
              </a:rPr>
              <a:t>体验丰</a:t>
            </a:r>
            <a:r>
              <a:rPr sz="1200" spc="20" dirty="0">
                <a:latin typeface="宋体" panose="02010600030101010101" pitchFamily="2" charset="-122"/>
                <a:cs typeface="宋体" panose="02010600030101010101" pitchFamily="2" charset="-122"/>
              </a:rPr>
              <a:t>富</a:t>
            </a:r>
            <a:r>
              <a:rPr sz="1200" spc="10" dirty="0">
                <a:latin typeface="宋体" panose="02010600030101010101" pitchFamily="2" charset="-122"/>
                <a:cs typeface="宋体" panose="02010600030101010101" pitchFamily="2" charset="-122"/>
              </a:rPr>
              <a:t>起来</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评论、</a:t>
            </a:r>
            <a:r>
              <a:rPr sz="1200" spc="20" dirty="0">
                <a:latin typeface="宋体" panose="02010600030101010101" pitchFamily="2" charset="-122"/>
                <a:cs typeface="宋体" panose="02010600030101010101" pitchFamily="2" charset="-122"/>
              </a:rPr>
              <a:t>点</a:t>
            </a:r>
            <a:r>
              <a:rPr sz="1200" spc="10" dirty="0">
                <a:latin typeface="宋体" panose="02010600030101010101" pitchFamily="2" charset="-122"/>
                <a:cs typeface="宋体" panose="02010600030101010101" pitchFamily="2" charset="-122"/>
              </a:rPr>
              <a:t>赞、</a:t>
            </a:r>
            <a:r>
              <a:rPr sz="1200" spc="20" dirty="0">
                <a:latin typeface="宋体" panose="02010600030101010101" pitchFamily="2" charset="-122"/>
                <a:cs typeface="宋体" panose="02010600030101010101" pitchFamily="2" charset="-122"/>
              </a:rPr>
              <a:t>私</a:t>
            </a:r>
            <a:r>
              <a:rPr sz="1200" spc="10" dirty="0">
                <a:latin typeface="宋体" panose="02010600030101010101" pitchFamily="2" charset="-122"/>
                <a:cs typeface="宋体" panose="02010600030101010101" pitchFamily="2" charset="-122"/>
              </a:rPr>
              <a:t>信等功</a:t>
            </a:r>
            <a:r>
              <a:rPr sz="1200" spc="20" dirty="0">
                <a:latin typeface="宋体" panose="02010600030101010101" pitchFamily="2" charset="-122"/>
                <a:cs typeface="宋体" panose="02010600030101010101" pitchFamily="2" charset="-122"/>
              </a:rPr>
              <a:t>能</a:t>
            </a:r>
            <a:r>
              <a:rPr sz="1200" spc="10" dirty="0">
                <a:latin typeface="宋体" panose="02010600030101010101" pitchFamily="2" charset="-122"/>
                <a:cs typeface="宋体" panose="02010600030101010101" pitchFamily="2" charset="-122"/>
              </a:rPr>
              <a:t>就像</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双翅膀</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这些</a:t>
            </a:r>
            <a:r>
              <a:rPr sz="1200" spc="20" dirty="0">
                <a:latin typeface="宋体" panose="02010600030101010101" pitchFamily="2" charset="-122"/>
                <a:cs typeface="宋体" panose="02010600030101010101" pitchFamily="2" charset="-122"/>
              </a:rPr>
              <a:t>功</a:t>
            </a:r>
            <a:r>
              <a:rPr sz="1200" spc="10" dirty="0">
                <a:latin typeface="宋体" panose="02010600030101010101" pitchFamily="2" charset="-122"/>
                <a:cs typeface="宋体" panose="02010600030101010101" pitchFamily="2" charset="-122"/>
              </a:rPr>
              <a:t>能在促</a:t>
            </a:r>
            <a:r>
              <a:rPr sz="1200" spc="20" dirty="0">
                <a:latin typeface="宋体" panose="02010600030101010101" pitchFamily="2" charset="-122"/>
                <a:cs typeface="宋体" panose="02010600030101010101" pitchFamily="2" charset="-122"/>
              </a:rPr>
              <a:t>进</a:t>
            </a:r>
            <a:r>
              <a:rPr sz="1200" spc="10" dirty="0">
                <a:latin typeface="宋体" panose="02010600030101010101" pitchFamily="2" charset="-122"/>
                <a:cs typeface="宋体" panose="02010600030101010101" pitchFamily="2" charset="-122"/>
              </a:rPr>
              <a:t>用</a:t>
            </a:r>
            <a:r>
              <a:rPr sz="1200" dirty="0">
                <a:latin typeface="宋体" panose="02010600030101010101" pitchFamily="2" charset="-122"/>
                <a:cs typeface="宋体" panose="02010600030101010101" pitchFamily="2" charset="-122"/>
              </a:rPr>
              <a:t>户 </a:t>
            </a:r>
            <a:r>
              <a:rPr sz="1200" spc="10" dirty="0">
                <a:latin typeface="宋体" panose="02010600030101010101" pitchFamily="2" charset="-122"/>
                <a:cs typeface="宋体" panose="02010600030101010101" pitchFamily="2" charset="-122"/>
              </a:rPr>
              <a:t>互</a:t>
            </a:r>
            <a:r>
              <a:rPr sz="1200" spc="20" dirty="0">
                <a:latin typeface="宋体" panose="02010600030101010101" pitchFamily="2" charset="-122"/>
                <a:cs typeface="宋体" panose="02010600030101010101" pitchFamily="2" charset="-122"/>
              </a:rPr>
              <a:t>动</a:t>
            </a:r>
            <a:r>
              <a:rPr sz="1200" spc="10" dirty="0">
                <a:latin typeface="宋体" panose="02010600030101010101" pitchFamily="2" charset="-122"/>
                <a:cs typeface="宋体" panose="02010600030101010101" pitchFamily="2" charset="-122"/>
              </a:rPr>
              <a:t>的同时</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也为</a:t>
            </a:r>
            <a:r>
              <a:rPr sz="1200" spc="20" dirty="0">
                <a:latin typeface="宋体" panose="02010600030101010101" pitchFamily="2" charset="-122"/>
                <a:cs typeface="宋体" panose="02010600030101010101" pitchFamily="2" charset="-122"/>
              </a:rPr>
              <a:t>增</a:t>
            </a:r>
            <a:r>
              <a:rPr sz="1200" spc="10" dirty="0">
                <a:latin typeface="宋体" panose="02010600030101010101" pitchFamily="2" charset="-122"/>
                <a:cs typeface="宋体" panose="02010600030101010101" pitchFamily="2" charset="-122"/>
              </a:rPr>
              <a:t>强用户</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归宿</a:t>
            </a:r>
            <a:r>
              <a:rPr sz="1200" spc="20" dirty="0">
                <a:latin typeface="宋体" panose="02010600030101010101" pitchFamily="2" charset="-122"/>
                <a:cs typeface="宋体" panose="02010600030101010101" pitchFamily="2" charset="-122"/>
              </a:rPr>
              <a:t>感</a:t>
            </a:r>
            <a:r>
              <a:rPr sz="1200" spc="10" dirty="0">
                <a:latin typeface="宋体" panose="02010600030101010101" pitchFamily="2" charset="-122"/>
                <a:cs typeface="宋体" panose="02010600030101010101" pitchFamily="2" charset="-122"/>
              </a:rPr>
              <a:t>和参与</a:t>
            </a:r>
            <a:r>
              <a:rPr sz="1200" spc="20" dirty="0">
                <a:latin typeface="宋体" panose="02010600030101010101" pitchFamily="2" charset="-122"/>
                <a:cs typeface="宋体" panose="02010600030101010101" pitchFamily="2" charset="-122"/>
              </a:rPr>
              <a:t>感</a:t>
            </a:r>
            <a:r>
              <a:rPr sz="1200" spc="10" dirty="0">
                <a:latin typeface="宋体" panose="02010600030101010101" pitchFamily="2" charset="-122"/>
                <a:cs typeface="宋体" panose="02010600030101010101" pitchFamily="2" charset="-122"/>
              </a:rPr>
              <a:t>，构</a:t>
            </a:r>
            <a:r>
              <a:rPr sz="1200" spc="20" dirty="0">
                <a:latin typeface="宋体" panose="02010600030101010101" pitchFamily="2" charset="-122"/>
                <a:cs typeface="宋体" panose="02010600030101010101" pitchFamily="2" charset="-122"/>
              </a:rPr>
              <a:t>建</a:t>
            </a:r>
            <a:r>
              <a:rPr sz="1200" spc="10" dirty="0">
                <a:latin typeface="宋体" panose="02010600030101010101" pitchFamily="2" charset="-122"/>
                <a:cs typeface="宋体" panose="02010600030101010101" pitchFamily="2" charset="-122"/>
              </a:rPr>
              <a:t>了更为</a:t>
            </a:r>
            <a:r>
              <a:rPr sz="1200" spc="20" dirty="0">
                <a:latin typeface="宋体" panose="02010600030101010101" pitchFamily="2" charset="-122"/>
                <a:cs typeface="宋体" panose="02010600030101010101" pitchFamily="2" charset="-122"/>
              </a:rPr>
              <a:t>紧</a:t>
            </a:r>
            <a:r>
              <a:rPr sz="1200" spc="10" dirty="0">
                <a:latin typeface="宋体" panose="02010600030101010101" pitchFamily="2" charset="-122"/>
                <a:cs typeface="宋体" panose="02010600030101010101" pitchFamily="2" charset="-122"/>
              </a:rPr>
              <a:t>密的</a:t>
            </a:r>
            <a:r>
              <a:rPr sz="1200" spc="20" dirty="0">
                <a:latin typeface="宋体" panose="02010600030101010101" pitchFamily="2" charset="-122"/>
                <a:cs typeface="宋体" panose="02010600030101010101" pitchFamily="2" charset="-122"/>
              </a:rPr>
              <a:t>社</a:t>
            </a:r>
            <a:r>
              <a:rPr sz="1200" spc="10" dirty="0">
                <a:latin typeface="宋体" panose="02010600030101010101" pitchFamily="2" charset="-122"/>
                <a:cs typeface="宋体" panose="02010600030101010101" pitchFamily="2" charset="-122"/>
              </a:rPr>
              <a:t>区联系</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在</a:t>
            </a:r>
            <a:r>
              <a:rPr sz="1200" dirty="0">
                <a:latin typeface="宋体" panose="02010600030101010101" pitchFamily="2" charset="-122"/>
                <a:cs typeface="宋体" panose="02010600030101010101" pitchFamily="2" charset="-122"/>
              </a:rPr>
              <a:t>虚 </a:t>
            </a:r>
            <a:r>
              <a:rPr sz="1200" spc="10" dirty="0">
                <a:latin typeface="宋体" panose="02010600030101010101" pitchFamily="2" charset="-122"/>
                <a:cs typeface="宋体" panose="02010600030101010101" pitchFamily="2" charset="-122"/>
              </a:rPr>
              <a:t>拟</a:t>
            </a:r>
            <a:r>
              <a:rPr sz="1200" spc="20" dirty="0">
                <a:latin typeface="宋体" panose="02010600030101010101" pitchFamily="2" charset="-122"/>
                <a:cs typeface="宋体" panose="02010600030101010101" pitchFamily="2" charset="-122"/>
              </a:rPr>
              <a:t>社</a:t>
            </a:r>
            <a:r>
              <a:rPr sz="1200" spc="10" dirty="0">
                <a:latin typeface="宋体" panose="02010600030101010101" pitchFamily="2" charset="-122"/>
                <a:cs typeface="宋体" panose="02010600030101010101" pitchFamily="2" charset="-122"/>
              </a:rPr>
              <a:t>交时代</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人们</a:t>
            </a:r>
            <a:r>
              <a:rPr sz="1200" spc="20" dirty="0">
                <a:latin typeface="宋体" panose="02010600030101010101" pitchFamily="2" charset="-122"/>
                <a:cs typeface="宋体" panose="02010600030101010101" pitchFamily="2" charset="-122"/>
              </a:rPr>
              <a:t>渴</a:t>
            </a:r>
            <a:r>
              <a:rPr sz="1200" spc="10" dirty="0">
                <a:latin typeface="宋体" panose="02010600030101010101" pitchFamily="2" charset="-122"/>
                <a:cs typeface="宋体" panose="02010600030101010101" pitchFamily="2" charset="-122"/>
              </a:rPr>
              <a:t>望与他</a:t>
            </a:r>
            <a:r>
              <a:rPr sz="1200" spc="20" dirty="0">
                <a:latin typeface="宋体" panose="02010600030101010101" pitchFamily="2" charset="-122"/>
                <a:cs typeface="宋体" panose="02010600030101010101" pitchFamily="2" charset="-122"/>
              </a:rPr>
              <a:t>人</a:t>
            </a:r>
            <a:r>
              <a:rPr sz="1200" spc="10" dirty="0">
                <a:latin typeface="宋体" panose="02010600030101010101" pitchFamily="2" charset="-122"/>
                <a:cs typeface="宋体" panose="02010600030101010101" pitchFamily="2" charset="-122"/>
              </a:rPr>
              <a:t>接触</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分享内</a:t>
            </a:r>
            <a:r>
              <a:rPr sz="1200" spc="20" dirty="0">
                <a:latin typeface="宋体" panose="02010600030101010101" pitchFamily="2" charset="-122"/>
                <a:cs typeface="宋体" panose="02010600030101010101" pitchFamily="2" charset="-122"/>
              </a:rPr>
              <a:t>心</a:t>
            </a:r>
            <a:r>
              <a:rPr sz="1200" spc="10" dirty="0">
                <a:latin typeface="宋体" panose="02010600030101010101" pitchFamily="2" charset="-122"/>
                <a:cs typeface="宋体" panose="02010600030101010101" pitchFamily="2" charset="-122"/>
              </a:rPr>
              <a:t>所想</a:t>
            </a:r>
            <a:r>
              <a:rPr sz="1200" spc="20" dirty="0">
                <a:latin typeface="宋体" panose="02010600030101010101" pitchFamily="2" charset="-122"/>
                <a:cs typeface="宋体" panose="02010600030101010101" pitchFamily="2" charset="-122"/>
              </a:rPr>
              <a:t>所</a:t>
            </a:r>
            <a:r>
              <a:rPr sz="1200" spc="10" dirty="0">
                <a:latin typeface="宋体" panose="02010600030101010101" pitchFamily="2" charset="-122"/>
                <a:cs typeface="宋体" panose="02010600030101010101" pitchFamily="2" charset="-122"/>
              </a:rPr>
              <a:t>感，而</a:t>
            </a:r>
            <a:r>
              <a:rPr sz="1200" spc="20" dirty="0">
                <a:latin typeface="宋体" panose="02010600030101010101" pitchFamily="2" charset="-122"/>
                <a:cs typeface="宋体" panose="02010600030101010101" pitchFamily="2" charset="-122"/>
              </a:rPr>
              <a:t>这</a:t>
            </a:r>
            <a:r>
              <a:rPr sz="1200" spc="10" dirty="0">
                <a:latin typeface="宋体" panose="02010600030101010101" pitchFamily="2" charset="-122"/>
                <a:cs typeface="宋体" panose="02010600030101010101" pitchFamily="2" charset="-122"/>
              </a:rPr>
              <a:t>个平</a:t>
            </a:r>
            <a:r>
              <a:rPr sz="1200" spc="20" dirty="0">
                <a:latin typeface="宋体" panose="02010600030101010101" pitchFamily="2" charset="-122"/>
                <a:cs typeface="宋体" panose="02010600030101010101" pitchFamily="2" charset="-122"/>
              </a:rPr>
              <a:t>台</a:t>
            </a:r>
            <a:r>
              <a:rPr sz="1200" spc="10" dirty="0">
                <a:latin typeface="宋体" panose="02010600030101010101" pitchFamily="2" charset="-122"/>
                <a:cs typeface="宋体" panose="02010600030101010101" pitchFamily="2" charset="-122"/>
              </a:rPr>
              <a:t>，就是</a:t>
            </a:r>
            <a:r>
              <a:rPr sz="1200" spc="20" dirty="0">
                <a:latin typeface="宋体" panose="02010600030101010101" pitchFamily="2" charset="-122"/>
                <a:cs typeface="宋体" panose="02010600030101010101" pitchFamily="2" charset="-122"/>
              </a:rPr>
              <a:t>自</a:t>
            </a:r>
            <a:r>
              <a:rPr sz="1200" spc="10" dirty="0">
                <a:latin typeface="宋体" panose="02010600030101010101" pitchFamily="2" charset="-122"/>
                <a:cs typeface="宋体" panose="02010600030101010101" pitchFamily="2" charset="-122"/>
              </a:rPr>
              <a:t>己</a:t>
            </a:r>
            <a:r>
              <a:rPr sz="1200" dirty="0">
                <a:latin typeface="宋体" panose="02010600030101010101" pitchFamily="2" charset="-122"/>
                <a:cs typeface="宋体" panose="02010600030101010101" pitchFamily="2" charset="-122"/>
              </a:rPr>
              <a:t>内 </a:t>
            </a:r>
            <a:r>
              <a:rPr sz="1200" spc="10" dirty="0">
                <a:latin typeface="宋体" panose="02010600030101010101" pitchFamily="2" charset="-122"/>
                <a:cs typeface="宋体" panose="02010600030101010101" pitchFamily="2" charset="-122"/>
              </a:rPr>
              <a:t>心</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港湾。</a:t>
            </a:r>
            <a:r>
              <a:rPr sz="1200" spc="20" dirty="0">
                <a:latin typeface="宋体" panose="02010600030101010101" pitchFamily="2" charset="-122"/>
                <a:cs typeface="宋体" panose="02010600030101010101" pitchFamily="2" charset="-122"/>
              </a:rPr>
              <a:t>因</a:t>
            </a:r>
            <a:r>
              <a:rPr sz="1200" spc="10" dirty="0">
                <a:latin typeface="宋体" panose="02010600030101010101" pitchFamily="2" charset="-122"/>
                <a:cs typeface="宋体" panose="02010600030101010101" pitchFamily="2" charset="-122"/>
              </a:rPr>
              <a:t>此，</a:t>
            </a:r>
            <a:r>
              <a:rPr sz="1200" spc="20" dirty="0">
                <a:latin typeface="宋体" panose="02010600030101010101" pitchFamily="2" charset="-122"/>
                <a:cs typeface="宋体" panose="02010600030101010101" pitchFamily="2" charset="-122"/>
              </a:rPr>
              <a:t>满</a:t>
            </a:r>
            <a:r>
              <a:rPr sz="1200" spc="10" dirty="0">
                <a:latin typeface="宋体" panose="02010600030101010101" pitchFamily="2" charset="-122"/>
                <a:cs typeface="宋体" panose="02010600030101010101" pitchFamily="2" charset="-122"/>
              </a:rPr>
              <a:t>足用户</a:t>
            </a:r>
            <a:r>
              <a:rPr sz="1200" spc="20" dirty="0">
                <a:latin typeface="宋体" panose="02010600030101010101" pitchFamily="2" charset="-122"/>
                <a:cs typeface="宋体" panose="02010600030101010101" pitchFamily="2" charset="-122"/>
              </a:rPr>
              <a:t>社</a:t>
            </a:r>
            <a:r>
              <a:rPr sz="1200" spc="10" dirty="0">
                <a:latin typeface="宋体" panose="02010600030101010101" pitchFamily="2" charset="-122"/>
                <a:cs typeface="宋体" panose="02010600030101010101" pitchFamily="2" charset="-122"/>
              </a:rPr>
              <a:t>交需</a:t>
            </a:r>
            <a:r>
              <a:rPr sz="1200" spc="20" dirty="0">
                <a:latin typeface="宋体" panose="02010600030101010101" pitchFamily="2" charset="-122"/>
                <a:cs typeface="宋体" panose="02010600030101010101" pitchFamily="2" charset="-122"/>
              </a:rPr>
              <a:t>求</a:t>
            </a:r>
            <a:r>
              <a:rPr sz="1200" spc="10" dirty="0">
                <a:latin typeface="宋体" panose="02010600030101010101" pitchFamily="2" charset="-122"/>
                <a:cs typeface="宋体" panose="02010600030101010101" pitchFamily="2" charset="-122"/>
              </a:rPr>
              <a:t>，提升</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户归</a:t>
            </a:r>
            <a:r>
              <a:rPr sz="1200" spc="20" dirty="0">
                <a:latin typeface="宋体" panose="02010600030101010101" pitchFamily="2" charset="-122"/>
                <a:cs typeface="宋体" panose="02010600030101010101" pitchFamily="2" charset="-122"/>
              </a:rPr>
              <a:t>属</a:t>
            </a:r>
            <a:r>
              <a:rPr sz="1200" spc="10" dirty="0">
                <a:latin typeface="宋体" panose="02010600030101010101" pitchFamily="2" charset="-122"/>
                <a:cs typeface="宋体" panose="02010600030101010101" pitchFamily="2" charset="-122"/>
              </a:rPr>
              <a:t>感和参</a:t>
            </a:r>
            <a:r>
              <a:rPr sz="1200" spc="20" dirty="0">
                <a:latin typeface="宋体" panose="02010600030101010101" pitchFamily="2" charset="-122"/>
                <a:cs typeface="宋体" panose="02010600030101010101" pitchFamily="2" charset="-122"/>
              </a:rPr>
              <a:t>与</a:t>
            </a:r>
            <a:r>
              <a:rPr sz="1200" spc="10" dirty="0">
                <a:latin typeface="宋体" panose="02010600030101010101" pitchFamily="2" charset="-122"/>
                <a:cs typeface="宋体" panose="02010600030101010101" pitchFamily="2" charset="-122"/>
              </a:rPr>
              <a:t>感，</a:t>
            </a:r>
            <a:r>
              <a:rPr sz="1200" spc="20" dirty="0">
                <a:latin typeface="宋体" panose="02010600030101010101" pitchFamily="2" charset="-122"/>
                <a:cs typeface="宋体" panose="02010600030101010101" pitchFamily="2" charset="-122"/>
              </a:rPr>
              <a:t>提</a:t>
            </a:r>
            <a:r>
              <a:rPr sz="1200" spc="10" dirty="0">
                <a:latin typeface="宋体" panose="02010600030101010101" pitchFamily="2" charset="-122"/>
                <a:cs typeface="宋体" panose="02010600030101010101" pitchFamily="2" charset="-122"/>
              </a:rPr>
              <a:t>升用户</a:t>
            </a:r>
            <a:r>
              <a:rPr sz="1200" spc="20" dirty="0">
                <a:latin typeface="宋体" panose="02010600030101010101" pitchFamily="2" charset="-122"/>
                <a:cs typeface="宋体" panose="02010600030101010101" pitchFamily="2" charset="-122"/>
              </a:rPr>
              <a:t>体</a:t>
            </a:r>
            <a:r>
              <a:rPr sz="1200" spc="10" dirty="0">
                <a:latin typeface="宋体" panose="02010600030101010101" pitchFamily="2" charset="-122"/>
                <a:cs typeface="宋体" panose="02010600030101010101" pitchFamily="2" charset="-122"/>
              </a:rPr>
              <a:t>验</a:t>
            </a:r>
            <a:r>
              <a:rPr sz="1200" dirty="0">
                <a:latin typeface="宋体" panose="02010600030101010101" pitchFamily="2" charset="-122"/>
                <a:cs typeface="宋体" panose="02010600030101010101" pitchFamily="2" charset="-122"/>
              </a:rPr>
              <a:t>，  这样的</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VL0G</a:t>
            </a:r>
            <a:r>
              <a:rPr sz="1200" spc="-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分享平台社交功能丰富，社会意义和市场前景都是正面的。</a:t>
            </a:r>
            <a:endParaRPr sz="1200">
              <a:latin typeface="宋体" panose="02010600030101010101" pitchFamily="2" charset="-122"/>
              <a:cs typeface="宋体" panose="02010600030101010101" pitchFamily="2" charset="-122"/>
            </a:endParaRPr>
          </a:p>
          <a:p>
            <a:pPr marL="368935" lvl="1" indent="-356870">
              <a:lnSpc>
                <a:spcPct val="100000"/>
              </a:lnSpc>
              <a:spcBef>
                <a:spcPts val="1040"/>
              </a:spcBef>
              <a:buAutoNum type="arabicPeriod" startAt="3"/>
              <a:tabLst>
                <a:tab pos="369570" algn="l"/>
              </a:tabLst>
            </a:pPr>
            <a:r>
              <a:rPr sz="1600" b="1" spc="-5" dirty="0">
                <a:latin typeface="黑体" panose="02010609060101010101" charset="-122"/>
                <a:cs typeface="黑体" panose="02010609060101010101" charset="-122"/>
              </a:rPr>
              <a:t>课</a:t>
            </a:r>
            <a:r>
              <a:rPr sz="1600" b="1" spc="-5" dirty="0">
                <a:latin typeface="黑体" panose="02010609060101010101" charset="-122"/>
                <a:cs typeface="黑体" panose="02010609060101010101" charset="-122"/>
              </a:rPr>
              <a:t>题现</a:t>
            </a:r>
            <a:r>
              <a:rPr sz="1600" b="1" spc="-15" dirty="0">
                <a:latin typeface="黑体" panose="02010609060101010101" charset="-122"/>
                <a:cs typeface="黑体" panose="02010609060101010101" charset="-122"/>
              </a:rPr>
              <a:t>状</a:t>
            </a:r>
            <a:r>
              <a:rPr sz="1600" b="1" spc="10" dirty="0">
                <a:latin typeface="黑体" panose="02010609060101010101" charset="-122"/>
                <a:cs typeface="黑体" panose="02010609060101010101" charset="-122"/>
              </a:rPr>
              <a:t>与</a:t>
            </a:r>
            <a:r>
              <a:rPr sz="1600" b="1" spc="-5" dirty="0">
                <a:latin typeface="黑体" panose="02010609060101010101" charset="-122"/>
                <a:cs typeface="黑体" panose="02010609060101010101" charset="-122"/>
              </a:rPr>
              <a:t>发展趋</a:t>
            </a:r>
            <a:r>
              <a:rPr sz="1600" b="1" spc="-15" dirty="0">
                <a:latin typeface="黑体" panose="02010609060101010101" charset="-122"/>
                <a:cs typeface="黑体" panose="02010609060101010101" charset="-122"/>
              </a:rPr>
              <a:t>势</a:t>
            </a:r>
            <a:endParaRPr sz="1600">
              <a:latin typeface="黑体" panose="02010609060101010101" charset="-122"/>
              <a:cs typeface="黑体" panose="02010609060101010101" charset="-122"/>
            </a:endParaRPr>
          </a:p>
          <a:p>
            <a:pPr marL="504825" lvl="2" indent="-492760">
              <a:lnSpc>
                <a:spcPct val="100000"/>
              </a:lnSpc>
              <a:spcBef>
                <a:spcPts val="1330"/>
              </a:spcBef>
              <a:buAutoNum type="arabicPeriod"/>
              <a:tabLst>
                <a:tab pos="504825" algn="l"/>
              </a:tabLst>
            </a:pPr>
            <a:r>
              <a:rPr sz="1400" b="1" spc="-10" dirty="0">
                <a:latin typeface="黑体" panose="02010609060101010101" charset="-122"/>
                <a:cs typeface="黑体" panose="02010609060101010101" charset="-122"/>
              </a:rPr>
              <a:t>现</a:t>
            </a:r>
            <a:r>
              <a:rPr sz="1400" b="1" spc="-5" dirty="0">
                <a:latin typeface="黑体" panose="02010609060101010101" charset="-122"/>
                <a:cs typeface="黑体" panose="02010609060101010101" charset="-122"/>
              </a:rPr>
              <a:t>状</a:t>
            </a:r>
            <a:endParaRPr sz="1400">
              <a:latin typeface="黑体" panose="02010609060101010101" charset="-122"/>
              <a:cs typeface="黑体" panose="02010609060101010101" charset="-122"/>
            </a:endParaRPr>
          </a:p>
          <a:p>
            <a:pPr marL="12700" marR="81280" indent="304800" algn="just">
              <a:lnSpc>
                <a:spcPct val="163000"/>
              </a:lnSpc>
              <a:spcBef>
                <a:spcPts val="270"/>
              </a:spcBef>
            </a:pPr>
            <a:r>
              <a:rPr sz="1200" dirty="0">
                <a:latin typeface="宋体" panose="02010600030101010101" pitchFamily="2" charset="-122"/>
                <a:cs typeface="宋体" panose="02010600030101010101" pitchFamily="2" charset="-122"/>
              </a:rPr>
              <a:t>我国内容行业正经</a:t>
            </a:r>
            <a:r>
              <a:rPr sz="1200" spc="-15" dirty="0">
                <a:latin typeface="宋体" panose="02010600030101010101" pitchFamily="2" charset="-122"/>
                <a:cs typeface="宋体" panose="02010600030101010101" pitchFamily="2" charset="-122"/>
              </a:rPr>
              <a:t>历“</a:t>
            </a:r>
            <a:r>
              <a:rPr sz="1200" dirty="0">
                <a:latin typeface="宋体" panose="02010600030101010101" pitchFamily="2" charset="-122"/>
                <a:cs typeface="宋体" panose="02010600030101010101" pitchFamily="2" charset="-122"/>
              </a:rPr>
              <a:t>视频转向”趋势</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中视频逐渐崭露头角。自</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2020</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年</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中 </a:t>
            </a:r>
            <a:r>
              <a:rPr sz="1200" spc="10" dirty="0">
                <a:latin typeface="宋体" panose="02010600030101010101" pitchFamily="2" charset="-122"/>
                <a:cs typeface="宋体" panose="02010600030101010101" pitchFamily="2" charset="-122"/>
              </a:rPr>
              <a:t>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内容趋</a:t>
            </a:r>
            <a:r>
              <a:rPr sz="1200" spc="20" dirty="0">
                <a:latin typeface="宋体" panose="02010600030101010101" pitchFamily="2" charset="-122"/>
                <a:cs typeface="宋体" panose="02010600030101010101" pitchFamily="2" charset="-122"/>
              </a:rPr>
              <a:t>向</a:t>
            </a:r>
            <a:r>
              <a:rPr sz="1200" spc="10" dirty="0">
                <a:latin typeface="宋体" panose="02010600030101010101" pitchFamily="2" charset="-122"/>
                <a:cs typeface="宋体" panose="02010600030101010101" pitchFamily="2" charset="-122"/>
              </a:rPr>
              <a:t>多元</a:t>
            </a:r>
            <a:r>
              <a:rPr sz="1200" spc="20" dirty="0">
                <a:latin typeface="宋体" panose="02010600030101010101" pitchFamily="2" charset="-122"/>
                <a:cs typeface="宋体" panose="02010600030101010101" pitchFamily="2" charset="-122"/>
              </a:rPr>
              <a:t>化</a:t>
            </a:r>
            <a:r>
              <a:rPr sz="1200" spc="10" dirty="0">
                <a:latin typeface="宋体" panose="02010600030101010101" pitchFamily="2" charset="-122"/>
                <a:cs typeface="宋体" panose="02010600030101010101" pitchFamily="2" charset="-122"/>
              </a:rPr>
              <a:t>、专业</a:t>
            </a:r>
            <a:r>
              <a:rPr sz="1200" spc="20" dirty="0">
                <a:latin typeface="宋体" panose="02010600030101010101" pitchFamily="2" charset="-122"/>
                <a:cs typeface="宋体" panose="02010600030101010101" pitchFamily="2" charset="-122"/>
              </a:rPr>
              <a:t>化</a:t>
            </a:r>
            <a:r>
              <a:rPr sz="1200" spc="10" dirty="0">
                <a:latin typeface="宋体" panose="02010600030101010101" pitchFamily="2" charset="-122"/>
                <a:cs typeface="宋体" panose="02010600030101010101" pitchFamily="2" charset="-122"/>
              </a:rPr>
              <a:t>和精</a:t>
            </a:r>
            <a:r>
              <a:rPr sz="1200" spc="20" dirty="0">
                <a:latin typeface="宋体" panose="02010600030101010101" pitchFamily="2" charset="-122"/>
                <a:cs typeface="宋体" panose="02010600030101010101" pitchFamily="2" charset="-122"/>
              </a:rPr>
              <a:t>品</a:t>
            </a:r>
            <a:r>
              <a:rPr sz="1200" spc="10" dirty="0">
                <a:latin typeface="宋体" panose="02010600030101010101" pitchFamily="2" charset="-122"/>
                <a:cs typeface="宋体" panose="02010600030101010101" pitchFamily="2" charset="-122"/>
              </a:rPr>
              <a:t>化，成</a:t>
            </a:r>
            <a:r>
              <a:rPr sz="1200" spc="20" dirty="0">
                <a:latin typeface="宋体" panose="02010600030101010101" pitchFamily="2" charset="-122"/>
                <a:cs typeface="宋体" panose="02010600030101010101" pitchFamily="2" charset="-122"/>
              </a:rPr>
              <a:t>为</a:t>
            </a:r>
            <a:r>
              <a:rPr sz="1200" spc="10" dirty="0">
                <a:latin typeface="宋体" panose="02010600030101010101" pitchFamily="2" charset="-122"/>
                <a:cs typeface="宋体" panose="02010600030101010101" pitchFamily="2" charset="-122"/>
              </a:rPr>
              <a:t>新得</a:t>
            </a:r>
            <a:r>
              <a:rPr sz="1200" spc="20" dirty="0">
                <a:latin typeface="宋体" panose="02010600030101010101" pitchFamily="2" charset="-122"/>
                <a:cs typeface="宋体" panose="02010600030101010101" pitchFamily="2" charset="-122"/>
              </a:rPr>
              <a:t>文</a:t>
            </a:r>
            <a:r>
              <a:rPr sz="1200" spc="10" dirty="0">
                <a:latin typeface="宋体" panose="02010600030101010101" pitchFamily="2" charset="-122"/>
                <a:cs typeface="宋体" panose="02010600030101010101" pitchFamily="2" charset="-122"/>
              </a:rPr>
              <a:t>娱产业</a:t>
            </a:r>
            <a:r>
              <a:rPr sz="1200" spc="20" dirty="0">
                <a:latin typeface="宋体" panose="02010600030101010101" pitchFamily="2" charset="-122"/>
                <a:cs typeface="宋体" panose="02010600030101010101" pitchFamily="2" charset="-122"/>
              </a:rPr>
              <a:t>热</a:t>
            </a:r>
            <a:r>
              <a:rPr sz="1200" spc="10" dirty="0">
                <a:latin typeface="宋体" panose="02010600030101010101" pitchFamily="2" charset="-122"/>
                <a:cs typeface="宋体" panose="02010600030101010101" pitchFamily="2" charset="-122"/>
              </a:rPr>
              <a:t>点。</a:t>
            </a:r>
            <a:r>
              <a:rPr sz="1200" spc="20" dirty="0">
                <a:latin typeface="宋体" panose="02010600030101010101" pitchFamily="2" charset="-122"/>
                <a:cs typeface="宋体" panose="02010600030101010101" pitchFamily="2" charset="-122"/>
              </a:rPr>
              <a:t>随</a:t>
            </a:r>
            <a:r>
              <a:rPr sz="1200" spc="10" dirty="0">
                <a:latin typeface="宋体" panose="02010600030101010101" pitchFamily="2" charset="-122"/>
                <a:cs typeface="宋体" panose="02010600030101010101" pitchFamily="2" charset="-122"/>
              </a:rPr>
              <a:t>着长短</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a:t>
            </a:r>
            <a:r>
              <a:rPr sz="1200" dirty="0">
                <a:latin typeface="宋体" panose="02010600030101010101" pitchFamily="2" charset="-122"/>
                <a:cs typeface="宋体" panose="02010600030101010101" pitchFamily="2" charset="-122"/>
              </a:rPr>
              <a:t>红 </a:t>
            </a:r>
            <a:r>
              <a:rPr sz="1200" spc="10" dirty="0">
                <a:latin typeface="宋体" panose="02010600030101010101" pitchFamily="2" charset="-122"/>
                <a:cs typeface="宋体" panose="02010600030101010101" pitchFamily="2" charset="-122"/>
              </a:rPr>
              <a:t>利</a:t>
            </a:r>
            <a:r>
              <a:rPr sz="1200" spc="20" dirty="0">
                <a:latin typeface="宋体" panose="02010600030101010101" pitchFamily="2" charset="-122"/>
                <a:cs typeface="宋体" panose="02010600030101010101" pitchFamily="2" charset="-122"/>
              </a:rPr>
              <a:t>饱</a:t>
            </a:r>
            <a:r>
              <a:rPr sz="1200" spc="10" dirty="0">
                <a:latin typeface="宋体" panose="02010600030101010101" pitchFamily="2" charset="-122"/>
                <a:cs typeface="宋体" panose="02010600030101010101" pitchFamily="2" charset="-122"/>
              </a:rPr>
              <a:t>和，互</a:t>
            </a:r>
            <a:r>
              <a:rPr sz="1200" spc="20" dirty="0">
                <a:latin typeface="宋体" panose="02010600030101010101" pitchFamily="2" charset="-122"/>
                <a:cs typeface="宋体" panose="02010600030101010101" pitchFamily="2" charset="-122"/>
              </a:rPr>
              <a:t>联</a:t>
            </a:r>
            <a:r>
              <a:rPr sz="1200" spc="10" dirty="0">
                <a:latin typeface="宋体" panose="02010600030101010101" pitchFamily="2" charset="-122"/>
                <a:cs typeface="宋体" panose="02010600030101010101" pitchFamily="2" charset="-122"/>
              </a:rPr>
              <a:t>网平</a:t>
            </a:r>
            <a:r>
              <a:rPr sz="1200" spc="20" dirty="0">
                <a:latin typeface="宋体" panose="02010600030101010101" pitchFamily="2" charset="-122"/>
                <a:cs typeface="宋体" panose="02010600030101010101" pitchFamily="2" charset="-122"/>
              </a:rPr>
              <a:t>台</a:t>
            </a:r>
            <a:r>
              <a:rPr sz="1200" spc="10" dirty="0">
                <a:latin typeface="宋体" panose="02010600030101010101" pitchFamily="2" charset="-122"/>
                <a:cs typeface="宋体" panose="02010600030101010101" pitchFamily="2" charset="-122"/>
              </a:rPr>
              <a:t>寻求新</a:t>
            </a:r>
            <a:r>
              <a:rPr sz="1200" spc="20" dirty="0">
                <a:latin typeface="宋体" panose="02010600030101010101" pitchFamily="2" charset="-122"/>
                <a:cs typeface="宋体" panose="02010600030101010101" pitchFamily="2" charset="-122"/>
              </a:rPr>
              <a:t>突</a:t>
            </a:r>
            <a:r>
              <a:rPr sz="1200" spc="10" dirty="0">
                <a:latin typeface="宋体" panose="02010600030101010101" pitchFamily="2" charset="-122"/>
                <a:cs typeface="宋体" panose="02010600030101010101" pitchFamily="2" charset="-122"/>
              </a:rPr>
              <a:t>破口</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中视频</a:t>
            </a:r>
            <a:r>
              <a:rPr sz="1200" spc="20" dirty="0">
                <a:latin typeface="宋体" panose="02010600030101010101" pitchFamily="2" charset="-122"/>
                <a:cs typeface="宋体" panose="02010600030101010101" pitchFamily="2" charset="-122"/>
              </a:rPr>
              <a:t>成</a:t>
            </a:r>
            <a:r>
              <a:rPr sz="1200" spc="10" dirty="0">
                <a:latin typeface="宋体" panose="02010600030101010101" pitchFamily="2" charset="-122"/>
                <a:cs typeface="宋体" panose="02010600030101010101" pitchFamily="2" charset="-122"/>
              </a:rPr>
              <a:t>为热</a:t>
            </a:r>
            <a:r>
              <a:rPr sz="1200" spc="20" dirty="0">
                <a:latin typeface="宋体" panose="02010600030101010101" pitchFamily="2" charset="-122"/>
                <a:cs typeface="宋体" panose="02010600030101010101" pitchFamily="2" charset="-122"/>
              </a:rPr>
              <a:t>门</a:t>
            </a:r>
            <a:r>
              <a:rPr sz="1200" spc="10" dirty="0">
                <a:latin typeface="宋体" panose="02010600030101010101" pitchFamily="2" charset="-122"/>
                <a:cs typeface="宋体" panose="02010600030101010101" pitchFamily="2" charset="-122"/>
              </a:rPr>
              <a:t>领域。</a:t>
            </a:r>
            <a:r>
              <a:rPr sz="1200" spc="20" dirty="0">
                <a:latin typeface="宋体" panose="02010600030101010101" pitchFamily="2" charset="-122"/>
                <a:cs typeface="宋体" panose="02010600030101010101" pitchFamily="2" charset="-122"/>
              </a:rPr>
              <a:t>西</a:t>
            </a:r>
            <a:r>
              <a:rPr sz="1200" spc="10" dirty="0">
                <a:latin typeface="宋体" panose="02010600030101010101" pitchFamily="2" charset="-122"/>
                <a:cs typeface="宋体" panose="02010600030101010101" pitchFamily="2" charset="-122"/>
              </a:rPr>
              <a:t>瓜视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率先提</a:t>
            </a:r>
            <a:r>
              <a:rPr sz="1200" spc="20" dirty="0">
                <a:latin typeface="宋体" panose="02010600030101010101" pitchFamily="2" charset="-122"/>
                <a:cs typeface="宋体" panose="02010600030101010101" pitchFamily="2" charset="-122"/>
              </a:rPr>
              <a:t>出</a:t>
            </a:r>
            <a:r>
              <a:rPr sz="1200" spc="10" dirty="0">
                <a:latin typeface="宋体" panose="02010600030101010101" pitchFamily="2" charset="-122"/>
                <a:cs typeface="宋体" panose="02010600030101010101" pitchFamily="2" charset="-122"/>
              </a:rPr>
              <a:t>中</a:t>
            </a:r>
            <a:r>
              <a:rPr sz="1200" dirty="0">
                <a:latin typeface="宋体" panose="02010600030101010101" pitchFamily="2" charset="-122"/>
                <a:cs typeface="宋体" panose="02010600030101010101" pitchFamily="2" charset="-122"/>
              </a:rPr>
              <a:t>视</a:t>
            </a:r>
            <a:endParaRPr sz="1200">
              <a:latin typeface="宋体" panose="02010600030101010101" pitchFamily="2" charset="-122"/>
              <a:cs typeface="宋体" panose="02010600030101010101" pitchFamily="2" charset="-122"/>
            </a:endParaRPr>
          </a:p>
        </p:txBody>
      </p:sp>
      <p:sp>
        <p:nvSpPr>
          <p:cNvPr id="4" name="object 4"/>
          <p:cNvSpPr txBox="1"/>
          <p:nvPr/>
        </p:nvSpPr>
        <p:spPr>
          <a:xfrm>
            <a:off x="3446779" y="9919140"/>
            <a:ext cx="981075" cy="155575"/>
          </a:xfrm>
          <a:prstGeom prst="rect">
            <a:avLst/>
          </a:prstGeom>
        </p:spPr>
        <p:txBody>
          <a:bodyPr vert="horz" wrap="square" lIns="0" tIns="0" rIns="0" bIns="0" rtlCol="0">
            <a:spAutoFit/>
          </a:bodyPr>
          <a:lstStyle/>
          <a:p>
            <a:pPr marL="12700">
              <a:lnSpc>
                <a:spcPts val="1075"/>
              </a:lnSpc>
            </a:pPr>
            <a:r>
              <a:rPr sz="900" dirty="0">
                <a:latin typeface="宋体" panose="02010600030101010101" pitchFamily="2" charset="-122"/>
                <a:cs typeface="宋体" panose="02010600030101010101" pitchFamily="2" charset="-122"/>
              </a:rPr>
              <a:t>第</a:t>
            </a:r>
            <a:r>
              <a:rPr sz="900" spc="-15" dirty="0">
                <a:latin typeface="宋体" panose="02010600030101010101" pitchFamily="2" charset="-122"/>
                <a:cs typeface="宋体" panose="02010600030101010101" pitchFamily="2" charset="-122"/>
              </a:rPr>
              <a:t> </a:t>
            </a:r>
            <a:r>
              <a:rPr sz="900" dirty="0">
                <a:latin typeface="Calibri" panose="020F0502020204030204"/>
                <a:cs typeface="Calibri" panose="020F0502020204030204"/>
              </a:rPr>
              <a:t>3</a:t>
            </a:r>
            <a:r>
              <a:rPr sz="900" spc="15" dirty="0">
                <a:latin typeface="Calibri" panose="020F0502020204030204"/>
                <a:cs typeface="Calibri" panose="020F0502020204030204"/>
              </a:rPr>
              <a:t> </a:t>
            </a:r>
            <a:r>
              <a:rPr sz="900" spc="10" dirty="0">
                <a:latin typeface="宋体" panose="02010600030101010101" pitchFamily="2" charset="-122"/>
                <a:cs typeface="宋体" panose="02010600030101010101" pitchFamily="2" charset="-122"/>
              </a:rPr>
              <a:t>页</a:t>
            </a:r>
            <a:r>
              <a:rPr sz="900" spc="-459" dirty="0">
                <a:latin typeface="宋体" panose="02010600030101010101" pitchFamily="2" charset="-122"/>
                <a:cs typeface="宋体" panose="02010600030101010101" pitchFamily="2" charset="-122"/>
              </a:rPr>
              <a:t>，</a:t>
            </a:r>
            <a:r>
              <a:rPr sz="900" dirty="0">
                <a:latin typeface="宋体" panose="02010600030101010101" pitchFamily="2" charset="-122"/>
                <a:cs typeface="宋体" panose="02010600030101010101" pitchFamily="2" charset="-122"/>
              </a:rPr>
              <a:t>共</a:t>
            </a:r>
            <a:r>
              <a:rPr sz="900" spc="-30" dirty="0">
                <a:latin typeface="宋体" panose="02010600030101010101" pitchFamily="2" charset="-122"/>
                <a:cs typeface="宋体" panose="02010600030101010101" pitchFamily="2" charset="-122"/>
              </a:rPr>
              <a:t> </a:t>
            </a:r>
            <a:r>
              <a:rPr sz="900" spc="-5" dirty="0">
                <a:latin typeface="Calibri" panose="020F0502020204030204"/>
                <a:cs typeface="Calibri" panose="020F0502020204030204"/>
              </a:rPr>
              <a:t>64</a:t>
            </a:r>
            <a:r>
              <a:rPr sz="900" spc="30" dirty="0">
                <a:latin typeface="Calibri" panose="020F0502020204030204"/>
                <a:cs typeface="Calibri" panose="020F0502020204030204"/>
              </a:rPr>
              <a:t> </a:t>
            </a:r>
            <a:r>
              <a:rPr sz="900" dirty="0">
                <a:latin typeface="宋体" panose="02010600030101010101" pitchFamily="2" charset="-122"/>
                <a:cs typeface="宋体" panose="02010600030101010101" pitchFamily="2" charset="-122"/>
              </a:rPr>
              <a:t>页</a:t>
            </a:r>
            <a:endParaRPr sz="900">
              <a:latin typeface="宋体" panose="02010600030101010101" pitchFamily="2" charset="-122"/>
              <a:cs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580380" cy="2118360"/>
          </a:xfrm>
          <a:prstGeom prst="rect">
            <a:avLst/>
          </a:prstGeom>
        </p:spPr>
        <p:txBody>
          <a:bodyPr vert="horz" wrap="square" lIns="0" tIns="12700" rIns="0" bIns="0" rtlCol="0">
            <a:spAutoFit/>
          </a:bodyPr>
          <a:lstStyle/>
          <a:p>
            <a:pPr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spcBef>
                <a:spcPts val="10"/>
              </a:spcBef>
            </a:pPr>
            <a:endParaRPr sz="1050">
              <a:latin typeface="宋体" panose="02010600030101010101" pitchFamily="2" charset="-122"/>
              <a:cs typeface="宋体" panose="02010600030101010101" pitchFamily="2" charset="-122"/>
            </a:endParaRPr>
          </a:p>
          <a:p>
            <a:pPr marL="12700" marR="5080">
              <a:lnSpc>
                <a:spcPct val="163000"/>
              </a:lnSpc>
            </a:pPr>
            <a:r>
              <a:rPr sz="1200" dirty="0">
                <a:latin typeface="宋体" panose="02010600030101010101" pitchFamily="2" charset="-122"/>
                <a:cs typeface="宋体" panose="02010600030101010101" pitchFamily="2" charset="-122"/>
              </a:rPr>
              <a:t>视频没有被收藏，点击收藏过后可以进行分组设置，可以选择一个分组或者多个分 组</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关注分组也是同理</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举报按钮记录有视频</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和自定义得举报留言到数据库之后 有管理员去处理。</a:t>
            </a:r>
            <a:endParaRPr sz="1200">
              <a:latin typeface="宋体" panose="02010600030101010101" pitchFamily="2" charset="-122"/>
              <a:cs typeface="宋体" panose="02010600030101010101" pitchFamily="2" charset="-122"/>
            </a:endParaRPr>
          </a:p>
          <a:p>
            <a:pPr marL="317500">
              <a:lnSpc>
                <a:spcPct val="100000"/>
              </a:lnSpc>
              <a:spcBef>
                <a:spcPts val="900"/>
              </a:spcBef>
            </a:pPr>
            <a:r>
              <a:rPr sz="1200" dirty="0">
                <a:latin typeface="宋体" panose="02010600030101010101" pitchFamily="2" charset="-122"/>
                <a:cs typeface="宋体" panose="02010600030101010101" pitchFamily="2" charset="-122"/>
              </a:rPr>
              <a:t>点赞成功图如图</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4.14</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所示；视频收藏图如图</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4.15</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所示；收藏分组图如图</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4.16</a:t>
            </a:r>
            <a:endParaRPr sz="1200">
              <a:latin typeface="宋体" panose="02010600030101010101" pitchFamily="2" charset="-122"/>
              <a:cs typeface="宋体" panose="02010600030101010101" pitchFamily="2" charset="-122"/>
            </a:endParaRPr>
          </a:p>
          <a:p>
            <a:pPr marL="12700" marR="5080">
              <a:lnSpc>
                <a:spcPct val="163000"/>
              </a:lnSpc>
            </a:pPr>
            <a:r>
              <a:rPr sz="1200" dirty="0">
                <a:latin typeface="宋体" panose="02010600030101010101" pitchFamily="2" charset="-122"/>
                <a:cs typeface="宋体" panose="02010600030101010101" pitchFamily="2" charset="-122"/>
              </a:rPr>
              <a:t>所示</a:t>
            </a:r>
            <a:r>
              <a:rPr sz="1200" spc="-3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作者关注图如图</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4.17</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a:t>
            </a:r>
            <a:r>
              <a:rPr sz="1200" spc="-3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关注分组图如图</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4.18</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a:t>
            </a:r>
            <a:r>
              <a:rPr sz="1200" spc="-3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具体流程图如图</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4.19  所示。</a:t>
            </a:r>
            <a:endParaRPr sz="1200">
              <a:latin typeface="宋体" panose="02010600030101010101" pitchFamily="2" charset="-122"/>
              <a:cs typeface="宋体" panose="02010600030101010101" pitchFamily="2" charset="-122"/>
            </a:endParaRPr>
          </a:p>
        </p:txBody>
      </p:sp>
      <p:pic>
        <p:nvPicPr>
          <p:cNvPr id="4" name="object 4"/>
          <p:cNvPicPr/>
          <p:nvPr/>
        </p:nvPicPr>
        <p:blipFill>
          <a:blip r:embed="rId1" cstate="print"/>
          <a:stretch>
            <a:fillRect/>
          </a:stretch>
        </p:blipFill>
        <p:spPr>
          <a:xfrm>
            <a:off x="1623719" y="2735580"/>
            <a:ext cx="4463570" cy="3239879"/>
          </a:xfrm>
          <a:prstGeom prst="rect">
            <a:avLst/>
          </a:prstGeom>
        </p:spPr>
      </p:pic>
      <p:sp>
        <p:nvSpPr>
          <p:cNvPr id="5" name="object 5"/>
          <p:cNvSpPr txBox="1"/>
          <p:nvPr/>
        </p:nvSpPr>
        <p:spPr>
          <a:xfrm>
            <a:off x="3321799" y="6067031"/>
            <a:ext cx="119189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4.14</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点</a:t>
            </a:r>
            <a:r>
              <a:rPr sz="1050" spc="5" dirty="0">
                <a:latin typeface="宋体" panose="02010600030101010101" pitchFamily="2" charset="-122"/>
                <a:cs typeface="宋体" panose="02010600030101010101" pitchFamily="2" charset="-122"/>
              </a:rPr>
              <a:t>赞</a:t>
            </a:r>
            <a:r>
              <a:rPr sz="1050" spc="-10" dirty="0">
                <a:latin typeface="宋体" panose="02010600030101010101" pitchFamily="2" charset="-122"/>
                <a:cs typeface="宋体" panose="02010600030101010101" pitchFamily="2" charset="-122"/>
              </a:rPr>
              <a:t>成</a:t>
            </a:r>
            <a:r>
              <a:rPr sz="1050" spc="5" dirty="0">
                <a:latin typeface="宋体" panose="02010600030101010101" pitchFamily="2" charset="-122"/>
                <a:cs typeface="宋体" panose="02010600030101010101" pitchFamily="2" charset="-122"/>
              </a:rPr>
              <a:t>功</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pic>
        <p:nvPicPr>
          <p:cNvPr id="6" name="object 6"/>
          <p:cNvPicPr/>
          <p:nvPr/>
        </p:nvPicPr>
        <p:blipFill>
          <a:blip r:embed="rId2" cstate="print"/>
          <a:stretch>
            <a:fillRect/>
          </a:stretch>
        </p:blipFill>
        <p:spPr>
          <a:xfrm>
            <a:off x="1460431" y="6271260"/>
            <a:ext cx="4563637" cy="3312676"/>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39</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3219704" y="528955"/>
            <a:ext cx="1397000" cy="572135"/>
          </a:xfrm>
          <a:prstGeom prst="rect">
            <a:avLst/>
          </a:prstGeom>
        </p:spPr>
        <p:txBody>
          <a:bodyPr vert="horz" wrap="square" lIns="0" tIns="12700" rIns="0" bIns="0" rtlCol="0">
            <a:spAutoFit/>
          </a:bodyPr>
          <a:lstStyle/>
          <a:p>
            <a:pPr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pPr>
            <a:endParaRPr sz="900">
              <a:latin typeface="宋体" panose="02010600030101010101" pitchFamily="2" charset="-122"/>
              <a:cs typeface="宋体" panose="02010600030101010101" pitchFamily="2" charset="-122"/>
            </a:endParaRPr>
          </a:p>
          <a:p>
            <a:pPr algn="ctr">
              <a:lnSpc>
                <a:spcPct val="100000"/>
              </a:lnSpc>
              <a:spcBef>
                <a:spcPts val="805"/>
              </a:spcBef>
            </a:pPr>
            <a:r>
              <a:rPr sz="1050" spc="-5" dirty="0">
                <a:latin typeface="宋体" panose="02010600030101010101" pitchFamily="2" charset="-122"/>
                <a:cs typeface="宋体" panose="02010600030101010101" pitchFamily="2" charset="-122"/>
              </a:rPr>
              <a:t>图</a:t>
            </a:r>
            <a:r>
              <a:rPr sz="1050" spc="-27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4.15</a:t>
            </a:r>
            <a:r>
              <a:rPr sz="1050" spc="-25"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视</a:t>
            </a:r>
            <a:r>
              <a:rPr sz="1050" spc="5" dirty="0">
                <a:latin typeface="宋体" panose="02010600030101010101" pitchFamily="2" charset="-122"/>
                <a:cs typeface="宋体" panose="02010600030101010101" pitchFamily="2" charset="-122"/>
              </a:rPr>
              <a:t>频</a:t>
            </a:r>
            <a:r>
              <a:rPr sz="1050" spc="-10" dirty="0">
                <a:latin typeface="宋体" panose="02010600030101010101" pitchFamily="2" charset="-122"/>
                <a:cs typeface="宋体" panose="02010600030101010101" pitchFamily="2" charset="-122"/>
              </a:rPr>
              <a:t>收</a:t>
            </a:r>
            <a:r>
              <a:rPr sz="1050" spc="5" dirty="0">
                <a:latin typeface="宋体" panose="02010600030101010101" pitchFamily="2" charset="-122"/>
                <a:cs typeface="宋体" panose="02010600030101010101" pitchFamily="2" charset="-122"/>
              </a:rPr>
              <a:t>藏</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pic>
        <p:nvPicPr>
          <p:cNvPr id="4" name="object 4"/>
          <p:cNvPicPr/>
          <p:nvPr/>
        </p:nvPicPr>
        <p:blipFill>
          <a:blip r:embed="rId1" cstate="print"/>
          <a:stretch>
            <a:fillRect/>
          </a:stretch>
        </p:blipFill>
        <p:spPr>
          <a:xfrm>
            <a:off x="1274063" y="1165860"/>
            <a:ext cx="5277612" cy="2855976"/>
          </a:xfrm>
          <a:prstGeom prst="rect">
            <a:avLst/>
          </a:prstGeom>
        </p:spPr>
      </p:pic>
      <p:sp>
        <p:nvSpPr>
          <p:cNvPr id="5" name="object 5"/>
          <p:cNvSpPr txBox="1"/>
          <p:nvPr/>
        </p:nvSpPr>
        <p:spPr>
          <a:xfrm>
            <a:off x="3321799" y="4085831"/>
            <a:ext cx="119189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4.16</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收</a:t>
            </a:r>
            <a:r>
              <a:rPr sz="1050" spc="5" dirty="0">
                <a:latin typeface="宋体" panose="02010600030101010101" pitchFamily="2" charset="-122"/>
                <a:cs typeface="宋体" panose="02010600030101010101" pitchFamily="2" charset="-122"/>
              </a:rPr>
              <a:t>藏</a:t>
            </a:r>
            <a:r>
              <a:rPr sz="1050" spc="-10" dirty="0">
                <a:latin typeface="宋体" panose="02010600030101010101" pitchFamily="2" charset="-122"/>
                <a:cs typeface="宋体" panose="02010600030101010101" pitchFamily="2" charset="-122"/>
              </a:rPr>
              <a:t>分</a:t>
            </a:r>
            <a:r>
              <a:rPr sz="1050" spc="5" dirty="0">
                <a:latin typeface="宋体" panose="02010600030101010101" pitchFamily="2" charset="-122"/>
                <a:cs typeface="宋体" panose="02010600030101010101" pitchFamily="2" charset="-122"/>
              </a:rPr>
              <a:t>组</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pic>
        <p:nvPicPr>
          <p:cNvPr id="6" name="object 6"/>
          <p:cNvPicPr/>
          <p:nvPr/>
        </p:nvPicPr>
        <p:blipFill>
          <a:blip r:embed="rId2" cstate="print"/>
          <a:stretch>
            <a:fillRect/>
          </a:stretch>
        </p:blipFill>
        <p:spPr>
          <a:xfrm>
            <a:off x="1448484" y="4320540"/>
            <a:ext cx="5106239" cy="3281887"/>
          </a:xfrm>
          <a:prstGeom prst="rect">
            <a:avLst/>
          </a:prstGeom>
        </p:spPr>
      </p:pic>
      <p:sp>
        <p:nvSpPr>
          <p:cNvPr id="7" name="object 7"/>
          <p:cNvSpPr txBox="1"/>
          <p:nvPr/>
        </p:nvSpPr>
        <p:spPr>
          <a:xfrm>
            <a:off x="3321799" y="7651991"/>
            <a:ext cx="119189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4.17</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作</a:t>
            </a:r>
            <a:r>
              <a:rPr sz="1050" spc="5" dirty="0">
                <a:latin typeface="宋体" panose="02010600030101010101" pitchFamily="2" charset="-122"/>
                <a:cs typeface="宋体" panose="02010600030101010101" pitchFamily="2" charset="-122"/>
              </a:rPr>
              <a:t>者</a:t>
            </a:r>
            <a:r>
              <a:rPr sz="1050" spc="-10" dirty="0">
                <a:latin typeface="宋体" panose="02010600030101010101" pitchFamily="2" charset="-122"/>
                <a:cs typeface="宋体" panose="02010600030101010101" pitchFamily="2" charset="-122"/>
              </a:rPr>
              <a:t>关</a:t>
            </a:r>
            <a:r>
              <a:rPr sz="1050" spc="5" dirty="0">
                <a:latin typeface="宋体" panose="02010600030101010101" pitchFamily="2" charset="-122"/>
                <a:cs typeface="宋体" panose="02010600030101010101" pitchFamily="2" charset="-122"/>
              </a:rPr>
              <a:t>注</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40</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1274063" y="982980"/>
            <a:ext cx="5274564" cy="3227832"/>
          </a:xfrm>
          <a:prstGeom prst="rect">
            <a:avLst/>
          </a:prstGeom>
        </p:spPr>
      </p:pic>
      <p:sp>
        <p:nvSpPr>
          <p:cNvPr id="5" name="object 5"/>
          <p:cNvSpPr txBox="1"/>
          <p:nvPr/>
        </p:nvSpPr>
        <p:spPr>
          <a:xfrm>
            <a:off x="3321799" y="4283964"/>
            <a:ext cx="119189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4.18</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关</a:t>
            </a:r>
            <a:r>
              <a:rPr sz="1050" spc="5" dirty="0">
                <a:latin typeface="宋体" panose="02010600030101010101" pitchFamily="2" charset="-122"/>
                <a:cs typeface="宋体" panose="02010600030101010101" pitchFamily="2" charset="-122"/>
              </a:rPr>
              <a:t>注</a:t>
            </a:r>
            <a:r>
              <a:rPr sz="1050" spc="-10" dirty="0">
                <a:latin typeface="宋体" panose="02010600030101010101" pitchFamily="2" charset="-122"/>
                <a:cs typeface="宋体" panose="02010600030101010101" pitchFamily="2" charset="-122"/>
              </a:rPr>
              <a:t>分</a:t>
            </a:r>
            <a:r>
              <a:rPr sz="1050" spc="5" dirty="0">
                <a:latin typeface="宋体" panose="02010600030101010101" pitchFamily="2" charset="-122"/>
                <a:cs typeface="宋体" panose="02010600030101010101" pitchFamily="2" charset="-122"/>
              </a:rPr>
              <a:t>组</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pic>
        <p:nvPicPr>
          <p:cNvPr id="6" name="object 6"/>
          <p:cNvPicPr/>
          <p:nvPr/>
        </p:nvPicPr>
        <p:blipFill>
          <a:blip r:embed="rId2" cstate="print"/>
          <a:stretch>
            <a:fillRect/>
          </a:stretch>
        </p:blipFill>
        <p:spPr>
          <a:xfrm>
            <a:off x="3023616" y="4762500"/>
            <a:ext cx="2072639" cy="2804160"/>
          </a:xfrm>
          <a:prstGeom prst="rect">
            <a:avLst/>
          </a:prstGeom>
        </p:spPr>
      </p:pic>
      <p:sp>
        <p:nvSpPr>
          <p:cNvPr id="7" name="object 7"/>
          <p:cNvSpPr txBox="1"/>
          <p:nvPr/>
        </p:nvSpPr>
        <p:spPr>
          <a:xfrm>
            <a:off x="1128775" y="7700759"/>
            <a:ext cx="5511800" cy="1781175"/>
          </a:xfrm>
          <a:prstGeom prst="rect">
            <a:avLst/>
          </a:prstGeom>
        </p:spPr>
        <p:txBody>
          <a:bodyPr vert="horz" wrap="square" lIns="0" tIns="12065" rIns="0" bIns="0" rtlCol="0">
            <a:spAutoFit/>
          </a:bodyPr>
          <a:lstStyle/>
          <a:p>
            <a:pPr marL="333375" algn="ctr">
              <a:lnSpc>
                <a:spcPct val="100000"/>
              </a:lnSpc>
              <a:spcBef>
                <a:spcPts val="95"/>
              </a:spcBef>
            </a:pPr>
            <a:r>
              <a:rPr sz="1050" spc="-5" dirty="0">
                <a:latin typeface="宋体" panose="02010600030101010101" pitchFamily="2" charset="-122"/>
                <a:cs typeface="宋体" panose="02010600030101010101" pitchFamily="2" charset="-122"/>
              </a:rPr>
              <a:t>图</a:t>
            </a:r>
            <a:r>
              <a:rPr sz="1050" spc="-270" dirty="0">
                <a:latin typeface="宋体" panose="02010600030101010101" pitchFamily="2" charset="-122"/>
                <a:cs typeface="宋体" panose="02010600030101010101" pitchFamily="2" charset="-122"/>
              </a:rPr>
              <a:t> </a:t>
            </a:r>
            <a:r>
              <a:rPr sz="1050" spc="-5" dirty="0">
                <a:latin typeface="宋体" panose="02010600030101010101" pitchFamily="2" charset="-122"/>
                <a:cs typeface="宋体" panose="02010600030101010101" pitchFamily="2" charset="-122"/>
              </a:rPr>
              <a:t>4.19</a:t>
            </a:r>
            <a:r>
              <a:rPr sz="1050" spc="5"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喜</a:t>
            </a:r>
            <a:r>
              <a:rPr sz="1050" spc="5" dirty="0">
                <a:latin typeface="宋体" panose="02010600030101010101" pitchFamily="2" charset="-122"/>
                <a:cs typeface="宋体" panose="02010600030101010101" pitchFamily="2" charset="-122"/>
              </a:rPr>
              <a:t>欢</a:t>
            </a:r>
            <a:r>
              <a:rPr sz="1050" spc="-10" dirty="0">
                <a:latin typeface="宋体" panose="02010600030101010101" pitchFamily="2" charset="-122"/>
                <a:cs typeface="宋体" panose="02010600030101010101" pitchFamily="2" charset="-122"/>
              </a:rPr>
              <a:t>流</a:t>
            </a:r>
            <a:r>
              <a:rPr sz="1050" spc="5" dirty="0">
                <a:latin typeface="宋体" panose="02010600030101010101" pitchFamily="2" charset="-122"/>
                <a:cs typeface="宋体" panose="02010600030101010101" pitchFamily="2" charset="-122"/>
              </a:rPr>
              <a:t>程</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a:p>
            <a:pPr>
              <a:lnSpc>
                <a:spcPct val="100000"/>
              </a:lnSpc>
              <a:spcBef>
                <a:spcPts val="40"/>
              </a:spcBef>
            </a:pPr>
            <a:endParaRPr sz="950">
              <a:latin typeface="宋体" panose="02010600030101010101" pitchFamily="2" charset="-122"/>
              <a:cs typeface="宋体" panose="02010600030101010101" pitchFamily="2" charset="-122"/>
            </a:endParaRPr>
          </a:p>
          <a:p>
            <a:pPr marL="12700">
              <a:lnSpc>
                <a:spcPct val="100000"/>
              </a:lnSpc>
            </a:pPr>
            <a:r>
              <a:rPr sz="1400" b="1" dirty="0">
                <a:latin typeface="宋体" panose="02010600030101010101" pitchFamily="2" charset="-122"/>
                <a:cs typeface="宋体" panose="02010600030101010101" pitchFamily="2" charset="-122"/>
              </a:rPr>
              <a:t>4.4.7</a:t>
            </a:r>
            <a:r>
              <a:rPr sz="1400" b="1" spc="5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消</a:t>
            </a:r>
            <a:r>
              <a:rPr sz="1400" b="1" spc="-10" dirty="0">
                <a:latin typeface="黑体" panose="02010609060101010101" charset="-122"/>
                <a:cs typeface="黑体" panose="02010609060101010101" charset="-122"/>
              </a:rPr>
              <a:t>息功能</a:t>
            </a:r>
            <a:r>
              <a:rPr sz="1400" b="1" spc="5" dirty="0">
                <a:latin typeface="黑体" panose="02010609060101010101" charset="-122"/>
                <a:cs typeface="黑体" panose="02010609060101010101" charset="-122"/>
              </a:rPr>
              <a:t>模</a:t>
            </a:r>
            <a:r>
              <a:rPr sz="1400" b="1" spc="-10" dirty="0">
                <a:latin typeface="黑体" panose="02010609060101010101" charset="-122"/>
                <a:cs typeface="黑体" panose="02010609060101010101" charset="-122"/>
              </a:rPr>
              <a:t>块设计及实</a:t>
            </a:r>
            <a:r>
              <a:rPr sz="1400" b="1" spc="-5" dirty="0">
                <a:latin typeface="黑体" panose="02010609060101010101" charset="-122"/>
                <a:cs typeface="黑体" panose="02010609060101010101" charset="-122"/>
              </a:rPr>
              <a:t>现</a:t>
            </a:r>
            <a:endParaRPr sz="1400">
              <a:latin typeface="黑体" panose="02010609060101010101" charset="-122"/>
              <a:cs typeface="黑体" panose="02010609060101010101" charset="-122"/>
            </a:endParaRPr>
          </a:p>
          <a:p>
            <a:pPr marL="12700" marR="5080" indent="304800" algn="just">
              <a:lnSpc>
                <a:spcPct val="163000"/>
              </a:lnSpc>
              <a:spcBef>
                <a:spcPts val="270"/>
              </a:spcBef>
            </a:pPr>
            <a:r>
              <a:rPr sz="1200" dirty="0">
                <a:latin typeface="宋体" panose="02010600030101010101" pitchFamily="2" charset="-122"/>
                <a:cs typeface="宋体" panose="02010600030101010101" pitchFamily="2" charset="-122"/>
              </a:rPr>
              <a:t>点开私信后，手机就会跟服务器索取数据。然后，服务器就会把收到得消息都 列出来。如果有消息或者是你发过消息得人，他们得名字都会出现在这个列表里。 当你想要发消息时，手机会先检查一下对方是否在线。如果在线，它就会马上把消 息发过去，并且把聊天记录保存起来，这样你以后想看得时候就能找到。如果对方</a:t>
            </a:r>
            <a:endParaRPr sz="1200">
              <a:latin typeface="宋体" panose="02010600030101010101" pitchFamily="2" charset="-122"/>
              <a:cs typeface="宋体" panose="02010600030101010101" pitchFamily="2" charset="-122"/>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41</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065275" y="528955"/>
            <a:ext cx="5745480" cy="1524000"/>
          </a:xfrm>
          <a:prstGeom prst="rect">
            <a:avLst/>
          </a:prstGeom>
        </p:spPr>
        <p:txBody>
          <a:bodyPr vert="horz" wrap="square" lIns="0" tIns="12700" rIns="0" bIns="0" rtlCol="0">
            <a:spAutoFit/>
          </a:bodyPr>
          <a:lstStyle/>
          <a:p>
            <a:pPr marR="31750"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spcBef>
                <a:spcPts val="10"/>
              </a:spcBef>
            </a:pPr>
            <a:endParaRPr sz="1050">
              <a:latin typeface="宋体" panose="02010600030101010101" pitchFamily="2" charset="-122"/>
              <a:cs typeface="宋体" panose="02010600030101010101" pitchFamily="2" charset="-122"/>
            </a:endParaRPr>
          </a:p>
          <a:p>
            <a:pPr marL="76200" marR="175895">
              <a:lnSpc>
                <a:spcPct val="163000"/>
              </a:lnSpc>
            </a:pPr>
            <a:r>
              <a:rPr sz="1200" dirty="0">
                <a:latin typeface="宋体" panose="02010600030101010101" pitchFamily="2" charset="-122"/>
                <a:cs typeface="宋体" panose="02010600030101010101" pitchFamily="2" charset="-122"/>
              </a:rPr>
              <a:t>不在线，就会稍微等一下，等对方上线了再发，同时把消息保存到数据库里，这样 对方上线后就能看到你得消息啦</a:t>
            </a:r>
            <a:r>
              <a:rPr sz="900" baseline="56000" dirty="0">
                <a:latin typeface="宋体" panose="02010600030101010101" pitchFamily="2" charset="-122"/>
                <a:cs typeface="宋体" panose="02010600030101010101" pitchFamily="2" charset="-122"/>
              </a:rPr>
              <a:t>[11]</a:t>
            </a:r>
            <a:r>
              <a:rPr sz="1200" dirty="0">
                <a:latin typeface="宋体" panose="02010600030101010101" pitchFamily="2" charset="-122"/>
                <a:cs typeface="宋体" panose="02010600030101010101" pitchFamily="2" charset="-122"/>
              </a:rPr>
              <a:t>。</a:t>
            </a:r>
            <a:endParaRPr sz="1200">
              <a:latin typeface="宋体" panose="02010600030101010101" pitchFamily="2" charset="-122"/>
              <a:cs typeface="宋体" panose="02010600030101010101" pitchFamily="2" charset="-122"/>
            </a:endParaRPr>
          </a:p>
          <a:p>
            <a:pPr marL="381000">
              <a:lnSpc>
                <a:spcPct val="100000"/>
              </a:lnSpc>
              <a:spcBef>
                <a:spcPts val="900"/>
              </a:spcBef>
            </a:pPr>
            <a:r>
              <a:rPr sz="1200" dirty="0">
                <a:latin typeface="宋体" panose="02010600030101010101" pitchFamily="2" charset="-122"/>
                <a:cs typeface="宋体" panose="02010600030101010101" pitchFamily="2" charset="-122"/>
              </a:rPr>
              <a:t>私信接收消息图图</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4.20</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消息发送图图</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4.21</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具体流程图如图</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4.22、</a:t>
            </a:r>
            <a:endParaRPr sz="1200">
              <a:latin typeface="宋体" panose="02010600030101010101" pitchFamily="2" charset="-122"/>
              <a:cs typeface="宋体" panose="02010600030101010101" pitchFamily="2" charset="-122"/>
            </a:endParaRPr>
          </a:p>
          <a:p>
            <a:pPr marL="76200">
              <a:lnSpc>
                <a:spcPct val="100000"/>
              </a:lnSpc>
              <a:spcBef>
                <a:spcPts val="900"/>
              </a:spcBef>
            </a:pPr>
            <a:r>
              <a:rPr sz="1200" dirty="0">
                <a:latin typeface="宋体" panose="02010600030101010101" pitchFamily="2" charset="-122"/>
                <a:cs typeface="宋体" panose="02010600030101010101" pitchFamily="2" charset="-122"/>
              </a:rPr>
              <a:t>图</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4.23</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a:t>
            </a:r>
            <a:endParaRPr sz="1200">
              <a:latin typeface="宋体" panose="02010600030101010101" pitchFamily="2" charset="-122"/>
              <a:cs typeface="宋体" panose="02010600030101010101" pitchFamily="2" charset="-122"/>
            </a:endParaRPr>
          </a:p>
        </p:txBody>
      </p:sp>
      <p:pic>
        <p:nvPicPr>
          <p:cNvPr id="4" name="object 4"/>
          <p:cNvPicPr/>
          <p:nvPr/>
        </p:nvPicPr>
        <p:blipFill>
          <a:blip r:embed="rId1" cstate="print"/>
          <a:stretch>
            <a:fillRect/>
          </a:stretch>
        </p:blipFill>
        <p:spPr>
          <a:xfrm>
            <a:off x="1342407" y="2205752"/>
            <a:ext cx="4740189" cy="3414759"/>
          </a:xfrm>
          <a:prstGeom prst="rect">
            <a:avLst/>
          </a:prstGeom>
        </p:spPr>
      </p:pic>
      <p:sp>
        <p:nvSpPr>
          <p:cNvPr id="5" name="object 5"/>
          <p:cNvSpPr txBox="1"/>
          <p:nvPr/>
        </p:nvSpPr>
        <p:spPr>
          <a:xfrm>
            <a:off x="3189223" y="5670791"/>
            <a:ext cx="145859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4.20</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私</a:t>
            </a:r>
            <a:r>
              <a:rPr sz="1050" spc="5" dirty="0">
                <a:latin typeface="宋体" panose="02010600030101010101" pitchFamily="2" charset="-122"/>
                <a:cs typeface="宋体" panose="02010600030101010101" pitchFamily="2" charset="-122"/>
              </a:rPr>
              <a:t>信</a:t>
            </a:r>
            <a:r>
              <a:rPr sz="1050" spc="-10" dirty="0">
                <a:latin typeface="宋体" panose="02010600030101010101" pitchFamily="2" charset="-122"/>
                <a:cs typeface="宋体" panose="02010600030101010101" pitchFamily="2" charset="-122"/>
              </a:rPr>
              <a:t>接</a:t>
            </a:r>
            <a:r>
              <a:rPr sz="1050" spc="5" dirty="0">
                <a:latin typeface="宋体" panose="02010600030101010101" pitchFamily="2" charset="-122"/>
                <a:cs typeface="宋体" panose="02010600030101010101" pitchFamily="2" charset="-122"/>
              </a:rPr>
              <a:t>收</a:t>
            </a:r>
            <a:r>
              <a:rPr sz="1050" spc="-10" dirty="0">
                <a:latin typeface="宋体" panose="02010600030101010101" pitchFamily="2" charset="-122"/>
                <a:cs typeface="宋体" panose="02010600030101010101" pitchFamily="2" charset="-122"/>
              </a:rPr>
              <a:t>消</a:t>
            </a:r>
            <a:r>
              <a:rPr sz="1050" spc="5" dirty="0">
                <a:latin typeface="宋体" panose="02010600030101010101" pitchFamily="2" charset="-122"/>
                <a:cs typeface="宋体" panose="02010600030101010101" pitchFamily="2" charset="-122"/>
              </a:rPr>
              <a:t>息</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pic>
        <p:nvPicPr>
          <p:cNvPr id="6" name="object 6"/>
          <p:cNvPicPr/>
          <p:nvPr/>
        </p:nvPicPr>
        <p:blipFill>
          <a:blip r:embed="rId2" cstate="print"/>
          <a:stretch>
            <a:fillRect/>
          </a:stretch>
        </p:blipFill>
        <p:spPr>
          <a:xfrm>
            <a:off x="1274063" y="6126480"/>
            <a:ext cx="5243590" cy="3439667"/>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42</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3219704" y="528955"/>
            <a:ext cx="1397000" cy="572135"/>
          </a:xfrm>
          <a:prstGeom prst="rect">
            <a:avLst/>
          </a:prstGeom>
        </p:spPr>
        <p:txBody>
          <a:bodyPr vert="horz" wrap="square" lIns="0" tIns="12700" rIns="0" bIns="0" rtlCol="0">
            <a:spAutoFit/>
          </a:bodyPr>
          <a:lstStyle/>
          <a:p>
            <a:pPr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pPr>
            <a:endParaRPr sz="900">
              <a:latin typeface="宋体" panose="02010600030101010101" pitchFamily="2" charset="-122"/>
              <a:cs typeface="宋体" panose="02010600030101010101" pitchFamily="2" charset="-122"/>
            </a:endParaRPr>
          </a:p>
          <a:p>
            <a:pPr algn="ctr">
              <a:lnSpc>
                <a:spcPct val="100000"/>
              </a:lnSpc>
              <a:spcBef>
                <a:spcPts val="805"/>
              </a:spcBef>
            </a:pPr>
            <a:r>
              <a:rPr sz="1050" spc="-5" dirty="0">
                <a:latin typeface="宋体" panose="02010600030101010101" pitchFamily="2" charset="-122"/>
                <a:cs typeface="宋体" panose="02010600030101010101" pitchFamily="2" charset="-122"/>
              </a:rPr>
              <a:t>图</a:t>
            </a:r>
            <a:r>
              <a:rPr sz="1050" spc="-27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4.21</a:t>
            </a:r>
            <a:r>
              <a:rPr sz="1050" spc="-25"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消</a:t>
            </a:r>
            <a:r>
              <a:rPr sz="1050" spc="5" dirty="0">
                <a:latin typeface="宋体" panose="02010600030101010101" pitchFamily="2" charset="-122"/>
                <a:cs typeface="宋体" panose="02010600030101010101" pitchFamily="2" charset="-122"/>
              </a:rPr>
              <a:t>息</a:t>
            </a:r>
            <a:r>
              <a:rPr sz="1050" spc="-10" dirty="0">
                <a:latin typeface="宋体" panose="02010600030101010101" pitchFamily="2" charset="-122"/>
                <a:cs typeface="宋体" panose="02010600030101010101" pitchFamily="2" charset="-122"/>
              </a:rPr>
              <a:t>发</a:t>
            </a:r>
            <a:r>
              <a:rPr sz="1050" spc="5" dirty="0">
                <a:latin typeface="宋体" panose="02010600030101010101" pitchFamily="2" charset="-122"/>
                <a:cs typeface="宋体" panose="02010600030101010101" pitchFamily="2" charset="-122"/>
              </a:rPr>
              <a:t>送</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pic>
        <p:nvPicPr>
          <p:cNvPr id="4" name="object 4"/>
          <p:cNvPicPr/>
          <p:nvPr/>
        </p:nvPicPr>
        <p:blipFill>
          <a:blip r:embed="rId1" cstate="print"/>
          <a:stretch>
            <a:fillRect/>
          </a:stretch>
        </p:blipFill>
        <p:spPr>
          <a:xfrm>
            <a:off x="1464799" y="1368357"/>
            <a:ext cx="5209338" cy="6244120"/>
          </a:xfrm>
          <a:prstGeom prst="rect">
            <a:avLst/>
          </a:prstGeom>
        </p:spPr>
      </p:pic>
      <p:sp>
        <p:nvSpPr>
          <p:cNvPr id="5" name="object 5"/>
          <p:cNvSpPr txBox="1"/>
          <p:nvPr/>
        </p:nvSpPr>
        <p:spPr>
          <a:xfrm>
            <a:off x="3321799" y="7700759"/>
            <a:ext cx="145859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4.22</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发</a:t>
            </a:r>
            <a:r>
              <a:rPr sz="1050" spc="5" dirty="0">
                <a:latin typeface="宋体" panose="02010600030101010101" pitchFamily="2" charset="-122"/>
                <a:cs typeface="宋体" panose="02010600030101010101" pitchFamily="2" charset="-122"/>
              </a:rPr>
              <a:t>送</a:t>
            </a:r>
            <a:r>
              <a:rPr sz="1050" spc="-10" dirty="0">
                <a:latin typeface="宋体" panose="02010600030101010101" pitchFamily="2" charset="-122"/>
                <a:cs typeface="宋体" panose="02010600030101010101" pitchFamily="2" charset="-122"/>
              </a:rPr>
              <a:t>消</a:t>
            </a:r>
            <a:r>
              <a:rPr sz="1050" spc="5" dirty="0">
                <a:latin typeface="宋体" panose="02010600030101010101" pitchFamily="2" charset="-122"/>
                <a:cs typeface="宋体" panose="02010600030101010101" pitchFamily="2" charset="-122"/>
              </a:rPr>
              <a:t>息</a:t>
            </a:r>
            <a:r>
              <a:rPr sz="1050" spc="-10" dirty="0">
                <a:latin typeface="宋体" panose="02010600030101010101" pitchFamily="2" charset="-122"/>
                <a:cs typeface="宋体" panose="02010600030101010101" pitchFamily="2" charset="-122"/>
              </a:rPr>
              <a:t>流</a:t>
            </a:r>
            <a:r>
              <a:rPr sz="1050" spc="5" dirty="0">
                <a:latin typeface="宋体" panose="02010600030101010101" pitchFamily="2" charset="-122"/>
                <a:cs typeface="宋体" panose="02010600030101010101" pitchFamily="2" charset="-122"/>
              </a:rPr>
              <a:t>程</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43</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1776983" y="990600"/>
            <a:ext cx="4572000" cy="5425440"/>
          </a:xfrm>
          <a:prstGeom prst="rect">
            <a:avLst/>
          </a:prstGeom>
        </p:spPr>
      </p:pic>
      <p:sp>
        <p:nvSpPr>
          <p:cNvPr id="5" name="object 5"/>
          <p:cNvSpPr txBox="1"/>
          <p:nvPr/>
        </p:nvSpPr>
        <p:spPr>
          <a:xfrm>
            <a:off x="1128775" y="6512039"/>
            <a:ext cx="5656580" cy="2969895"/>
          </a:xfrm>
          <a:prstGeom prst="rect">
            <a:avLst/>
          </a:prstGeom>
        </p:spPr>
        <p:txBody>
          <a:bodyPr vert="horz" wrap="square" lIns="0" tIns="12065" rIns="0" bIns="0" rtlCol="0">
            <a:spAutoFit/>
          </a:bodyPr>
          <a:lstStyle/>
          <a:p>
            <a:pPr marL="187325" algn="ctr">
              <a:lnSpc>
                <a:spcPct val="100000"/>
              </a:lnSpc>
              <a:spcBef>
                <a:spcPts val="95"/>
              </a:spcBef>
            </a:pPr>
            <a:r>
              <a:rPr sz="1050" spc="-5" dirty="0">
                <a:latin typeface="宋体" panose="02010600030101010101" pitchFamily="2" charset="-122"/>
                <a:cs typeface="宋体" panose="02010600030101010101" pitchFamily="2" charset="-122"/>
              </a:rPr>
              <a:t>图</a:t>
            </a:r>
            <a:r>
              <a:rPr sz="1050" spc="-270"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4.23</a:t>
            </a:r>
            <a:r>
              <a:rPr sz="1050" spc="-5"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获</a:t>
            </a:r>
            <a:r>
              <a:rPr sz="1050" spc="5" dirty="0">
                <a:latin typeface="宋体" panose="02010600030101010101" pitchFamily="2" charset="-122"/>
                <a:cs typeface="宋体" panose="02010600030101010101" pitchFamily="2" charset="-122"/>
              </a:rPr>
              <a:t>取</a:t>
            </a:r>
            <a:r>
              <a:rPr sz="1050" spc="-10" dirty="0">
                <a:latin typeface="宋体" panose="02010600030101010101" pitchFamily="2" charset="-122"/>
                <a:cs typeface="宋体" panose="02010600030101010101" pitchFamily="2" charset="-122"/>
              </a:rPr>
              <a:t>消</a:t>
            </a:r>
            <a:r>
              <a:rPr sz="1050" spc="5" dirty="0">
                <a:latin typeface="宋体" panose="02010600030101010101" pitchFamily="2" charset="-122"/>
                <a:cs typeface="宋体" panose="02010600030101010101" pitchFamily="2" charset="-122"/>
              </a:rPr>
              <a:t>息</a:t>
            </a:r>
            <a:r>
              <a:rPr sz="1050" spc="-10" dirty="0">
                <a:latin typeface="宋体" panose="02010600030101010101" pitchFamily="2" charset="-122"/>
                <a:cs typeface="宋体" panose="02010600030101010101" pitchFamily="2" charset="-122"/>
              </a:rPr>
              <a:t>流</a:t>
            </a:r>
            <a:r>
              <a:rPr sz="1050" spc="5" dirty="0">
                <a:latin typeface="宋体" panose="02010600030101010101" pitchFamily="2" charset="-122"/>
                <a:cs typeface="宋体" panose="02010600030101010101" pitchFamily="2" charset="-122"/>
              </a:rPr>
              <a:t>程</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a:p>
            <a:pPr>
              <a:lnSpc>
                <a:spcPct val="100000"/>
              </a:lnSpc>
              <a:spcBef>
                <a:spcPts val="40"/>
              </a:spcBef>
            </a:pPr>
            <a:endParaRPr sz="950">
              <a:latin typeface="宋体" panose="02010600030101010101" pitchFamily="2" charset="-122"/>
              <a:cs typeface="宋体" panose="02010600030101010101" pitchFamily="2" charset="-122"/>
            </a:endParaRPr>
          </a:p>
          <a:p>
            <a:pPr marL="12700">
              <a:lnSpc>
                <a:spcPct val="100000"/>
              </a:lnSpc>
            </a:pPr>
            <a:r>
              <a:rPr sz="1400" b="1" dirty="0">
                <a:latin typeface="宋体" panose="02010600030101010101" pitchFamily="2" charset="-122"/>
                <a:cs typeface="宋体" panose="02010600030101010101" pitchFamily="2" charset="-122"/>
              </a:rPr>
              <a:t>4.4.8</a:t>
            </a:r>
            <a:r>
              <a:rPr sz="1400" b="1" spc="5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视</a:t>
            </a:r>
            <a:r>
              <a:rPr sz="1400" b="1" spc="-10" dirty="0">
                <a:latin typeface="黑体" panose="02010609060101010101" charset="-122"/>
                <a:cs typeface="黑体" panose="02010609060101010101" charset="-122"/>
              </a:rPr>
              <a:t>频审核</a:t>
            </a:r>
            <a:r>
              <a:rPr sz="1400" b="1" spc="5" dirty="0">
                <a:latin typeface="黑体" panose="02010609060101010101" charset="-122"/>
                <a:cs typeface="黑体" panose="02010609060101010101" charset="-122"/>
              </a:rPr>
              <a:t>模</a:t>
            </a:r>
            <a:r>
              <a:rPr sz="1400" b="1" spc="-10" dirty="0">
                <a:latin typeface="黑体" panose="02010609060101010101" charset="-122"/>
                <a:cs typeface="黑体" panose="02010609060101010101" charset="-122"/>
              </a:rPr>
              <a:t>块设计及实</a:t>
            </a:r>
            <a:r>
              <a:rPr sz="1400" b="1" spc="-5" dirty="0">
                <a:latin typeface="黑体" panose="02010609060101010101" charset="-122"/>
                <a:cs typeface="黑体" panose="02010609060101010101" charset="-122"/>
              </a:rPr>
              <a:t>现</a:t>
            </a:r>
            <a:endParaRPr sz="1400">
              <a:latin typeface="黑体" panose="02010609060101010101" charset="-122"/>
              <a:cs typeface="黑体" panose="02010609060101010101" charset="-122"/>
            </a:endParaRPr>
          </a:p>
          <a:p>
            <a:pPr marL="12700" marR="5080" indent="457200">
              <a:lnSpc>
                <a:spcPct val="163000"/>
              </a:lnSpc>
              <a:spcBef>
                <a:spcPts val="270"/>
              </a:spcBef>
            </a:pPr>
            <a:r>
              <a:rPr sz="1200" dirty="0">
                <a:latin typeface="宋体" panose="02010600030101010101" pitchFamily="2" charset="-122"/>
                <a:cs typeface="宋体" panose="02010600030101010101" pitchFamily="2" charset="-122"/>
              </a:rPr>
              <a:t>进入视频审核界面后，对于还没有审核通过的视频信息，需要通过标签进行 筛选</a:t>
            </a:r>
            <a:r>
              <a:rPr sz="1200" spc="-53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这时页面上已经出现了视频播放的网址</a:t>
            </a:r>
            <a:r>
              <a:rPr sz="1200" spc="-5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用户点击就能看到视频</a:t>
            </a:r>
            <a:r>
              <a:rPr sz="1200" spc="-5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需要从</a:t>
            </a:r>
            <a:r>
              <a:rPr sz="1200" spc="-3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Minio  存储系统中获取视频资料</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并对这些资料进行详细的审核</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才能保证审核的准确性。</a:t>
            </a:r>
            <a:endParaRPr sz="1200">
              <a:latin typeface="宋体" panose="02010600030101010101" pitchFamily="2" charset="-122"/>
              <a:cs typeface="宋体" panose="02010600030101010101" pitchFamily="2" charset="-122"/>
            </a:endParaRPr>
          </a:p>
          <a:p>
            <a:pPr marL="12700" marR="150495" indent="304800" algn="just">
              <a:lnSpc>
                <a:spcPct val="163000"/>
              </a:lnSpc>
            </a:pPr>
            <a:r>
              <a:rPr sz="1200" dirty="0">
                <a:latin typeface="宋体" panose="02010600030101010101" pitchFamily="2" charset="-122"/>
                <a:cs typeface="宋体" panose="02010600030101010101" pitchFamily="2" charset="-122"/>
              </a:rPr>
              <a:t>首先，要初步看录像，看录像内容是不是合乎规定。接下来，对录像的各个部 分，包括画面、音频、字幕等，都要进行细致的检查。在这一过程中，需要借助人 工智能、机器学习等先进的技术手段，对潜在问题的识别进行辅助。</a:t>
            </a:r>
            <a:endParaRPr sz="1200">
              <a:latin typeface="宋体" panose="02010600030101010101" pitchFamily="2" charset="-122"/>
              <a:cs typeface="宋体" panose="02010600030101010101" pitchFamily="2" charset="-122"/>
            </a:endParaRPr>
          </a:p>
          <a:p>
            <a:pPr marL="12700" marR="111760" indent="304800" algn="just">
              <a:lnSpc>
                <a:spcPct val="163000"/>
              </a:lnSpc>
            </a:pPr>
            <a:r>
              <a:rPr sz="1200" dirty="0">
                <a:latin typeface="宋体" panose="02010600030101010101" pitchFamily="2" charset="-122"/>
                <a:cs typeface="宋体" panose="02010600030101010101" pitchFamily="2" charset="-122"/>
              </a:rPr>
              <a:t>视频审核图如图</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4.24</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所示；审核界面图如图</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4.25</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所示；具体流程图如图</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4.26 所示。</a:t>
            </a:r>
            <a:endParaRPr sz="1200">
              <a:latin typeface="宋体" panose="02010600030101010101" pitchFamily="2" charset="-122"/>
              <a:cs typeface="宋体" panose="02010600030101010101" pitchFamily="2"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44</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1281683" y="967740"/>
            <a:ext cx="5271516" cy="1863852"/>
          </a:xfrm>
          <a:prstGeom prst="rect">
            <a:avLst/>
          </a:prstGeom>
        </p:spPr>
      </p:pic>
      <p:sp>
        <p:nvSpPr>
          <p:cNvPr id="5" name="object 5"/>
          <p:cNvSpPr txBox="1"/>
          <p:nvPr/>
        </p:nvSpPr>
        <p:spPr>
          <a:xfrm>
            <a:off x="3321799" y="2897124"/>
            <a:ext cx="119189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4.24</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视</a:t>
            </a:r>
            <a:r>
              <a:rPr sz="1050" spc="5" dirty="0">
                <a:latin typeface="宋体" panose="02010600030101010101" pitchFamily="2" charset="-122"/>
                <a:cs typeface="宋体" panose="02010600030101010101" pitchFamily="2" charset="-122"/>
              </a:rPr>
              <a:t>频</a:t>
            </a:r>
            <a:r>
              <a:rPr sz="1050" spc="-10" dirty="0">
                <a:latin typeface="宋体" panose="02010600030101010101" pitchFamily="2" charset="-122"/>
                <a:cs typeface="宋体" panose="02010600030101010101" pitchFamily="2" charset="-122"/>
              </a:rPr>
              <a:t>审</a:t>
            </a:r>
            <a:r>
              <a:rPr sz="1050" spc="5" dirty="0">
                <a:latin typeface="宋体" panose="02010600030101010101" pitchFamily="2" charset="-122"/>
                <a:cs typeface="宋体" panose="02010600030101010101" pitchFamily="2" charset="-122"/>
              </a:rPr>
              <a:t>核</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pic>
        <p:nvPicPr>
          <p:cNvPr id="6" name="object 6"/>
          <p:cNvPicPr/>
          <p:nvPr/>
        </p:nvPicPr>
        <p:blipFill>
          <a:blip r:embed="rId2" cstate="print"/>
          <a:stretch>
            <a:fillRect/>
          </a:stretch>
        </p:blipFill>
        <p:spPr>
          <a:xfrm>
            <a:off x="1281683" y="3360420"/>
            <a:ext cx="5273040" cy="2432304"/>
          </a:xfrm>
          <a:prstGeom prst="rect">
            <a:avLst/>
          </a:prstGeom>
        </p:spPr>
      </p:pic>
      <p:sp>
        <p:nvSpPr>
          <p:cNvPr id="7" name="object 7"/>
          <p:cNvSpPr txBox="1"/>
          <p:nvPr/>
        </p:nvSpPr>
        <p:spPr>
          <a:xfrm>
            <a:off x="3321799" y="5868911"/>
            <a:ext cx="119189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4.25</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审</a:t>
            </a:r>
            <a:r>
              <a:rPr sz="1050" spc="5" dirty="0">
                <a:latin typeface="宋体" panose="02010600030101010101" pitchFamily="2" charset="-122"/>
                <a:cs typeface="宋体" panose="02010600030101010101" pitchFamily="2" charset="-122"/>
              </a:rPr>
              <a:t>核</a:t>
            </a:r>
            <a:r>
              <a:rPr sz="1050" spc="-10" dirty="0">
                <a:latin typeface="宋体" panose="02010600030101010101" pitchFamily="2" charset="-122"/>
                <a:cs typeface="宋体" panose="02010600030101010101" pitchFamily="2" charset="-122"/>
              </a:rPr>
              <a:t>界</a:t>
            </a:r>
            <a:r>
              <a:rPr sz="1050" spc="5" dirty="0">
                <a:latin typeface="宋体" panose="02010600030101010101" pitchFamily="2" charset="-122"/>
                <a:cs typeface="宋体" panose="02010600030101010101" pitchFamily="2" charset="-122"/>
              </a:rPr>
              <a:t>面</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pic>
        <p:nvPicPr>
          <p:cNvPr id="8" name="object 8"/>
          <p:cNvPicPr/>
          <p:nvPr/>
        </p:nvPicPr>
        <p:blipFill>
          <a:blip r:embed="rId3" cstate="print"/>
          <a:stretch>
            <a:fillRect/>
          </a:stretch>
        </p:blipFill>
        <p:spPr>
          <a:xfrm>
            <a:off x="3206495" y="6385560"/>
            <a:ext cx="1706879" cy="1729739"/>
          </a:xfrm>
          <a:prstGeom prst="rect">
            <a:avLst/>
          </a:prstGeom>
        </p:spPr>
      </p:pic>
      <p:sp>
        <p:nvSpPr>
          <p:cNvPr id="9" name="object 9"/>
          <p:cNvSpPr txBox="1"/>
          <p:nvPr/>
        </p:nvSpPr>
        <p:spPr>
          <a:xfrm>
            <a:off x="1090675" y="8196059"/>
            <a:ext cx="5707380" cy="1483995"/>
          </a:xfrm>
          <a:prstGeom prst="rect">
            <a:avLst/>
          </a:prstGeom>
        </p:spPr>
        <p:txBody>
          <a:bodyPr vert="horz" wrap="square" lIns="0" tIns="12065" rIns="0" bIns="0" rtlCol="0">
            <a:spAutoFit/>
          </a:bodyPr>
          <a:lstStyle/>
          <a:p>
            <a:pPr marL="212725" algn="ctr">
              <a:lnSpc>
                <a:spcPct val="100000"/>
              </a:lnSpc>
              <a:spcBef>
                <a:spcPts val="95"/>
              </a:spcBef>
            </a:pPr>
            <a:r>
              <a:rPr sz="1050" spc="-5" dirty="0">
                <a:latin typeface="宋体" panose="02010600030101010101" pitchFamily="2" charset="-122"/>
                <a:cs typeface="宋体" panose="02010600030101010101" pitchFamily="2" charset="-122"/>
              </a:rPr>
              <a:t>图</a:t>
            </a:r>
            <a:r>
              <a:rPr sz="1050" spc="-270"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4.26</a:t>
            </a:r>
            <a:r>
              <a:rPr sz="1050" spc="-5"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视</a:t>
            </a:r>
            <a:r>
              <a:rPr sz="1050" spc="5" dirty="0">
                <a:latin typeface="宋体" panose="02010600030101010101" pitchFamily="2" charset="-122"/>
                <a:cs typeface="宋体" panose="02010600030101010101" pitchFamily="2" charset="-122"/>
              </a:rPr>
              <a:t>频</a:t>
            </a:r>
            <a:r>
              <a:rPr sz="1050" spc="-10" dirty="0">
                <a:latin typeface="宋体" panose="02010600030101010101" pitchFamily="2" charset="-122"/>
                <a:cs typeface="宋体" panose="02010600030101010101" pitchFamily="2" charset="-122"/>
              </a:rPr>
              <a:t>审</a:t>
            </a:r>
            <a:r>
              <a:rPr sz="1050" spc="5" dirty="0">
                <a:latin typeface="宋体" panose="02010600030101010101" pitchFamily="2" charset="-122"/>
                <a:cs typeface="宋体" panose="02010600030101010101" pitchFamily="2" charset="-122"/>
              </a:rPr>
              <a:t>核</a:t>
            </a:r>
            <a:r>
              <a:rPr sz="1050" spc="-10" dirty="0">
                <a:latin typeface="宋体" panose="02010600030101010101" pitchFamily="2" charset="-122"/>
                <a:cs typeface="宋体" panose="02010600030101010101" pitchFamily="2" charset="-122"/>
              </a:rPr>
              <a:t>流</a:t>
            </a:r>
            <a:r>
              <a:rPr sz="1050" spc="5" dirty="0">
                <a:latin typeface="宋体" panose="02010600030101010101" pitchFamily="2" charset="-122"/>
                <a:cs typeface="宋体" panose="02010600030101010101" pitchFamily="2" charset="-122"/>
              </a:rPr>
              <a:t>程</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a:p>
            <a:pPr>
              <a:lnSpc>
                <a:spcPct val="100000"/>
              </a:lnSpc>
              <a:spcBef>
                <a:spcPts val="40"/>
              </a:spcBef>
            </a:pPr>
            <a:endParaRPr sz="950">
              <a:latin typeface="宋体" panose="02010600030101010101" pitchFamily="2" charset="-122"/>
              <a:cs typeface="宋体" panose="02010600030101010101" pitchFamily="2" charset="-122"/>
            </a:endParaRPr>
          </a:p>
          <a:p>
            <a:pPr marL="50800">
              <a:lnSpc>
                <a:spcPct val="100000"/>
              </a:lnSpc>
            </a:pPr>
            <a:r>
              <a:rPr sz="1400" b="1" dirty="0">
                <a:latin typeface="宋体" panose="02010600030101010101" pitchFamily="2" charset="-122"/>
                <a:cs typeface="宋体" panose="02010600030101010101" pitchFamily="2" charset="-122"/>
              </a:rPr>
              <a:t>4.4.9</a:t>
            </a:r>
            <a:r>
              <a:rPr sz="1400" b="1" spc="5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观</a:t>
            </a:r>
            <a:r>
              <a:rPr sz="1400" b="1" spc="-10" dirty="0">
                <a:latin typeface="黑体" panose="02010609060101010101" charset="-122"/>
                <a:cs typeface="黑体" panose="02010609060101010101" charset="-122"/>
              </a:rPr>
              <a:t>看记录</a:t>
            </a:r>
            <a:r>
              <a:rPr sz="1400" b="1" spc="5" dirty="0">
                <a:latin typeface="黑体" panose="02010609060101010101" charset="-122"/>
                <a:cs typeface="黑体" panose="02010609060101010101" charset="-122"/>
              </a:rPr>
              <a:t>模</a:t>
            </a:r>
            <a:r>
              <a:rPr sz="1400" b="1" spc="-10" dirty="0">
                <a:latin typeface="黑体" panose="02010609060101010101" charset="-122"/>
                <a:cs typeface="黑体" panose="02010609060101010101" charset="-122"/>
              </a:rPr>
              <a:t>块设计及实</a:t>
            </a:r>
            <a:r>
              <a:rPr sz="1400" b="1" spc="-5" dirty="0">
                <a:latin typeface="黑体" panose="02010609060101010101" charset="-122"/>
                <a:cs typeface="黑体" panose="02010609060101010101" charset="-122"/>
              </a:rPr>
              <a:t>现</a:t>
            </a:r>
            <a:endParaRPr sz="1400">
              <a:latin typeface="黑体" panose="02010609060101010101" charset="-122"/>
              <a:cs typeface="黑体" panose="02010609060101010101" charset="-122"/>
            </a:endParaRPr>
          </a:p>
          <a:p>
            <a:pPr marL="50800" marR="17780" indent="304800">
              <a:lnSpc>
                <a:spcPct val="163000"/>
              </a:lnSpc>
              <a:spcBef>
                <a:spcPts val="270"/>
              </a:spcBef>
            </a:pPr>
            <a:r>
              <a:rPr sz="1200" dirty="0">
                <a:latin typeface="宋体" panose="02010600030101010101" pitchFamily="2" charset="-122"/>
                <a:cs typeface="宋体" panose="02010600030101010101" pitchFamily="2" charset="-122"/>
              </a:rPr>
              <a:t>点开观看记录页面，后端会获取观看记录消息，用户观看视频时会同步视频得 观看位置</a:t>
            </a:r>
            <a:r>
              <a:rPr sz="1200" spc="-3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所以观看记录请求得非常频繁</a:t>
            </a:r>
            <a:r>
              <a:rPr sz="1200" spc="-3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减轻数据库压力</a:t>
            </a:r>
            <a:r>
              <a:rPr sz="1200" spc="-3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先将记录保存到</a:t>
            </a:r>
            <a:r>
              <a:rPr sz="1200" spc="-4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Redis，  后面在通过定时任务同步到数据库里面</a:t>
            </a:r>
            <a:r>
              <a:rPr sz="900" baseline="56000" dirty="0">
                <a:latin typeface="宋体" panose="02010600030101010101" pitchFamily="2" charset="-122"/>
                <a:cs typeface="宋体" panose="02010600030101010101" pitchFamily="2" charset="-122"/>
              </a:rPr>
              <a:t>[15]</a:t>
            </a:r>
            <a:r>
              <a:rPr sz="1200" dirty="0">
                <a:latin typeface="宋体" panose="02010600030101010101" pitchFamily="2" charset="-122"/>
                <a:cs typeface="宋体" panose="02010600030101010101" pitchFamily="2" charset="-122"/>
              </a:rPr>
              <a:t>。所以在获取观看记录时会先获取</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Redis</a:t>
            </a:r>
            <a:endParaRPr sz="1200">
              <a:latin typeface="宋体" panose="02010600030101010101" pitchFamily="2" charset="-122"/>
              <a:cs typeface="宋体" panose="02010600030101010101" pitchFamily="2" charset="-122"/>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45</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580380" cy="1226820"/>
          </a:xfrm>
          <a:prstGeom prst="rect">
            <a:avLst/>
          </a:prstGeom>
        </p:spPr>
        <p:txBody>
          <a:bodyPr vert="horz" wrap="square" lIns="0" tIns="12700" rIns="0" bIns="0" rtlCol="0">
            <a:spAutoFit/>
          </a:bodyPr>
          <a:lstStyle/>
          <a:p>
            <a:pPr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spcBef>
                <a:spcPts val="10"/>
              </a:spcBef>
            </a:pPr>
            <a:endParaRPr sz="1050">
              <a:latin typeface="宋体" panose="02010600030101010101" pitchFamily="2" charset="-122"/>
              <a:cs typeface="宋体" panose="02010600030101010101" pitchFamily="2" charset="-122"/>
            </a:endParaRPr>
          </a:p>
          <a:p>
            <a:pPr marL="12700" marR="5080">
              <a:lnSpc>
                <a:spcPct val="163000"/>
              </a:lnSpc>
            </a:pPr>
            <a:r>
              <a:rPr sz="1200" dirty="0">
                <a:latin typeface="宋体" panose="02010600030101010101" pitchFamily="2" charset="-122"/>
                <a:cs typeface="宋体" panose="02010600030101010101" pitchFamily="2" charset="-122"/>
              </a:rPr>
              <a:t>里面得数据</a:t>
            </a:r>
            <a:r>
              <a:rPr sz="1200" spc="-53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然后在获取数据库里面得数据</a:t>
            </a:r>
            <a:r>
              <a:rPr sz="1200" spc="-5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为防止重复获取</a:t>
            </a:r>
            <a:r>
              <a:rPr sz="1200" spc="-5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会对记录通过</a:t>
            </a:r>
            <a:r>
              <a:rPr sz="1200" spc="-39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HashSet  进行去重。</a:t>
            </a:r>
            <a:endParaRPr sz="1200">
              <a:latin typeface="宋体" panose="02010600030101010101" pitchFamily="2" charset="-122"/>
              <a:cs typeface="宋体" panose="02010600030101010101" pitchFamily="2" charset="-122"/>
            </a:endParaRPr>
          </a:p>
          <a:p>
            <a:pPr marL="317500">
              <a:lnSpc>
                <a:spcPct val="100000"/>
              </a:lnSpc>
              <a:spcBef>
                <a:spcPts val="900"/>
              </a:spcBef>
            </a:pPr>
            <a:r>
              <a:rPr sz="1200" dirty="0">
                <a:latin typeface="宋体" panose="02010600030101010101" pitchFamily="2" charset="-122"/>
                <a:cs typeface="宋体" panose="02010600030101010101" pitchFamily="2" charset="-122"/>
              </a:rPr>
              <a:t>视频观看记录图如图</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4.27</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所示具体流程图如图</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4.28、图</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4.29</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a:t>
            </a:r>
            <a:endParaRPr sz="1200">
              <a:latin typeface="宋体" panose="02010600030101010101" pitchFamily="2" charset="-122"/>
              <a:cs typeface="宋体" panose="02010600030101010101" pitchFamily="2" charset="-122"/>
            </a:endParaRPr>
          </a:p>
        </p:txBody>
      </p:sp>
      <p:pic>
        <p:nvPicPr>
          <p:cNvPr id="4" name="object 4"/>
          <p:cNvPicPr/>
          <p:nvPr/>
        </p:nvPicPr>
        <p:blipFill>
          <a:blip r:embed="rId1" cstate="print"/>
          <a:stretch>
            <a:fillRect/>
          </a:stretch>
        </p:blipFill>
        <p:spPr>
          <a:xfrm>
            <a:off x="1274063" y="1940440"/>
            <a:ext cx="4850117" cy="1465281"/>
          </a:xfrm>
          <a:prstGeom prst="rect">
            <a:avLst/>
          </a:prstGeom>
        </p:spPr>
      </p:pic>
      <p:sp>
        <p:nvSpPr>
          <p:cNvPr id="5" name="object 5"/>
          <p:cNvSpPr txBox="1"/>
          <p:nvPr/>
        </p:nvSpPr>
        <p:spPr>
          <a:xfrm>
            <a:off x="3189223" y="3788664"/>
            <a:ext cx="145859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4.27</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视</a:t>
            </a:r>
            <a:r>
              <a:rPr sz="1050" spc="5" dirty="0">
                <a:latin typeface="宋体" panose="02010600030101010101" pitchFamily="2" charset="-122"/>
                <a:cs typeface="宋体" panose="02010600030101010101" pitchFamily="2" charset="-122"/>
              </a:rPr>
              <a:t>频</a:t>
            </a:r>
            <a:r>
              <a:rPr sz="1050" spc="-10" dirty="0">
                <a:latin typeface="宋体" panose="02010600030101010101" pitchFamily="2" charset="-122"/>
                <a:cs typeface="宋体" panose="02010600030101010101" pitchFamily="2" charset="-122"/>
              </a:rPr>
              <a:t>观</a:t>
            </a:r>
            <a:r>
              <a:rPr sz="1050" spc="5" dirty="0">
                <a:latin typeface="宋体" panose="02010600030101010101" pitchFamily="2" charset="-122"/>
                <a:cs typeface="宋体" panose="02010600030101010101" pitchFamily="2" charset="-122"/>
              </a:rPr>
              <a:t>看</a:t>
            </a:r>
            <a:r>
              <a:rPr sz="1050" spc="-10" dirty="0">
                <a:latin typeface="宋体" panose="02010600030101010101" pitchFamily="2" charset="-122"/>
                <a:cs typeface="宋体" panose="02010600030101010101" pitchFamily="2" charset="-122"/>
              </a:rPr>
              <a:t>记</a:t>
            </a:r>
            <a:r>
              <a:rPr sz="1050" spc="5" dirty="0">
                <a:latin typeface="宋体" panose="02010600030101010101" pitchFamily="2" charset="-122"/>
                <a:cs typeface="宋体" panose="02010600030101010101" pitchFamily="2" charset="-122"/>
              </a:rPr>
              <a:t>录</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46</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2452116" y="944880"/>
            <a:ext cx="3230879" cy="7063740"/>
          </a:xfrm>
          <a:prstGeom prst="rect">
            <a:avLst/>
          </a:prstGeom>
        </p:spPr>
      </p:pic>
      <p:sp>
        <p:nvSpPr>
          <p:cNvPr id="5" name="object 5"/>
          <p:cNvSpPr txBox="1"/>
          <p:nvPr/>
        </p:nvSpPr>
        <p:spPr>
          <a:xfrm>
            <a:off x="3455923" y="8096999"/>
            <a:ext cx="119189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spc="-5" dirty="0">
                <a:latin typeface="宋体" panose="02010600030101010101" pitchFamily="2" charset="-122"/>
                <a:cs typeface="宋体" panose="02010600030101010101" pitchFamily="2" charset="-122"/>
              </a:rPr>
              <a:t>4.28</a:t>
            </a:r>
            <a:r>
              <a:rPr sz="1050" spc="-45"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记</a:t>
            </a:r>
            <a:r>
              <a:rPr sz="1050" spc="5" dirty="0">
                <a:latin typeface="宋体" panose="02010600030101010101" pitchFamily="2" charset="-122"/>
                <a:cs typeface="宋体" panose="02010600030101010101" pitchFamily="2" charset="-122"/>
              </a:rPr>
              <a:t>录</a:t>
            </a:r>
            <a:r>
              <a:rPr sz="1050" spc="-10" dirty="0">
                <a:latin typeface="宋体" panose="02010600030101010101" pitchFamily="2" charset="-122"/>
                <a:cs typeface="宋体" panose="02010600030101010101" pitchFamily="2" charset="-122"/>
              </a:rPr>
              <a:t>流</a:t>
            </a:r>
            <a:r>
              <a:rPr sz="1050" spc="5" dirty="0">
                <a:latin typeface="宋体" panose="02010600030101010101" pitchFamily="2" charset="-122"/>
                <a:cs typeface="宋体" panose="02010600030101010101" pitchFamily="2" charset="-122"/>
              </a:rPr>
              <a:t>程</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47</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2810255" y="990600"/>
            <a:ext cx="2482596" cy="8956548"/>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48</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950975" y="528955"/>
            <a:ext cx="6012180" cy="8854440"/>
          </a:xfrm>
          <a:prstGeom prst="rect">
            <a:avLst/>
          </a:prstGeom>
        </p:spPr>
        <p:txBody>
          <a:bodyPr vert="horz" wrap="square" lIns="0" tIns="12700" rIns="0" bIns="0" rtlCol="0">
            <a:spAutoFit/>
          </a:bodyPr>
          <a:lstStyle/>
          <a:p>
            <a:pPr marR="69850"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spcBef>
                <a:spcPts val="10"/>
              </a:spcBef>
            </a:pPr>
            <a:endParaRPr sz="1050">
              <a:latin typeface="宋体" panose="02010600030101010101" pitchFamily="2" charset="-122"/>
              <a:cs typeface="宋体" panose="02010600030101010101" pitchFamily="2" charset="-122"/>
            </a:endParaRPr>
          </a:p>
          <a:p>
            <a:pPr marL="190500" marR="259080" algn="just">
              <a:lnSpc>
                <a:spcPct val="163000"/>
              </a:lnSpc>
            </a:pPr>
            <a:r>
              <a:rPr sz="1200" dirty="0">
                <a:latin typeface="宋体" panose="02010600030101010101" pitchFamily="2" charset="-122"/>
                <a:cs typeface="宋体" panose="02010600030101010101" pitchFamily="2" charset="-122"/>
              </a:rPr>
              <a:t>频概念</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与长短视频形成区隔</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中视频时长为</a:t>
            </a:r>
            <a:r>
              <a:rPr sz="1200" spc="-3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1</a:t>
            </a:r>
            <a:r>
              <a:rPr sz="1200" spc="-3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至</a:t>
            </a:r>
            <a:r>
              <a:rPr sz="1200" spc="-3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30</a:t>
            </a:r>
            <a:r>
              <a:rPr sz="1200" spc="-3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分钟</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适合讲述完整故事</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呈 </a:t>
            </a:r>
            <a:r>
              <a:rPr sz="1200" spc="10" dirty="0">
                <a:latin typeface="宋体" panose="02010600030101010101" pitchFamily="2" charset="-122"/>
                <a:cs typeface="宋体" panose="02010600030101010101" pitchFamily="2" charset="-122"/>
              </a:rPr>
              <a:t>现</a:t>
            </a:r>
            <a:r>
              <a:rPr sz="1200" spc="20" dirty="0">
                <a:latin typeface="宋体" panose="02010600030101010101" pitchFamily="2" charset="-122"/>
                <a:cs typeface="宋体" panose="02010600030101010101" pitchFamily="2" charset="-122"/>
              </a:rPr>
              <a:t>丰</a:t>
            </a:r>
            <a:r>
              <a:rPr sz="1200" spc="10" dirty="0">
                <a:latin typeface="宋体" panose="02010600030101010101" pitchFamily="2" charset="-122"/>
                <a:cs typeface="宋体" panose="02010600030101010101" pitchFamily="2" charset="-122"/>
              </a:rPr>
              <a:t>富视觉</a:t>
            </a:r>
            <a:r>
              <a:rPr sz="1200" spc="20" dirty="0">
                <a:latin typeface="宋体" panose="02010600030101010101" pitchFamily="2" charset="-122"/>
                <a:cs typeface="宋体" panose="02010600030101010101" pitchFamily="2" charset="-122"/>
              </a:rPr>
              <a:t>信</a:t>
            </a:r>
            <a:r>
              <a:rPr sz="1200" spc="10" dirty="0">
                <a:latin typeface="宋体" panose="02010600030101010101" pitchFamily="2" charset="-122"/>
                <a:cs typeface="宋体" panose="02010600030101010101" pitchFamily="2" charset="-122"/>
              </a:rPr>
              <a:t>息。</a:t>
            </a:r>
            <a:r>
              <a:rPr sz="1200" spc="20" dirty="0">
                <a:latin typeface="宋体" panose="02010600030101010101" pitchFamily="2" charset="-122"/>
                <a:cs typeface="宋体" panose="02010600030101010101" pitchFamily="2" charset="-122"/>
              </a:rPr>
              <a:t>知</a:t>
            </a:r>
            <a:r>
              <a:rPr sz="1200" spc="10" dirty="0">
                <a:latin typeface="宋体" panose="02010600030101010101" pitchFamily="2" charset="-122"/>
                <a:cs typeface="宋体" panose="02010600030101010101" pitchFamily="2" charset="-122"/>
              </a:rPr>
              <a:t>乎、小</a:t>
            </a:r>
            <a:r>
              <a:rPr sz="1200" spc="20" dirty="0">
                <a:latin typeface="宋体" panose="02010600030101010101" pitchFamily="2" charset="-122"/>
                <a:cs typeface="宋体" panose="02010600030101010101" pitchFamily="2" charset="-122"/>
              </a:rPr>
              <a:t>红</a:t>
            </a:r>
            <a:r>
              <a:rPr sz="1200" spc="10" dirty="0">
                <a:latin typeface="宋体" panose="02010600030101010101" pitchFamily="2" charset="-122"/>
                <a:cs typeface="宋体" panose="02010600030101010101" pitchFamily="2" charset="-122"/>
              </a:rPr>
              <a:t>书等</a:t>
            </a:r>
            <a:r>
              <a:rPr sz="1200" spc="20" dirty="0">
                <a:latin typeface="宋体" panose="02010600030101010101" pitchFamily="2" charset="-122"/>
                <a:cs typeface="宋体" panose="02010600030101010101" pitchFamily="2" charset="-122"/>
              </a:rPr>
              <a:t>平</a:t>
            </a:r>
            <a:r>
              <a:rPr sz="1200" spc="10" dirty="0">
                <a:latin typeface="宋体" panose="02010600030101010101" pitchFamily="2" charset="-122"/>
                <a:cs typeface="宋体" panose="02010600030101010101" pitchFamily="2" charset="-122"/>
              </a:rPr>
              <a:t>台推出</a:t>
            </a:r>
            <a:r>
              <a:rPr sz="1200" spc="20" dirty="0">
                <a:latin typeface="宋体" panose="02010600030101010101" pitchFamily="2" charset="-122"/>
                <a:cs typeface="宋体" panose="02010600030101010101" pitchFamily="2" charset="-122"/>
              </a:rPr>
              <a:t>扶</a:t>
            </a:r>
            <a:r>
              <a:rPr sz="1200" spc="10" dirty="0">
                <a:latin typeface="宋体" panose="02010600030101010101" pitchFamily="2" charset="-122"/>
                <a:cs typeface="宋体" panose="02010600030101010101" pitchFamily="2" charset="-122"/>
              </a:rPr>
              <a:t>持政</a:t>
            </a:r>
            <a:r>
              <a:rPr sz="1200" spc="20" dirty="0">
                <a:latin typeface="宋体" panose="02010600030101010101" pitchFamily="2" charset="-122"/>
                <a:cs typeface="宋体" panose="02010600030101010101" pitchFamily="2" charset="-122"/>
              </a:rPr>
              <a:t>策</a:t>
            </a:r>
            <a:r>
              <a:rPr sz="1200" spc="10" dirty="0">
                <a:latin typeface="宋体" panose="02010600030101010101" pitchFamily="2" charset="-122"/>
                <a:cs typeface="宋体" panose="02010600030101010101" pitchFamily="2" charset="-122"/>
              </a:rPr>
              <a:t>和专区</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降低</a:t>
            </a:r>
            <a:r>
              <a:rPr sz="1200" spc="20" dirty="0">
                <a:latin typeface="宋体" panose="02010600030101010101" pitchFamily="2" charset="-122"/>
                <a:cs typeface="宋体" panose="02010600030101010101" pitchFamily="2" charset="-122"/>
              </a:rPr>
              <a:t>创</a:t>
            </a:r>
            <a:r>
              <a:rPr sz="1200" spc="10" dirty="0">
                <a:latin typeface="宋体" panose="02010600030101010101" pitchFamily="2" charset="-122"/>
                <a:cs typeface="宋体" panose="02010600030101010101" pitchFamily="2" charset="-122"/>
              </a:rPr>
              <a:t>作门槛</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进</a:t>
            </a:r>
            <a:r>
              <a:rPr sz="1200" dirty="0">
                <a:latin typeface="宋体" panose="02010600030101010101" pitchFamily="2" charset="-122"/>
                <a:cs typeface="宋体" panose="02010600030101010101" pitchFamily="2" charset="-122"/>
              </a:rPr>
              <a:t>入 </a:t>
            </a:r>
            <a:r>
              <a:rPr sz="1200" spc="10" dirty="0">
                <a:latin typeface="宋体" panose="02010600030101010101" pitchFamily="2" charset="-122"/>
                <a:cs typeface="宋体" panose="02010600030101010101" pitchFamily="2" charset="-122"/>
              </a:rPr>
              <a:t>内</a:t>
            </a:r>
            <a:r>
              <a:rPr sz="1200" spc="20" dirty="0">
                <a:latin typeface="宋体" panose="02010600030101010101" pitchFamily="2" charset="-122"/>
                <a:cs typeface="宋体" panose="02010600030101010101" pitchFamily="2" charset="-122"/>
              </a:rPr>
              <a:t>容</a:t>
            </a:r>
            <a:r>
              <a:rPr sz="1200" spc="10" dirty="0">
                <a:latin typeface="宋体" panose="02010600030101010101" pitchFamily="2" charset="-122"/>
                <a:cs typeface="宋体" panose="02010600030101010101" pitchFamily="2" charset="-122"/>
              </a:rPr>
              <a:t>混战时</a:t>
            </a:r>
            <a:r>
              <a:rPr sz="1200" spc="20" dirty="0">
                <a:latin typeface="宋体" panose="02010600030101010101" pitchFamily="2" charset="-122"/>
                <a:cs typeface="宋体" panose="02010600030101010101" pitchFamily="2" charset="-122"/>
              </a:rPr>
              <a:t>代</a:t>
            </a:r>
            <a:r>
              <a:rPr sz="1200" spc="10" dirty="0">
                <a:latin typeface="宋体" panose="02010600030101010101" pitchFamily="2" charset="-122"/>
                <a:cs typeface="宋体" panose="02010600030101010101" pitchFamily="2" charset="-122"/>
              </a:rPr>
              <a:t>。长</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中、短</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频互</a:t>
            </a:r>
            <a:r>
              <a:rPr sz="1200" spc="20" dirty="0">
                <a:latin typeface="宋体" panose="02010600030101010101" pitchFamily="2" charset="-122"/>
                <a:cs typeface="宋体" panose="02010600030101010101" pitchFamily="2" charset="-122"/>
              </a:rPr>
              <a:t>补</a:t>
            </a:r>
            <a:r>
              <a:rPr sz="1200" spc="10" dirty="0">
                <a:latin typeface="宋体" panose="02010600030101010101" pitchFamily="2" charset="-122"/>
                <a:cs typeface="宋体" panose="02010600030101010101" pitchFamily="2" charset="-122"/>
              </a:rPr>
              <a:t>，创作</a:t>
            </a:r>
            <a:r>
              <a:rPr sz="1200" spc="20" dirty="0">
                <a:latin typeface="宋体" panose="02010600030101010101" pitchFamily="2" charset="-122"/>
                <a:cs typeface="宋体" panose="02010600030101010101" pitchFamily="2" charset="-122"/>
              </a:rPr>
              <a:t>者</a:t>
            </a:r>
            <a:r>
              <a:rPr sz="1200" spc="10" dirty="0">
                <a:latin typeface="宋体" panose="02010600030101010101" pitchFamily="2" charset="-122"/>
                <a:cs typeface="宋体" panose="02010600030101010101" pitchFamily="2" charset="-122"/>
              </a:rPr>
              <a:t>数量</a:t>
            </a:r>
            <a:r>
              <a:rPr sz="1200" spc="20" dirty="0">
                <a:latin typeface="宋体" panose="02010600030101010101" pitchFamily="2" charset="-122"/>
                <a:cs typeface="宋体" panose="02010600030101010101" pitchFamily="2" charset="-122"/>
              </a:rPr>
              <a:t>与</a:t>
            </a:r>
            <a:r>
              <a:rPr sz="1200" spc="10" dirty="0">
                <a:latin typeface="宋体" panose="02010600030101010101" pitchFamily="2" charset="-122"/>
                <a:cs typeface="宋体" panose="02010600030101010101" pitchFamily="2" charset="-122"/>
              </a:rPr>
              <a:t>质量、</a:t>
            </a:r>
            <a:r>
              <a:rPr sz="1200" spc="20" dirty="0">
                <a:latin typeface="宋体" panose="02010600030101010101" pitchFamily="2" charset="-122"/>
                <a:cs typeface="宋体" panose="02010600030101010101" pitchFamily="2" charset="-122"/>
              </a:rPr>
              <a:t>持</a:t>
            </a:r>
            <a:r>
              <a:rPr sz="1200" spc="10" dirty="0">
                <a:latin typeface="宋体" panose="02010600030101010101" pitchFamily="2" charset="-122"/>
                <a:cs typeface="宋体" panose="02010600030101010101" pitchFamily="2" charset="-122"/>
              </a:rPr>
              <a:t>续生</a:t>
            </a:r>
            <a:r>
              <a:rPr sz="1200" spc="20" dirty="0">
                <a:latin typeface="宋体" panose="02010600030101010101" pitchFamily="2" charset="-122"/>
                <a:cs typeface="宋体" panose="02010600030101010101" pitchFamily="2" charset="-122"/>
              </a:rPr>
              <a:t>产</a:t>
            </a:r>
            <a:r>
              <a:rPr sz="1200" spc="10" dirty="0">
                <a:latin typeface="宋体" panose="02010600030101010101" pitchFamily="2" charset="-122"/>
                <a:cs typeface="宋体" panose="02010600030101010101" pitchFamily="2" charset="-122"/>
              </a:rPr>
              <a:t>能力、</a:t>
            </a:r>
            <a:r>
              <a:rPr sz="1200" spc="20" dirty="0">
                <a:latin typeface="宋体" panose="02010600030101010101" pitchFamily="2" charset="-122"/>
                <a:cs typeface="宋体" panose="02010600030101010101" pitchFamily="2" charset="-122"/>
              </a:rPr>
              <a:t>商</a:t>
            </a:r>
            <a:r>
              <a:rPr sz="1200" spc="10" dirty="0">
                <a:latin typeface="宋体" panose="02010600030101010101" pitchFamily="2" charset="-122"/>
                <a:cs typeface="宋体" panose="02010600030101010101" pitchFamily="2" charset="-122"/>
              </a:rPr>
              <a:t>业</a:t>
            </a:r>
            <a:r>
              <a:rPr sz="1200" dirty="0">
                <a:latin typeface="宋体" panose="02010600030101010101" pitchFamily="2" charset="-122"/>
                <a:cs typeface="宋体" panose="02010600030101010101" pitchFamily="2" charset="-122"/>
              </a:rPr>
              <a:t>化 变现能力成为视频平台发展得关键。</a:t>
            </a:r>
            <a:endParaRPr sz="1200">
              <a:latin typeface="宋体" panose="02010600030101010101" pitchFamily="2" charset="-122"/>
              <a:cs typeface="宋体" panose="02010600030101010101" pitchFamily="2" charset="-122"/>
            </a:endParaRPr>
          </a:p>
          <a:p>
            <a:pPr>
              <a:lnSpc>
                <a:spcPct val="100000"/>
              </a:lnSpc>
              <a:spcBef>
                <a:spcPts val="15"/>
              </a:spcBef>
            </a:pPr>
            <a:endParaRPr sz="900">
              <a:latin typeface="宋体" panose="02010600030101010101" pitchFamily="2" charset="-122"/>
              <a:cs typeface="宋体" panose="02010600030101010101" pitchFamily="2" charset="-122"/>
            </a:endParaRPr>
          </a:p>
          <a:p>
            <a:pPr marL="190500">
              <a:lnSpc>
                <a:spcPct val="100000"/>
              </a:lnSpc>
            </a:pPr>
            <a:r>
              <a:rPr sz="1400" b="1" dirty="0">
                <a:latin typeface="黑体" panose="02010609060101010101" charset="-122"/>
                <a:cs typeface="黑体" panose="02010609060101010101" charset="-122"/>
              </a:rPr>
              <a:t>1.3.2</a:t>
            </a:r>
            <a:r>
              <a:rPr sz="1400" b="1" spc="-370" dirty="0">
                <a:latin typeface="黑体" panose="02010609060101010101" charset="-122"/>
                <a:cs typeface="黑体" panose="02010609060101010101" charset="-122"/>
              </a:rPr>
              <a:t> </a:t>
            </a:r>
            <a:r>
              <a:rPr sz="1400" b="1" spc="-10" dirty="0">
                <a:latin typeface="黑体" panose="02010609060101010101" charset="-122"/>
                <a:cs typeface="黑体" panose="02010609060101010101" charset="-122"/>
              </a:rPr>
              <a:t>发展趋</a:t>
            </a:r>
            <a:r>
              <a:rPr sz="1400" b="1" spc="-5" dirty="0">
                <a:latin typeface="黑体" panose="02010609060101010101" charset="-122"/>
                <a:cs typeface="黑体" panose="02010609060101010101" charset="-122"/>
              </a:rPr>
              <a:t>势</a:t>
            </a:r>
            <a:endParaRPr sz="1400">
              <a:latin typeface="黑体" panose="02010609060101010101" charset="-122"/>
              <a:cs typeface="黑体" panose="02010609060101010101" charset="-122"/>
            </a:endParaRPr>
          </a:p>
          <a:p>
            <a:pPr marL="190500" marR="259080" indent="304800" algn="just">
              <a:lnSpc>
                <a:spcPct val="163000"/>
              </a:lnSpc>
              <a:spcBef>
                <a:spcPts val="270"/>
              </a:spcBef>
            </a:pPr>
            <a:r>
              <a:rPr sz="1200" spc="10" dirty="0">
                <a:latin typeface="宋体" panose="02010600030101010101" pitchFamily="2" charset="-122"/>
                <a:cs typeface="宋体" panose="02010600030101010101" pitchFamily="2" charset="-122"/>
              </a:rPr>
              <a:t>我</a:t>
            </a:r>
            <a:r>
              <a:rPr sz="1200" spc="20" dirty="0">
                <a:latin typeface="宋体" panose="02010600030101010101" pitchFamily="2" charset="-122"/>
                <a:cs typeface="宋体" panose="02010600030101010101" pitchFamily="2" charset="-122"/>
              </a:rPr>
              <a:t>国</a:t>
            </a:r>
            <a:r>
              <a:rPr sz="1200" spc="10" dirty="0">
                <a:latin typeface="宋体" panose="02010600030101010101" pitchFamily="2" charset="-122"/>
                <a:cs typeface="宋体" panose="02010600030101010101" pitchFamily="2" charset="-122"/>
              </a:rPr>
              <a:t>视频</a:t>
            </a:r>
            <a:r>
              <a:rPr sz="1200" spc="20" dirty="0">
                <a:latin typeface="宋体" panose="02010600030101010101" pitchFamily="2" charset="-122"/>
                <a:cs typeface="宋体" panose="02010600030101010101" pitchFamily="2" charset="-122"/>
              </a:rPr>
              <a:t>行</a:t>
            </a:r>
            <a:r>
              <a:rPr sz="1200" spc="10" dirty="0">
                <a:latin typeface="宋体" panose="02010600030101010101" pitchFamily="2" charset="-122"/>
                <a:cs typeface="宋体" panose="02010600030101010101" pitchFamily="2" charset="-122"/>
              </a:rPr>
              <a:t>业</a:t>
            </a:r>
            <a:r>
              <a:rPr sz="1200" spc="20" dirty="0">
                <a:latin typeface="宋体" panose="02010600030101010101" pitchFamily="2" charset="-122"/>
                <a:cs typeface="宋体" panose="02010600030101010101" pitchFamily="2" charset="-122"/>
              </a:rPr>
              <a:t>面</a:t>
            </a:r>
            <a:r>
              <a:rPr sz="1200" spc="10" dirty="0">
                <a:latin typeface="宋体" panose="02010600030101010101" pitchFamily="2" charset="-122"/>
                <a:cs typeface="宋体" panose="02010600030101010101" pitchFamily="2" charset="-122"/>
              </a:rPr>
              <a:t>临挑</a:t>
            </a:r>
            <a:r>
              <a:rPr sz="1200" spc="20" dirty="0">
                <a:latin typeface="宋体" panose="02010600030101010101" pitchFamily="2" charset="-122"/>
                <a:cs typeface="宋体" panose="02010600030101010101" pitchFamily="2" charset="-122"/>
              </a:rPr>
              <a:t>战</a:t>
            </a:r>
            <a:r>
              <a:rPr sz="1200" spc="10" dirty="0">
                <a:latin typeface="宋体" panose="02010600030101010101" pitchFamily="2" charset="-122"/>
                <a:cs typeface="宋体" panose="02010600030101010101" pitchFamily="2" charset="-122"/>
              </a:rPr>
              <a:t>，主</a:t>
            </a:r>
            <a:r>
              <a:rPr sz="1200" spc="20" dirty="0">
                <a:latin typeface="宋体" panose="02010600030101010101" pitchFamily="2" charset="-122"/>
                <a:cs typeface="宋体" panose="02010600030101010101" pitchFamily="2" charset="-122"/>
              </a:rPr>
              <a:t>要</a:t>
            </a:r>
            <a:r>
              <a:rPr sz="1200" spc="10" dirty="0">
                <a:latin typeface="宋体" panose="02010600030101010101" pitchFamily="2" charset="-122"/>
                <a:cs typeface="宋体" panose="02010600030101010101" pitchFamily="2" charset="-122"/>
              </a:rPr>
              <a:t>是创</a:t>
            </a:r>
            <a:r>
              <a:rPr sz="1200" spc="20" dirty="0">
                <a:latin typeface="宋体" panose="02010600030101010101" pitchFamily="2" charset="-122"/>
                <a:cs typeface="宋体" panose="02010600030101010101" pitchFamily="2" charset="-122"/>
              </a:rPr>
              <a:t>作</a:t>
            </a:r>
            <a:r>
              <a:rPr sz="1200" spc="10" dirty="0">
                <a:latin typeface="宋体" panose="02010600030101010101" pitchFamily="2" charset="-122"/>
                <a:cs typeface="宋体" panose="02010600030101010101" pitchFamily="2" charset="-122"/>
              </a:rPr>
              <a:t>者</a:t>
            </a:r>
            <a:r>
              <a:rPr sz="1200" spc="20" dirty="0">
                <a:latin typeface="宋体" panose="02010600030101010101" pitchFamily="2" charset="-122"/>
                <a:cs typeface="宋体" panose="02010600030101010101" pitchFamily="2" charset="-122"/>
              </a:rPr>
              <a:t>数</a:t>
            </a:r>
            <a:r>
              <a:rPr sz="1200" spc="10" dirty="0">
                <a:latin typeface="宋体" panose="02010600030101010101" pitchFamily="2" charset="-122"/>
                <a:cs typeface="宋体" panose="02010600030101010101" pitchFamily="2" charset="-122"/>
              </a:rPr>
              <a:t>量不</a:t>
            </a:r>
            <a:r>
              <a:rPr sz="1200" spc="20" dirty="0">
                <a:latin typeface="宋体" panose="02010600030101010101" pitchFamily="2" charset="-122"/>
                <a:cs typeface="宋体" panose="02010600030101010101" pitchFamily="2" charset="-122"/>
              </a:rPr>
              <a:t>足</a:t>
            </a:r>
            <a:r>
              <a:rPr sz="1200" spc="10" dirty="0">
                <a:latin typeface="宋体" panose="02010600030101010101" pitchFamily="2" charset="-122"/>
                <a:cs typeface="宋体" panose="02010600030101010101" pitchFamily="2" charset="-122"/>
              </a:rPr>
              <a:t>导致</a:t>
            </a:r>
            <a:r>
              <a:rPr sz="1200" spc="20" dirty="0">
                <a:latin typeface="宋体" panose="02010600030101010101" pitchFamily="2" charset="-122"/>
                <a:cs typeface="宋体" panose="02010600030101010101" pitchFamily="2" charset="-122"/>
              </a:rPr>
              <a:t>内</a:t>
            </a:r>
            <a:r>
              <a:rPr sz="1200" spc="10" dirty="0">
                <a:latin typeface="宋体" panose="02010600030101010101" pitchFamily="2" charset="-122"/>
                <a:cs typeface="宋体" panose="02010600030101010101" pitchFamily="2" charset="-122"/>
              </a:rPr>
              <a:t>容质</a:t>
            </a:r>
            <a:r>
              <a:rPr sz="1200" spc="20" dirty="0">
                <a:latin typeface="宋体" panose="02010600030101010101" pitchFamily="2" charset="-122"/>
                <a:cs typeface="宋体" panose="02010600030101010101" pitchFamily="2" charset="-122"/>
              </a:rPr>
              <a:t>量</a:t>
            </a:r>
            <a:r>
              <a:rPr sz="1200" spc="10" dirty="0">
                <a:latin typeface="宋体" panose="02010600030101010101" pitchFamily="2" charset="-122"/>
                <a:cs typeface="宋体" panose="02010600030101010101" pitchFamily="2" charset="-122"/>
              </a:rPr>
              <a:t>参</a:t>
            </a:r>
            <a:r>
              <a:rPr sz="1200" spc="20" dirty="0">
                <a:latin typeface="宋体" panose="02010600030101010101" pitchFamily="2" charset="-122"/>
                <a:cs typeface="宋体" panose="02010600030101010101" pitchFamily="2" charset="-122"/>
              </a:rPr>
              <a:t>差</a:t>
            </a:r>
            <a:r>
              <a:rPr sz="1200" spc="10" dirty="0">
                <a:latin typeface="宋体" panose="02010600030101010101" pitchFamily="2" charset="-122"/>
                <a:cs typeface="宋体" panose="02010600030101010101" pitchFamily="2" charset="-122"/>
              </a:rPr>
              <a:t>不齐</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各</a:t>
            </a:r>
            <a:r>
              <a:rPr sz="1200" dirty="0">
                <a:latin typeface="宋体" panose="02010600030101010101" pitchFamily="2" charset="-122"/>
                <a:cs typeface="宋体" panose="02010600030101010101" pitchFamily="2" charset="-122"/>
              </a:rPr>
              <a:t>大 </a:t>
            </a:r>
            <a:r>
              <a:rPr sz="1200" spc="10" dirty="0">
                <a:latin typeface="宋体" panose="02010600030101010101" pitchFamily="2" charset="-122"/>
                <a:cs typeface="宋体" panose="02010600030101010101" pitchFamily="2" charset="-122"/>
              </a:rPr>
              <a:t>平</a:t>
            </a:r>
            <a:r>
              <a:rPr sz="1200" spc="20" dirty="0">
                <a:latin typeface="宋体" panose="02010600030101010101" pitchFamily="2" charset="-122"/>
                <a:cs typeface="宋体" panose="02010600030101010101" pitchFamily="2" charset="-122"/>
              </a:rPr>
              <a:t>台</a:t>
            </a:r>
            <a:r>
              <a:rPr sz="1200" spc="10" dirty="0">
                <a:latin typeface="宋体" panose="02010600030101010101" pitchFamily="2" charset="-122"/>
                <a:cs typeface="宋体" panose="02010600030101010101" pitchFamily="2" charset="-122"/>
              </a:rPr>
              <a:t>通过优</a:t>
            </a:r>
            <a:r>
              <a:rPr sz="1200" spc="20" dirty="0">
                <a:latin typeface="宋体" panose="02010600030101010101" pitchFamily="2" charset="-122"/>
                <a:cs typeface="宋体" panose="02010600030101010101" pitchFamily="2" charset="-122"/>
              </a:rPr>
              <a:t>厚</a:t>
            </a:r>
            <a:r>
              <a:rPr sz="1200" spc="10" dirty="0">
                <a:latin typeface="宋体" panose="02010600030101010101" pitchFamily="2" charset="-122"/>
                <a:cs typeface="宋体" panose="02010600030101010101" pitchFamily="2" charset="-122"/>
              </a:rPr>
              <a:t>条件</a:t>
            </a:r>
            <a:r>
              <a:rPr sz="1200" spc="20" dirty="0">
                <a:latin typeface="宋体" panose="02010600030101010101" pitchFamily="2" charset="-122"/>
                <a:cs typeface="宋体" panose="02010600030101010101" pitchFamily="2" charset="-122"/>
              </a:rPr>
              <a:t>吸</a:t>
            </a:r>
            <a:r>
              <a:rPr sz="1200" spc="10" dirty="0">
                <a:latin typeface="宋体" panose="02010600030101010101" pitchFamily="2" charset="-122"/>
                <a:cs typeface="宋体" panose="02010600030101010101" pitchFamily="2" charset="-122"/>
              </a:rPr>
              <a:t>引优质</a:t>
            </a:r>
            <a:r>
              <a:rPr sz="1200" spc="20" dirty="0">
                <a:latin typeface="宋体" panose="02010600030101010101" pitchFamily="2" charset="-122"/>
                <a:cs typeface="宋体" panose="02010600030101010101" pitchFamily="2" charset="-122"/>
              </a:rPr>
              <a:t>创</a:t>
            </a:r>
            <a:r>
              <a:rPr sz="1200" spc="10" dirty="0">
                <a:latin typeface="宋体" panose="02010600030101010101" pitchFamily="2" charset="-122"/>
                <a:cs typeface="宋体" panose="02010600030101010101" pitchFamily="2" charset="-122"/>
              </a:rPr>
              <a:t>作者</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但短剧</a:t>
            </a:r>
            <a:r>
              <a:rPr sz="1200" spc="20" dirty="0">
                <a:latin typeface="宋体" panose="02010600030101010101" pitchFamily="2" charset="-122"/>
                <a:cs typeface="宋体" panose="02010600030101010101" pitchFamily="2" charset="-122"/>
              </a:rPr>
              <a:t>普</a:t>
            </a:r>
            <a:r>
              <a:rPr sz="1200" spc="10" dirty="0">
                <a:latin typeface="宋体" panose="02010600030101010101" pitchFamily="2" charset="-122"/>
                <a:cs typeface="宋体" panose="02010600030101010101" pitchFamily="2" charset="-122"/>
              </a:rPr>
              <a:t>遍存</a:t>
            </a:r>
            <a:r>
              <a:rPr sz="1200" spc="20" dirty="0">
                <a:latin typeface="宋体" panose="02010600030101010101" pitchFamily="2" charset="-122"/>
                <a:cs typeface="宋体" panose="02010600030101010101" pitchFamily="2" charset="-122"/>
              </a:rPr>
              <a:t>在</a:t>
            </a:r>
            <a:r>
              <a:rPr sz="1200" spc="10" dirty="0">
                <a:latin typeface="宋体" panose="02010600030101010101" pitchFamily="2" charset="-122"/>
                <a:cs typeface="宋体" panose="02010600030101010101" pitchFamily="2" charset="-122"/>
              </a:rPr>
              <a:t>同质化</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粗糙</a:t>
            </a:r>
            <a:r>
              <a:rPr sz="1200" spc="20" dirty="0">
                <a:latin typeface="宋体" panose="02010600030101010101" pitchFamily="2" charset="-122"/>
                <a:cs typeface="宋体" panose="02010600030101010101" pitchFamily="2" charset="-122"/>
              </a:rPr>
              <a:t>化</a:t>
            </a:r>
            <a:r>
              <a:rPr sz="1200" spc="10" dirty="0">
                <a:latin typeface="宋体" panose="02010600030101010101" pitchFamily="2" charset="-122"/>
                <a:cs typeface="宋体" panose="02010600030101010101" pitchFamily="2" charset="-122"/>
              </a:rPr>
              <a:t>问题。</a:t>
            </a:r>
            <a:r>
              <a:rPr sz="1200" spc="20" dirty="0">
                <a:latin typeface="宋体" panose="02010600030101010101" pitchFamily="2" charset="-122"/>
                <a:cs typeface="宋体" panose="02010600030101010101" pitchFamily="2" charset="-122"/>
              </a:rPr>
              <a:t>盗</a:t>
            </a:r>
            <a:r>
              <a:rPr sz="1200" spc="10" dirty="0">
                <a:latin typeface="宋体" panose="02010600030101010101" pitchFamily="2" charset="-122"/>
                <a:cs typeface="宋体" panose="02010600030101010101" pitchFamily="2" charset="-122"/>
              </a:rPr>
              <a:t>版</a:t>
            </a:r>
            <a:r>
              <a:rPr sz="1200" dirty="0">
                <a:latin typeface="宋体" panose="02010600030101010101" pitchFamily="2" charset="-122"/>
                <a:cs typeface="宋体" panose="02010600030101010101" pitchFamily="2" charset="-122"/>
              </a:rPr>
              <a:t>和 </a:t>
            </a:r>
            <a:r>
              <a:rPr sz="1200" spc="10" dirty="0">
                <a:latin typeface="宋体" panose="02010600030101010101" pitchFamily="2" charset="-122"/>
                <a:cs typeface="宋体" panose="02010600030101010101" pitchFamily="2" charset="-122"/>
              </a:rPr>
              <a:t>侵</a:t>
            </a:r>
            <a:r>
              <a:rPr sz="1200" spc="20" dirty="0">
                <a:latin typeface="宋体" panose="02010600030101010101" pitchFamily="2" charset="-122"/>
                <a:cs typeface="宋体" panose="02010600030101010101" pitchFamily="2" charset="-122"/>
              </a:rPr>
              <a:t>权</a:t>
            </a:r>
            <a:r>
              <a:rPr sz="1200" spc="10" dirty="0">
                <a:latin typeface="宋体" panose="02010600030101010101" pitchFamily="2" charset="-122"/>
                <a:cs typeface="宋体" panose="02010600030101010101" pitchFamily="2" charset="-122"/>
              </a:rPr>
              <a:t>问题严</a:t>
            </a:r>
            <a:r>
              <a:rPr sz="1200" spc="20" dirty="0">
                <a:latin typeface="宋体" panose="02010600030101010101" pitchFamily="2" charset="-122"/>
                <a:cs typeface="宋体" panose="02010600030101010101" pitchFamily="2" charset="-122"/>
              </a:rPr>
              <a:t>重</a:t>
            </a:r>
            <a:r>
              <a:rPr sz="1200" spc="10" dirty="0">
                <a:latin typeface="宋体" panose="02010600030101010101" pitchFamily="2" charset="-122"/>
                <a:cs typeface="宋体" panose="02010600030101010101" pitchFamily="2" charset="-122"/>
              </a:rPr>
              <a:t>，影</a:t>
            </a:r>
            <a:r>
              <a:rPr sz="1200" spc="20" dirty="0">
                <a:latin typeface="宋体" panose="02010600030101010101" pitchFamily="2" charset="-122"/>
                <a:cs typeface="宋体" panose="02010600030101010101" pitchFamily="2" charset="-122"/>
              </a:rPr>
              <a:t>响</a:t>
            </a:r>
            <a:r>
              <a:rPr sz="1200" spc="10" dirty="0">
                <a:latin typeface="宋体" panose="02010600030101010101" pitchFamily="2" charset="-122"/>
                <a:cs typeface="宋体" panose="02010600030101010101" pitchFamily="2" charset="-122"/>
              </a:rPr>
              <a:t>整个视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市场</a:t>
            </a:r>
            <a:r>
              <a:rPr sz="1200" spc="20" dirty="0">
                <a:latin typeface="宋体" panose="02010600030101010101" pitchFamily="2" charset="-122"/>
                <a:cs typeface="宋体" panose="02010600030101010101" pitchFamily="2" charset="-122"/>
              </a:rPr>
              <a:t>秩</a:t>
            </a:r>
            <a:r>
              <a:rPr sz="1200" spc="10" dirty="0">
                <a:latin typeface="宋体" panose="02010600030101010101" pitchFamily="2" charset="-122"/>
                <a:cs typeface="宋体" panose="02010600030101010101" pitchFamily="2" charset="-122"/>
              </a:rPr>
              <a:t>序。中</a:t>
            </a:r>
            <a:r>
              <a:rPr sz="1200" spc="20" dirty="0">
                <a:latin typeface="宋体" panose="02010600030101010101" pitchFamily="2" charset="-122"/>
                <a:cs typeface="宋体" panose="02010600030101010101" pitchFamily="2" charset="-122"/>
              </a:rPr>
              <a:t>视</a:t>
            </a:r>
            <a:r>
              <a:rPr sz="1200" spc="10" dirty="0">
                <a:latin typeface="宋体" panose="02010600030101010101" pitchFamily="2" charset="-122"/>
                <a:cs typeface="宋体" panose="02010600030101010101" pitchFamily="2" charset="-122"/>
              </a:rPr>
              <a:t>频作</a:t>
            </a:r>
            <a:r>
              <a:rPr sz="1200" spc="20" dirty="0">
                <a:latin typeface="宋体" panose="02010600030101010101" pitchFamily="2" charset="-122"/>
                <a:cs typeface="宋体" panose="02010600030101010101" pitchFamily="2" charset="-122"/>
              </a:rPr>
              <a:t>为</a:t>
            </a:r>
            <a:r>
              <a:rPr sz="1200" spc="10" dirty="0">
                <a:latin typeface="宋体" panose="02010600030101010101" pitchFamily="2" charset="-122"/>
                <a:cs typeface="宋体" panose="02010600030101010101" pitchFamily="2" charset="-122"/>
              </a:rPr>
              <a:t>长短视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创作</a:t>
            </a:r>
            <a:r>
              <a:rPr sz="1200" spc="20" dirty="0">
                <a:latin typeface="宋体" panose="02010600030101010101" pitchFamily="2" charset="-122"/>
                <a:cs typeface="宋体" panose="02010600030101010101" pitchFamily="2" charset="-122"/>
              </a:rPr>
              <a:t>者</a:t>
            </a:r>
            <a:r>
              <a:rPr sz="1200" spc="10" dirty="0">
                <a:latin typeface="宋体" panose="02010600030101010101" pitchFamily="2" charset="-122"/>
                <a:cs typeface="宋体" panose="02010600030101010101" pitchFamily="2" charset="-122"/>
              </a:rPr>
              <a:t>得新舞</a:t>
            </a:r>
            <a:r>
              <a:rPr sz="1200" spc="20" dirty="0">
                <a:latin typeface="宋体" panose="02010600030101010101" pitchFamily="2" charset="-122"/>
                <a:cs typeface="宋体" panose="02010600030101010101" pitchFamily="2" charset="-122"/>
              </a:rPr>
              <a:t>台</a:t>
            </a:r>
            <a:r>
              <a:rPr sz="1200" spc="1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具 </a:t>
            </a:r>
            <a:r>
              <a:rPr sz="1200" spc="10" dirty="0">
                <a:latin typeface="宋体" panose="02010600030101010101" pitchFamily="2" charset="-122"/>
                <a:cs typeface="宋体" panose="02010600030101010101" pitchFamily="2" charset="-122"/>
              </a:rPr>
              <a:t>有</a:t>
            </a:r>
            <a:r>
              <a:rPr sz="1200" spc="20" dirty="0">
                <a:latin typeface="宋体" panose="02010600030101010101" pitchFamily="2" charset="-122"/>
                <a:cs typeface="宋体" panose="02010600030101010101" pitchFamily="2" charset="-122"/>
              </a:rPr>
              <a:t>巨</a:t>
            </a:r>
            <a:r>
              <a:rPr sz="1200" spc="10" dirty="0">
                <a:latin typeface="宋体" panose="02010600030101010101" pitchFamily="2" charset="-122"/>
                <a:cs typeface="宋体" panose="02010600030101010101" pitchFamily="2" charset="-122"/>
              </a:rPr>
              <a:t>大发展</a:t>
            </a:r>
            <a:r>
              <a:rPr sz="1200" spc="20" dirty="0">
                <a:latin typeface="宋体" panose="02010600030101010101" pitchFamily="2" charset="-122"/>
                <a:cs typeface="宋体" panose="02010600030101010101" pitchFamily="2" charset="-122"/>
              </a:rPr>
              <a:t>潜</a:t>
            </a:r>
            <a:r>
              <a:rPr sz="1200" spc="10" dirty="0">
                <a:latin typeface="宋体" panose="02010600030101010101" pitchFamily="2" charset="-122"/>
                <a:cs typeface="宋体" panose="02010600030101010101" pitchFamily="2" charset="-122"/>
              </a:rPr>
              <a:t>力。</a:t>
            </a:r>
            <a:r>
              <a:rPr sz="1200" dirty="0">
                <a:latin typeface="宋体" panose="02010600030101010101" pitchFamily="2" charset="-122"/>
                <a:cs typeface="宋体" panose="02010600030101010101" pitchFamily="2" charset="-122"/>
              </a:rPr>
              <a:t>5</a:t>
            </a:r>
            <a:r>
              <a:rPr sz="1200" spc="10" dirty="0">
                <a:latin typeface="宋体" panose="02010600030101010101" pitchFamily="2" charset="-122"/>
                <a:cs typeface="宋体" panose="02010600030101010101" pitchFamily="2" charset="-122"/>
              </a:rPr>
              <a:t>G、</a:t>
            </a:r>
            <a:r>
              <a:rPr sz="1200" spc="20" dirty="0">
                <a:latin typeface="宋体" panose="02010600030101010101" pitchFamily="2" charset="-122"/>
                <a:cs typeface="宋体" panose="02010600030101010101" pitchFamily="2" charset="-122"/>
              </a:rPr>
              <a:t>人</a:t>
            </a:r>
            <a:r>
              <a:rPr sz="1200" spc="10" dirty="0">
                <a:latin typeface="宋体" panose="02010600030101010101" pitchFamily="2" charset="-122"/>
                <a:cs typeface="宋体" panose="02010600030101010101" pitchFamily="2" charset="-122"/>
              </a:rPr>
              <a:t>工智能</a:t>
            </a:r>
            <a:r>
              <a:rPr sz="1200" spc="20" dirty="0">
                <a:latin typeface="宋体" panose="02010600030101010101" pitchFamily="2" charset="-122"/>
                <a:cs typeface="宋体" panose="02010600030101010101" pitchFamily="2" charset="-122"/>
              </a:rPr>
              <a:t>和</a:t>
            </a:r>
            <a:r>
              <a:rPr sz="1200" spc="10" dirty="0">
                <a:latin typeface="宋体" panose="02010600030101010101" pitchFamily="2" charset="-122"/>
                <a:cs typeface="宋体" panose="02010600030101010101" pitchFamily="2" charset="-122"/>
              </a:rPr>
              <a:t>大数</a:t>
            </a:r>
            <a:r>
              <a:rPr sz="1200" spc="20" dirty="0">
                <a:latin typeface="宋体" panose="02010600030101010101" pitchFamily="2" charset="-122"/>
                <a:cs typeface="宋体" panose="02010600030101010101" pitchFamily="2" charset="-122"/>
              </a:rPr>
              <a:t>据</a:t>
            </a:r>
            <a:r>
              <a:rPr sz="1200" spc="10" dirty="0">
                <a:latin typeface="宋体" panose="02010600030101010101" pitchFamily="2" charset="-122"/>
                <a:cs typeface="宋体" panose="02010600030101010101" pitchFamily="2" charset="-122"/>
              </a:rPr>
              <a:t>技术得</a:t>
            </a:r>
            <a:r>
              <a:rPr sz="1200" spc="20" dirty="0">
                <a:latin typeface="宋体" panose="02010600030101010101" pitchFamily="2" charset="-122"/>
                <a:cs typeface="宋体" panose="02010600030101010101" pitchFamily="2" charset="-122"/>
              </a:rPr>
              <a:t>发</a:t>
            </a:r>
            <a:r>
              <a:rPr sz="1200" spc="10" dirty="0">
                <a:latin typeface="宋体" panose="02010600030101010101" pitchFamily="2" charset="-122"/>
                <a:cs typeface="宋体" panose="02010600030101010101" pitchFamily="2" charset="-122"/>
              </a:rPr>
              <a:t>展将</a:t>
            </a:r>
            <a:r>
              <a:rPr sz="1200" spc="20" dirty="0">
                <a:latin typeface="宋体" panose="02010600030101010101" pitchFamily="2" charset="-122"/>
                <a:cs typeface="宋体" panose="02010600030101010101" pitchFamily="2" charset="-122"/>
              </a:rPr>
              <a:t>降</a:t>
            </a:r>
            <a:r>
              <a:rPr sz="1200" spc="10" dirty="0">
                <a:latin typeface="宋体" panose="02010600030101010101" pitchFamily="2" charset="-122"/>
                <a:cs typeface="宋体" panose="02010600030101010101" pitchFamily="2" charset="-122"/>
              </a:rPr>
              <a:t>低中视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制作</a:t>
            </a:r>
            <a:r>
              <a:rPr sz="1200" spc="20" dirty="0">
                <a:latin typeface="宋体" panose="02010600030101010101" pitchFamily="2" charset="-122"/>
                <a:cs typeface="宋体" panose="02010600030101010101" pitchFamily="2" charset="-122"/>
              </a:rPr>
              <a:t>门</a:t>
            </a:r>
            <a:r>
              <a:rPr sz="1200" spc="10" dirty="0">
                <a:latin typeface="宋体" panose="02010600030101010101" pitchFamily="2" charset="-122"/>
                <a:cs typeface="宋体" panose="02010600030101010101" pitchFamily="2" charset="-122"/>
              </a:rPr>
              <a:t>槛，促</a:t>
            </a:r>
            <a:r>
              <a:rPr sz="1200" dirty="0">
                <a:latin typeface="宋体" panose="02010600030101010101" pitchFamily="2" charset="-122"/>
                <a:cs typeface="宋体" panose="02010600030101010101" pitchFamily="2" charset="-122"/>
              </a:rPr>
              <a:t>进 优质内容产出</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内容策划能力将成为平台得核心竞争力</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采</a:t>
            </a:r>
            <a:r>
              <a:rPr sz="1200" spc="-15" dirty="0">
                <a:latin typeface="宋体" panose="02010600030101010101" pitchFamily="2" charset="-122"/>
                <a:cs typeface="宋体" panose="02010600030101010101" pitchFamily="2" charset="-122"/>
              </a:rPr>
              <a:t>用</a:t>
            </a:r>
            <a:r>
              <a:rPr sz="1200" dirty="0">
                <a:latin typeface="宋体" panose="02010600030101010101" pitchFamily="2" charset="-122"/>
                <a:cs typeface="宋体" panose="02010600030101010101" pitchFamily="2" charset="-122"/>
              </a:rPr>
              <a:t>“社交+算法</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双驱并 行得分发模式有望优化分发模式，减少对算法推荐得依赖。</a:t>
            </a:r>
            <a:endParaRPr sz="1200">
              <a:latin typeface="宋体" panose="02010600030101010101" pitchFamily="2" charset="-122"/>
              <a:cs typeface="宋体" panose="02010600030101010101" pitchFamily="2" charset="-122"/>
            </a:endParaRPr>
          </a:p>
          <a:p>
            <a:pPr>
              <a:lnSpc>
                <a:spcPct val="100000"/>
              </a:lnSpc>
              <a:spcBef>
                <a:spcPts val="15"/>
              </a:spcBef>
            </a:pPr>
            <a:endParaRPr sz="850">
              <a:latin typeface="宋体" panose="02010600030101010101" pitchFamily="2" charset="-122"/>
              <a:cs typeface="宋体" panose="02010600030101010101" pitchFamily="2" charset="-122"/>
            </a:endParaRPr>
          </a:p>
          <a:p>
            <a:pPr marL="190500">
              <a:lnSpc>
                <a:spcPct val="100000"/>
              </a:lnSpc>
            </a:pPr>
            <a:r>
              <a:rPr sz="1500" b="1" spc="-5" dirty="0">
                <a:latin typeface="黑体" panose="02010609060101010101" charset="-122"/>
                <a:cs typeface="黑体" panose="02010609060101010101" charset="-122"/>
              </a:rPr>
              <a:t>1.4</a:t>
            </a:r>
            <a:r>
              <a:rPr sz="1500" b="1" spc="-15" dirty="0">
                <a:latin typeface="黑体" panose="02010609060101010101" charset="-122"/>
                <a:cs typeface="黑体" panose="02010609060101010101" charset="-122"/>
              </a:rPr>
              <a:t> </a:t>
            </a:r>
            <a:r>
              <a:rPr sz="1500" b="1" spc="-10" dirty="0">
                <a:latin typeface="黑体" panose="02010609060101010101" charset="-122"/>
                <a:cs typeface="黑体" panose="02010609060101010101" charset="-122"/>
              </a:rPr>
              <a:t>本</a:t>
            </a:r>
            <a:r>
              <a:rPr sz="1500" b="1" dirty="0">
                <a:latin typeface="黑体" panose="02010609060101010101" charset="-122"/>
                <a:cs typeface="黑体" panose="02010609060101010101" charset="-122"/>
              </a:rPr>
              <a:t>文</a:t>
            </a:r>
            <a:r>
              <a:rPr sz="1500" b="1" spc="-10" dirty="0">
                <a:latin typeface="黑体" panose="02010609060101010101" charset="-122"/>
                <a:cs typeface="黑体" panose="02010609060101010101" charset="-122"/>
              </a:rPr>
              <a:t>组</a:t>
            </a:r>
            <a:r>
              <a:rPr sz="1500" b="1" dirty="0">
                <a:latin typeface="黑体" panose="02010609060101010101" charset="-122"/>
                <a:cs typeface="黑体" panose="02010609060101010101" charset="-122"/>
              </a:rPr>
              <a:t>织</a:t>
            </a:r>
            <a:r>
              <a:rPr sz="1500" b="1" spc="-10" dirty="0">
                <a:latin typeface="黑体" panose="02010609060101010101" charset="-122"/>
                <a:cs typeface="黑体" panose="02010609060101010101" charset="-122"/>
              </a:rPr>
              <a:t>结构</a:t>
            </a:r>
            <a:endParaRPr sz="1500">
              <a:latin typeface="黑体" panose="02010609060101010101" charset="-122"/>
              <a:cs typeface="黑体" panose="02010609060101010101" charset="-122"/>
            </a:endParaRPr>
          </a:p>
          <a:p>
            <a:pPr marL="495300">
              <a:lnSpc>
                <a:spcPct val="100000"/>
              </a:lnSpc>
              <a:spcBef>
                <a:spcPts val="1115"/>
              </a:spcBef>
            </a:pPr>
            <a:r>
              <a:rPr sz="1200" dirty="0">
                <a:latin typeface="宋体" panose="02010600030101010101" pitchFamily="2" charset="-122"/>
                <a:cs typeface="宋体" panose="02010600030101010101" pitchFamily="2" charset="-122"/>
              </a:rPr>
              <a:t>本文一共六章，具体安排如下所示。</a:t>
            </a:r>
            <a:endParaRPr sz="1200">
              <a:latin typeface="宋体" panose="02010600030101010101" pitchFamily="2" charset="-122"/>
              <a:cs typeface="宋体" panose="02010600030101010101" pitchFamily="2" charset="-122"/>
            </a:endParaRPr>
          </a:p>
          <a:p>
            <a:pPr marL="190500" marR="260350" indent="304800">
              <a:lnSpc>
                <a:spcPct val="163000"/>
              </a:lnSpc>
            </a:pPr>
            <a:r>
              <a:rPr sz="1200" spc="10" dirty="0">
                <a:latin typeface="宋体" panose="02010600030101010101" pitchFamily="2" charset="-122"/>
                <a:cs typeface="宋体" panose="02010600030101010101" pitchFamily="2" charset="-122"/>
              </a:rPr>
              <a:t>第</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章：</a:t>
            </a:r>
            <a:r>
              <a:rPr sz="1200" spc="20" dirty="0">
                <a:latin typeface="宋体" panose="02010600030101010101" pitchFamily="2" charset="-122"/>
                <a:cs typeface="宋体" panose="02010600030101010101" pitchFamily="2" charset="-122"/>
              </a:rPr>
              <a:t>绪</a:t>
            </a:r>
            <a:r>
              <a:rPr sz="1200" spc="10" dirty="0">
                <a:latin typeface="宋体" panose="02010600030101010101" pitchFamily="2" charset="-122"/>
                <a:cs typeface="宋体" panose="02010600030101010101" pitchFamily="2" charset="-122"/>
              </a:rPr>
              <a:t>论</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绪论</a:t>
            </a:r>
            <a:r>
              <a:rPr sz="1200" spc="20" dirty="0">
                <a:latin typeface="宋体" panose="02010600030101010101" pitchFamily="2" charset="-122"/>
                <a:cs typeface="宋体" panose="02010600030101010101" pitchFamily="2" charset="-122"/>
              </a:rPr>
              <a:t>部</a:t>
            </a:r>
            <a:r>
              <a:rPr sz="1200" spc="10" dirty="0">
                <a:latin typeface="宋体" panose="02010600030101010101" pitchFamily="2" charset="-122"/>
                <a:cs typeface="宋体" panose="02010600030101010101" pitchFamily="2" charset="-122"/>
              </a:rPr>
              <a:t>分首</a:t>
            </a:r>
            <a:r>
              <a:rPr sz="1200" spc="20" dirty="0">
                <a:latin typeface="宋体" panose="02010600030101010101" pitchFamily="2" charset="-122"/>
                <a:cs typeface="宋体" panose="02010600030101010101" pitchFamily="2" charset="-122"/>
              </a:rPr>
              <a:t>先</a:t>
            </a:r>
            <a:r>
              <a:rPr sz="1200" spc="10" dirty="0">
                <a:latin typeface="宋体" panose="02010600030101010101" pitchFamily="2" charset="-122"/>
                <a:cs typeface="宋体" panose="02010600030101010101" pitchFamily="2" charset="-122"/>
              </a:rPr>
              <a:t>分析</a:t>
            </a:r>
            <a:r>
              <a:rPr sz="1200" spc="20" dirty="0">
                <a:latin typeface="宋体" panose="02010600030101010101" pitchFamily="2" charset="-122"/>
                <a:cs typeface="宋体" panose="02010600030101010101" pitchFamily="2" charset="-122"/>
              </a:rPr>
              <a:t>当</a:t>
            </a:r>
            <a:r>
              <a:rPr sz="1200" spc="10" dirty="0">
                <a:latin typeface="宋体" panose="02010600030101010101" pitchFamily="2" charset="-122"/>
                <a:cs typeface="宋体" panose="02010600030101010101" pitchFamily="2" charset="-122"/>
              </a:rPr>
              <a:t>前视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平台各</a:t>
            </a:r>
            <a:r>
              <a:rPr sz="1200" spc="20" dirty="0">
                <a:latin typeface="宋体" panose="02010600030101010101" pitchFamily="2" charset="-122"/>
                <a:cs typeface="宋体" panose="02010600030101010101" pitchFamily="2" charset="-122"/>
              </a:rPr>
              <a:t>方</a:t>
            </a:r>
            <a:r>
              <a:rPr sz="1200" spc="10" dirty="0">
                <a:latin typeface="宋体" panose="02010600030101010101" pitchFamily="2" charset="-122"/>
                <a:cs typeface="宋体" panose="02010600030101010101" pitchFamily="2" charset="-122"/>
              </a:rPr>
              <a:t>面的</a:t>
            </a:r>
            <a:r>
              <a:rPr sz="1200" spc="20" dirty="0">
                <a:latin typeface="宋体" panose="02010600030101010101" pitchFamily="2" charset="-122"/>
                <a:cs typeface="宋体" panose="02010600030101010101" pitchFamily="2" charset="-122"/>
              </a:rPr>
              <a:t>问</a:t>
            </a:r>
            <a:r>
              <a:rPr sz="1200" spc="10" dirty="0">
                <a:latin typeface="宋体" panose="02010600030101010101" pitchFamily="2" charset="-122"/>
                <a:cs typeface="宋体" panose="02010600030101010101" pitchFamily="2" charset="-122"/>
              </a:rPr>
              <a:t>题</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对研</a:t>
            </a:r>
            <a:r>
              <a:rPr sz="1200" spc="20" dirty="0">
                <a:latin typeface="宋体" panose="02010600030101010101" pitchFamily="2" charset="-122"/>
                <a:cs typeface="宋体" panose="02010600030101010101" pitchFamily="2" charset="-122"/>
              </a:rPr>
              <a:t>究</a:t>
            </a:r>
            <a:r>
              <a:rPr sz="1200" spc="10" dirty="0">
                <a:latin typeface="宋体" panose="02010600030101010101" pitchFamily="2" charset="-122"/>
                <a:cs typeface="宋体" panose="02010600030101010101" pitchFamily="2" charset="-122"/>
              </a:rPr>
              <a:t>背景</a:t>
            </a:r>
            <a:r>
              <a:rPr sz="1200" dirty="0">
                <a:latin typeface="宋体" panose="02010600030101010101" pitchFamily="2" charset="-122"/>
                <a:cs typeface="宋体" panose="02010600030101010101" pitchFamily="2" charset="-122"/>
              </a:rPr>
              <a:t>进 行深刻的分析后，提出了当前该课题十分具有发展前景与研究意义。</a:t>
            </a:r>
            <a:endParaRPr sz="1200">
              <a:latin typeface="宋体" panose="02010600030101010101" pitchFamily="2" charset="-122"/>
              <a:cs typeface="宋体" panose="02010600030101010101" pitchFamily="2" charset="-122"/>
            </a:endParaRPr>
          </a:p>
          <a:p>
            <a:pPr marL="190500" marR="182880" indent="304800">
              <a:lnSpc>
                <a:spcPct val="163000"/>
              </a:lnSpc>
            </a:pPr>
            <a:r>
              <a:rPr sz="1200" dirty="0">
                <a:latin typeface="宋体" panose="02010600030101010101" pitchFamily="2" charset="-122"/>
                <a:cs typeface="宋体" panose="02010600030101010101" pitchFamily="2" charset="-122"/>
              </a:rPr>
              <a:t>第二章</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相关技术介绍</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本章主要介绍了</a:t>
            </a:r>
            <a:r>
              <a:rPr sz="1200" spc="-3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Vlog</a:t>
            </a:r>
            <a:r>
              <a:rPr sz="1200" spc="-3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视频系统所用的主要的框架</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本 系统后端采用</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SpringBoot</a:t>
            </a:r>
            <a:r>
              <a:rPr sz="900" baseline="56000" dirty="0">
                <a:latin typeface="宋体" panose="02010600030101010101" pitchFamily="2" charset="-122"/>
                <a:cs typeface="宋体" panose="02010600030101010101" pitchFamily="2" charset="-122"/>
              </a:rPr>
              <a:t>[1]</a:t>
            </a:r>
            <a:r>
              <a:rPr sz="1200" spc="-3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前端采取</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Vue</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框架</a:t>
            </a:r>
            <a:r>
              <a:rPr sz="1200" spc="-3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并在后端利用</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Java</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语言进行开发，  利用</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MyBatis</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框架进行数据交互，数据库系统选取</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MySQL</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数据库系统。</a:t>
            </a:r>
            <a:endParaRPr sz="1200">
              <a:latin typeface="宋体" panose="02010600030101010101" pitchFamily="2" charset="-122"/>
              <a:cs typeface="宋体" panose="02010600030101010101" pitchFamily="2" charset="-122"/>
            </a:endParaRPr>
          </a:p>
          <a:p>
            <a:pPr marL="190500" marR="182880" indent="304800">
              <a:lnSpc>
                <a:spcPct val="163000"/>
              </a:lnSpc>
            </a:pPr>
            <a:r>
              <a:rPr sz="1200" dirty="0">
                <a:latin typeface="宋体" panose="02010600030101010101" pitchFamily="2" charset="-122"/>
                <a:cs typeface="宋体" panose="02010600030101010101" pitchFamily="2" charset="-122"/>
              </a:rPr>
              <a:t>第三章</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系统需求分析与概要设计</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本章主要明确系统的用途以及用户的需求， </a:t>
            </a:r>
            <a:r>
              <a:rPr sz="1200" spc="10" dirty="0">
                <a:latin typeface="宋体" panose="02010600030101010101" pitchFamily="2" charset="-122"/>
                <a:cs typeface="宋体" panose="02010600030101010101" pitchFamily="2" charset="-122"/>
              </a:rPr>
              <a:t>把</a:t>
            </a:r>
            <a:r>
              <a:rPr sz="1200" spc="20" dirty="0">
                <a:latin typeface="宋体" panose="02010600030101010101" pitchFamily="2" charset="-122"/>
                <a:cs typeface="宋体" panose="02010600030101010101" pitchFamily="2" charset="-122"/>
              </a:rPr>
              <a:t>握</a:t>
            </a:r>
            <a:r>
              <a:rPr sz="1200" spc="10" dirty="0">
                <a:latin typeface="宋体" panose="02010600030101010101" pitchFamily="2" charset="-122"/>
                <a:cs typeface="宋体" panose="02010600030101010101" pitchFamily="2" charset="-122"/>
              </a:rPr>
              <a:t>系统开</a:t>
            </a:r>
            <a:r>
              <a:rPr sz="1200" spc="20" dirty="0">
                <a:latin typeface="宋体" panose="02010600030101010101" pitchFamily="2" charset="-122"/>
                <a:cs typeface="宋体" panose="02010600030101010101" pitchFamily="2" charset="-122"/>
              </a:rPr>
              <a:t>发</a:t>
            </a:r>
            <a:r>
              <a:rPr sz="1200" spc="10" dirty="0">
                <a:latin typeface="宋体" panose="02010600030101010101" pitchFamily="2" charset="-122"/>
                <a:cs typeface="宋体" panose="02010600030101010101" pitchFamily="2" charset="-122"/>
              </a:rPr>
              <a:t>的方</a:t>
            </a:r>
            <a:r>
              <a:rPr sz="1200" spc="20" dirty="0">
                <a:latin typeface="宋体" panose="02010600030101010101" pitchFamily="2" charset="-122"/>
                <a:cs typeface="宋体" panose="02010600030101010101" pitchFamily="2" charset="-122"/>
              </a:rPr>
              <a:t>向</a:t>
            </a:r>
            <a:r>
              <a:rPr sz="1200" spc="10" dirty="0">
                <a:latin typeface="宋体" panose="02010600030101010101" pitchFamily="2" charset="-122"/>
                <a:cs typeface="宋体" panose="02010600030101010101" pitchFamily="2" charset="-122"/>
              </a:rPr>
              <a:t>，明确</a:t>
            </a:r>
            <a:r>
              <a:rPr sz="1200" spc="20" dirty="0">
                <a:latin typeface="宋体" panose="02010600030101010101" pitchFamily="2" charset="-122"/>
                <a:cs typeface="宋体" panose="02010600030101010101" pitchFamily="2" charset="-122"/>
              </a:rPr>
              <a:t>要</a:t>
            </a:r>
            <a:r>
              <a:rPr sz="1200" spc="10" dirty="0">
                <a:latin typeface="宋体" panose="02010600030101010101" pitchFamily="2" charset="-122"/>
                <a:cs typeface="宋体" panose="02010600030101010101" pitchFamily="2" charset="-122"/>
              </a:rPr>
              <a:t>开发</a:t>
            </a:r>
            <a:r>
              <a:rPr sz="1200" spc="20" dirty="0">
                <a:latin typeface="宋体" panose="02010600030101010101" pitchFamily="2" charset="-122"/>
                <a:cs typeface="宋体" panose="02010600030101010101" pitchFamily="2" charset="-122"/>
              </a:rPr>
              <a:t>具</a:t>
            </a:r>
            <a:r>
              <a:rPr sz="1200" spc="10" dirty="0">
                <a:latin typeface="宋体" panose="02010600030101010101" pitchFamily="2" charset="-122"/>
                <a:cs typeface="宋体" panose="02010600030101010101" pitchFamily="2" charset="-122"/>
              </a:rPr>
              <a:t>有哪些</a:t>
            </a:r>
            <a:r>
              <a:rPr sz="1200" spc="20" dirty="0">
                <a:latin typeface="宋体" panose="02010600030101010101" pitchFamily="2" charset="-122"/>
                <a:cs typeface="宋体" panose="02010600030101010101" pitchFamily="2" charset="-122"/>
              </a:rPr>
              <a:t>功</a:t>
            </a:r>
            <a:r>
              <a:rPr sz="1200" spc="10" dirty="0">
                <a:latin typeface="宋体" panose="02010600030101010101" pitchFamily="2" charset="-122"/>
                <a:cs typeface="宋体" panose="02010600030101010101" pitchFamily="2" charset="-122"/>
              </a:rPr>
              <a:t>能的</a:t>
            </a:r>
            <a:r>
              <a:rPr sz="1200" spc="20" dirty="0">
                <a:latin typeface="宋体" panose="02010600030101010101" pitchFamily="2" charset="-122"/>
                <a:cs typeface="宋体" panose="02010600030101010101" pitchFamily="2" charset="-122"/>
              </a:rPr>
              <a:t>系</a:t>
            </a:r>
            <a:r>
              <a:rPr sz="1200" spc="10" dirty="0">
                <a:latin typeface="宋体" panose="02010600030101010101" pitchFamily="2" charset="-122"/>
                <a:cs typeface="宋体" panose="02010600030101010101" pitchFamily="2" charset="-122"/>
              </a:rPr>
              <a:t>统，其</a:t>
            </a:r>
            <a:r>
              <a:rPr sz="1200" spc="20" dirty="0">
                <a:latin typeface="宋体" panose="02010600030101010101" pitchFamily="2" charset="-122"/>
                <a:cs typeface="宋体" panose="02010600030101010101" pitchFamily="2" charset="-122"/>
              </a:rPr>
              <a:t>次</a:t>
            </a:r>
            <a:r>
              <a:rPr sz="1200" spc="10" dirty="0">
                <a:latin typeface="宋体" panose="02010600030101010101" pitchFamily="2" charset="-122"/>
                <a:cs typeface="宋体" panose="02010600030101010101" pitchFamily="2" charset="-122"/>
              </a:rPr>
              <a:t>进行</a:t>
            </a:r>
            <a:r>
              <a:rPr sz="1200" spc="20" dirty="0">
                <a:latin typeface="宋体" panose="02010600030101010101" pitchFamily="2" charset="-122"/>
                <a:cs typeface="宋体" panose="02010600030101010101" pitchFamily="2" charset="-122"/>
              </a:rPr>
              <a:t>概</a:t>
            </a:r>
            <a:r>
              <a:rPr sz="1200" spc="10" dirty="0">
                <a:latin typeface="宋体" panose="02010600030101010101" pitchFamily="2" charset="-122"/>
                <a:cs typeface="宋体" panose="02010600030101010101" pitchFamily="2" charset="-122"/>
              </a:rPr>
              <a:t>要设计</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确</a:t>
            </a:r>
            <a:r>
              <a:rPr sz="1200" dirty="0">
                <a:latin typeface="宋体" panose="02010600030101010101" pitchFamily="2" charset="-122"/>
                <a:cs typeface="宋体" panose="02010600030101010101" pitchFamily="2" charset="-122"/>
              </a:rPr>
              <a:t>定 系统总体设计与总体架构，确定数据库的概念结构与逻辑结构。</a:t>
            </a:r>
            <a:endParaRPr sz="1200">
              <a:latin typeface="宋体" panose="02010600030101010101" pitchFamily="2" charset="-122"/>
              <a:cs typeface="宋体" panose="02010600030101010101" pitchFamily="2" charset="-122"/>
            </a:endParaRPr>
          </a:p>
          <a:p>
            <a:pPr marL="190500" marR="259080" indent="304800" algn="just">
              <a:lnSpc>
                <a:spcPct val="163000"/>
              </a:lnSpc>
            </a:pPr>
            <a:r>
              <a:rPr sz="1200" spc="10" dirty="0">
                <a:latin typeface="宋体" panose="02010600030101010101" pitchFamily="2" charset="-122"/>
                <a:cs typeface="宋体" panose="02010600030101010101" pitchFamily="2" charset="-122"/>
              </a:rPr>
              <a:t>第</a:t>
            </a:r>
            <a:r>
              <a:rPr sz="1200" spc="20" dirty="0">
                <a:latin typeface="宋体" panose="02010600030101010101" pitchFamily="2" charset="-122"/>
                <a:cs typeface="宋体" panose="02010600030101010101" pitchFamily="2" charset="-122"/>
              </a:rPr>
              <a:t>四</a:t>
            </a:r>
            <a:r>
              <a:rPr sz="1200" spc="10" dirty="0">
                <a:latin typeface="宋体" panose="02010600030101010101" pitchFamily="2" charset="-122"/>
                <a:cs typeface="宋体" panose="02010600030101010101" pitchFamily="2" charset="-122"/>
              </a:rPr>
              <a:t>章：</a:t>
            </a:r>
            <a:r>
              <a:rPr sz="1200" spc="20" dirty="0">
                <a:latin typeface="宋体" panose="02010600030101010101" pitchFamily="2" charset="-122"/>
                <a:cs typeface="宋体" panose="02010600030101010101" pitchFamily="2" charset="-122"/>
              </a:rPr>
              <a:t>系</a:t>
            </a:r>
            <a:r>
              <a:rPr sz="1200" spc="10" dirty="0">
                <a:latin typeface="宋体" panose="02010600030101010101" pitchFamily="2" charset="-122"/>
                <a:cs typeface="宋体" panose="02010600030101010101" pitchFamily="2" charset="-122"/>
              </a:rPr>
              <a:t>统</a:t>
            </a:r>
            <a:r>
              <a:rPr sz="1200" spc="20" dirty="0">
                <a:latin typeface="宋体" panose="02010600030101010101" pitchFamily="2" charset="-122"/>
                <a:cs typeface="宋体" panose="02010600030101010101" pitchFamily="2" charset="-122"/>
              </a:rPr>
              <a:t>详</a:t>
            </a:r>
            <a:r>
              <a:rPr sz="1200" spc="10" dirty="0">
                <a:latin typeface="宋体" panose="02010600030101010101" pitchFamily="2" charset="-122"/>
                <a:cs typeface="宋体" panose="02010600030101010101" pitchFamily="2" charset="-122"/>
              </a:rPr>
              <a:t>细设</a:t>
            </a:r>
            <a:r>
              <a:rPr sz="1200" spc="20" dirty="0">
                <a:latin typeface="宋体" panose="02010600030101010101" pitchFamily="2" charset="-122"/>
                <a:cs typeface="宋体" panose="02010600030101010101" pitchFamily="2" charset="-122"/>
              </a:rPr>
              <a:t>计</a:t>
            </a:r>
            <a:r>
              <a:rPr sz="1200" spc="10" dirty="0">
                <a:latin typeface="宋体" panose="02010600030101010101" pitchFamily="2" charset="-122"/>
                <a:cs typeface="宋体" panose="02010600030101010101" pitchFamily="2" charset="-122"/>
              </a:rPr>
              <a:t>与实</a:t>
            </a:r>
            <a:r>
              <a:rPr sz="1200" spc="20" dirty="0">
                <a:latin typeface="宋体" panose="02010600030101010101" pitchFamily="2" charset="-122"/>
                <a:cs typeface="宋体" panose="02010600030101010101" pitchFamily="2" charset="-122"/>
              </a:rPr>
              <a:t>现</a:t>
            </a:r>
            <a:r>
              <a:rPr sz="1200" spc="10" dirty="0">
                <a:latin typeface="宋体" panose="02010600030101010101" pitchFamily="2" charset="-122"/>
                <a:cs typeface="宋体" panose="02010600030101010101" pitchFamily="2" charset="-122"/>
              </a:rPr>
              <a:t>。本</a:t>
            </a:r>
            <a:r>
              <a:rPr sz="1200" spc="20" dirty="0">
                <a:latin typeface="宋体" panose="02010600030101010101" pitchFamily="2" charset="-122"/>
                <a:cs typeface="宋体" panose="02010600030101010101" pitchFamily="2" charset="-122"/>
              </a:rPr>
              <a:t>章</a:t>
            </a:r>
            <a:r>
              <a:rPr sz="1200" spc="10" dirty="0">
                <a:latin typeface="宋体" panose="02010600030101010101" pitchFamily="2" charset="-122"/>
                <a:cs typeface="宋体" panose="02010600030101010101" pitchFamily="2" charset="-122"/>
              </a:rPr>
              <a:t>节</a:t>
            </a:r>
            <a:r>
              <a:rPr sz="1200" spc="20" dirty="0">
                <a:latin typeface="宋体" panose="02010600030101010101" pitchFamily="2" charset="-122"/>
                <a:cs typeface="宋体" panose="02010600030101010101" pitchFamily="2" charset="-122"/>
              </a:rPr>
              <a:t>涉</a:t>
            </a:r>
            <a:r>
              <a:rPr sz="1200" spc="10" dirty="0">
                <a:latin typeface="宋体" panose="02010600030101010101" pitchFamily="2" charset="-122"/>
                <a:cs typeface="宋体" panose="02010600030101010101" pitchFamily="2" charset="-122"/>
              </a:rPr>
              <a:t>及到</a:t>
            </a:r>
            <a:r>
              <a:rPr sz="1200" spc="20" dirty="0">
                <a:latin typeface="宋体" panose="02010600030101010101" pitchFamily="2" charset="-122"/>
                <a:cs typeface="宋体" panose="02010600030101010101" pitchFamily="2" charset="-122"/>
              </a:rPr>
              <a:t>系</a:t>
            </a:r>
            <a:r>
              <a:rPr sz="1200" spc="10" dirty="0">
                <a:latin typeface="宋体" panose="02010600030101010101" pitchFamily="2" charset="-122"/>
                <a:cs typeface="宋体" panose="02010600030101010101" pitchFamily="2" charset="-122"/>
              </a:rPr>
              <a:t>统的</a:t>
            </a:r>
            <a:r>
              <a:rPr sz="1200" spc="20" dirty="0">
                <a:latin typeface="宋体" panose="02010600030101010101" pitchFamily="2" charset="-122"/>
                <a:cs typeface="宋体" panose="02010600030101010101" pitchFamily="2" charset="-122"/>
              </a:rPr>
              <a:t>详</a:t>
            </a:r>
            <a:r>
              <a:rPr sz="1200" spc="10" dirty="0">
                <a:latin typeface="宋体" panose="02010600030101010101" pitchFamily="2" charset="-122"/>
                <a:cs typeface="宋体" panose="02010600030101010101" pitchFamily="2" charset="-122"/>
              </a:rPr>
              <a:t>细设</a:t>
            </a:r>
            <a:r>
              <a:rPr sz="1200" spc="20" dirty="0">
                <a:latin typeface="宋体" panose="02010600030101010101" pitchFamily="2" charset="-122"/>
                <a:cs typeface="宋体" panose="02010600030101010101" pitchFamily="2" charset="-122"/>
              </a:rPr>
              <a:t>计</a:t>
            </a:r>
            <a:r>
              <a:rPr sz="1200" spc="10" dirty="0">
                <a:latin typeface="宋体" panose="02010600030101010101" pitchFamily="2" charset="-122"/>
                <a:cs typeface="宋体" panose="02010600030101010101" pitchFamily="2" charset="-122"/>
              </a:rPr>
              <a:t>，</a:t>
            </a:r>
            <a:r>
              <a:rPr sz="1200" spc="20" dirty="0">
                <a:latin typeface="宋体" panose="02010600030101010101" pitchFamily="2" charset="-122"/>
                <a:cs typeface="宋体" panose="02010600030101010101" pitchFamily="2" charset="-122"/>
              </a:rPr>
              <a:t>依</a:t>
            </a:r>
            <a:r>
              <a:rPr sz="1200" spc="10" dirty="0">
                <a:latin typeface="宋体" panose="02010600030101010101" pitchFamily="2" charset="-122"/>
                <a:cs typeface="宋体" panose="02010600030101010101" pitchFamily="2" charset="-122"/>
              </a:rPr>
              <a:t>据上</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章</a:t>
            </a:r>
            <a:r>
              <a:rPr sz="1200" dirty="0">
                <a:latin typeface="宋体" panose="02010600030101010101" pitchFamily="2" charset="-122"/>
                <a:cs typeface="宋体" panose="02010600030101010101" pitchFamily="2" charset="-122"/>
              </a:rPr>
              <a:t>节 </a:t>
            </a:r>
            <a:r>
              <a:rPr sz="1200" spc="10" dirty="0">
                <a:latin typeface="宋体" panose="02010600030101010101" pitchFamily="2" charset="-122"/>
                <a:cs typeface="宋体" panose="02010600030101010101" pitchFamily="2" charset="-122"/>
              </a:rPr>
              <a:t>的</a:t>
            </a:r>
            <a:r>
              <a:rPr sz="1200" spc="20" dirty="0">
                <a:latin typeface="宋体" panose="02010600030101010101" pitchFamily="2" charset="-122"/>
                <a:cs typeface="宋体" panose="02010600030101010101" pitchFamily="2" charset="-122"/>
              </a:rPr>
              <a:t>模</a:t>
            </a:r>
            <a:r>
              <a:rPr sz="1200" spc="10" dirty="0">
                <a:latin typeface="宋体" panose="02010600030101010101" pitchFamily="2" charset="-122"/>
                <a:cs typeface="宋体" panose="02010600030101010101" pitchFamily="2" charset="-122"/>
              </a:rPr>
              <a:t>块划分</a:t>
            </a:r>
            <a:r>
              <a:rPr sz="1200" spc="20" dirty="0">
                <a:latin typeface="宋体" panose="02010600030101010101" pitchFamily="2" charset="-122"/>
                <a:cs typeface="宋体" panose="02010600030101010101" pitchFamily="2" charset="-122"/>
              </a:rPr>
              <a:t>明</a:t>
            </a:r>
            <a:r>
              <a:rPr sz="1200" spc="10" dirty="0">
                <a:latin typeface="宋体" panose="02010600030101010101" pitchFamily="2" charset="-122"/>
                <a:cs typeface="宋体" panose="02010600030101010101" pitchFamily="2" charset="-122"/>
              </a:rPr>
              <a:t>确各</a:t>
            </a:r>
            <a:r>
              <a:rPr sz="1200" spc="20" dirty="0">
                <a:latin typeface="宋体" panose="02010600030101010101" pitchFamily="2" charset="-122"/>
                <a:cs typeface="宋体" panose="02010600030101010101" pitchFamily="2" charset="-122"/>
              </a:rPr>
              <a:t>个</a:t>
            </a:r>
            <a:r>
              <a:rPr sz="1200" spc="10" dirty="0">
                <a:latin typeface="宋体" panose="02010600030101010101" pitchFamily="2" charset="-122"/>
                <a:cs typeface="宋体" panose="02010600030101010101" pitchFamily="2" charset="-122"/>
              </a:rPr>
              <a:t>模块主</a:t>
            </a:r>
            <a:r>
              <a:rPr sz="1200" spc="20" dirty="0">
                <a:latin typeface="宋体" panose="02010600030101010101" pitchFamily="2" charset="-122"/>
                <a:cs typeface="宋体" panose="02010600030101010101" pitchFamily="2" charset="-122"/>
              </a:rPr>
              <a:t>要</a:t>
            </a:r>
            <a:r>
              <a:rPr sz="1200" spc="10" dirty="0">
                <a:latin typeface="宋体" panose="02010600030101010101" pitchFamily="2" charset="-122"/>
                <a:cs typeface="宋体" panose="02010600030101010101" pitchFamily="2" charset="-122"/>
              </a:rPr>
              <a:t>实现</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功能以</a:t>
            </a:r>
            <a:r>
              <a:rPr sz="1200" spc="20" dirty="0">
                <a:latin typeface="宋体" panose="02010600030101010101" pitchFamily="2" charset="-122"/>
                <a:cs typeface="宋体" panose="02010600030101010101" pitchFamily="2" charset="-122"/>
              </a:rPr>
              <a:t>及</a:t>
            </a:r>
            <a:r>
              <a:rPr sz="1200" spc="10" dirty="0">
                <a:latin typeface="宋体" panose="02010600030101010101" pitchFamily="2" charset="-122"/>
                <a:cs typeface="宋体" panose="02010600030101010101" pitchFamily="2" charset="-122"/>
              </a:rPr>
              <a:t>细节</a:t>
            </a:r>
            <a:r>
              <a:rPr sz="1200" spc="20" dirty="0">
                <a:latin typeface="宋体" panose="02010600030101010101" pitchFamily="2" charset="-122"/>
                <a:cs typeface="宋体" panose="02010600030101010101" pitchFamily="2" charset="-122"/>
              </a:rPr>
              <a:t>加</a:t>
            </a:r>
            <a:r>
              <a:rPr sz="1200" spc="10" dirty="0">
                <a:latin typeface="宋体" panose="02010600030101010101" pitchFamily="2" charset="-122"/>
                <a:cs typeface="宋体" panose="02010600030101010101" pitchFamily="2" charset="-122"/>
              </a:rPr>
              <a:t>以设计</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同时</a:t>
            </a:r>
            <a:r>
              <a:rPr sz="1200" spc="20" dirty="0">
                <a:latin typeface="宋体" panose="02010600030101010101" pitchFamily="2" charset="-122"/>
                <a:cs typeface="宋体" panose="02010600030101010101" pitchFamily="2" charset="-122"/>
              </a:rPr>
              <a:t>将</a:t>
            </a:r>
            <a:r>
              <a:rPr sz="1200" spc="10" dirty="0">
                <a:latin typeface="宋体" panose="02010600030101010101" pitchFamily="2" charset="-122"/>
                <a:cs typeface="宋体" panose="02010600030101010101" pitchFamily="2" charset="-122"/>
              </a:rPr>
              <a:t>数据库</a:t>
            </a:r>
            <a:r>
              <a:rPr sz="1200" spc="20" dirty="0">
                <a:latin typeface="宋体" panose="02010600030101010101" pitchFamily="2" charset="-122"/>
                <a:cs typeface="宋体" panose="02010600030101010101" pitchFamily="2" charset="-122"/>
              </a:rPr>
              <a:t>设</a:t>
            </a:r>
            <a:r>
              <a:rPr sz="1200" spc="10" dirty="0">
                <a:latin typeface="宋体" panose="02010600030101010101" pitchFamily="2" charset="-122"/>
                <a:cs typeface="宋体" panose="02010600030101010101" pitchFamily="2" charset="-122"/>
              </a:rPr>
              <a:t>计</a:t>
            </a:r>
            <a:r>
              <a:rPr sz="1200" dirty="0">
                <a:latin typeface="宋体" panose="02010600030101010101" pitchFamily="2" charset="-122"/>
                <a:cs typeface="宋体" panose="02010600030101010101" pitchFamily="2" charset="-122"/>
              </a:rPr>
              <a:t>完 整，对系统的实现做出整体性描述。</a:t>
            </a:r>
            <a:endParaRPr sz="1200">
              <a:latin typeface="宋体" panose="02010600030101010101" pitchFamily="2" charset="-122"/>
              <a:cs typeface="宋体" panose="02010600030101010101" pitchFamily="2" charset="-122"/>
            </a:endParaRPr>
          </a:p>
          <a:p>
            <a:pPr marL="190500" marR="259080" indent="304800">
              <a:lnSpc>
                <a:spcPct val="163000"/>
              </a:lnSpc>
            </a:pPr>
            <a:r>
              <a:rPr sz="1200" spc="10" dirty="0">
                <a:latin typeface="宋体" panose="02010600030101010101" pitchFamily="2" charset="-122"/>
                <a:cs typeface="宋体" panose="02010600030101010101" pitchFamily="2" charset="-122"/>
              </a:rPr>
              <a:t>第</a:t>
            </a:r>
            <a:r>
              <a:rPr sz="1200" spc="20" dirty="0">
                <a:latin typeface="宋体" panose="02010600030101010101" pitchFamily="2" charset="-122"/>
                <a:cs typeface="宋体" panose="02010600030101010101" pitchFamily="2" charset="-122"/>
              </a:rPr>
              <a:t>五</a:t>
            </a:r>
            <a:r>
              <a:rPr sz="1200" spc="10" dirty="0">
                <a:latin typeface="宋体" panose="02010600030101010101" pitchFamily="2" charset="-122"/>
                <a:cs typeface="宋体" panose="02010600030101010101" pitchFamily="2" charset="-122"/>
              </a:rPr>
              <a:t>章：</a:t>
            </a:r>
            <a:r>
              <a:rPr sz="1200" spc="20" dirty="0">
                <a:latin typeface="宋体" panose="02010600030101010101" pitchFamily="2" charset="-122"/>
                <a:cs typeface="宋体" panose="02010600030101010101" pitchFamily="2" charset="-122"/>
              </a:rPr>
              <a:t>系</a:t>
            </a:r>
            <a:r>
              <a:rPr sz="1200" spc="10" dirty="0">
                <a:latin typeface="宋体" panose="02010600030101010101" pitchFamily="2" charset="-122"/>
                <a:cs typeface="宋体" panose="02010600030101010101" pitchFamily="2" charset="-122"/>
              </a:rPr>
              <a:t>统</a:t>
            </a:r>
            <a:r>
              <a:rPr sz="1200" spc="20" dirty="0">
                <a:latin typeface="宋体" panose="02010600030101010101" pitchFamily="2" charset="-122"/>
                <a:cs typeface="宋体" panose="02010600030101010101" pitchFamily="2" charset="-122"/>
              </a:rPr>
              <a:t>测</a:t>
            </a:r>
            <a:r>
              <a:rPr sz="1200" spc="10" dirty="0">
                <a:latin typeface="宋体" panose="02010600030101010101" pitchFamily="2" charset="-122"/>
                <a:cs typeface="宋体" panose="02010600030101010101" pitchFamily="2" charset="-122"/>
              </a:rPr>
              <a:t>试。</a:t>
            </a:r>
            <a:r>
              <a:rPr sz="1200" spc="20" dirty="0">
                <a:latin typeface="宋体" panose="02010600030101010101" pitchFamily="2" charset="-122"/>
                <a:cs typeface="宋体" panose="02010600030101010101" pitchFamily="2" charset="-122"/>
              </a:rPr>
              <a:t>本</a:t>
            </a:r>
            <a:r>
              <a:rPr sz="1200" spc="10" dirty="0">
                <a:latin typeface="宋体" panose="02010600030101010101" pitchFamily="2" charset="-122"/>
                <a:cs typeface="宋体" panose="02010600030101010101" pitchFamily="2" charset="-122"/>
              </a:rPr>
              <a:t>章首</a:t>
            </a:r>
            <a:r>
              <a:rPr sz="1200" spc="20" dirty="0">
                <a:latin typeface="宋体" panose="02010600030101010101" pitchFamily="2" charset="-122"/>
                <a:cs typeface="宋体" panose="02010600030101010101" pitchFamily="2" charset="-122"/>
              </a:rPr>
              <a:t>先</a:t>
            </a:r>
            <a:r>
              <a:rPr sz="1200" spc="10" dirty="0">
                <a:latin typeface="宋体" panose="02010600030101010101" pitchFamily="2" charset="-122"/>
                <a:cs typeface="宋体" panose="02010600030101010101" pitchFamily="2" charset="-122"/>
              </a:rPr>
              <a:t>对系</a:t>
            </a:r>
            <a:r>
              <a:rPr sz="1200" spc="20" dirty="0">
                <a:latin typeface="宋体" panose="02010600030101010101" pitchFamily="2" charset="-122"/>
                <a:cs typeface="宋体" panose="02010600030101010101" pitchFamily="2" charset="-122"/>
              </a:rPr>
              <a:t>统</a:t>
            </a:r>
            <a:r>
              <a:rPr sz="1200" spc="10" dirty="0">
                <a:latin typeface="宋体" panose="02010600030101010101" pitchFamily="2" charset="-122"/>
                <a:cs typeface="宋体" panose="02010600030101010101" pitchFamily="2" charset="-122"/>
              </a:rPr>
              <a:t>进</a:t>
            </a:r>
            <a:r>
              <a:rPr sz="1200" spc="20" dirty="0">
                <a:latin typeface="宋体" panose="02010600030101010101" pitchFamily="2" charset="-122"/>
                <a:cs typeface="宋体" panose="02010600030101010101" pitchFamily="2" charset="-122"/>
              </a:rPr>
              <a:t>行</a:t>
            </a:r>
            <a:r>
              <a:rPr sz="1200" spc="10" dirty="0">
                <a:latin typeface="宋体" panose="02010600030101010101" pitchFamily="2" charset="-122"/>
                <a:cs typeface="宋体" panose="02010600030101010101" pitchFamily="2" charset="-122"/>
              </a:rPr>
              <a:t>较为</a:t>
            </a:r>
            <a:r>
              <a:rPr sz="1200" spc="20" dirty="0">
                <a:latin typeface="宋体" panose="02010600030101010101" pitchFamily="2" charset="-122"/>
                <a:cs typeface="宋体" panose="02010600030101010101" pitchFamily="2" charset="-122"/>
              </a:rPr>
              <a:t>全</a:t>
            </a:r>
            <a:r>
              <a:rPr sz="1200" spc="10" dirty="0">
                <a:latin typeface="宋体" panose="02010600030101010101" pitchFamily="2" charset="-122"/>
                <a:cs typeface="宋体" panose="02010600030101010101" pitchFamily="2" charset="-122"/>
              </a:rPr>
              <a:t>面的</a:t>
            </a:r>
            <a:r>
              <a:rPr sz="1200" spc="20" dirty="0">
                <a:latin typeface="宋体" panose="02010600030101010101" pitchFamily="2" charset="-122"/>
                <a:cs typeface="宋体" panose="02010600030101010101" pitchFamily="2" charset="-122"/>
              </a:rPr>
              <a:t>功</a:t>
            </a:r>
            <a:r>
              <a:rPr sz="1200" spc="10" dirty="0">
                <a:latin typeface="宋体" panose="02010600030101010101" pitchFamily="2" charset="-122"/>
                <a:cs typeface="宋体" panose="02010600030101010101" pitchFamily="2" charset="-122"/>
              </a:rPr>
              <a:t>能测</a:t>
            </a:r>
            <a:r>
              <a:rPr sz="1200" spc="20" dirty="0">
                <a:latin typeface="宋体" panose="02010600030101010101" pitchFamily="2" charset="-122"/>
                <a:cs typeface="宋体" panose="02010600030101010101" pitchFamily="2" charset="-122"/>
              </a:rPr>
              <a:t>试</a:t>
            </a:r>
            <a:r>
              <a:rPr sz="1200" spc="10" dirty="0">
                <a:latin typeface="宋体" panose="02010600030101010101" pitchFamily="2" charset="-122"/>
                <a:cs typeface="宋体" panose="02010600030101010101" pitchFamily="2" charset="-122"/>
              </a:rPr>
              <a:t>，</a:t>
            </a:r>
            <a:r>
              <a:rPr sz="1200" spc="20" dirty="0">
                <a:latin typeface="宋体" panose="02010600030101010101" pitchFamily="2" charset="-122"/>
                <a:cs typeface="宋体" panose="02010600030101010101" pitchFamily="2" charset="-122"/>
              </a:rPr>
              <a:t>记</a:t>
            </a:r>
            <a:r>
              <a:rPr sz="1200" spc="10" dirty="0">
                <a:latin typeface="宋体" panose="02010600030101010101" pitchFamily="2" charset="-122"/>
                <a:cs typeface="宋体" panose="02010600030101010101" pitchFamily="2" charset="-122"/>
              </a:rPr>
              <a:t>录了</a:t>
            </a:r>
            <a:r>
              <a:rPr sz="1200" spc="20" dirty="0">
                <a:latin typeface="宋体" panose="02010600030101010101" pitchFamily="2" charset="-122"/>
                <a:cs typeface="宋体" panose="02010600030101010101" pitchFamily="2" charset="-122"/>
              </a:rPr>
              <a:t>功</a:t>
            </a:r>
            <a:r>
              <a:rPr sz="1200" spc="10" dirty="0">
                <a:latin typeface="宋体" panose="02010600030101010101" pitchFamily="2" charset="-122"/>
                <a:cs typeface="宋体" panose="02010600030101010101" pitchFamily="2" charset="-122"/>
              </a:rPr>
              <a:t>能</a:t>
            </a:r>
            <a:r>
              <a:rPr sz="1200" dirty="0">
                <a:latin typeface="宋体" panose="02010600030101010101" pitchFamily="2" charset="-122"/>
                <a:cs typeface="宋体" panose="02010600030101010101" pitchFamily="2" charset="-122"/>
              </a:rPr>
              <a:t>测 试各个用例的结果并对测试结果进行分析。</a:t>
            </a:r>
            <a:endParaRPr sz="1200">
              <a:latin typeface="宋体" panose="02010600030101010101" pitchFamily="2" charset="-122"/>
              <a:cs typeface="宋体" panose="02010600030101010101" pitchFamily="2" charset="-122"/>
            </a:endParaRPr>
          </a:p>
          <a:p>
            <a:pPr marL="190500" marR="259080" indent="304800">
              <a:lnSpc>
                <a:spcPct val="163000"/>
              </a:lnSpc>
            </a:pPr>
            <a:r>
              <a:rPr sz="1200" spc="10" dirty="0">
                <a:latin typeface="宋体" panose="02010600030101010101" pitchFamily="2" charset="-122"/>
                <a:cs typeface="宋体" panose="02010600030101010101" pitchFamily="2" charset="-122"/>
              </a:rPr>
              <a:t>第</a:t>
            </a:r>
            <a:r>
              <a:rPr sz="1200" spc="20" dirty="0">
                <a:latin typeface="宋体" panose="02010600030101010101" pitchFamily="2" charset="-122"/>
                <a:cs typeface="宋体" panose="02010600030101010101" pitchFamily="2" charset="-122"/>
              </a:rPr>
              <a:t>六</a:t>
            </a:r>
            <a:r>
              <a:rPr sz="1200" spc="10" dirty="0">
                <a:latin typeface="宋体" panose="02010600030101010101" pitchFamily="2" charset="-122"/>
                <a:cs typeface="宋体" panose="02010600030101010101" pitchFamily="2" charset="-122"/>
              </a:rPr>
              <a:t>章：</a:t>
            </a:r>
            <a:r>
              <a:rPr sz="1200" spc="20" dirty="0">
                <a:latin typeface="宋体" panose="02010600030101010101" pitchFamily="2" charset="-122"/>
                <a:cs typeface="宋体" panose="02010600030101010101" pitchFamily="2" charset="-122"/>
              </a:rPr>
              <a:t>总</a:t>
            </a:r>
            <a:r>
              <a:rPr sz="1200" spc="10" dirty="0">
                <a:latin typeface="宋体" panose="02010600030101010101" pitchFamily="2" charset="-122"/>
                <a:cs typeface="宋体" panose="02010600030101010101" pitchFamily="2" charset="-122"/>
              </a:rPr>
              <a:t>结</a:t>
            </a:r>
            <a:r>
              <a:rPr sz="1200" spc="20" dirty="0">
                <a:latin typeface="宋体" panose="02010600030101010101" pitchFamily="2" charset="-122"/>
                <a:cs typeface="宋体" panose="02010600030101010101" pitchFamily="2" charset="-122"/>
              </a:rPr>
              <a:t>与</a:t>
            </a:r>
            <a:r>
              <a:rPr sz="1200" spc="10" dirty="0">
                <a:latin typeface="宋体" panose="02010600030101010101" pitchFamily="2" charset="-122"/>
                <a:cs typeface="宋体" panose="02010600030101010101" pitchFamily="2" charset="-122"/>
              </a:rPr>
              <a:t>展望</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本章</a:t>
            </a:r>
            <a:r>
              <a:rPr sz="1200" spc="20" dirty="0">
                <a:latin typeface="宋体" panose="02010600030101010101" pitchFamily="2" charset="-122"/>
                <a:cs typeface="宋体" panose="02010600030101010101" pitchFamily="2" charset="-122"/>
              </a:rPr>
              <a:t>概</a:t>
            </a:r>
            <a:r>
              <a:rPr sz="1200" spc="10" dirty="0">
                <a:latin typeface="宋体" panose="02010600030101010101" pitchFamily="2" charset="-122"/>
                <a:cs typeface="宋体" panose="02010600030101010101" pitchFamily="2" charset="-122"/>
              </a:rPr>
              <a:t>括全</a:t>
            </a:r>
            <a:r>
              <a:rPr sz="1200" spc="20" dirty="0">
                <a:latin typeface="宋体" panose="02010600030101010101" pitchFamily="2" charset="-122"/>
                <a:cs typeface="宋体" panose="02010600030101010101" pitchFamily="2" charset="-122"/>
              </a:rPr>
              <a:t>文</a:t>
            </a:r>
            <a:r>
              <a:rPr sz="1200" spc="10" dirty="0">
                <a:latin typeface="宋体" panose="02010600030101010101" pitchFamily="2" charset="-122"/>
                <a:cs typeface="宋体" panose="02010600030101010101" pitchFamily="2" charset="-122"/>
              </a:rPr>
              <a:t>内</a:t>
            </a:r>
            <a:r>
              <a:rPr sz="1200" spc="20" dirty="0">
                <a:latin typeface="宋体" panose="02010600030101010101" pitchFamily="2" charset="-122"/>
                <a:cs typeface="宋体" panose="02010600030101010101" pitchFamily="2" charset="-122"/>
              </a:rPr>
              <a:t>容</a:t>
            </a:r>
            <a:r>
              <a:rPr sz="1200" spc="10" dirty="0">
                <a:latin typeface="宋体" panose="02010600030101010101" pitchFamily="2" charset="-122"/>
                <a:cs typeface="宋体" panose="02010600030101010101" pitchFamily="2" charset="-122"/>
              </a:rPr>
              <a:t>，分</a:t>
            </a:r>
            <a:r>
              <a:rPr sz="1200" spc="20" dirty="0">
                <a:latin typeface="宋体" panose="02010600030101010101" pitchFamily="2" charset="-122"/>
                <a:cs typeface="宋体" panose="02010600030101010101" pitchFamily="2" charset="-122"/>
              </a:rPr>
              <a:t>析</a:t>
            </a:r>
            <a:r>
              <a:rPr sz="1200" spc="10" dirty="0">
                <a:latin typeface="宋体" panose="02010600030101010101" pitchFamily="2" charset="-122"/>
                <a:cs typeface="宋体" panose="02010600030101010101" pitchFamily="2" charset="-122"/>
              </a:rPr>
              <a:t>其优</a:t>
            </a:r>
            <a:r>
              <a:rPr sz="1200" spc="20" dirty="0">
                <a:latin typeface="宋体" panose="02010600030101010101" pitchFamily="2" charset="-122"/>
                <a:cs typeface="宋体" panose="02010600030101010101" pitchFamily="2" charset="-122"/>
              </a:rPr>
              <a:t>缺</a:t>
            </a:r>
            <a:r>
              <a:rPr sz="1200" spc="10" dirty="0">
                <a:latin typeface="宋体" panose="02010600030101010101" pitchFamily="2" charset="-122"/>
                <a:cs typeface="宋体" panose="02010600030101010101" pitchFamily="2" charset="-122"/>
              </a:rPr>
              <a:t>点，</a:t>
            </a:r>
            <a:r>
              <a:rPr sz="1200" spc="20" dirty="0">
                <a:latin typeface="宋体" panose="02010600030101010101" pitchFamily="2" charset="-122"/>
                <a:cs typeface="宋体" panose="02010600030101010101" pitchFamily="2" charset="-122"/>
              </a:rPr>
              <a:t>并</a:t>
            </a:r>
            <a:r>
              <a:rPr sz="1200" spc="10" dirty="0">
                <a:latin typeface="宋体" panose="02010600030101010101" pitchFamily="2" charset="-122"/>
                <a:cs typeface="宋体" panose="02010600030101010101" pitchFamily="2" charset="-122"/>
              </a:rPr>
              <a:t>提</a:t>
            </a:r>
            <a:r>
              <a:rPr sz="1200" spc="20" dirty="0">
                <a:latin typeface="宋体" panose="02010600030101010101" pitchFamily="2" charset="-122"/>
                <a:cs typeface="宋体" panose="02010600030101010101" pitchFamily="2" charset="-122"/>
              </a:rPr>
              <a:t>出</a:t>
            </a:r>
            <a:r>
              <a:rPr sz="1200" spc="10" dirty="0">
                <a:latin typeface="宋体" panose="02010600030101010101" pitchFamily="2" charset="-122"/>
                <a:cs typeface="宋体" panose="02010600030101010101" pitchFamily="2" charset="-122"/>
              </a:rPr>
              <a:t>了未</a:t>
            </a:r>
            <a:r>
              <a:rPr sz="1200" spc="20" dirty="0">
                <a:latin typeface="宋体" panose="02010600030101010101" pitchFamily="2" charset="-122"/>
                <a:cs typeface="宋体" panose="02010600030101010101" pitchFamily="2" charset="-122"/>
              </a:rPr>
              <a:t>来</a:t>
            </a:r>
            <a:r>
              <a:rPr sz="1200" spc="10" dirty="0">
                <a:latin typeface="宋体" panose="02010600030101010101" pitchFamily="2" charset="-122"/>
                <a:cs typeface="宋体" panose="02010600030101010101" pitchFamily="2" charset="-122"/>
              </a:rPr>
              <a:t>工</a:t>
            </a:r>
            <a:r>
              <a:rPr sz="1200" dirty="0">
                <a:latin typeface="宋体" panose="02010600030101010101" pitchFamily="2" charset="-122"/>
                <a:cs typeface="宋体" panose="02010600030101010101" pitchFamily="2" charset="-122"/>
              </a:rPr>
              <a:t>作 的改进与发展方向。</a:t>
            </a:r>
            <a:endParaRPr sz="1200">
              <a:latin typeface="宋体" panose="02010600030101010101" pitchFamily="2" charset="-122"/>
              <a:cs typeface="宋体" panose="02010600030101010101" pitchFamily="2" charset="-122"/>
            </a:endParaRPr>
          </a:p>
        </p:txBody>
      </p:sp>
      <p:sp>
        <p:nvSpPr>
          <p:cNvPr id="4" name="object 4"/>
          <p:cNvSpPr txBox="1"/>
          <p:nvPr/>
        </p:nvSpPr>
        <p:spPr>
          <a:xfrm>
            <a:off x="3446779" y="9919140"/>
            <a:ext cx="981075" cy="155575"/>
          </a:xfrm>
          <a:prstGeom prst="rect">
            <a:avLst/>
          </a:prstGeom>
        </p:spPr>
        <p:txBody>
          <a:bodyPr vert="horz" wrap="square" lIns="0" tIns="0" rIns="0" bIns="0" rtlCol="0">
            <a:spAutoFit/>
          </a:bodyPr>
          <a:lstStyle/>
          <a:p>
            <a:pPr marL="12700">
              <a:lnSpc>
                <a:spcPts val="1075"/>
              </a:lnSpc>
            </a:pPr>
            <a:r>
              <a:rPr sz="900" dirty="0">
                <a:latin typeface="宋体" panose="02010600030101010101" pitchFamily="2" charset="-122"/>
                <a:cs typeface="宋体" panose="02010600030101010101" pitchFamily="2" charset="-122"/>
              </a:rPr>
              <a:t>第</a:t>
            </a:r>
            <a:r>
              <a:rPr sz="900" spc="-15" dirty="0">
                <a:latin typeface="宋体" panose="02010600030101010101" pitchFamily="2" charset="-122"/>
                <a:cs typeface="宋体" panose="02010600030101010101" pitchFamily="2" charset="-122"/>
              </a:rPr>
              <a:t> </a:t>
            </a:r>
            <a:r>
              <a:rPr sz="900" dirty="0">
                <a:latin typeface="Calibri" panose="020F0502020204030204"/>
                <a:cs typeface="Calibri" panose="020F0502020204030204"/>
              </a:rPr>
              <a:t>4</a:t>
            </a:r>
            <a:r>
              <a:rPr sz="900" spc="15" dirty="0">
                <a:latin typeface="Calibri" panose="020F0502020204030204"/>
                <a:cs typeface="Calibri" panose="020F0502020204030204"/>
              </a:rPr>
              <a:t> </a:t>
            </a:r>
            <a:r>
              <a:rPr sz="900" spc="10" dirty="0">
                <a:latin typeface="宋体" panose="02010600030101010101" pitchFamily="2" charset="-122"/>
                <a:cs typeface="宋体" panose="02010600030101010101" pitchFamily="2" charset="-122"/>
              </a:rPr>
              <a:t>页</a:t>
            </a:r>
            <a:r>
              <a:rPr sz="900" spc="-459" dirty="0">
                <a:latin typeface="宋体" panose="02010600030101010101" pitchFamily="2" charset="-122"/>
                <a:cs typeface="宋体" panose="02010600030101010101" pitchFamily="2" charset="-122"/>
              </a:rPr>
              <a:t>，</a:t>
            </a:r>
            <a:r>
              <a:rPr sz="900" dirty="0">
                <a:latin typeface="宋体" panose="02010600030101010101" pitchFamily="2" charset="-122"/>
                <a:cs typeface="宋体" panose="02010600030101010101" pitchFamily="2" charset="-122"/>
              </a:rPr>
              <a:t>共</a:t>
            </a:r>
            <a:r>
              <a:rPr sz="900" spc="-30" dirty="0">
                <a:latin typeface="宋体" panose="02010600030101010101" pitchFamily="2" charset="-122"/>
                <a:cs typeface="宋体" panose="02010600030101010101" pitchFamily="2" charset="-122"/>
              </a:rPr>
              <a:t> </a:t>
            </a:r>
            <a:r>
              <a:rPr sz="900" spc="-5" dirty="0">
                <a:latin typeface="Calibri" panose="020F0502020204030204"/>
                <a:cs typeface="Calibri" panose="020F0502020204030204"/>
              </a:rPr>
              <a:t>64</a:t>
            </a:r>
            <a:r>
              <a:rPr sz="900" spc="30" dirty="0">
                <a:latin typeface="Calibri" panose="020F0502020204030204"/>
                <a:cs typeface="Calibri" panose="020F0502020204030204"/>
              </a:rPr>
              <a:t> </a:t>
            </a:r>
            <a:r>
              <a:rPr sz="900" dirty="0">
                <a:latin typeface="宋体" panose="02010600030101010101" pitchFamily="2" charset="-122"/>
                <a:cs typeface="宋体" panose="02010600030101010101" pitchFamily="2" charset="-122"/>
              </a:rPr>
              <a:t>页</a:t>
            </a:r>
            <a:endParaRPr sz="900">
              <a:latin typeface="宋体" panose="02010600030101010101" pitchFamily="2" charset="-122"/>
              <a:cs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656580" cy="4297680"/>
          </a:xfrm>
          <a:prstGeom prst="rect">
            <a:avLst/>
          </a:prstGeom>
        </p:spPr>
        <p:txBody>
          <a:bodyPr vert="horz" wrap="square" lIns="0" tIns="12700" rIns="0" bIns="0" rtlCol="0">
            <a:spAutoFit/>
          </a:bodyPr>
          <a:lstStyle/>
          <a:p>
            <a:pPr marR="69850"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pPr>
            <a:endParaRPr sz="900">
              <a:latin typeface="宋体" panose="02010600030101010101" pitchFamily="2" charset="-122"/>
              <a:cs typeface="宋体" panose="02010600030101010101" pitchFamily="2" charset="-122"/>
            </a:endParaRPr>
          </a:p>
          <a:p>
            <a:pPr>
              <a:lnSpc>
                <a:spcPct val="100000"/>
              </a:lnSpc>
              <a:spcBef>
                <a:spcPts val="35"/>
              </a:spcBef>
            </a:pPr>
            <a:endParaRPr sz="900">
              <a:latin typeface="宋体" panose="02010600030101010101" pitchFamily="2" charset="-122"/>
              <a:cs typeface="宋体" panose="02010600030101010101" pitchFamily="2" charset="-122"/>
            </a:endParaRPr>
          </a:p>
          <a:p>
            <a:pPr marL="187325" algn="ctr">
              <a:lnSpc>
                <a:spcPct val="100000"/>
              </a:lnSpc>
              <a:spcBef>
                <a:spcPts val="5"/>
              </a:spcBef>
            </a:pPr>
            <a:r>
              <a:rPr sz="1050" spc="-5" dirty="0">
                <a:latin typeface="宋体" panose="02010600030101010101" pitchFamily="2" charset="-122"/>
                <a:cs typeface="宋体" panose="02010600030101010101" pitchFamily="2" charset="-122"/>
              </a:rPr>
              <a:t>图</a:t>
            </a:r>
            <a:r>
              <a:rPr sz="1050" spc="-270"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4.29</a:t>
            </a:r>
            <a:r>
              <a:rPr sz="1050" spc="-5"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获</a:t>
            </a:r>
            <a:r>
              <a:rPr sz="1050" spc="5" dirty="0">
                <a:latin typeface="宋体" panose="02010600030101010101" pitchFamily="2" charset="-122"/>
                <a:cs typeface="宋体" panose="02010600030101010101" pitchFamily="2" charset="-122"/>
              </a:rPr>
              <a:t>取</a:t>
            </a:r>
            <a:r>
              <a:rPr sz="1050" spc="-10" dirty="0">
                <a:latin typeface="宋体" panose="02010600030101010101" pitchFamily="2" charset="-122"/>
                <a:cs typeface="宋体" panose="02010600030101010101" pitchFamily="2" charset="-122"/>
              </a:rPr>
              <a:t>记</a:t>
            </a:r>
            <a:r>
              <a:rPr sz="1050" spc="5" dirty="0">
                <a:latin typeface="宋体" panose="02010600030101010101" pitchFamily="2" charset="-122"/>
                <a:cs typeface="宋体" panose="02010600030101010101" pitchFamily="2" charset="-122"/>
              </a:rPr>
              <a:t>录</a:t>
            </a:r>
            <a:r>
              <a:rPr sz="1050" spc="-10" dirty="0">
                <a:latin typeface="宋体" panose="02010600030101010101" pitchFamily="2" charset="-122"/>
                <a:cs typeface="宋体" panose="02010600030101010101" pitchFamily="2" charset="-122"/>
              </a:rPr>
              <a:t>流</a:t>
            </a:r>
            <a:r>
              <a:rPr sz="1050" spc="5" dirty="0">
                <a:latin typeface="宋体" panose="02010600030101010101" pitchFamily="2" charset="-122"/>
                <a:cs typeface="宋体" panose="02010600030101010101" pitchFamily="2" charset="-122"/>
              </a:rPr>
              <a:t>程</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a:p>
            <a:pPr>
              <a:lnSpc>
                <a:spcPct val="100000"/>
              </a:lnSpc>
              <a:spcBef>
                <a:spcPts val="40"/>
              </a:spcBef>
            </a:pPr>
            <a:endParaRPr sz="950">
              <a:latin typeface="宋体" panose="02010600030101010101" pitchFamily="2" charset="-122"/>
              <a:cs typeface="宋体" panose="02010600030101010101" pitchFamily="2" charset="-122"/>
            </a:endParaRPr>
          </a:p>
          <a:p>
            <a:pPr marL="12700">
              <a:lnSpc>
                <a:spcPct val="100000"/>
              </a:lnSpc>
              <a:tabLst>
                <a:tab pos="812165" algn="l"/>
              </a:tabLst>
            </a:pPr>
            <a:r>
              <a:rPr sz="1400" b="1" dirty="0">
                <a:latin typeface="宋体" panose="02010600030101010101" pitchFamily="2" charset="-122"/>
                <a:cs typeface="宋体" panose="02010600030101010101" pitchFamily="2" charset="-122"/>
              </a:rPr>
              <a:t>4.4.10	</a:t>
            </a:r>
            <a:r>
              <a:rPr sz="1400" b="1" spc="-10" dirty="0">
                <a:latin typeface="黑体" panose="02010609060101010101" charset="-122"/>
                <a:cs typeface="黑体" panose="02010609060101010101" charset="-122"/>
              </a:rPr>
              <a:t>关</a:t>
            </a:r>
            <a:r>
              <a:rPr sz="1400" b="1" spc="-10" dirty="0">
                <a:latin typeface="黑体" panose="02010609060101010101" charset="-122"/>
                <a:cs typeface="黑体" panose="02010609060101010101" charset="-122"/>
              </a:rPr>
              <a:t>注列表</a:t>
            </a:r>
            <a:r>
              <a:rPr sz="1400" b="1" spc="5" dirty="0">
                <a:latin typeface="黑体" panose="02010609060101010101" charset="-122"/>
                <a:cs typeface="黑体" panose="02010609060101010101" charset="-122"/>
              </a:rPr>
              <a:t>模</a:t>
            </a:r>
            <a:r>
              <a:rPr sz="1400" b="1" spc="-10" dirty="0">
                <a:latin typeface="黑体" panose="02010609060101010101" charset="-122"/>
                <a:cs typeface="黑体" panose="02010609060101010101" charset="-122"/>
              </a:rPr>
              <a:t>块设计及实</a:t>
            </a:r>
            <a:r>
              <a:rPr sz="1400" b="1" spc="-5" dirty="0">
                <a:latin typeface="黑体" panose="02010609060101010101" charset="-122"/>
                <a:cs typeface="黑体" panose="02010609060101010101" charset="-122"/>
              </a:rPr>
              <a:t>现</a:t>
            </a:r>
            <a:endParaRPr sz="1400">
              <a:latin typeface="黑体" panose="02010609060101010101" charset="-122"/>
              <a:cs typeface="黑体" panose="02010609060101010101" charset="-122"/>
            </a:endParaRPr>
          </a:p>
          <a:p>
            <a:pPr marL="12700" marR="81280" indent="304800" algn="just">
              <a:lnSpc>
                <a:spcPct val="163000"/>
              </a:lnSpc>
              <a:spcBef>
                <a:spcPts val="270"/>
              </a:spcBef>
            </a:pPr>
            <a:r>
              <a:rPr sz="1200" dirty="0">
                <a:latin typeface="宋体" panose="02010600030101010101" pitchFamily="2" charset="-122"/>
                <a:cs typeface="宋体" panose="02010600030101010101" pitchFamily="2" charset="-122"/>
              </a:rPr>
              <a:t>获取关注得分组信息：</a:t>
            </a:r>
            <a:r>
              <a:rPr sz="1200" spc="-14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用户在进入关注页面后</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系统会首先获取用户已创建得 关注分组信息</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查看关注分组：</a:t>
            </a:r>
            <a:r>
              <a:rPr sz="1200" spc="-1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用户可以浏览他们已创建得关注分组列表</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每个分 组通常显示分组名称以及该分组内已关注作者得数量。</a:t>
            </a:r>
            <a:endParaRPr sz="1200">
              <a:latin typeface="宋体" panose="02010600030101010101" pitchFamily="2" charset="-122"/>
              <a:cs typeface="宋体" panose="02010600030101010101" pitchFamily="2" charset="-122"/>
            </a:endParaRPr>
          </a:p>
          <a:p>
            <a:pPr marL="317500" marR="5080" algn="just">
              <a:lnSpc>
                <a:spcPct val="163000"/>
              </a:lnSpc>
            </a:pPr>
            <a:r>
              <a:rPr sz="1200" dirty="0">
                <a:latin typeface="宋体" panose="02010600030101010101" pitchFamily="2" charset="-122"/>
                <a:cs typeface="宋体" panose="02010600030101010101" pitchFamily="2" charset="-122"/>
              </a:rPr>
              <a:t>选择分组：</a:t>
            </a:r>
            <a:r>
              <a:rPr sz="1200" spc="-434"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用户可以点击特定得关注分组</a:t>
            </a:r>
            <a:r>
              <a:rPr sz="1200" spc="-3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以查看该分组内已关注得作者列表。 这些列表通常显示作者得头像、用户名和简要介绍等信息，以帮助用户快速识</a:t>
            </a:r>
            <a:endParaRPr sz="1200">
              <a:latin typeface="宋体" panose="02010600030101010101" pitchFamily="2" charset="-122"/>
              <a:cs typeface="宋体" panose="02010600030101010101" pitchFamily="2" charset="-122"/>
            </a:endParaRPr>
          </a:p>
          <a:p>
            <a:pPr marL="12700">
              <a:lnSpc>
                <a:spcPct val="100000"/>
              </a:lnSpc>
              <a:spcBef>
                <a:spcPts val="900"/>
              </a:spcBef>
            </a:pPr>
            <a:r>
              <a:rPr sz="1200" dirty="0">
                <a:latin typeface="宋体" panose="02010600030101010101" pitchFamily="2" charset="-122"/>
                <a:cs typeface="宋体" panose="02010600030101010101" pitchFamily="2" charset="-122"/>
              </a:rPr>
              <a:t>别和浏览感兴趣得作者。</a:t>
            </a:r>
            <a:endParaRPr sz="1200">
              <a:latin typeface="宋体" panose="02010600030101010101" pitchFamily="2" charset="-122"/>
              <a:cs typeface="宋体" panose="02010600030101010101" pitchFamily="2" charset="-122"/>
            </a:endParaRPr>
          </a:p>
          <a:p>
            <a:pPr marL="12700" marR="81280" indent="304800">
              <a:lnSpc>
                <a:spcPct val="163000"/>
              </a:lnSpc>
            </a:pPr>
            <a:r>
              <a:rPr sz="1200" dirty="0">
                <a:latin typeface="宋体" panose="02010600030101010101" pitchFamily="2" charset="-122"/>
                <a:cs typeface="宋体" panose="02010600030101010101" pitchFamily="2" charset="-122"/>
              </a:rPr>
              <a:t>关注作者：</a:t>
            </a:r>
            <a:r>
              <a:rPr sz="1200" spc="-14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通常</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用户可以通过点击作者得头像或用户名来查看作者得个人主 页，并在个人主页上执行关注操作。</a:t>
            </a:r>
            <a:endParaRPr sz="1200">
              <a:latin typeface="宋体" panose="02010600030101010101" pitchFamily="2" charset="-122"/>
              <a:cs typeface="宋体" panose="02010600030101010101" pitchFamily="2" charset="-122"/>
            </a:endParaRPr>
          </a:p>
          <a:p>
            <a:pPr marL="12700" marR="5080" indent="304800">
              <a:lnSpc>
                <a:spcPct val="163000"/>
              </a:lnSpc>
            </a:pPr>
            <a:r>
              <a:rPr sz="1200" dirty="0">
                <a:latin typeface="宋体" panose="02010600030101010101" pitchFamily="2" charset="-122"/>
                <a:cs typeface="宋体" panose="02010600030101010101" pitchFamily="2" charset="-122"/>
              </a:rPr>
              <a:t>作者得个人主页通常包含作者得详细信息</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发布得视频列表</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粉丝数量等内容， 用户可以在个人主页上进一步了解作者得活动和作品。</a:t>
            </a:r>
            <a:endParaRPr sz="1200">
              <a:latin typeface="宋体" panose="02010600030101010101" pitchFamily="2" charset="-122"/>
              <a:cs typeface="宋体" panose="02010600030101010101" pitchFamily="2" charset="-122"/>
            </a:endParaRPr>
          </a:p>
          <a:p>
            <a:pPr marL="317500">
              <a:lnSpc>
                <a:spcPct val="100000"/>
              </a:lnSpc>
              <a:spcBef>
                <a:spcPts val="900"/>
              </a:spcBef>
            </a:pPr>
            <a:r>
              <a:rPr sz="1200" dirty="0">
                <a:latin typeface="宋体" panose="02010600030101010101" pitchFamily="2" charset="-122"/>
                <a:cs typeface="宋体" panose="02010600030101010101" pitchFamily="2" charset="-122"/>
              </a:rPr>
              <a:t>视频关注列表图如图</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4.30</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所示;具体流程图如图</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4.31、图</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4.32</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所示。</a:t>
            </a:r>
            <a:endParaRPr sz="1200">
              <a:latin typeface="宋体" panose="02010600030101010101" pitchFamily="2" charset="-122"/>
              <a:cs typeface="宋体" panose="02010600030101010101" pitchFamily="2" charset="-122"/>
            </a:endParaRPr>
          </a:p>
        </p:txBody>
      </p:sp>
      <p:pic>
        <p:nvPicPr>
          <p:cNvPr id="4" name="object 4"/>
          <p:cNvPicPr/>
          <p:nvPr/>
        </p:nvPicPr>
        <p:blipFill>
          <a:blip r:embed="rId1" cstate="print"/>
          <a:stretch>
            <a:fillRect/>
          </a:stretch>
        </p:blipFill>
        <p:spPr>
          <a:xfrm>
            <a:off x="1452185" y="5084533"/>
            <a:ext cx="4420310" cy="1657174"/>
          </a:xfrm>
          <a:prstGeom prst="rect">
            <a:avLst/>
          </a:prstGeom>
        </p:spPr>
      </p:pic>
      <p:sp>
        <p:nvSpPr>
          <p:cNvPr id="5" name="object 5"/>
          <p:cNvSpPr txBox="1"/>
          <p:nvPr/>
        </p:nvSpPr>
        <p:spPr>
          <a:xfrm>
            <a:off x="3189223" y="7057632"/>
            <a:ext cx="145859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4.30</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视</a:t>
            </a:r>
            <a:r>
              <a:rPr sz="1050" spc="5" dirty="0">
                <a:latin typeface="宋体" panose="02010600030101010101" pitchFamily="2" charset="-122"/>
                <a:cs typeface="宋体" panose="02010600030101010101" pitchFamily="2" charset="-122"/>
              </a:rPr>
              <a:t>频</a:t>
            </a:r>
            <a:r>
              <a:rPr sz="1050" spc="-10" dirty="0">
                <a:latin typeface="宋体" panose="02010600030101010101" pitchFamily="2" charset="-122"/>
                <a:cs typeface="宋体" panose="02010600030101010101" pitchFamily="2" charset="-122"/>
              </a:rPr>
              <a:t>关</a:t>
            </a:r>
            <a:r>
              <a:rPr sz="1050" spc="5" dirty="0">
                <a:latin typeface="宋体" panose="02010600030101010101" pitchFamily="2" charset="-122"/>
                <a:cs typeface="宋体" panose="02010600030101010101" pitchFamily="2" charset="-122"/>
              </a:rPr>
              <a:t>注</a:t>
            </a:r>
            <a:r>
              <a:rPr sz="1050" spc="-10" dirty="0">
                <a:latin typeface="宋体" panose="02010600030101010101" pitchFamily="2" charset="-122"/>
                <a:cs typeface="宋体" panose="02010600030101010101" pitchFamily="2" charset="-122"/>
              </a:rPr>
              <a:t>列</a:t>
            </a:r>
            <a:r>
              <a:rPr sz="1050" spc="5" dirty="0">
                <a:latin typeface="宋体" panose="02010600030101010101" pitchFamily="2" charset="-122"/>
                <a:cs typeface="宋体" panose="02010600030101010101" pitchFamily="2" charset="-122"/>
              </a:rPr>
              <a:t>表</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49</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2093976" y="1066800"/>
            <a:ext cx="3962400" cy="3901440"/>
          </a:xfrm>
          <a:prstGeom prst="rect">
            <a:avLst/>
          </a:prstGeom>
        </p:spPr>
      </p:pic>
      <p:sp>
        <p:nvSpPr>
          <p:cNvPr id="5" name="object 5"/>
          <p:cNvSpPr txBox="1"/>
          <p:nvPr/>
        </p:nvSpPr>
        <p:spPr>
          <a:xfrm>
            <a:off x="3321799" y="5125199"/>
            <a:ext cx="145859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4.31</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关</a:t>
            </a:r>
            <a:r>
              <a:rPr sz="1050" spc="5" dirty="0">
                <a:latin typeface="宋体" panose="02010600030101010101" pitchFamily="2" charset="-122"/>
                <a:cs typeface="宋体" panose="02010600030101010101" pitchFamily="2" charset="-122"/>
              </a:rPr>
              <a:t>注</a:t>
            </a:r>
            <a:r>
              <a:rPr sz="1050" spc="-10" dirty="0">
                <a:latin typeface="宋体" panose="02010600030101010101" pitchFamily="2" charset="-122"/>
                <a:cs typeface="宋体" panose="02010600030101010101" pitchFamily="2" charset="-122"/>
              </a:rPr>
              <a:t>分</a:t>
            </a:r>
            <a:r>
              <a:rPr sz="1050" spc="5" dirty="0">
                <a:latin typeface="宋体" panose="02010600030101010101" pitchFamily="2" charset="-122"/>
                <a:cs typeface="宋体" panose="02010600030101010101" pitchFamily="2" charset="-122"/>
              </a:rPr>
              <a:t>组</a:t>
            </a:r>
            <a:r>
              <a:rPr sz="1050" spc="-10" dirty="0">
                <a:latin typeface="宋体" panose="02010600030101010101" pitchFamily="2" charset="-122"/>
                <a:cs typeface="宋体" panose="02010600030101010101" pitchFamily="2" charset="-122"/>
              </a:rPr>
              <a:t>流</a:t>
            </a:r>
            <a:r>
              <a:rPr sz="1050" spc="5" dirty="0">
                <a:latin typeface="宋体" panose="02010600030101010101" pitchFamily="2" charset="-122"/>
                <a:cs typeface="宋体" panose="02010600030101010101" pitchFamily="2" charset="-122"/>
              </a:rPr>
              <a:t>程</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50</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2398776" y="960120"/>
            <a:ext cx="3230880" cy="7040880"/>
          </a:xfrm>
          <a:prstGeom prst="rect">
            <a:avLst/>
          </a:prstGeom>
        </p:spPr>
      </p:pic>
      <p:sp>
        <p:nvSpPr>
          <p:cNvPr id="5" name="object 5"/>
          <p:cNvSpPr txBox="1"/>
          <p:nvPr/>
        </p:nvSpPr>
        <p:spPr>
          <a:xfrm>
            <a:off x="3321799" y="8096999"/>
            <a:ext cx="1458595" cy="184785"/>
          </a:xfrm>
          <a:prstGeom prst="rect">
            <a:avLst/>
          </a:prstGeom>
        </p:spPr>
        <p:txBody>
          <a:bodyPr vert="horz" wrap="square" lIns="0" tIns="12065" rIns="0" bIns="0" rtlCol="0">
            <a:spAutoFit/>
          </a:bodyPr>
          <a:lstStyle/>
          <a:p>
            <a:pPr marL="12700">
              <a:lnSpc>
                <a:spcPct val="100000"/>
              </a:lnSpc>
              <a:spcBef>
                <a:spcPts val="95"/>
              </a:spcBef>
            </a:pPr>
            <a:r>
              <a:rPr sz="1050" spc="-5" dirty="0">
                <a:latin typeface="宋体" panose="02010600030101010101" pitchFamily="2" charset="-122"/>
                <a:cs typeface="宋体" panose="02010600030101010101" pitchFamily="2" charset="-122"/>
              </a:rPr>
              <a:t>图</a:t>
            </a:r>
            <a:r>
              <a:rPr sz="1050" spc="-295" dirty="0">
                <a:latin typeface="宋体" panose="02010600030101010101" pitchFamily="2" charset="-122"/>
                <a:cs typeface="宋体" panose="02010600030101010101" pitchFamily="2" charset="-122"/>
              </a:rPr>
              <a:t> </a:t>
            </a:r>
            <a:r>
              <a:rPr sz="1050" dirty="0">
                <a:latin typeface="宋体" panose="02010600030101010101" pitchFamily="2" charset="-122"/>
                <a:cs typeface="宋体" panose="02010600030101010101" pitchFamily="2" charset="-122"/>
              </a:rPr>
              <a:t>4.32</a:t>
            </a:r>
            <a:r>
              <a:rPr sz="1050" spc="-60" dirty="0">
                <a:latin typeface="宋体" panose="02010600030101010101" pitchFamily="2" charset="-122"/>
                <a:cs typeface="宋体" panose="02010600030101010101" pitchFamily="2" charset="-122"/>
              </a:rPr>
              <a:t> </a:t>
            </a:r>
            <a:r>
              <a:rPr sz="1050" spc="-10" dirty="0">
                <a:latin typeface="宋体" panose="02010600030101010101" pitchFamily="2" charset="-122"/>
                <a:cs typeface="宋体" panose="02010600030101010101" pitchFamily="2" charset="-122"/>
              </a:rPr>
              <a:t>添</a:t>
            </a:r>
            <a:r>
              <a:rPr sz="1050" spc="5" dirty="0">
                <a:latin typeface="宋体" panose="02010600030101010101" pitchFamily="2" charset="-122"/>
                <a:cs typeface="宋体" panose="02010600030101010101" pitchFamily="2" charset="-122"/>
              </a:rPr>
              <a:t>加</a:t>
            </a:r>
            <a:r>
              <a:rPr sz="1050" spc="-10" dirty="0">
                <a:latin typeface="宋体" panose="02010600030101010101" pitchFamily="2" charset="-122"/>
                <a:cs typeface="宋体" panose="02010600030101010101" pitchFamily="2" charset="-122"/>
              </a:rPr>
              <a:t>关</a:t>
            </a:r>
            <a:r>
              <a:rPr sz="1050" spc="5" dirty="0">
                <a:latin typeface="宋体" panose="02010600030101010101" pitchFamily="2" charset="-122"/>
                <a:cs typeface="宋体" panose="02010600030101010101" pitchFamily="2" charset="-122"/>
              </a:rPr>
              <a:t>注</a:t>
            </a:r>
            <a:r>
              <a:rPr sz="1050" spc="-10" dirty="0">
                <a:latin typeface="宋体" panose="02010600030101010101" pitchFamily="2" charset="-122"/>
                <a:cs typeface="宋体" panose="02010600030101010101" pitchFamily="2" charset="-122"/>
              </a:rPr>
              <a:t>流</a:t>
            </a:r>
            <a:r>
              <a:rPr sz="1050" spc="5" dirty="0">
                <a:latin typeface="宋体" panose="02010600030101010101" pitchFamily="2" charset="-122"/>
                <a:cs typeface="宋体" panose="02010600030101010101" pitchFamily="2" charset="-122"/>
              </a:rPr>
              <a:t>程</a:t>
            </a:r>
            <a:r>
              <a:rPr sz="1050" spc="-5" dirty="0">
                <a:latin typeface="宋体" panose="02010600030101010101" pitchFamily="2" charset="-122"/>
                <a:cs typeface="宋体" panose="02010600030101010101" pitchFamily="2" charset="-122"/>
              </a:rPr>
              <a:t>图</a:t>
            </a:r>
            <a:endParaRPr sz="1050">
              <a:latin typeface="宋体" panose="02010600030101010101" pitchFamily="2" charset="-122"/>
              <a:cs typeface="宋体" panose="02010600030101010101" pitchFamily="2" charset="-122"/>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51</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
        <p:nvSpPr>
          <p:cNvPr id="6" name="object 6"/>
          <p:cNvSpPr txBox="1"/>
          <p:nvPr/>
        </p:nvSpPr>
        <p:spPr>
          <a:xfrm>
            <a:off x="1128775" y="8705215"/>
            <a:ext cx="5580380" cy="876300"/>
          </a:xfrm>
          <a:prstGeom prst="rect">
            <a:avLst/>
          </a:prstGeom>
        </p:spPr>
        <p:txBody>
          <a:bodyPr vert="horz" wrap="square" lIns="0" tIns="12700" rIns="0" bIns="0" rtlCol="0">
            <a:spAutoFit/>
          </a:bodyPr>
          <a:lstStyle/>
          <a:p>
            <a:pPr marL="12700">
              <a:lnSpc>
                <a:spcPct val="100000"/>
              </a:lnSpc>
              <a:spcBef>
                <a:spcPts val="100"/>
              </a:spcBef>
            </a:pPr>
            <a:r>
              <a:rPr sz="1500" b="1" spc="-5" dirty="0">
                <a:latin typeface="宋体" panose="02010600030101010101" pitchFamily="2" charset="-122"/>
                <a:cs typeface="宋体" panose="02010600030101010101" pitchFamily="2" charset="-122"/>
              </a:rPr>
              <a:t>4.5</a:t>
            </a:r>
            <a:r>
              <a:rPr sz="1500" b="1" spc="-170" dirty="0">
                <a:latin typeface="宋体" panose="02010600030101010101" pitchFamily="2" charset="-122"/>
                <a:cs typeface="宋体" panose="02010600030101010101" pitchFamily="2" charset="-122"/>
              </a:rPr>
              <a:t> </a:t>
            </a:r>
            <a:r>
              <a:rPr sz="1500" b="1" spc="-10" dirty="0">
                <a:latin typeface="黑体" panose="02010609060101010101" charset="-122"/>
                <a:cs typeface="黑体" panose="02010609060101010101" charset="-122"/>
              </a:rPr>
              <a:t>本</a:t>
            </a:r>
            <a:r>
              <a:rPr sz="1500" b="1" dirty="0">
                <a:latin typeface="黑体" panose="02010609060101010101" charset="-122"/>
                <a:cs typeface="黑体" panose="02010609060101010101" charset="-122"/>
              </a:rPr>
              <a:t>章</a:t>
            </a:r>
            <a:r>
              <a:rPr sz="1500" b="1" spc="-10" dirty="0">
                <a:latin typeface="黑体" panose="02010609060101010101" charset="-122"/>
                <a:cs typeface="黑体" panose="02010609060101010101" charset="-122"/>
              </a:rPr>
              <a:t>小结</a:t>
            </a:r>
            <a:endParaRPr sz="1500">
              <a:latin typeface="黑体" panose="02010609060101010101" charset="-122"/>
              <a:cs typeface="黑体" panose="02010609060101010101" charset="-122"/>
            </a:endParaRPr>
          </a:p>
          <a:p>
            <a:pPr marL="12700" marR="5080" indent="266700">
              <a:lnSpc>
                <a:spcPct val="163000"/>
              </a:lnSpc>
              <a:spcBef>
                <a:spcPts val="215"/>
              </a:spcBef>
            </a:pPr>
            <a:r>
              <a:rPr sz="1200" dirty="0">
                <a:latin typeface="宋体" panose="02010600030101010101" pitchFamily="2" charset="-122"/>
                <a:cs typeface="宋体" panose="02010600030101010101" pitchFamily="2" charset="-122"/>
              </a:rPr>
              <a:t>本章节主要对系统进行详细设计</a:t>
            </a:r>
            <a:r>
              <a:rPr sz="1200" spc="-36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依据上一章节的模块划分明确各个模块主要实 </a:t>
            </a:r>
            <a:r>
              <a:rPr sz="1200" spc="10" dirty="0">
                <a:latin typeface="宋体" panose="02010600030101010101" pitchFamily="2" charset="-122"/>
                <a:cs typeface="宋体" panose="02010600030101010101" pitchFamily="2" charset="-122"/>
              </a:rPr>
              <a:t>现</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功能以</a:t>
            </a:r>
            <a:r>
              <a:rPr sz="1200" spc="20" dirty="0">
                <a:latin typeface="宋体" panose="02010600030101010101" pitchFamily="2" charset="-122"/>
                <a:cs typeface="宋体" panose="02010600030101010101" pitchFamily="2" charset="-122"/>
              </a:rPr>
              <a:t>及</a:t>
            </a:r>
            <a:r>
              <a:rPr sz="1200" spc="10" dirty="0">
                <a:latin typeface="宋体" panose="02010600030101010101" pitchFamily="2" charset="-122"/>
                <a:cs typeface="宋体" panose="02010600030101010101" pitchFamily="2" charset="-122"/>
              </a:rPr>
              <a:t>细节</a:t>
            </a:r>
            <a:r>
              <a:rPr sz="1200" spc="20" dirty="0">
                <a:latin typeface="宋体" panose="02010600030101010101" pitchFamily="2" charset="-122"/>
                <a:cs typeface="宋体" panose="02010600030101010101" pitchFamily="2" charset="-122"/>
              </a:rPr>
              <a:t>设</a:t>
            </a:r>
            <a:r>
              <a:rPr sz="1200" spc="10" dirty="0">
                <a:latin typeface="宋体" panose="02010600030101010101" pitchFamily="2" charset="-122"/>
                <a:cs typeface="宋体" panose="02010600030101010101" pitchFamily="2" charset="-122"/>
              </a:rPr>
              <a:t>计，同</a:t>
            </a:r>
            <a:r>
              <a:rPr sz="1200" spc="20" dirty="0">
                <a:latin typeface="宋体" panose="02010600030101010101" pitchFamily="2" charset="-122"/>
                <a:cs typeface="宋体" panose="02010600030101010101" pitchFamily="2" charset="-122"/>
              </a:rPr>
              <a:t>时</a:t>
            </a:r>
            <a:r>
              <a:rPr sz="1200" spc="10" dirty="0">
                <a:latin typeface="宋体" panose="02010600030101010101" pitchFamily="2" charset="-122"/>
                <a:cs typeface="宋体" panose="02010600030101010101" pitchFamily="2" charset="-122"/>
              </a:rPr>
              <a:t>将数</a:t>
            </a:r>
            <a:r>
              <a:rPr sz="1200" spc="20" dirty="0">
                <a:latin typeface="宋体" panose="02010600030101010101" pitchFamily="2" charset="-122"/>
                <a:cs typeface="宋体" panose="02010600030101010101" pitchFamily="2" charset="-122"/>
              </a:rPr>
              <a:t>据</a:t>
            </a:r>
            <a:r>
              <a:rPr sz="1200" spc="10" dirty="0">
                <a:latin typeface="宋体" panose="02010600030101010101" pitchFamily="2" charset="-122"/>
                <a:cs typeface="宋体" panose="02010600030101010101" pitchFamily="2" charset="-122"/>
              </a:rPr>
              <a:t>库设计</a:t>
            </a:r>
            <a:r>
              <a:rPr sz="1200" spc="20" dirty="0">
                <a:latin typeface="宋体" panose="02010600030101010101" pitchFamily="2" charset="-122"/>
                <a:cs typeface="宋体" panose="02010600030101010101" pitchFamily="2" charset="-122"/>
              </a:rPr>
              <a:t>完</a:t>
            </a:r>
            <a:r>
              <a:rPr sz="1200" spc="10" dirty="0">
                <a:latin typeface="宋体" panose="02010600030101010101" pitchFamily="2" charset="-122"/>
                <a:cs typeface="宋体" panose="02010600030101010101" pitchFamily="2" charset="-122"/>
              </a:rPr>
              <a:t>整。</a:t>
            </a:r>
            <a:r>
              <a:rPr sz="1200" spc="20" dirty="0">
                <a:latin typeface="宋体" panose="02010600030101010101" pitchFamily="2" charset="-122"/>
                <a:cs typeface="宋体" panose="02010600030101010101" pitchFamily="2" charset="-122"/>
              </a:rPr>
              <a:t>确</a:t>
            </a:r>
            <a:r>
              <a:rPr sz="1200" spc="10" dirty="0">
                <a:latin typeface="宋体" panose="02010600030101010101" pitchFamily="2" charset="-122"/>
                <a:cs typeface="宋体" panose="02010600030101010101" pitchFamily="2" charset="-122"/>
              </a:rPr>
              <a:t>定了系</a:t>
            </a:r>
            <a:r>
              <a:rPr sz="1200" spc="20" dirty="0">
                <a:latin typeface="宋体" panose="02010600030101010101" pitchFamily="2" charset="-122"/>
                <a:cs typeface="宋体" panose="02010600030101010101" pitchFamily="2" charset="-122"/>
              </a:rPr>
              <a:t>统</a:t>
            </a:r>
            <a:r>
              <a:rPr sz="1200" spc="10" dirty="0">
                <a:latin typeface="宋体" panose="02010600030101010101" pitchFamily="2" charset="-122"/>
                <a:cs typeface="宋体" panose="02010600030101010101" pitchFamily="2" charset="-122"/>
              </a:rPr>
              <a:t>开发</a:t>
            </a:r>
            <a:r>
              <a:rPr sz="1200" spc="20" dirty="0">
                <a:latin typeface="宋体" panose="02010600030101010101" pitchFamily="2" charset="-122"/>
                <a:cs typeface="宋体" panose="02010600030101010101" pitchFamily="2" charset="-122"/>
              </a:rPr>
              <a:t>环</a:t>
            </a:r>
            <a:r>
              <a:rPr sz="1200" spc="10" dirty="0">
                <a:latin typeface="宋体" panose="02010600030101010101" pitchFamily="2" charset="-122"/>
                <a:cs typeface="宋体" panose="02010600030101010101" pitchFamily="2" charset="-122"/>
              </a:rPr>
              <a:t>境与架</a:t>
            </a:r>
            <a:r>
              <a:rPr sz="1200" spc="20" dirty="0">
                <a:latin typeface="宋体" panose="02010600030101010101" pitchFamily="2" charset="-122"/>
                <a:cs typeface="宋体" panose="02010600030101010101" pitchFamily="2" charset="-122"/>
              </a:rPr>
              <a:t>构</a:t>
            </a:r>
            <a:r>
              <a:rPr sz="1200" spc="10" dirty="0">
                <a:latin typeface="宋体" panose="02010600030101010101" pitchFamily="2" charset="-122"/>
                <a:cs typeface="宋体" panose="02010600030101010101" pitchFamily="2" charset="-122"/>
              </a:rPr>
              <a:t>后</a:t>
            </a:r>
            <a:r>
              <a:rPr sz="1200" dirty="0">
                <a:latin typeface="宋体" panose="02010600030101010101" pitchFamily="2" charset="-122"/>
                <a:cs typeface="宋体" panose="02010600030101010101" pitchFamily="2" charset="-122"/>
              </a:rPr>
              <a:t>，</a:t>
            </a:r>
            <a:endParaRPr sz="1200">
              <a:latin typeface="宋体" panose="02010600030101010101" pitchFamily="2" charset="-122"/>
              <a:cs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3835400" cy="632460"/>
          </a:xfrm>
          <a:prstGeom prst="rect">
            <a:avLst/>
          </a:prstGeom>
        </p:spPr>
        <p:txBody>
          <a:bodyPr vert="horz" wrap="square" lIns="0" tIns="12700" rIns="0" bIns="0" rtlCol="0">
            <a:spAutoFit/>
          </a:bodyPr>
          <a:lstStyle/>
          <a:p>
            <a:pPr marL="210312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pPr>
            <a:endParaRPr sz="900">
              <a:latin typeface="宋体" panose="02010600030101010101" pitchFamily="2" charset="-122"/>
              <a:cs typeface="宋体" panose="02010600030101010101" pitchFamily="2" charset="-122"/>
            </a:endParaRPr>
          </a:p>
          <a:p>
            <a:pPr>
              <a:lnSpc>
                <a:spcPct val="100000"/>
              </a:lnSpc>
              <a:spcBef>
                <a:spcPts val="10"/>
              </a:spcBef>
            </a:pPr>
            <a:endParaRPr sz="850">
              <a:latin typeface="宋体" panose="02010600030101010101" pitchFamily="2" charset="-122"/>
              <a:cs typeface="宋体" panose="02010600030101010101" pitchFamily="2" charset="-122"/>
            </a:endParaRPr>
          </a:p>
          <a:p>
            <a:pPr marL="12700">
              <a:lnSpc>
                <a:spcPct val="100000"/>
              </a:lnSpc>
            </a:pPr>
            <a:r>
              <a:rPr sz="1200" dirty="0">
                <a:latin typeface="宋体" panose="02010600030101010101" pitchFamily="2" charset="-122"/>
                <a:cs typeface="宋体" panose="02010600030101010101" pitchFamily="2" charset="-122"/>
              </a:rPr>
              <a:t>在系统实现部分完全满足了最初的需求且人机交互友好。</a:t>
            </a:r>
            <a:endParaRPr sz="1200">
              <a:latin typeface="宋体" panose="02010600030101010101" pitchFamily="2" charset="-122"/>
              <a:cs typeface="宋体" panose="02010600030101010101" pitchFamily="2" charset="-122"/>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52</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1128775" y="971029"/>
            <a:ext cx="5580380" cy="3707765"/>
          </a:xfrm>
          <a:prstGeom prst="rect">
            <a:avLst/>
          </a:prstGeom>
        </p:spPr>
        <p:txBody>
          <a:bodyPr vert="horz" wrap="square" lIns="0" tIns="12065" rIns="0" bIns="0" rtlCol="0">
            <a:spAutoFit/>
          </a:bodyPr>
          <a:lstStyle/>
          <a:p>
            <a:pPr algn="ctr">
              <a:lnSpc>
                <a:spcPct val="100000"/>
              </a:lnSpc>
              <a:spcBef>
                <a:spcPts val="95"/>
              </a:spcBef>
            </a:pPr>
            <a:r>
              <a:rPr sz="1600" b="1" spc="-5" dirty="0">
                <a:latin typeface="黑体" panose="02010609060101010101" charset="-122"/>
                <a:cs typeface="黑体" panose="02010609060101010101" charset="-122"/>
              </a:rPr>
              <a:t>第五</a:t>
            </a:r>
            <a:r>
              <a:rPr sz="1600" b="1" spc="-15" dirty="0">
                <a:latin typeface="黑体" panose="02010609060101010101" charset="-122"/>
                <a:cs typeface="黑体" panose="02010609060101010101" charset="-122"/>
              </a:rPr>
              <a:t>章</a:t>
            </a:r>
            <a:r>
              <a:rPr sz="1600" b="1" spc="-20" dirty="0">
                <a:latin typeface="黑体" panose="02010609060101010101" charset="-122"/>
                <a:cs typeface="黑体" panose="02010609060101010101" charset="-122"/>
              </a:rPr>
              <a:t> </a:t>
            </a:r>
            <a:r>
              <a:rPr sz="1600" b="1" spc="-5" dirty="0">
                <a:latin typeface="黑体" panose="02010609060101010101" charset="-122"/>
                <a:cs typeface="黑体" panose="02010609060101010101" charset="-122"/>
              </a:rPr>
              <a:t>系</a:t>
            </a:r>
            <a:r>
              <a:rPr sz="1600" b="1" spc="-5" dirty="0">
                <a:latin typeface="黑体" panose="02010609060101010101" charset="-122"/>
                <a:cs typeface="黑体" panose="02010609060101010101" charset="-122"/>
              </a:rPr>
              <a:t>统测</a:t>
            </a:r>
            <a:r>
              <a:rPr sz="1600" b="1" spc="-15" dirty="0">
                <a:latin typeface="黑体" panose="02010609060101010101" charset="-122"/>
                <a:cs typeface="黑体" panose="02010609060101010101" charset="-122"/>
              </a:rPr>
              <a:t>试</a:t>
            </a:r>
            <a:endParaRPr sz="1600">
              <a:latin typeface="黑体" panose="02010609060101010101" charset="-122"/>
              <a:cs typeface="黑体" panose="02010609060101010101" charset="-122"/>
            </a:endParaRPr>
          </a:p>
          <a:p>
            <a:pPr marL="375285" lvl="1" indent="-363220">
              <a:lnSpc>
                <a:spcPct val="100000"/>
              </a:lnSpc>
              <a:spcBef>
                <a:spcPts val="1265"/>
              </a:spcBef>
              <a:buAutoNum type="arabicPeriod"/>
              <a:tabLst>
                <a:tab pos="375920" algn="l"/>
              </a:tabLst>
            </a:pPr>
            <a:r>
              <a:rPr sz="1500" b="1" spc="-10" dirty="0">
                <a:latin typeface="黑体" panose="02010609060101010101" charset="-122"/>
                <a:cs typeface="黑体" panose="02010609060101010101" charset="-122"/>
              </a:rPr>
              <a:t>系</a:t>
            </a:r>
            <a:r>
              <a:rPr sz="1500" b="1" dirty="0">
                <a:latin typeface="黑体" panose="02010609060101010101" charset="-122"/>
                <a:cs typeface="黑体" panose="02010609060101010101" charset="-122"/>
              </a:rPr>
              <a:t>统</a:t>
            </a:r>
            <a:r>
              <a:rPr sz="1500" b="1" spc="-10" dirty="0">
                <a:latin typeface="黑体" panose="02010609060101010101" charset="-122"/>
                <a:cs typeface="黑体" panose="02010609060101010101" charset="-122"/>
              </a:rPr>
              <a:t>功</a:t>
            </a:r>
            <a:r>
              <a:rPr sz="1500" b="1" dirty="0">
                <a:latin typeface="黑体" panose="02010609060101010101" charset="-122"/>
                <a:cs typeface="黑体" panose="02010609060101010101" charset="-122"/>
              </a:rPr>
              <a:t>能</a:t>
            </a:r>
            <a:r>
              <a:rPr sz="1500" b="1" spc="-10" dirty="0">
                <a:latin typeface="黑体" panose="02010609060101010101" charset="-122"/>
                <a:cs typeface="黑体" panose="02010609060101010101" charset="-122"/>
              </a:rPr>
              <a:t>测试</a:t>
            </a:r>
            <a:endParaRPr sz="1500">
              <a:latin typeface="黑体" panose="02010609060101010101" charset="-122"/>
              <a:cs typeface="黑体" panose="02010609060101010101" charset="-122"/>
            </a:endParaRPr>
          </a:p>
          <a:p>
            <a:pPr marL="12700" marR="5080" indent="304800" algn="just">
              <a:lnSpc>
                <a:spcPct val="163000"/>
              </a:lnSpc>
              <a:spcBef>
                <a:spcPts val="215"/>
              </a:spcBef>
            </a:pPr>
            <a:r>
              <a:rPr sz="1200" spc="10" dirty="0">
                <a:latin typeface="宋体" panose="02010600030101010101" pitchFamily="2" charset="-122"/>
                <a:cs typeface="宋体" panose="02010600030101010101" pitchFamily="2" charset="-122"/>
              </a:rPr>
              <a:t>系</a:t>
            </a:r>
            <a:r>
              <a:rPr sz="1200" spc="20" dirty="0">
                <a:latin typeface="宋体" panose="02010600030101010101" pitchFamily="2" charset="-122"/>
                <a:cs typeface="宋体" panose="02010600030101010101" pitchFamily="2" charset="-122"/>
              </a:rPr>
              <a:t>统</a:t>
            </a:r>
            <a:r>
              <a:rPr sz="1200" spc="10" dirty="0">
                <a:latin typeface="宋体" panose="02010600030101010101" pitchFamily="2" charset="-122"/>
                <a:cs typeface="宋体" panose="02010600030101010101" pitchFamily="2" charset="-122"/>
              </a:rPr>
              <a:t>的各</a:t>
            </a:r>
            <a:r>
              <a:rPr sz="1200" spc="20" dirty="0">
                <a:latin typeface="宋体" panose="02010600030101010101" pitchFamily="2" charset="-122"/>
                <a:cs typeface="宋体" panose="02010600030101010101" pitchFamily="2" charset="-122"/>
              </a:rPr>
              <a:t>个</a:t>
            </a:r>
            <a:r>
              <a:rPr sz="1200" spc="10" dirty="0">
                <a:latin typeface="宋体" panose="02010600030101010101" pitchFamily="2" charset="-122"/>
                <a:cs typeface="宋体" panose="02010600030101010101" pitchFamily="2" charset="-122"/>
              </a:rPr>
              <a:t>模</a:t>
            </a:r>
            <a:r>
              <a:rPr sz="1200" spc="20" dirty="0">
                <a:latin typeface="宋体" panose="02010600030101010101" pitchFamily="2" charset="-122"/>
                <a:cs typeface="宋体" panose="02010600030101010101" pitchFamily="2" charset="-122"/>
              </a:rPr>
              <a:t>块</a:t>
            </a:r>
            <a:r>
              <a:rPr sz="1200" spc="10" dirty="0">
                <a:latin typeface="宋体" panose="02010600030101010101" pitchFamily="2" charset="-122"/>
                <a:cs typeface="宋体" panose="02010600030101010101" pitchFamily="2" charset="-122"/>
              </a:rPr>
              <a:t>都有</a:t>
            </a:r>
            <a:r>
              <a:rPr sz="1200" spc="20" dirty="0">
                <a:latin typeface="宋体" panose="02010600030101010101" pitchFamily="2" charset="-122"/>
                <a:cs typeface="宋体" panose="02010600030101010101" pitchFamily="2" charset="-122"/>
              </a:rPr>
              <a:t>各</a:t>
            </a:r>
            <a:r>
              <a:rPr sz="1200" spc="10" dirty="0">
                <a:latin typeface="宋体" panose="02010600030101010101" pitchFamily="2" charset="-122"/>
                <a:cs typeface="宋体" panose="02010600030101010101" pitchFamily="2" charset="-122"/>
              </a:rPr>
              <a:t>自特</a:t>
            </a:r>
            <a:r>
              <a:rPr sz="1200" spc="20" dirty="0">
                <a:latin typeface="宋体" panose="02010600030101010101" pitchFamily="2" charset="-122"/>
                <a:cs typeface="宋体" panose="02010600030101010101" pitchFamily="2" charset="-122"/>
              </a:rPr>
              <a:t>有</a:t>
            </a:r>
            <a:r>
              <a:rPr sz="1200" spc="10" dirty="0">
                <a:latin typeface="宋体" panose="02010600030101010101" pitchFamily="2" charset="-122"/>
                <a:cs typeface="宋体" panose="02010600030101010101" pitchFamily="2" charset="-122"/>
              </a:rPr>
              <a:t>的功</a:t>
            </a:r>
            <a:r>
              <a:rPr sz="1200" spc="20" dirty="0">
                <a:latin typeface="宋体" panose="02010600030101010101" pitchFamily="2" charset="-122"/>
                <a:cs typeface="宋体" panose="02010600030101010101" pitchFamily="2" charset="-122"/>
              </a:rPr>
              <a:t>能</a:t>
            </a:r>
            <a:r>
              <a:rPr sz="1200" spc="10" dirty="0">
                <a:latin typeface="宋体" panose="02010600030101010101" pitchFamily="2" charset="-122"/>
                <a:cs typeface="宋体" panose="02010600030101010101" pitchFamily="2" charset="-122"/>
              </a:rPr>
              <a:t>作</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，而</a:t>
            </a:r>
            <a:r>
              <a:rPr sz="1200" spc="20" dirty="0">
                <a:latin typeface="宋体" panose="02010600030101010101" pitchFamily="2" charset="-122"/>
                <a:cs typeface="宋体" panose="02010600030101010101" pitchFamily="2" charset="-122"/>
              </a:rPr>
              <a:t>测</a:t>
            </a:r>
            <a:r>
              <a:rPr sz="1200" spc="10" dirty="0">
                <a:latin typeface="宋体" panose="02010600030101010101" pitchFamily="2" charset="-122"/>
                <a:cs typeface="宋体" panose="02010600030101010101" pitchFamily="2" charset="-122"/>
              </a:rPr>
              <a:t>试用</a:t>
            </a:r>
            <a:r>
              <a:rPr sz="1200" spc="20" dirty="0">
                <a:latin typeface="宋体" panose="02010600030101010101" pitchFamily="2" charset="-122"/>
                <a:cs typeface="宋体" panose="02010600030101010101" pitchFamily="2" charset="-122"/>
              </a:rPr>
              <a:t>例</a:t>
            </a:r>
            <a:r>
              <a:rPr sz="1200" spc="10" dirty="0">
                <a:latin typeface="宋体" panose="02010600030101010101" pitchFamily="2" charset="-122"/>
                <a:cs typeface="宋体" panose="02010600030101010101" pitchFamily="2" charset="-122"/>
              </a:rPr>
              <a:t>是保</a:t>
            </a:r>
            <a:r>
              <a:rPr sz="1200" spc="20" dirty="0">
                <a:latin typeface="宋体" panose="02010600030101010101" pitchFamily="2" charset="-122"/>
                <a:cs typeface="宋体" panose="02010600030101010101" pitchFamily="2" charset="-122"/>
              </a:rPr>
              <a:t>证</a:t>
            </a:r>
            <a:r>
              <a:rPr sz="1200" spc="10" dirty="0">
                <a:latin typeface="宋体" panose="02010600030101010101" pitchFamily="2" charset="-122"/>
                <a:cs typeface="宋体" panose="02010600030101010101" pitchFamily="2" charset="-122"/>
              </a:rPr>
              <a:t>其</a:t>
            </a:r>
            <a:r>
              <a:rPr sz="1200" spc="20" dirty="0">
                <a:latin typeface="宋体" panose="02010600030101010101" pitchFamily="2" charset="-122"/>
                <a:cs typeface="宋体" panose="02010600030101010101" pitchFamily="2" charset="-122"/>
              </a:rPr>
              <a:t>能</a:t>
            </a:r>
            <a:r>
              <a:rPr sz="1200" spc="10" dirty="0">
                <a:latin typeface="宋体" panose="02010600030101010101" pitchFamily="2" charset="-122"/>
                <a:cs typeface="宋体" panose="02010600030101010101" pitchFamily="2" charset="-122"/>
              </a:rPr>
              <a:t>正常</a:t>
            </a:r>
            <a:r>
              <a:rPr sz="1200" spc="20" dirty="0">
                <a:latin typeface="宋体" panose="02010600030101010101" pitchFamily="2" charset="-122"/>
                <a:cs typeface="宋体" panose="02010600030101010101" pitchFamily="2" charset="-122"/>
              </a:rPr>
              <a:t>运</a:t>
            </a:r>
            <a:r>
              <a:rPr sz="1200" spc="10" dirty="0">
                <a:latin typeface="宋体" panose="02010600030101010101" pitchFamily="2" charset="-122"/>
                <a:cs typeface="宋体" panose="02010600030101010101" pitchFamily="2" charset="-122"/>
              </a:rPr>
              <a:t>作</a:t>
            </a:r>
            <a:r>
              <a:rPr sz="1200" dirty="0">
                <a:latin typeface="宋体" panose="02010600030101010101" pitchFamily="2" charset="-122"/>
                <a:cs typeface="宋体" panose="02010600030101010101" pitchFamily="2" charset="-122"/>
              </a:rPr>
              <a:t>的 </a:t>
            </a:r>
            <a:r>
              <a:rPr sz="1200" spc="10" dirty="0">
                <a:latin typeface="宋体" panose="02010600030101010101" pitchFamily="2" charset="-122"/>
                <a:cs typeface="宋体" panose="02010600030101010101" pitchFamily="2" charset="-122"/>
              </a:rPr>
              <a:t>关</a:t>
            </a:r>
            <a:r>
              <a:rPr sz="1200" spc="20" dirty="0">
                <a:latin typeface="宋体" panose="02010600030101010101" pitchFamily="2" charset="-122"/>
                <a:cs typeface="宋体" panose="02010600030101010101" pitchFamily="2" charset="-122"/>
              </a:rPr>
              <a:t>键</a:t>
            </a:r>
            <a:r>
              <a:rPr sz="1200" spc="10" dirty="0">
                <a:latin typeface="宋体" panose="02010600030101010101" pitchFamily="2" charset="-122"/>
                <a:cs typeface="宋体" panose="02010600030101010101" pitchFamily="2" charset="-122"/>
              </a:rPr>
              <a:t>。对本</a:t>
            </a:r>
            <a:r>
              <a:rPr sz="1200" spc="20" dirty="0">
                <a:latin typeface="宋体" panose="02010600030101010101" pitchFamily="2" charset="-122"/>
                <a:cs typeface="宋体" panose="02010600030101010101" pitchFamily="2" charset="-122"/>
              </a:rPr>
              <a:t>平</a:t>
            </a:r>
            <a:r>
              <a:rPr sz="1200" spc="10" dirty="0">
                <a:latin typeface="宋体" panose="02010600030101010101" pitchFamily="2" charset="-122"/>
                <a:cs typeface="宋体" panose="02010600030101010101" pitchFamily="2" charset="-122"/>
              </a:rPr>
              <a:t>台的</a:t>
            </a:r>
            <a:r>
              <a:rPr sz="1200" spc="20" dirty="0">
                <a:latin typeface="宋体" panose="02010600030101010101" pitchFamily="2" charset="-122"/>
                <a:cs typeface="宋体" panose="02010600030101010101" pitchFamily="2" charset="-122"/>
              </a:rPr>
              <a:t>各</a:t>
            </a:r>
            <a:r>
              <a:rPr sz="1200" spc="10" dirty="0">
                <a:latin typeface="宋体" panose="02010600030101010101" pitchFamily="2" charset="-122"/>
                <a:cs typeface="宋体" panose="02010600030101010101" pitchFamily="2" charset="-122"/>
              </a:rPr>
              <a:t>个主要</a:t>
            </a:r>
            <a:r>
              <a:rPr sz="1200" spc="20" dirty="0">
                <a:latin typeface="宋体" panose="02010600030101010101" pitchFamily="2" charset="-122"/>
                <a:cs typeface="宋体" panose="02010600030101010101" pitchFamily="2" charset="-122"/>
              </a:rPr>
              <a:t>功</a:t>
            </a:r>
            <a:r>
              <a:rPr sz="1200" spc="10" dirty="0">
                <a:latin typeface="宋体" panose="02010600030101010101" pitchFamily="2" charset="-122"/>
                <a:cs typeface="宋体" panose="02010600030101010101" pitchFamily="2" charset="-122"/>
              </a:rPr>
              <a:t>能和</a:t>
            </a:r>
            <a:r>
              <a:rPr sz="1200" spc="20" dirty="0">
                <a:latin typeface="宋体" panose="02010600030101010101" pitchFamily="2" charset="-122"/>
                <a:cs typeface="宋体" panose="02010600030101010101" pitchFamily="2" charset="-122"/>
              </a:rPr>
              <a:t>模</a:t>
            </a:r>
            <a:r>
              <a:rPr sz="1200" spc="10" dirty="0">
                <a:latin typeface="宋体" panose="02010600030101010101" pitchFamily="2" charset="-122"/>
                <a:cs typeface="宋体" panose="02010600030101010101" pitchFamily="2" charset="-122"/>
              </a:rPr>
              <a:t>块进行</a:t>
            </a:r>
            <a:r>
              <a:rPr sz="1200" spc="20" dirty="0">
                <a:latin typeface="宋体" panose="02010600030101010101" pitchFamily="2" charset="-122"/>
                <a:cs typeface="宋体" panose="02010600030101010101" pitchFamily="2" charset="-122"/>
              </a:rPr>
              <a:t>仔</a:t>
            </a:r>
            <a:r>
              <a:rPr sz="1200" spc="10" dirty="0">
                <a:latin typeface="宋体" panose="02010600030101010101" pitchFamily="2" charset="-122"/>
                <a:cs typeface="宋体" panose="02010600030101010101" pitchFamily="2" charset="-122"/>
              </a:rPr>
              <a:t>细的</a:t>
            </a:r>
            <a:r>
              <a:rPr sz="1200" spc="20" dirty="0">
                <a:latin typeface="宋体" panose="02010600030101010101" pitchFamily="2" charset="-122"/>
                <a:cs typeface="宋体" panose="02010600030101010101" pitchFamily="2" charset="-122"/>
              </a:rPr>
              <a:t>测</a:t>
            </a:r>
            <a:r>
              <a:rPr sz="1200" spc="10" dirty="0">
                <a:latin typeface="宋体" panose="02010600030101010101" pitchFamily="2" charset="-122"/>
                <a:cs typeface="宋体" panose="02010600030101010101" pitchFamily="2" charset="-122"/>
              </a:rPr>
              <a:t>试用例</a:t>
            </a:r>
            <a:r>
              <a:rPr sz="1200" spc="20" dirty="0">
                <a:latin typeface="宋体" panose="02010600030101010101" pitchFamily="2" charset="-122"/>
                <a:cs typeface="宋体" panose="02010600030101010101" pitchFamily="2" charset="-122"/>
              </a:rPr>
              <a:t>编</a:t>
            </a:r>
            <a:r>
              <a:rPr sz="1200" spc="10" dirty="0">
                <a:latin typeface="宋体" panose="02010600030101010101" pitchFamily="2" charset="-122"/>
                <a:cs typeface="宋体" panose="02010600030101010101" pitchFamily="2" charset="-122"/>
              </a:rPr>
              <a:t>写，</a:t>
            </a:r>
            <a:r>
              <a:rPr sz="1200" spc="20" dirty="0">
                <a:latin typeface="宋体" panose="02010600030101010101" pitchFamily="2" charset="-122"/>
                <a:cs typeface="宋体" panose="02010600030101010101" pitchFamily="2" charset="-122"/>
              </a:rPr>
              <a:t>从</a:t>
            </a:r>
            <a:r>
              <a:rPr sz="1200" spc="10" dirty="0">
                <a:latin typeface="宋体" panose="02010600030101010101" pitchFamily="2" charset="-122"/>
                <a:cs typeface="宋体" panose="02010600030101010101" pitchFamily="2" charset="-122"/>
              </a:rPr>
              <a:t>用户的</a:t>
            </a:r>
            <a:r>
              <a:rPr sz="1200" spc="20" dirty="0">
                <a:latin typeface="宋体" panose="02010600030101010101" pitchFamily="2" charset="-122"/>
                <a:cs typeface="宋体" panose="02010600030101010101" pitchFamily="2" charset="-122"/>
              </a:rPr>
              <a:t>角</a:t>
            </a:r>
            <a:r>
              <a:rPr sz="1200" spc="10" dirty="0">
                <a:latin typeface="宋体" panose="02010600030101010101" pitchFamily="2" charset="-122"/>
                <a:cs typeface="宋体" panose="02010600030101010101" pitchFamily="2" charset="-122"/>
              </a:rPr>
              <a:t>度</a:t>
            </a:r>
            <a:r>
              <a:rPr sz="1200" dirty="0">
                <a:latin typeface="宋体" panose="02010600030101010101" pitchFamily="2" charset="-122"/>
                <a:cs typeface="宋体" panose="02010600030101010101" pitchFamily="2" charset="-122"/>
              </a:rPr>
              <a:t>出 </a:t>
            </a:r>
            <a:r>
              <a:rPr sz="1200" spc="10" dirty="0">
                <a:latin typeface="宋体" panose="02010600030101010101" pitchFamily="2" charset="-122"/>
                <a:cs typeface="宋体" panose="02010600030101010101" pitchFamily="2" charset="-122"/>
              </a:rPr>
              <a:t>发</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考虑了</a:t>
            </a:r>
            <a:r>
              <a:rPr sz="1200" spc="20" dirty="0">
                <a:latin typeface="宋体" panose="02010600030101010101" pitchFamily="2" charset="-122"/>
                <a:cs typeface="宋体" panose="02010600030101010101" pitchFamily="2" charset="-122"/>
              </a:rPr>
              <a:t>各</a:t>
            </a:r>
            <a:r>
              <a:rPr sz="1200" spc="10" dirty="0">
                <a:latin typeface="宋体" panose="02010600030101010101" pitchFamily="2" charset="-122"/>
                <a:cs typeface="宋体" panose="02010600030101010101" pitchFamily="2" charset="-122"/>
              </a:rPr>
              <a:t>种可</a:t>
            </a:r>
            <a:r>
              <a:rPr sz="1200" spc="20" dirty="0">
                <a:latin typeface="宋体" panose="02010600030101010101" pitchFamily="2" charset="-122"/>
                <a:cs typeface="宋体" panose="02010600030101010101" pitchFamily="2" charset="-122"/>
              </a:rPr>
              <a:t>能</a:t>
            </a:r>
            <a:r>
              <a:rPr sz="1200" spc="10" dirty="0">
                <a:latin typeface="宋体" panose="02010600030101010101" pitchFamily="2" charset="-122"/>
                <a:cs typeface="宋体" panose="02010600030101010101" pitchFamily="2" charset="-122"/>
              </a:rPr>
              <a:t>的使用</a:t>
            </a:r>
            <a:r>
              <a:rPr sz="1200" spc="20" dirty="0">
                <a:latin typeface="宋体" panose="02010600030101010101" pitchFamily="2" charset="-122"/>
                <a:cs typeface="宋体" panose="02010600030101010101" pitchFamily="2" charset="-122"/>
              </a:rPr>
              <a:t>情</a:t>
            </a:r>
            <a:r>
              <a:rPr sz="1200" spc="10" dirty="0">
                <a:latin typeface="宋体" panose="02010600030101010101" pitchFamily="2" charset="-122"/>
                <a:cs typeface="宋体" panose="02010600030101010101" pitchFamily="2" charset="-122"/>
              </a:rPr>
              <a:t>景和</a:t>
            </a:r>
            <a:r>
              <a:rPr sz="1200" spc="20" dirty="0">
                <a:latin typeface="宋体" panose="02010600030101010101" pitchFamily="2" charset="-122"/>
                <a:cs typeface="宋体" panose="02010600030101010101" pitchFamily="2" charset="-122"/>
              </a:rPr>
              <a:t>操</a:t>
            </a:r>
            <a:r>
              <a:rPr sz="1200" spc="10" dirty="0">
                <a:latin typeface="宋体" panose="02010600030101010101" pitchFamily="2" charset="-122"/>
                <a:cs typeface="宋体" panose="02010600030101010101" pitchFamily="2" charset="-122"/>
              </a:rPr>
              <a:t>作步骤</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在测</a:t>
            </a:r>
            <a:r>
              <a:rPr sz="1200" spc="20" dirty="0">
                <a:latin typeface="宋体" panose="02010600030101010101" pitchFamily="2" charset="-122"/>
                <a:cs typeface="宋体" panose="02010600030101010101" pitchFamily="2" charset="-122"/>
              </a:rPr>
              <a:t>试</a:t>
            </a:r>
            <a:r>
              <a:rPr sz="1200" spc="10" dirty="0">
                <a:latin typeface="宋体" panose="02010600030101010101" pitchFamily="2" charset="-122"/>
                <a:cs typeface="宋体" panose="02010600030101010101" pitchFamily="2" charset="-122"/>
              </a:rPr>
              <a:t>过程中</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对测</a:t>
            </a:r>
            <a:r>
              <a:rPr sz="1200" spc="20" dirty="0">
                <a:latin typeface="宋体" panose="02010600030101010101" pitchFamily="2" charset="-122"/>
                <a:cs typeface="宋体" panose="02010600030101010101" pitchFamily="2" charset="-122"/>
              </a:rPr>
              <a:t>试</a:t>
            </a:r>
            <a:r>
              <a:rPr sz="1200" spc="10" dirty="0">
                <a:latin typeface="宋体" panose="02010600030101010101" pitchFamily="2" charset="-122"/>
                <a:cs typeface="宋体" panose="02010600030101010101" pitchFamily="2" charset="-122"/>
              </a:rPr>
              <a:t>用例进</a:t>
            </a:r>
            <a:r>
              <a:rPr sz="1200" spc="20" dirty="0">
                <a:latin typeface="宋体" panose="02010600030101010101" pitchFamily="2" charset="-122"/>
                <a:cs typeface="宋体" panose="02010600030101010101" pitchFamily="2" charset="-122"/>
              </a:rPr>
              <a:t>行</a:t>
            </a:r>
            <a:r>
              <a:rPr sz="1200" spc="10" dirty="0">
                <a:latin typeface="宋体" panose="02010600030101010101" pitchFamily="2" charset="-122"/>
                <a:cs typeface="宋体" panose="02010600030101010101" pitchFamily="2" charset="-122"/>
              </a:rPr>
              <a:t>了</a:t>
            </a:r>
            <a:r>
              <a:rPr sz="1200" dirty="0">
                <a:latin typeface="宋体" panose="02010600030101010101" pitchFamily="2" charset="-122"/>
                <a:cs typeface="宋体" panose="02010600030101010101" pitchFamily="2" charset="-122"/>
              </a:rPr>
              <a:t>不 </a:t>
            </a:r>
            <a:r>
              <a:rPr sz="1200" spc="10" dirty="0">
                <a:latin typeface="宋体" panose="02010600030101010101" pitchFamily="2" charset="-122"/>
                <a:cs typeface="宋体" panose="02010600030101010101" pitchFamily="2" charset="-122"/>
              </a:rPr>
              <a:t>断</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调整和</a:t>
            </a:r>
            <a:r>
              <a:rPr sz="1200" spc="20" dirty="0">
                <a:latin typeface="宋体" panose="02010600030101010101" pitchFamily="2" charset="-122"/>
                <a:cs typeface="宋体" panose="02010600030101010101" pitchFamily="2" charset="-122"/>
              </a:rPr>
              <a:t>改</a:t>
            </a:r>
            <a:r>
              <a:rPr sz="1200" spc="10" dirty="0">
                <a:latin typeface="宋体" panose="02010600030101010101" pitchFamily="2" charset="-122"/>
                <a:cs typeface="宋体" panose="02010600030101010101" pitchFamily="2" charset="-122"/>
              </a:rPr>
              <a:t>进，</a:t>
            </a:r>
            <a:r>
              <a:rPr sz="1200" spc="20" dirty="0">
                <a:latin typeface="宋体" panose="02010600030101010101" pitchFamily="2" charset="-122"/>
                <a:cs typeface="宋体" panose="02010600030101010101" pitchFamily="2" charset="-122"/>
              </a:rPr>
              <a:t>保</a:t>
            </a:r>
            <a:r>
              <a:rPr sz="1200" spc="10" dirty="0">
                <a:latin typeface="宋体" panose="02010600030101010101" pitchFamily="2" charset="-122"/>
                <a:cs typeface="宋体" panose="02010600030101010101" pitchFamily="2" charset="-122"/>
              </a:rPr>
              <a:t>证覆盖</a:t>
            </a:r>
            <a:r>
              <a:rPr sz="1200" spc="20" dirty="0">
                <a:latin typeface="宋体" panose="02010600030101010101" pitchFamily="2" charset="-122"/>
                <a:cs typeface="宋体" panose="02010600030101010101" pitchFamily="2" charset="-122"/>
              </a:rPr>
              <a:t>到</a:t>
            </a:r>
            <a:r>
              <a:rPr sz="1200" spc="10" dirty="0">
                <a:latin typeface="宋体" panose="02010600030101010101" pitchFamily="2" charset="-122"/>
                <a:cs typeface="宋体" panose="02010600030101010101" pitchFamily="2" charset="-122"/>
              </a:rPr>
              <a:t>系统</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各个方</a:t>
            </a:r>
            <a:r>
              <a:rPr sz="1200" spc="20" dirty="0">
                <a:latin typeface="宋体" panose="02010600030101010101" pitchFamily="2" charset="-122"/>
                <a:cs typeface="宋体" panose="02010600030101010101" pitchFamily="2" charset="-122"/>
              </a:rPr>
              <a:t>面</a:t>
            </a:r>
            <a:r>
              <a:rPr sz="1200" spc="10" dirty="0">
                <a:latin typeface="宋体" panose="02010600030101010101" pitchFamily="2" charset="-122"/>
                <a:cs typeface="宋体" panose="02010600030101010101" pitchFamily="2" charset="-122"/>
              </a:rPr>
              <a:t>，做</a:t>
            </a:r>
            <a:r>
              <a:rPr sz="1200" spc="20" dirty="0">
                <a:latin typeface="宋体" panose="02010600030101010101" pitchFamily="2" charset="-122"/>
                <a:cs typeface="宋体" panose="02010600030101010101" pitchFamily="2" charset="-122"/>
              </a:rPr>
              <a:t>到</a:t>
            </a:r>
            <a:r>
              <a:rPr sz="1200" spc="10" dirty="0">
                <a:latin typeface="宋体" panose="02010600030101010101" pitchFamily="2" charset="-122"/>
                <a:cs typeface="宋体" panose="02010600030101010101" pitchFamily="2" charset="-122"/>
              </a:rPr>
              <a:t>测试的</a:t>
            </a:r>
            <a:r>
              <a:rPr sz="1200" spc="20" dirty="0">
                <a:latin typeface="宋体" panose="02010600030101010101" pitchFamily="2" charset="-122"/>
                <a:cs typeface="宋体" panose="02010600030101010101" pitchFamily="2" charset="-122"/>
              </a:rPr>
              <a:t>全</a:t>
            </a:r>
            <a:r>
              <a:rPr sz="1200" spc="10" dirty="0">
                <a:latin typeface="宋体" panose="02010600030101010101" pitchFamily="2" charset="-122"/>
                <a:cs typeface="宋体" panose="02010600030101010101" pitchFamily="2" charset="-122"/>
              </a:rPr>
              <a:t>面性</a:t>
            </a:r>
            <a:r>
              <a:rPr sz="1200" spc="20" dirty="0">
                <a:latin typeface="宋体" panose="02010600030101010101" pitchFamily="2" charset="-122"/>
                <a:cs typeface="宋体" panose="02010600030101010101" pitchFamily="2" charset="-122"/>
              </a:rPr>
              <a:t>和</a:t>
            </a:r>
            <a:r>
              <a:rPr sz="1200" spc="10" dirty="0">
                <a:latin typeface="宋体" panose="02010600030101010101" pitchFamily="2" charset="-122"/>
                <a:cs typeface="宋体" panose="02010600030101010101" pitchFamily="2" charset="-122"/>
              </a:rPr>
              <a:t>有效性</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同</a:t>
            </a:r>
            <a:r>
              <a:rPr sz="1200" dirty="0">
                <a:latin typeface="宋体" panose="02010600030101010101" pitchFamily="2" charset="-122"/>
                <a:cs typeface="宋体" panose="02010600030101010101" pitchFamily="2" charset="-122"/>
              </a:rPr>
              <a:t>时 也提高了产品的品质，保证了用户的使用体验。</a:t>
            </a:r>
            <a:endParaRPr sz="1200">
              <a:latin typeface="宋体" panose="02010600030101010101" pitchFamily="2" charset="-122"/>
              <a:cs typeface="宋体" panose="02010600030101010101" pitchFamily="2" charset="-122"/>
            </a:endParaRPr>
          </a:p>
          <a:p>
            <a:pPr marL="12700" marR="5080" indent="304800" algn="just">
              <a:lnSpc>
                <a:spcPct val="163000"/>
              </a:lnSpc>
            </a:pPr>
            <a:r>
              <a:rPr sz="1200" spc="10" dirty="0">
                <a:latin typeface="宋体" panose="02010600030101010101" pitchFamily="2" charset="-122"/>
                <a:cs typeface="宋体" panose="02010600030101010101" pitchFamily="2" charset="-122"/>
              </a:rPr>
              <a:t>测</a:t>
            </a:r>
            <a:r>
              <a:rPr sz="1200" spc="20" dirty="0">
                <a:latin typeface="宋体" panose="02010600030101010101" pitchFamily="2" charset="-122"/>
                <a:cs typeface="宋体" panose="02010600030101010101" pitchFamily="2" charset="-122"/>
              </a:rPr>
              <a:t>试</a:t>
            </a:r>
            <a:r>
              <a:rPr sz="1200" spc="10" dirty="0">
                <a:latin typeface="宋体" panose="02010600030101010101" pitchFamily="2" charset="-122"/>
                <a:cs typeface="宋体" panose="02010600030101010101" pitchFamily="2" charset="-122"/>
              </a:rPr>
              <a:t>完成</a:t>
            </a:r>
            <a:r>
              <a:rPr sz="1200" spc="20" dirty="0">
                <a:latin typeface="宋体" panose="02010600030101010101" pitchFamily="2" charset="-122"/>
                <a:cs typeface="宋体" panose="02010600030101010101" pitchFamily="2" charset="-122"/>
              </a:rPr>
              <a:t>后</a:t>
            </a:r>
            <a:r>
              <a:rPr sz="1200" spc="10" dirty="0">
                <a:latin typeface="宋体" panose="02010600030101010101" pitchFamily="2" charset="-122"/>
                <a:cs typeface="宋体" panose="02010600030101010101" pitchFamily="2" charset="-122"/>
              </a:rPr>
              <a:t>，</a:t>
            </a:r>
            <a:r>
              <a:rPr sz="1200" spc="20" dirty="0">
                <a:latin typeface="宋体" panose="02010600030101010101" pitchFamily="2" charset="-122"/>
                <a:cs typeface="宋体" panose="02010600030101010101" pitchFamily="2" charset="-122"/>
              </a:rPr>
              <a:t>将</a:t>
            </a:r>
            <a:r>
              <a:rPr sz="1200" spc="10" dirty="0">
                <a:latin typeface="宋体" panose="02010600030101010101" pitchFamily="2" charset="-122"/>
                <a:cs typeface="宋体" panose="02010600030101010101" pitchFamily="2" charset="-122"/>
              </a:rPr>
              <a:t>直接</a:t>
            </a:r>
            <a:r>
              <a:rPr sz="1200" spc="20" dirty="0">
                <a:latin typeface="宋体" panose="02010600030101010101" pitchFamily="2" charset="-122"/>
                <a:cs typeface="宋体" panose="02010600030101010101" pitchFamily="2" charset="-122"/>
              </a:rPr>
              <a:t>呈</a:t>
            </a:r>
            <a:r>
              <a:rPr sz="1200" spc="10" dirty="0">
                <a:latin typeface="宋体" panose="02010600030101010101" pitchFamily="2" charset="-122"/>
                <a:cs typeface="宋体" panose="02010600030101010101" pitchFamily="2" charset="-122"/>
              </a:rPr>
              <a:t>现给</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户最</a:t>
            </a:r>
            <a:r>
              <a:rPr sz="1200" spc="20" dirty="0">
                <a:latin typeface="宋体" panose="02010600030101010101" pitchFamily="2" charset="-122"/>
                <a:cs typeface="宋体" panose="02010600030101010101" pitchFamily="2" charset="-122"/>
              </a:rPr>
              <a:t>终</a:t>
            </a:r>
            <a:r>
              <a:rPr sz="1200" spc="10" dirty="0">
                <a:latin typeface="宋体" panose="02010600030101010101" pitchFamily="2" charset="-122"/>
                <a:cs typeface="宋体" panose="02010600030101010101" pitchFamily="2" charset="-122"/>
              </a:rPr>
              <a:t>页</a:t>
            </a:r>
            <a:r>
              <a:rPr sz="1200" spc="20" dirty="0">
                <a:latin typeface="宋体" panose="02010600030101010101" pitchFamily="2" charset="-122"/>
                <a:cs typeface="宋体" panose="02010600030101010101" pitchFamily="2" charset="-122"/>
              </a:rPr>
              <a:t>面</a:t>
            </a:r>
            <a:r>
              <a:rPr sz="1200" spc="10" dirty="0">
                <a:latin typeface="宋体" panose="02010600030101010101" pitchFamily="2" charset="-122"/>
                <a:cs typeface="宋体" panose="02010600030101010101" pitchFamily="2" charset="-122"/>
              </a:rPr>
              <a:t>效果</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以直</a:t>
            </a:r>
            <a:r>
              <a:rPr sz="1200" spc="20" dirty="0">
                <a:latin typeface="宋体" panose="02010600030101010101" pitchFamily="2" charset="-122"/>
                <a:cs typeface="宋体" panose="02010600030101010101" pitchFamily="2" charset="-122"/>
              </a:rPr>
              <a:t>观</a:t>
            </a:r>
            <a:r>
              <a:rPr sz="1200" spc="10" dirty="0">
                <a:latin typeface="宋体" panose="02010600030101010101" pitchFamily="2" charset="-122"/>
                <a:cs typeface="宋体" panose="02010600030101010101" pitchFamily="2" charset="-122"/>
              </a:rPr>
              <a:t>的方</a:t>
            </a:r>
            <a:r>
              <a:rPr sz="1200" spc="20" dirty="0">
                <a:latin typeface="宋体" panose="02010600030101010101" pitchFamily="2" charset="-122"/>
                <a:cs typeface="宋体" panose="02010600030101010101" pitchFamily="2" charset="-122"/>
              </a:rPr>
              <a:t>式</a:t>
            </a:r>
            <a:r>
              <a:rPr sz="1200" spc="10" dirty="0">
                <a:latin typeface="宋体" panose="02010600030101010101" pitchFamily="2" charset="-122"/>
                <a:cs typeface="宋体" panose="02010600030101010101" pitchFamily="2" charset="-122"/>
              </a:rPr>
              <a:t>展</a:t>
            </a:r>
            <a:r>
              <a:rPr sz="1200" spc="20" dirty="0">
                <a:latin typeface="宋体" panose="02010600030101010101" pitchFamily="2" charset="-122"/>
                <a:cs typeface="宋体" panose="02010600030101010101" pitchFamily="2" charset="-122"/>
              </a:rPr>
              <a:t>示</a:t>
            </a:r>
            <a:r>
              <a:rPr sz="1200" spc="10" dirty="0">
                <a:latin typeface="宋体" panose="02010600030101010101" pitchFamily="2" charset="-122"/>
                <a:cs typeface="宋体" panose="02010600030101010101" pitchFamily="2" charset="-122"/>
              </a:rPr>
              <a:t>系统</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功</a:t>
            </a:r>
            <a:r>
              <a:rPr sz="1200" dirty="0">
                <a:latin typeface="宋体" panose="02010600030101010101" pitchFamily="2" charset="-122"/>
                <a:cs typeface="宋体" panose="02010600030101010101" pitchFamily="2" charset="-122"/>
              </a:rPr>
              <a:t>能 </a:t>
            </a:r>
            <a:r>
              <a:rPr sz="1200" spc="10" dirty="0">
                <a:latin typeface="宋体" panose="02010600030101010101" pitchFamily="2" charset="-122"/>
                <a:cs typeface="宋体" panose="02010600030101010101" pitchFamily="2" charset="-122"/>
              </a:rPr>
              <a:t>是</a:t>
            </a:r>
            <a:r>
              <a:rPr sz="1200" spc="20" dirty="0">
                <a:latin typeface="宋体" panose="02010600030101010101" pitchFamily="2" charset="-122"/>
                <a:cs typeface="宋体" panose="02010600030101010101" pitchFamily="2" charset="-122"/>
              </a:rPr>
              <a:t>否</a:t>
            </a:r>
            <a:r>
              <a:rPr sz="1200" spc="10" dirty="0">
                <a:latin typeface="宋体" panose="02010600030101010101" pitchFamily="2" charset="-122"/>
                <a:cs typeface="宋体" panose="02010600030101010101" pitchFamily="2" charset="-122"/>
              </a:rPr>
              <a:t>达到预</a:t>
            </a:r>
            <a:r>
              <a:rPr sz="1200" spc="20" dirty="0">
                <a:latin typeface="宋体" panose="02010600030101010101" pitchFamily="2" charset="-122"/>
                <a:cs typeface="宋体" panose="02010600030101010101" pitchFamily="2" charset="-122"/>
              </a:rPr>
              <a:t>期</a:t>
            </a:r>
            <a:r>
              <a:rPr sz="1200" spc="10" dirty="0">
                <a:latin typeface="宋体" panose="02010600030101010101" pitchFamily="2" charset="-122"/>
                <a:cs typeface="宋体" panose="02010600030101010101" pitchFamily="2" charset="-122"/>
              </a:rPr>
              <a:t>，以</a:t>
            </a:r>
            <a:r>
              <a:rPr sz="1200" spc="20" dirty="0">
                <a:latin typeface="宋体" panose="02010600030101010101" pitchFamily="2" charset="-122"/>
                <a:cs typeface="宋体" panose="02010600030101010101" pitchFamily="2" charset="-122"/>
              </a:rPr>
              <a:t>及</a:t>
            </a:r>
            <a:r>
              <a:rPr sz="1200" spc="10" dirty="0">
                <a:latin typeface="宋体" panose="02010600030101010101" pitchFamily="2" charset="-122"/>
                <a:cs typeface="宋体" panose="02010600030101010101" pitchFamily="2" charset="-122"/>
              </a:rPr>
              <a:t>用户体</a:t>
            </a:r>
            <a:r>
              <a:rPr sz="1200" spc="20" dirty="0">
                <a:latin typeface="宋体" panose="02010600030101010101" pitchFamily="2" charset="-122"/>
                <a:cs typeface="宋体" panose="02010600030101010101" pitchFamily="2" charset="-122"/>
              </a:rPr>
              <a:t>验</a:t>
            </a:r>
            <a:r>
              <a:rPr sz="1200" spc="10" dirty="0">
                <a:latin typeface="宋体" panose="02010600030101010101" pitchFamily="2" charset="-122"/>
                <a:cs typeface="宋体" panose="02010600030101010101" pitchFamily="2" charset="-122"/>
              </a:rPr>
              <a:t>是否</a:t>
            </a:r>
            <a:r>
              <a:rPr sz="1200" spc="20" dirty="0">
                <a:latin typeface="宋体" panose="02010600030101010101" pitchFamily="2" charset="-122"/>
                <a:cs typeface="宋体" panose="02010600030101010101" pitchFamily="2" charset="-122"/>
              </a:rPr>
              <a:t>流</a:t>
            </a:r>
            <a:r>
              <a:rPr sz="1200" spc="10" dirty="0">
                <a:latin typeface="宋体" panose="02010600030101010101" pitchFamily="2" charset="-122"/>
                <a:cs typeface="宋体" panose="02010600030101010101" pitchFamily="2" charset="-122"/>
              </a:rPr>
              <a:t>畅，从</a:t>
            </a:r>
            <a:r>
              <a:rPr sz="1200" spc="20" dirty="0">
                <a:latin typeface="宋体" panose="02010600030101010101" pitchFamily="2" charset="-122"/>
                <a:cs typeface="宋体" panose="02010600030101010101" pitchFamily="2" charset="-122"/>
              </a:rPr>
              <a:t>而</a:t>
            </a:r>
            <a:r>
              <a:rPr sz="1200" spc="10" dirty="0">
                <a:latin typeface="宋体" panose="02010600030101010101" pitchFamily="2" charset="-122"/>
                <a:cs typeface="宋体" panose="02010600030101010101" pitchFamily="2" charset="-122"/>
              </a:rPr>
              <a:t>为系</a:t>
            </a:r>
            <a:r>
              <a:rPr sz="1200" spc="20" dirty="0">
                <a:latin typeface="宋体" panose="02010600030101010101" pitchFamily="2" charset="-122"/>
                <a:cs typeface="宋体" panose="02010600030101010101" pitchFamily="2" charset="-122"/>
              </a:rPr>
              <a:t>统</a:t>
            </a:r>
            <a:r>
              <a:rPr sz="1200" spc="10" dirty="0">
                <a:latin typeface="宋体" panose="02010600030101010101" pitchFamily="2" charset="-122"/>
                <a:cs typeface="宋体" panose="02010600030101010101" pitchFamily="2" charset="-122"/>
              </a:rPr>
              <a:t>的进一</a:t>
            </a:r>
            <a:r>
              <a:rPr sz="1200" spc="20" dirty="0">
                <a:latin typeface="宋体" panose="02010600030101010101" pitchFamily="2" charset="-122"/>
                <a:cs typeface="宋体" panose="02010600030101010101" pitchFamily="2" charset="-122"/>
              </a:rPr>
              <a:t>步</a:t>
            </a:r>
            <a:r>
              <a:rPr sz="1200" spc="10" dirty="0">
                <a:latin typeface="宋体" panose="02010600030101010101" pitchFamily="2" charset="-122"/>
                <a:cs typeface="宋体" panose="02010600030101010101" pitchFamily="2" charset="-122"/>
              </a:rPr>
              <a:t>优化</a:t>
            </a:r>
            <a:r>
              <a:rPr sz="1200" spc="20" dirty="0">
                <a:latin typeface="宋体" panose="02010600030101010101" pitchFamily="2" charset="-122"/>
                <a:cs typeface="宋体" panose="02010600030101010101" pitchFamily="2" charset="-122"/>
              </a:rPr>
              <a:t>和</a:t>
            </a:r>
            <a:r>
              <a:rPr sz="1200" spc="10" dirty="0">
                <a:latin typeface="宋体" panose="02010600030101010101" pitchFamily="2" charset="-122"/>
                <a:cs typeface="宋体" panose="02010600030101010101" pitchFamily="2" charset="-122"/>
              </a:rPr>
              <a:t>改进提</a:t>
            </a:r>
            <a:r>
              <a:rPr sz="1200" spc="20" dirty="0">
                <a:latin typeface="宋体" panose="02010600030101010101" pitchFamily="2" charset="-122"/>
                <a:cs typeface="宋体" panose="02010600030101010101" pitchFamily="2" charset="-122"/>
              </a:rPr>
              <a:t>供</a:t>
            </a:r>
            <a:r>
              <a:rPr sz="1200" spc="10" dirty="0">
                <a:latin typeface="宋体" panose="02010600030101010101" pitchFamily="2" charset="-122"/>
                <a:cs typeface="宋体" panose="02010600030101010101" pitchFamily="2" charset="-122"/>
              </a:rPr>
              <a:t>重</a:t>
            </a:r>
            <a:r>
              <a:rPr sz="1200" dirty="0">
                <a:latin typeface="宋体" panose="02010600030101010101" pitchFamily="2" charset="-122"/>
                <a:cs typeface="宋体" panose="02010600030101010101" pitchFamily="2" charset="-122"/>
              </a:rPr>
              <a:t>要 的参考依据，也就是最终目的。</a:t>
            </a:r>
            <a:endParaRPr sz="1200">
              <a:latin typeface="宋体" panose="02010600030101010101" pitchFamily="2" charset="-122"/>
              <a:cs typeface="宋体" panose="02010600030101010101" pitchFamily="2" charset="-122"/>
            </a:endParaRPr>
          </a:p>
          <a:p>
            <a:pPr>
              <a:lnSpc>
                <a:spcPct val="100000"/>
              </a:lnSpc>
              <a:spcBef>
                <a:spcPts val="15"/>
              </a:spcBef>
            </a:pPr>
            <a:endParaRPr sz="900">
              <a:latin typeface="宋体" panose="02010600030101010101" pitchFamily="2" charset="-122"/>
              <a:cs typeface="宋体" panose="02010600030101010101" pitchFamily="2" charset="-122"/>
            </a:endParaRPr>
          </a:p>
          <a:p>
            <a:pPr marL="558165" lvl="2" indent="-546100">
              <a:lnSpc>
                <a:spcPct val="100000"/>
              </a:lnSpc>
              <a:buAutoNum type="arabicPeriod"/>
              <a:tabLst>
                <a:tab pos="558800" algn="l"/>
              </a:tabLst>
            </a:pPr>
            <a:r>
              <a:rPr sz="1400" b="1" spc="-10" dirty="0">
                <a:latin typeface="黑体" panose="02010609060101010101" charset="-122"/>
                <a:cs typeface="黑体" panose="02010609060101010101" charset="-122"/>
              </a:rPr>
              <a:t>登</a:t>
            </a:r>
            <a:r>
              <a:rPr sz="1400" b="1" spc="-10" dirty="0">
                <a:latin typeface="黑体" panose="02010609060101010101" charset="-122"/>
                <a:cs typeface="黑体" panose="02010609060101010101" charset="-122"/>
              </a:rPr>
              <a:t>录注册</a:t>
            </a:r>
            <a:r>
              <a:rPr sz="1400" b="1" spc="5" dirty="0">
                <a:latin typeface="黑体" panose="02010609060101010101" charset="-122"/>
                <a:cs typeface="黑体" panose="02010609060101010101" charset="-122"/>
              </a:rPr>
              <a:t>页</a:t>
            </a:r>
            <a:r>
              <a:rPr sz="1400" b="1" spc="-10" dirty="0">
                <a:latin typeface="黑体" panose="02010609060101010101" charset="-122"/>
                <a:cs typeface="黑体" panose="02010609060101010101" charset="-122"/>
              </a:rPr>
              <a:t>面测试用</a:t>
            </a:r>
            <a:r>
              <a:rPr sz="1400" b="1" spc="-5" dirty="0">
                <a:latin typeface="黑体" panose="02010609060101010101" charset="-122"/>
                <a:cs typeface="黑体" panose="02010609060101010101" charset="-122"/>
              </a:rPr>
              <a:t>例</a:t>
            </a:r>
            <a:endParaRPr sz="1400">
              <a:latin typeface="黑体" panose="02010609060101010101" charset="-122"/>
              <a:cs typeface="黑体" panose="02010609060101010101" charset="-122"/>
            </a:endParaRPr>
          </a:p>
          <a:p>
            <a:pPr algn="ctr">
              <a:lnSpc>
                <a:spcPct val="100000"/>
              </a:lnSpc>
              <a:spcBef>
                <a:spcPts val="785"/>
              </a:spcBef>
            </a:pPr>
            <a:r>
              <a:rPr sz="1200" dirty="0">
                <a:latin typeface="宋体" panose="02010600030101010101" pitchFamily="2" charset="-122"/>
                <a:cs typeface="宋体" panose="02010600030101010101" pitchFamily="2" charset="-122"/>
              </a:rPr>
              <a:t>表</a:t>
            </a:r>
            <a:r>
              <a:rPr sz="1200" spc="-305" dirty="0">
                <a:latin typeface="宋体" panose="02010600030101010101" pitchFamily="2" charset="-122"/>
                <a:cs typeface="宋体" panose="02010600030101010101" pitchFamily="2" charset="-122"/>
              </a:rPr>
              <a:t> </a:t>
            </a:r>
            <a:r>
              <a:rPr sz="1200" spc="-5" dirty="0">
                <a:latin typeface="Calibri" panose="020F0502020204030204"/>
                <a:cs typeface="Calibri" panose="020F0502020204030204"/>
              </a:rPr>
              <a:t>5.1</a:t>
            </a:r>
            <a:r>
              <a:rPr sz="1200" spc="65" dirty="0">
                <a:latin typeface="Calibri" panose="020F0502020204030204"/>
                <a:cs typeface="Calibri" panose="020F0502020204030204"/>
              </a:rPr>
              <a:t> </a:t>
            </a:r>
            <a:r>
              <a:rPr sz="1200" dirty="0">
                <a:latin typeface="宋体" panose="02010600030101010101" pitchFamily="2" charset="-122"/>
                <a:cs typeface="宋体" panose="02010600030101010101" pitchFamily="2" charset="-122"/>
              </a:rPr>
              <a:t>登录注册页面测试用例</a:t>
            </a:r>
            <a:endParaRPr sz="1200">
              <a:latin typeface="宋体" panose="02010600030101010101" pitchFamily="2" charset="-122"/>
              <a:cs typeface="宋体" panose="02010600030101010101" pitchFamily="2" charset="-122"/>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53</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graphicFrame>
        <p:nvGraphicFramePr>
          <p:cNvPr id="5" name="object 5"/>
          <p:cNvGraphicFramePr>
            <a:graphicFrameLocks noGrp="1"/>
          </p:cNvGraphicFramePr>
          <p:nvPr/>
        </p:nvGraphicFramePr>
        <p:xfrm>
          <a:off x="1069466" y="4678680"/>
          <a:ext cx="5424805" cy="1827530"/>
        </p:xfrm>
        <a:graphic>
          <a:graphicData uri="http://schemas.openxmlformats.org/drawingml/2006/table">
            <a:tbl>
              <a:tblPr firstRow="1" bandRow="1">
                <a:tableStyleId>{2D5ABB26-0587-4C30-8999-92F81FD0307C}</a:tableStyleId>
              </a:tblPr>
              <a:tblGrid>
                <a:gridCol w="1082675"/>
                <a:gridCol w="1082675"/>
                <a:gridCol w="1083310"/>
                <a:gridCol w="1083310"/>
                <a:gridCol w="1083310"/>
              </a:tblGrid>
              <a:tr h="204470">
                <a:tc gridSpan="2">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功能名称</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登录注册</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69">
                <a:tc gridSpan="2">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测试目得</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marL="1015365">
                        <a:lnSpc>
                          <a:spcPct val="100000"/>
                        </a:lnSpc>
                        <a:spcBef>
                          <a:spcPts val="40"/>
                        </a:spcBef>
                      </a:pPr>
                      <a:r>
                        <a:rPr sz="1200" dirty="0">
                          <a:latin typeface="宋体" panose="02010600030101010101" pitchFamily="2" charset="-122"/>
                          <a:cs typeface="宋体" panose="02010600030101010101" pitchFamily="2" charset="-122"/>
                        </a:rPr>
                        <a:t>能够正常登录注册</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gridSpan="2">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预置条件</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用例编号</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35585">
                        <a:lnSpc>
                          <a:spcPct val="100000"/>
                        </a:lnSpc>
                        <a:spcBef>
                          <a:spcPts val="35"/>
                        </a:spcBef>
                      </a:pPr>
                      <a:r>
                        <a:rPr sz="1200" dirty="0">
                          <a:latin typeface="宋体" panose="02010600030101010101" pitchFamily="2" charset="-122"/>
                          <a:cs typeface="宋体" panose="02010600030101010101" pitchFamily="2" charset="-122"/>
                        </a:rPr>
                        <a:t>操作步骤</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输入数据</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228600" algn="r">
                        <a:lnSpc>
                          <a:spcPct val="100000"/>
                        </a:lnSpc>
                        <a:spcBef>
                          <a:spcPts val="35"/>
                        </a:spcBef>
                      </a:pPr>
                      <a:r>
                        <a:rPr sz="1200" dirty="0">
                          <a:latin typeface="宋体" panose="02010600030101010101" pitchFamily="2" charset="-122"/>
                          <a:cs typeface="宋体" panose="02010600030101010101" pitchFamily="2" charset="-122"/>
                        </a:rPr>
                        <a:t>期望结果</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36855">
                        <a:lnSpc>
                          <a:spcPct val="100000"/>
                        </a:lnSpc>
                        <a:spcBef>
                          <a:spcPts val="35"/>
                        </a:spcBef>
                      </a:pPr>
                      <a:r>
                        <a:rPr sz="1200" dirty="0">
                          <a:latin typeface="宋体" panose="02010600030101010101" pitchFamily="2" charset="-122"/>
                          <a:cs typeface="宋体" panose="02010600030101010101" pitchFamily="2" charset="-122"/>
                        </a:rPr>
                        <a:t>执行结果</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600709">
                <a:tc>
                  <a:txBody>
                    <a:bodyPr/>
                    <a:lstStyle/>
                    <a:p>
                      <a:pPr>
                        <a:lnSpc>
                          <a:spcPct val="100000"/>
                        </a:lnSpc>
                        <a:spcBef>
                          <a:spcPts val="25"/>
                        </a:spcBef>
                      </a:pPr>
                      <a:endParaRPr sz="1350">
                        <a:latin typeface="Times New Roman" panose="02020603050405020304"/>
                        <a:cs typeface="Times New Roman" panose="02020603050405020304"/>
                      </a:endParaRPr>
                    </a:p>
                    <a:p>
                      <a:pPr algn="ctr">
                        <a:lnSpc>
                          <a:spcPct val="100000"/>
                        </a:lnSpc>
                      </a:pPr>
                      <a:r>
                        <a:rPr sz="1200" spc="-5" dirty="0">
                          <a:latin typeface="Calibri" panose="020F0502020204030204"/>
                          <a:cs typeface="Calibri" panose="020F0502020204030204"/>
                        </a:rPr>
                        <a:t>1.1</a:t>
                      </a:r>
                      <a:endParaRPr sz="1200">
                        <a:latin typeface="Calibri" panose="020F0502020204030204"/>
                        <a:cs typeface="Calibri" panose="020F0502020204030204"/>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4185" marR="76835" indent="-381000">
                        <a:lnSpc>
                          <a:spcPct val="108000"/>
                        </a:lnSpc>
                        <a:spcBef>
                          <a:spcPts val="705"/>
                        </a:spcBef>
                      </a:pPr>
                      <a:r>
                        <a:rPr sz="1200" dirty="0">
                          <a:latin typeface="宋体" panose="02010600030101010101" pitchFamily="2" charset="-122"/>
                          <a:cs typeface="宋体" panose="02010600030101010101" pitchFamily="2" charset="-122"/>
                        </a:rPr>
                        <a:t>输入未注册账 号</a:t>
                      </a:r>
                      <a:endParaRPr sz="1200">
                        <a:latin typeface="宋体" panose="02010600030101010101" pitchFamily="2" charset="-122"/>
                        <a:cs typeface="宋体" panose="02010600030101010101" pitchFamily="2" charset="-122"/>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0"/>
                        </a:spcBef>
                      </a:pPr>
                      <a:endParaRPr sz="1350">
                        <a:latin typeface="Times New Roman" panose="02020603050405020304"/>
                        <a:cs typeface="Times New Roman" panose="02020603050405020304"/>
                      </a:endParaRPr>
                    </a:p>
                    <a:p>
                      <a:pPr algn="ctr">
                        <a:lnSpc>
                          <a:spcPct val="100000"/>
                        </a:lnSpc>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3055" marR="76200" indent="-228600">
                        <a:lnSpc>
                          <a:spcPct val="108000"/>
                        </a:lnSpc>
                        <a:spcBef>
                          <a:spcPts val="705"/>
                        </a:spcBef>
                      </a:pPr>
                      <a:r>
                        <a:rPr sz="1200" dirty="0">
                          <a:latin typeface="宋体" panose="02010600030101010101" pitchFamily="2" charset="-122"/>
                          <a:cs typeface="宋体" panose="02010600030101010101" pitchFamily="2" charset="-122"/>
                        </a:rPr>
                        <a:t>自动注册反登 陆成功</a:t>
                      </a:r>
                      <a:endParaRPr sz="1200">
                        <a:latin typeface="宋体" panose="02010600030101010101" pitchFamily="2" charset="-122"/>
                        <a:cs typeface="宋体" panose="02010600030101010101" pitchFamily="2" charset="-122"/>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45"/>
                        </a:spcBef>
                      </a:pPr>
                      <a:r>
                        <a:rPr sz="1200" dirty="0">
                          <a:latin typeface="宋体" panose="02010600030101010101" pitchFamily="2" charset="-122"/>
                          <a:cs typeface="宋体" panose="02010600030101010101" pitchFamily="2" charset="-122"/>
                        </a:rPr>
                        <a:t>与期望结果一</a:t>
                      </a:r>
                      <a:endParaRPr sz="1200">
                        <a:latin typeface="宋体" panose="02010600030101010101" pitchFamily="2" charset="-122"/>
                        <a:cs typeface="宋体" panose="02010600030101010101" pitchFamily="2" charset="-122"/>
                      </a:endParaRPr>
                    </a:p>
                    <a:p>
                      <a:pPr marL="635" algn="ctr">
                        <a:lnSpc>
                          <a:spcPct val="100000"/>
                        </a:lnSpc>
                        <a:spcBef>
                          <a:spcPts val="120"/>
                        </a:spcBef>
                      </a:pPr>
                      <a:r>
                        <a:rPr sz="1200" dirty="0">
                          <a:latin typeface="宋体" panose="02010600030101010101" pitchFamily="2" charset="-122"/>
                          <a:cs typeface="宋体" panose="02010600030101010101" pitchFamily="2" charset="-122"/>
                        </a:rPr>
                        <a:t>致</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89">
                <a:tc>
                  <a:txBody>
                    <a:bodyPr/>
                    <a:lstStyle/>
                    <a:p>
                      <a:pPr algn="ctr">
                        <a:lnSpc>
                          <a:spcPct val="100000"/>
                        </a:lnSpc>
                        <a:spcBef>
                          <a:spcPts val="795"/>
                        </a:spcBef>
                      </a:pPr>
                      <a:r>
                        <a:rPr sz="1200" spc="-5" dirty="0">
                          <a:latin typeface="Calibri" panose="020F0502020204030204"/>
                          <a:cs typeface="Calibri" panose="020F0502020204030204"/>
                        </a:rPr>
                        <a:t>1.2</a:t>
                      </a:r>
                      <a:endParaRPr sz="1200">
                        <a:latin typeface="Calibri" panose="020F0502020204030204"/>
                        <a:cs typeface="Calibri" panose="020F0502020204030204"/>
                      </a:endParaRPr>
                    </a:p>
                  </a:txBody>
                  <a:tcPr marL="0" marR="0" marT="1009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输入已注册账</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号</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20"/>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41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228600" algn="r">
                        <a:lnSpc>
                          <a:spcPct val="100000"/>
                        </a:lnSpc>
                        <a:spcBef>
                          <a:spcPts val="820"/>
                        </a:spcBef>
                      </a:pPr>
                      <a:r>
                        <a:rPr sz="1200" dirty="0">
                          <a:latin typeface="宋体" panose="02010600030101010101" pitchFamily="2" charset="-122"/>
                          <a:cs typeface="宋体" panose="02010600030101010101" pitchFamily="2" charset="-122"/>
                        </a:rPr>
                        <a:t>登录成功</a:t>
                      </a:r>
                      <a:endParaRPr sz="1200">
                        <a:latin typeface="宋体" panose="02010600030101010101" pitchFamily="2" charset="-122"/>
                        <a:cs typeface="宋体" panose="02010600030101010101" pitchFamily="2" charset="-122"/>
                      </a:endParaRPr>
                    </a:p>
                  </a:txBody>
                  <a:tcPr marL="0" marR="0" marT="1041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40"/>
                        </a:spcBef>
                      </a:pPr>
                      <a:r>
                        <a:rPr sz="1200" dirty="0">
                          <a:latin typeface="宋体" panose="02010600030101010101" pitchFamily="2" charset="-122"/>
                          <a:cs typeface="宋体" panose="02010600030101010101" pitchFamily="2" charset="-122"/>
                        </a:rPr>
                        <a:t>与期望结果一</a:t>
                      </a:r>
                      <a:endParaRPr sz="1200">
                        <a:latin typeface="宋体" panose="02010600030101010101" pitchFamily="2" charset="-122"/>
                        <a:cs typeface="宋体" panose="02010600030101010101" pitchFamily="2" charset="-122"/>
                      </a:endParaRPr>
                    </a:p>
                    <a:p>
                      <a:pPr marL="635" algn="ctr">
                        <a:lnSpc>
                          <a:spcPct val="100000"/>
                        </a:lnSpc>
                        <a:spcBef>
                          <a:spcPts val="120"/>
                        </a:spcBef>
                      </a:pPr>
                      <a:r>
                        <a:rPr sz="1200" dirty="0">
                          <a:latin typeface="宋体" panose="02010600030101010101" pitchFamily="2" charset="-122"/>
                          <a:cs typeface="宋体" panose="02010600030101010101" pitchFamily="2" charset="-122"/>
                        </a:rPr>
                        <a:t>致</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6" name="object 6"/>
          <p:cNvSpPr txBox="1"/>
          <p:nvPr/>
        </p:nvSpPr>
        <p:spPr>
          <a:xfrm>
            <a:off x="1224788" y="6460533"/>
            <a:ext cx="3583940" cy="639445"/>
          </a:xfrm>
          <a:prstGeom prst="rect">
            <a:avLst/>
          </a:prstGeom>
        </p:spPr>
        <p:txBody>
          <a:bodyPr vert="horz" wrap="square" lIns="0" tIns="130175" rIns="0" bIns="0" rtlCol="0">
            <a:spAutoFit/>
          </a:bodyPr>
          <a:lstStyle/>
          <a:p>
            <a:pPr marL="12700">
              <a:lnSpc>
                <a:spcPct val="100000"/>
              </a:lnSpc>
              <a:spcBef>
                <a:spcPts val="1025"/>
              </a:spcBef>
            </a:pPr>
            <a:r>
              <a:rPr sz="1400" b="1" dirty="0">
                <a:latin typeface="宋体" panose="02010600030101010101" pitchFamily="2" charset="-122"/>
                <a:cs typeface="宋体" panose="02010600030101010101" pitchFamily="2" charset="-122"/>
              </a:rPr>
              <a:t>5.1.2</a:t>
            </a:r>
            <a:r>
              <a:rPr sz="1400" b="1" spc="6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视</a:t>
            </a:r>
            <a:r>
              <a:rPr sz="1400" b="1" spc="-10" dirty="0">
                <a:latin typeface="黑体" panose="02010609060101010101" charset="-122"/>
                <a:cs typeface="黑体" panose="02010609060101010101" charset="-122"/>
              </a:rPr>
              <a:t>频上传</a:t>
            </a:r>
            <a:r>
              <a:rPr sz="1400" b="1" spc="5" dirty="0">
                <a:latin typeface="黑体" panose="02010609060101010101" charset="-122"/>
                <a:cs typeface="黑体" panose="02010609060101010101" charset="-122"/>
              </a:rPr>
              <a:t>测</a:t>
            </a:r>
            <a:r>
              <a:rPr sz="1400" b="1" spc="-10" dirty="0">
                <a:latin typeface="黑体" panose="02010609060101010101" charset="-122"/>
                <a:cs typeface="黑体" panose="02010609060101010101" charset="-122"/>
              </a:rPr>
              <a:t>试用</a:t>
            </a:r>
            <a:r>
              <a:rPr sz="1400" b="1" spc="-5" dirty="0">
                <a:latin typeface="黑体" panose="02010609060101010101" charset="-122"/>
                <a:cs typeface="黑体" panose="02010609060101010101" charset="-122"/>
              </a:rPr>
              <a:t>例</a:t>
            </a:r>
            <a:endParaRPr sz="1400">
              <a:latin typeface="黑体" panose="02010609060101010101" charset="-122"/>
              <a:cs typeface="黑体" panose="02010609060101010101" charset="-122"/>
            </a:endParaRPr>
          </a:p>
          <a:p>
            <a:pPr marL="1815465">
              <a:lnSpc>
                <a:spcPct val="100000"/>
              </a:lnSpc>
              <a:spcBef>
                <a:spcPts val="790"/>
              </a:spcBef>
            </a:pPr>
            <a:r>
              <a:rPr sz="1200" dirty="0">
                <a:latin typeface="宋体" panose="02010600030101010101" pitchFamily="2" charset="-122"/>
                <a:cs typeface="宋体" panose="02010600030101010101" pitchFamily="2" charset="-122"/>
              </a:rPr>
              <a:t>表</a:t>
            </a:r>
            <a:r>
              <a:rPr sz="1200" spc="-330" dirty="0">
                <a:latin typeface="宋体" panose="02010600030101010101" pitchFamily="2" charset="-122"/>
                <a:cs typeface="宋体" panose="02010600030101010101" pitchFamily="2" charset="-122"/>
              </a:rPr>
              <a:t> </a:t>
            </a:r>
            <a:r>
              <a:rPr sz="1200" spc="-5" dirty="0">
                <a:latin typeface="Calibri" panose="020F0502020204030204"/>
                <a:cs typeface="Calibri" panose="020F0502020204030204"/>
              </a:rPr>
              <a:t>5.10</a:t>
            </a:r>
            <a:r>
              <a:rPr sz="1200" dirty="0">
                <a:latin typeface="Calibri" panose="020F0502020204030204"/>
                <a:cs typeface="Calibri" panose="020F0502020204030204"/>
              </a:rPr>
              <a:t> </a:t>
            </a:r>
            <a:r>
              <a:rPr sz="1200" dirty="0">
                <a:latin typeface="宋体" panose="02010600030101010101" pitchFamily="2" charset="-122"/>
                <a:cs typeface="宋体" panose="02010600030101010101" pitchFamily="2" charset="-122"/>
              </a:rPr>
              <a:t>关注列表测试用例</a:t>
            </a:r>
            <a:endParaRPr sz="1200">
              <a:latin typeface="宋体" panose="02010600030101010101" pitchFamily="2" charset="-122"/>
              <a:cs typeface="宋体" panose="02010600030101010101" pitchFamily="2" charset="-122"/>
            </a:endParaRPr>
          </a:p>
        </p:txBody>
      </p:sp>
      <p:graphicFrame>
        <p:nvGraphicFramePr>
          <p:cNvPr id="7" name="object 7"/>
          <p:cNvGraphicFramePr>
            <a:graphicFrameLocks noGrp="1"/>
          </p:cNvGraphicFramePr>
          <p:nvPr/>
        </p:nvGraphicFramePr>
        <p:xfrm>
          <a:off x="1069466" y="7100570"/>
          <a:ext cx="5424805" cy="2434590"/>
        </p:xfrm>
        <a:graphic>
          <a:graphicData uri="http://schemas.openxmlformats.org/drawingml/2006/table">
            <a:tbl>
              <a:tblPr firstRow="1" bandRow="1">
                <a:tableStyleId>{2D5ABB26-0587-4C30-8999-92F81FD0307C}</a:tableStyleId>
              </a:tblPr>
              <a:tblGrid>
                <a:gridCol w="984250"/>
                <a:gridCol w="973455"/>
                <a:gridCol w="1508759"/>
                <a:gridCol w="974089"/>
                <a:gridCol w="974725"/>
              </a:tblGrid>
              <a:tr h="204470">
                <a:tc gridSpan="2">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功能名称</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视频上传</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69">
                <a:tc gridSpan="2">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测试目得</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marL="1117600">
                        <a:lnSpc>
                          <a:spcPct val="100000"/>
                        </a:lnSpc>
                        <a:spcBef>
                          <a:spcPts val="35"/>
                        </a:spcBef>
                      </a:pPr>
                      <a:r>
                        <a:rPr sz="1200" dirty="0">
                          <a:latin typeface="宋体" panose="02010600030101010101" pitchFamily="2" charset="-122"/>
                          <a:cs typeface="宋体" panose="02010600030101010101" pitchFamily="2" charset="-122"/>
                        </a:rPr>
                        <a:t>将视频上传到平台</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gridSpan="2">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预置条件</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a:txBody>
                    <a:bodyPr/>
                    <a:lstStyle/>
                    <a:p>
                      <a:pPr marL="635" algn="ctr">
                        <a:lnSpc>
                          <a:spcPct val="100000"/>
                        </a:lnSpc>
                        <a:spcBef>
                          <a:spcPts val="45"/>
                        </a:spcBef>
                      </a:pPr>
                      <a:r>
                        <a:rPr sz="1200" dirty="0">
                          <a:latin typeface="宋体" panose="02010600030101010101" pitchFamily="2" charset="-122"/>
                          <a:cs typeface="宋体" panose="02010600030101010101" pitchFamily="2" charset="-122"/>
                        </a:rPr>
                        <a:t>用例编号</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操作步骤</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输入数据</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期望结果</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1610">
                        <a:lnSpc>
                          <a:spcPct val="100000"/>
                        </a:lnSpc>
                        <a:spcBef>
                          <a:spcPts val="45"/>
                        </a:spcBef>
                      </a:pPr>
                      <a:r>
                        <a:rPr sz="1200" dirty="0">
                          <a:latin typeface="宋体" panose="02010600030101010101" pitchFamily="2" charset="-122"/>
                          <a:cs typeface="宋体" panose="02010600030101010101" pitchFamily="2" charset="-122"/>
                        </a:rPr>
                        <a:t>执行结果</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90">
                <a:tc>
                  <a:txBody>
                    <a:bodyPr/>
                    <a:lstStyle/>
                    <a:p>
                      <a:pPr algn="ctr">
                        <a:lnSpc>
                          <a:spcPct val="100000"/>
                        </a:lnSpc>
                        <a:spcBef>
                          <a:spcPts val="800"/>
                        </a:spcBef>
                      </a:pPr>
                      <a:r>
                        <a:rPr sz="1200" spc="-5" dirty="0">
                          <a:latin typeface="Calibri" panose="020F0502020204030204"/>
                          <a:cs typeface="Calibri" panose="020F0502020204030204"/>
                        </a:rPr>
                        <a:t>1.1</a:t>
                      </a:r>
                      <a:endParaRPr sz="1200">
                        <a:latin typeface="Calibri" panose="020F0502020204030204"/>
                        <a:cs typeface="Calibri" panose="020F0502020204030204"/>
                      </a:endParaRPr>
                    </a:p>
                  </a:txBody>
                  <a:tcPr marL="0" marR="0" marT="1016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获取分区信</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息</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20"/>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41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获取到分区</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信息</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89">
                <a:tc>
                  <a:txBody>
                    <a:bodyPr/>
                    <a:lstStyle/>
                    <a:p>
                      <a:pPr algn="ctr">
                        <a:lnSpc>
                          <a:spcPct val="100000"/>
                        </a:lnSpc>
                        <a:spcBef>
                          <a:spcPts val="795"/>
                        </a:spcBef>
                      </a:pPr>
                      <a:r>
                        <a:rPr sz="1200" spc="-5" dirty="0">
                          <a:latin typeface="Calibri" panose="020F0502020204030204"/>
                          <a:cs typeface="Calibri" panose="020F0502020204030204"/>
                        </a:rPr>
                        <a:t>1.2</a:t>
                      </a:r>
                      <a:endParaRPr sz="1200">
                        <a:latin typeface="Calibri" panose="020F0502020204030204"/>
                        <a:cs typeface="Calibri" panose="020F0502020204030204"/>
                      </a:endParaRPr>
                    </a:p>
                  </a:txBody>
                  <a:tcPr marL="0" marR="0" marT="1009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20"/>
                        </a:spcBef>
                      </a:pPr>
                      <a:r>
                        <a:rPr sz="1200" dirty="0">
                          <a:latin typeface="宋体" panose="02010600030101010101" pitchFamily="2" charset="-122"/>
                          <a:cs typeface="宋体" panose="02010600030101010101" pitchFamily="2" charset="-122"/>
                        </a:rPr>
                        <a:t>上传视频</a:t>
                      </a:r>
                      <a:endParaRPr sz="1200">
                        <a:latin typeface="宋体" panose="02010600030101010101" pitchFamily="2" charset="-122"/>
                        <a:cs typeface="宋体" panose="02010600030101010101" pitchFamily="2" charset="-122"/>
                      </a:endParaRPr>
                    </a:p>
                  </a:txBody>
                  <a:tcPr marL="0" marR="0" marT="1041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20"/>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41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20"/>
                        </a:spcBef>
                      </a:pPr>
                      <a:r>
                        <a:rPr sz="1200" dirty="0">
                          <a:latin typeface="宋体" panose="02010600030101010101" pitchFamily="2" charset="-122"/>
                          <a:cs typeface="宋体" panose="02010600030101010101" pitchFamily="2" charset="-122"/>
                        </a:rPr>
                        <a:t>完整上传</a:t>
                      </a:r>
                      <a:endParaRPr sz="1200">
                        <a:latin typeface="宋体" panose="02010600030101010101" pitchFamily="2" charset="-122"/>
                        <a:cs typeface="宋体" panose="02010600030101010101" pitchFamily="2" charset="-122"/>
                      </a:endParaRPr>
                    </a:p>
                  </a:txBody>
                  <a:tcPr marL="0" marR="0" marT="1041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90">
                <a:tc>
                  <a:txBody>
                    <a:bodyPr/>
                    <a:lstStyle/>
                    <a:p>
                      <a:pPr algn="ctr">
                        <a:lnSpc>
                          <a:spcPct val="100000"/>
                        </a:lnSpc>
                        <a:spcBef>
                          <a:spcPts val="795"/>
                        </a:spcBef>
                      </a:pPr>
                      <a:r>
                        <a:rPr sz="1200" spc="-5" dirty="0">
                          <a:latin typeface="Calibri" panose="020F0502020204030204"/>
                          <a:cs typeface="Calibri" panose="020F0502020204030204"/>
                        </a:rPr>
                        <a:t>1.3</a:t>
                      </a:r>
                      <a:endParaRPr sz="1200">
                        <a:latin typeface="Calibri" panose="020F0502020204030204"/>
                        <a:cs typeface="Calibri" panose="020F0502020204030204"/>
                      </a:endParaRPr>
                    </a:p>
                  </a:txBody>
                  <a:tcPr marL="0" marR="0" marT="1009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上传封面</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完整上传</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89">
                <a:tc>
                  <a:txBody>
                    <a:bodyPr/>
                    <a:lstStyle/>
                    <a:p>
                      <a:pPr algn="ctr">
                        <a:lnSpc>
                          <a:spcPct val="100000"/>
                        </a:lnSpc>
                        <a:spcBef>
                          <a:spcPts val="805"/>
                        </a:spcBef>
                      </a:pPr>
                      <a:r>
                        <a:rPr sz="1200" spc="-5" dirty="0">
                          <a:latin typeface="Calibri" panose="020F0502020204030204"/>
                          <a:cs typeface="Calibri" panose="020F0502020204030204"/>
                        </a:rPr>
                        <a:t>1.4</a:t>
                      </a:r>
                      <a:endParaRPr sz="1200">
                        <a:latin typeface="Calibri" panose="020F0502020204030204"/>
                        <a:cs typeface="Calibri" panose="020F0502020204030204"/>
                      </a:endParaRPr>
                    </a:p>
                  </a:txBody>
                  <a:tcPr marL="0" marR="0" marT="1022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上传其他信</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息</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上传成功</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1224788" y="1546860"/>
            <a:ext cx="1999614" cy="240029"/>
          </a:xfrm>
          <a:prstGeom prst="rect">
            <a:avLst/>
          </a:prstGeom>
        </p:spPr>
        <p:txBody>
          <a:bodyPr vert="horz" wrap="square" lIns="0" tIns="13335" rIns="0" bIns="0" rtlCol="0">
            <a:spAutoFit/>
          </a:bodyPr>
          <a:lstStyle/>
          <a:p>
            <a:pPr marL="12700">
              <a:lnSpc>
                <a:spcPct val="100000"/>
              </a:lnSpc>
              <a:spcBef>
                <a:spcPts val="105"/>
              </a:spcBef>
            </a:pPr>
            <a:r>
              <a:rPr sz="1400" b="1" dirty="0">
                <a:latin typeface="宋体" panose="02010600030101010101" pitchFamily="2" charset="-122"/>
                <a:cs typeface="宋体" panose="02010600030101010101" pitchFamily="2" charset="-122"/>
              </a:rPr>
              <a:t>5.1.3</a:t>
            </a:r>
            <a:r>
              <a:rPr sz="1400" b="1" spc="5"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视</a:t>
            </a:r>
            <a:r>
              <a:rPr sz="1400" b="1" spc="-10" dirty="0">
                <a:latin typeface="黑体" panose="02010609060101010101" charset="-122"/>
                <a:cs typeface="黑体" panose="02010609060101010101" charset="-122"/>
              </a:rPr>
              <a:t>频播放</a:t>
            </a:r>
            <a:r>
              <a:rPr sz="1400" b="1" spc="5" dirty="0">
                <a:latin typeface="黑体" panose="02010609060101010101" charset="-122"/>
                <a:cs typeface="黑体" panose="02010609060101010101" charset="-122"/>
              </a:rPr>
              <a:t>测</a:t>
            </a:r>
            <a:r>
              <a:rPr sz="1400" b="1" spc="-10" dirty="0">
                <a:latin typeface="黑体" panose="02010609060101010101" charset="-122"/>
                <a:cs typeface="黑体" panose="02010609060101010101" charset="-122"/>
              </a:rPr>
              <a:t>试用</a:t>
            </a:r>
            <a:r>
              <a:rPr sz="1400" b="1" spc="-5" dirty="0">
                <a:latin typeface="黑体" panose="02010609060101010101" charset="-122"/>
                <a:cs typeface="黑体" panose="02010609060101010101" charset="-122"/>
              </a:rPr>
              <a:t>例</a:t>
            </a:r>
            <a:endParaRPr sz="1400">
              <a:latin typeface="黑体" panose="02010609060101010101" charset="-122"/>
              <a:cs typeface="黑体" panose="02010609060101010101" charset="-122"/>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54</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
        <p:nvSpPr>
          <p:cNvPr id="5" name="object 5"/>
          <p:cNvSpPr txBox="1"/>
          <p:nvPr/>
        </p:nvSpPr>
        <p:spPr>
          <a:xfrm>
            <a:off x="2913379" y="2223643"/>
            <a:ext cx="200977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宋体" panose="02010600030101010101" pitchFamily="2" charset="-122"/>
                <a:cs typeface="宋体" panose="02010600030101010101" pitchFamily="2" charset="-122"/>
              </a:rPr>
              <a:t>表</a:t>
            </a:r>
            <a:r>
              <a:rPr sz="1200" spc="-330" dirty="0">
                <a:latin typeface="宋体" panose="02010600030101010101" pitchFamily="2" charset="-122"/>
                <a:cs typeface="宋体" panose="02010600030101010101" pitchFamily="2" charset="-122"/>
              </a:rPr>
              <a:t> </a:t>
            </a:r>
            <a:r>
              <a:rPr sz="1200" spc="-5" dirty="0">
                <a:latin typeface="Calibri" panose="020F0502020204030204"/>
                <a:cs typeface="Calibri" panose="020F0502020204030204"/>
              </a:rPr>
              <a:t>5.2</a:t>
            </a:r>
            <a:r>
              <a:rPr sz="1200" spc="10" dirty="0">
                <a:latin typeface="Calibri" panose="020F0502020204030204"/>
                <a:cs typeface="Calibri" panose="020F0502020204030204"/>
              </a:rPr>
              <a:t> </a:t>
            </a:r>
            <a:r>
              <a:rPr sz="1200" dirty="0">
                <a:latin typeface="宋体" panose="02010600030101010101" pitchFamily="2" charset="-122"/>
                <a:cs typeface="宋体" panose="02010600030101010101" pitchFamily="2" charset="-122"/>
              </a:rPr>
              <a:t>视频播放功能测试用例</a:t>
            </a:r>
            <a:endParaRPr sz="1200">
              <a:latin typeface="宋体" panose="02010600030101010101" pitchFamily="2" charset="-122"/>
              <a:cs typeface="宋体" panose="02010600030101010101" pitchFamily="2" charset="-122"/>
            </a:endParaRPr>
          </a:p>
        </p:txBody>
      </p:sp>
      <p:graphicFrame>
        <p:nvGraphicFramePr>
          <p:cNvPr id="6" name="object 6"/>
          <p:cNvGraphicFramePr>
            <a:graphicFrameLocks noGrp="1"/>
          </p:cNvGraphicFramePr>
          <p:nvPr/>
        </p:nvGraphicFramePr>
        <p:xfrm>
          <a:off x="1069466" y="2433320"/>
          <a:ext cx="5424805" cy="4837430"/>
        </p:xfrm>
        <a:graphic>
          <a:graphicData uri="http://schemas.openxmlformats.org/drawingml/2006/table">
            <a:tbl>
              <a:tblPr firstRow="1" bandRow="1">
                <a:tableStyleId>{2D5ABB26-0587-4C30-8999-92F81FD0307C}</a:tableStyleId>
              </a:tblPr>
              <a:tblGrid>
                <a:gridCol w="984250"/>
                <a:gridCol w="973455"/>
                <a:gridCol w="1508759"/>
                <a:gridCol w="974089"/>
                <a:gridCol w="974725"/>
              </a:tblGrid>
              <a:tr h="204469">
                <a:tc gridSpan="2">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功能名称</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视频播放功能</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gridSpan="2">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测试目得</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marL="584200">
                        <a:lnSpc>
                          <a:spcPct val="100000"/>
                        </a:lnSpc>
                        <a:spcBef>
                          <a:spcPts val="40"/>
                        </a:spcBef>
                      </a:pPr>
                      <a:r>
                        <a:rPr sz="1200" dirty="0">
                          <a:latin typeface="宋体" panose="02010600030101010101" pitchFamily="2" charset="-122"/>
                          <a:cs typeface="宋体" panose="02010600030101010101" pitchFamily="2" charset="-122"/>
                        </a:rPr>
                        <a:t>不同得情况能否正常播放活不播放</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gridSpan="2">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预置条件</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a:txBody>
                    <a:bodyPr/>
                    <a:lstStyle/>
                    <a:p>
                      <a:pPr marL="635" algn="ctr">
                        <a:lnSpc>
                          <a:spcPct val="100000"/>
                        </a:lnSpc>
                        <a:spcBef>
                          <a:spcPts val="40"/>
                        </a:spcBef>
                      </a:pPr>
                      <a:r>
                        <a:rPr sz="1200" dirty="0">
                          <a:latin typeface="宋体" panose="02010600030101010101" pitchFamily="2" charset="-122"/>
                          <a:cs typeface="宋体" panose="02010600030101010101" pitchFamily="2" charset="-122"/>
                        </a:rPr>
                        <a:t>用例编号</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1610">
                        <a:lnSpc>
                          <a:spcPct val="100000"/>
                        </a:lnSpc>
                        <a:spcBef>
                          <a:spcPts val="40"/>
                        </a:spcBef>
                      </a:pPr>
                      <a:r>
                        <a:rPr sz="1200" dirty="0">
                          <a:latin typeface="宋体" panose="02010600030101010101" pitchFamily="2" charset="-122"/>
                          <a:cs typeface="宋体" panose="02010600030101010101" pitchFamily="2" charset="-122"/>
                        </a:rPr>
                        <a:t>操作步骤</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输入数据</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期望结果</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1610">
                        <a:lnSpc>
                          <a:spcPct val="100000"/>
                        </a:lnSpc>
                        <a:spcBef>
                          <a:spcPts val="40"/>
                        </a:spcBef>
                      </a:pPr>
                      <a:r>
                        <a:rPr sz="1200" dirty="0">
                          <a:latin typeface="宋体" panose="02010600030101010101" pitchFamily="2" charset="-122"/>
                          <a:cs typeface="宋体" panose="02010600030101010101" pitchFamily="2" charset="-122"/>
                        </a:rPr>
                        <a:t>执行结果</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600710">
                <a:tc>
                  <a:txBody>
                    <a:bodyPr/>
                    <a:lstStyle/>
                    <a:p>
                      <a:pPr>
                        <a:lnSpc>
                          <a:spcPct val="100000"/>
                        </a:lnSpc>
                        <a:spcBef>
                          <a:spcPts val="30"/>
                        </a:spcBef>
                      </a:pPr>
                      <a:endParaRPr sz="1350">
                        <a:latin typeface="Times New Roman" panose="02020603050405020304"/>
                        <a:cs typeface="Times New Roman" panose="02020603050405020304"/>
                      </a:endParaRPr>
                    </a:p>
                    <a:p>
                      <a:pPr algn="ctr">
                        <a:lnSpc>
                          <a:spcPct val="100000"/>
                        </a:lnSpc>
                      </a:pPr>
                      <a:r>
                        <a:rPr sz="1200" spc="-5" dirty="0">
                          <a:latin typeface="Calibri" panose="020F0502020204030204"/>
                          <a:cs typeface="Calibri" panose="020F0502020204030204"/>
                        </a:rPr>
                        <a:t>1.1</a:t>
                      </a:r>
                      <a:endParaRPr sz="1200">
                        <a:latin typeface="Calibri" panose="020F0502020204030204"/>
                        <a:cs typeface="Calibri" panose="020F0502020204030204"/>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5410">
                        <a:lnSpc>
                          <a:spcPct val="100000"/>
                        </a:lnSpc>
                        <a:spcBef>
                          <a:spcPts val="35"/>
                        </a:spcBef>
                      </a:pPr>
                      <a:r>
                        <a:rPr sz="1200" dirty="0">
                          <a:latin typeface="宋体" panose="02010600030101010101" pitchFamily="2" charset="-122"/>
                          <a:cs typeface="宋体" panose="02010600030101010101" pitchFamily="2" charset="-122"/>
                        </a:rPr>
                        <a:t>在首页和搜</a:t>
                      </a:r>
                      <a:endParaRPr sz="1200">
                        <a:latin typeface="宋体" panose="02010600030101010101" pitchFamily="2" charset="-122"/>
                        <a:cs typeface="宋体" panose="02010600030101010101" pitchFamily="2" charset="-122"/>
                      </a:endParaRPr>
                    </a:p>
                    <a:p>
                      <a:pPr marL="410210" marR="97790" indent="-304800">
                        <a:lnSpc>
                          <a:spcPct val="108000"/>
                        </a:lnSpc>
                      </a:pPr>
                      <a:r>
                        <a:rPr sz="1200" dirty="0">
                          <a:latin typeface="宋体" panose="02010600030101010101" pitchFamily="2" charset="-122"/>
                          <a:cs typeface="宋体" panose="02010600030101010101" pitchFamily="2" charset="-122"/>
                        </a:rPr>
                        <a:t>索时能否播 放</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30"/>
                        </a:spcBef>
                      </a:pPr>
                      <a:endParaRPr sz="1350">
                        <a:latin typeface="Times New Roman" panose="02020603050405020304"/>
                        <a:cs typeface="Times New Roman" panose="02020603050405020304"/>
                      </a:endParaRPr>
                    </a:p>
                    <a:p>
                      <a:pPr algn="ctr">
                        <a:lnSpc>
                          <a:spcPct val="100000"/>
                        </a:lnSpc>
                      </a:pPr>
                      <a:r>
                        <a:rPr sz="1200" spc="-10" dirty="0">
                          <a:latin typeface="Calibri" panose="020F0502020204030204"/>
                          <a:cs typeface="Calibri" panose="020F0502020204030204"/>
                        </a:rPr>
                        <a:t>status=0;review=1</a:t>
                      </a:r>
                      <a:endParaRPr sz="1200">
                        <a:latin typeface="Calibri" panose="020F0502020204030204"/>
                        <a:cs typeface="Calibri" panose="020F0502020204030204"/>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40"/>
                        </a:spcBef>
                      </a:pPr>
                      <a:endParaRPr sz="1350">
                        <a:latin typeface="Times New Roman" panose="02020603050405020304"/>
                        <a:cs typeface="Times New Roman" panose="02020603050405020304"/>
                      </a:endParaRPr>
                    </a:p>
                    <a:p>
                      <a:pPr algn="ctr">
                        <a:lnSpc>
                          <a:spcPct val="100000"/>
                        </a:lnSpc>
                        <a:spcBef>
                          <a:spcPts val="5"/>
                        </a:spcBef>
                      </a:pPr>
                      <a:r>
                        <a:rPr sz="1200" dirty="0">
                          <a:latin typeface="宋体" panose="02010600030101010101" pitchFamily="2" charset="-122"/>
                          <a:cs typeface="宋体" panose="02010600030101010101" pitchFamily="2" charset="-122"/>
                        </a:rPr>
                        <a:t>可以播放</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600709">
                <a:tc>
                  <a:txBody>
                    <a:bodyPr/>
                    <a:lstStyle/>
                    <a:p>
                      <a:pPr>
                        <a:lnSpc>
                          <a:spcPct val="100000"/>
                        </a:lnSpc>
                        <a:spcBef>
                          <a:spcPts val="30"/>
                        </a:spcBef>
                      </a:pPr>
                      <a:endParaRPr sz="1350">
                        <a:latin typeface="Times New Roman" panose="02020603050405020304"/>
                        <a:cs typeface="Times New Roman" panose="02020603050405020304"/>
                      </a:endParaRPr>
                    </a:p>
                    <a:p>
                      <a:pPr algn="ctr">
                        <a:lnSpc>
                          <a:spcPct val="100000"/>
                        </a:lnSpc>
                      </a:pPr>
                      <a:r>
                        <a:rPr sz="1200" spc="-5" dirty="0">
                          <a:latin typeface="Calibri" panose="020F0502020204030204"/>
                          <a:cs typeface="Calibri" panose="020F0502020204030204"/>
                        </a:rPr>
                        <a:t>1.2</a:t>
                      </a:r>
                      <a:endParaRPr sz="1200">
                        <a:latin typeface="Calibri" panose="020F0502020204030204"/>
                        <a:cs typeface="Calibri" panose="020F0502020204030204"/>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5410">
                        <a:lnSpc>
                          <a:spcPct val="100000"/>
                        </a:lnSpc>
                        <a:spcBef>
                          <a:spcPts val="35"/>
                        </a:spcBef>
                      </a:pPr>
                      <a:r>
                        <a:rPr sz="1200" dirty="0">
                          <a:latin typeface="宋体" panose="02010600030101010101" pitchFamily="2" charset="-122"/>
                          <a:cs typeface="宋体" panose="02010600030101010101" pitchFamily="2" charset="-122"/>
                        </a:rPr>
                        <a:t>在首页和搜</a:t>
                      </a:r>
                      <a:endParaRPr sz="1200">
                        <a:latin typeface="宋体" panose="02010600030101010101" pitchFamily="2" charset="-122"/>
                        <a:cs typeface="宋体" panose="02010600030101010101" pitchFamily="2" charset="-122"/>
                      </a:endParaRPr>
                    </a:p>
                    <a:p>
                      <a:pPr marL="410210" marR="97790" indent="-304800">
                        <a:lnSpc>
                          <a:spcPct val="108000"/>
                        </a:lnSpc>
                      </a:pPr>
                      <a:r>
                        <a:rPr sz="1200" dirty="0">
                          <a:latin typeface="宋体" panose="02010600030101010101" pitchFamily="2" charset="-122"/>
                          <a:cs typeface="宋体" panose="02010600030101010101" pitchFamily="2" charset="-122"/>
                        </a:rPr>
                        <a:t>索时能否播 放</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30"/>
                        </a:spcBef>
                      </a:pPr>
                      <a:endParaRPr sz="1350">
                        <a:latin typeface="Times New Roman" panose="02020603050405020304"/>
                        <a:cs typeface="Times New Roman" panose="02020603050405020304"/>
                      </a:endParaRPr>
                    </a:p>
                    <a:p>
                      <a:pPr algn="ctr">
                        <a:lnSpc>
                          <a:spcPct val="100000"/>
                        </a:lnSpc>
                      </a:pPr>
                      <a:r>
                        <a:rPr sz="1200" spc="-10" dirty="0">
                          <a:latin typeface="Calibri" panose="020F0502020204030204"/>
                          <a:cs typeface="Calibri" panose="020F0502020204030204"/>
                        </a:rPr>
                        <a:t>status=1;review=1</a:t>
                      </a:r>
                      <a:endParaRPr sz="1200">
                        <a:latin typeface="Calibri" panose="020F0502020204030204"/>
                        <a:cs typeface="Calibri" panose="020F0502020204030204"/>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40"/>
                        </a:spcBef>
                      </a:pPr>
                      <a:endParaRPr sz="1350">
                        <a:latin typeface="Times New Roman" panose="02020603050405020304"/>
                        <a:cs typeface="Times New Roman" panose="02020603050405020304"/>
                      </a:endParaRPr>
                    </a:p>
                    <a:p>
                      <a:pPr algn="ctr">
                        <a:lnSpc>
                          <a:spcPct val="100000"/>
                        </a:lnSpc>
                      </a:pPr>
                      <a:r>
                        <a:rPr sz="1200" dirty="0">
                          <a:latin typeface="宋体" panose="02010600030101010101" pitchFamily="2" charset="-122"/>
                          <a:cs typeface="宋体" panose="02010600030101010101" pitchFamily="2" charset="-122"/>
                        </a:rPr>
                        <a:t>不能播放</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34010" marR="99060" indent="-228600">
                        <a:lnSpc>
                          <a:spcPct val="108000"/>
                        </a:lnSpc>
                        <a:spcBef>
                          <a:spcPts val="695"/>
                        </a:spcBef>
                      </a:pPr>
                      <a:r>
                        <a:rPr sz="1200" dirty="0">
                          <a:latin typeface="宋体" panose="02010600030101010101" pitchFamily="2" charset="-122"/>
                          <a:cs typeface="宋体" panose="02010600030101010101" pitchFamily="2" charset="-122"/>
                        </a:rPr>
                        <a:t>与期望结果 一致</a:t>
                      </a:r>
                      <a:endParaRPr sz="1200">
                        <a:latin typeface="宋体" panose="02010600030101010101" pitchFamily="2" charset="-122"/>
                        <a:cs typeface="宋体" panose="02010600030101010101" pitchFamily="2" charset="-122"/>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600710">
                <a:tc>
                  <a:txBody>
                    <a:bodyPr/>
                    <a:lstStyle/>
                    <a:p>
                      <a:pPr>
                        <a:lnSpc>
                          <a:spcPct val="100000"/>
                        </a:lnSpc>
                        <a:spcBef>
                          <a:spcPts val="25"/>
                        </a:spcBef>
                      </a:pPr>
                      <a:endParaRPr sz="1350">
                        <a:latin typeface="Times New Roman" panose="02020603050405020304"/>
                        <a:cs typeface="Times New Roman" panose="02020603050405020304"/>
                      </a:endParaRPr>
                    </a:p>
                    <a:p>
                      <a:pPr algn="ctr">
                        <a:lnSpc>
                          <a:spcPct val="100000"/>
                        </a:lnSpc>
                      </a:pPr>
                      <a:r>
                        <a:rPr sz="1200" spc="-5" dirty="0">
                          <a:latin typeface="Calibri" panose="020F0502020204030204"/>
                          <a:cs typeface="Calibri" panose="020F0502020204030204"/>
                        </a:rPr>
                        <a:t>1.3</a:t>
                      </a:r>
                      <a:endParaRPr sz="1200">
                        <a:latin typeface="Calibri" panose="020F0502020204030204"/>
                        <a:cs typeface="Calibri" panose="020F0502020204030204"/>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5410">
                        <a:lnSpc>
                          <a:spcPct val="100000"/>
                        </a:lnSpc>
                        <a:spcBef>
                          <a:spcPts val="45"/>
                        </a:spcBef>
                      </a:pPr>
                      <a:r>
                        <a:rPr sz="1200" dirty="0">
                          <a:latin typeface="宋体" panose="02010600030101010101" pitchFamily="2" charset="-122"/>
                          <a:cs typeface="宋体" panose="02010600030101010101" pitchFamily="2" charset="-122"/>
                        </a:rPr>
                        <a:t>在首页和搜</a:t>
                      </a:r>
                      <a:endParaRPr sz="1200">
                        <a:latin typeface="宋体" panose="02010600030101010101" pitchFamily="2" charset="-122"/>
                        <a:cs typeface="宋体" panose="02010600030101010101" pitchFamily="2" charset="-122"/>
                      </a:endParaRPr>
                    </a:p>
                    <a:p>
                      <a:pPr marL="410210" marR="97790" indent="-304800">
                        <a:lnSpc>
                          <a:spcPct val="108000"/>
                        </a:lnSpc>
                      </a:pPr>
                      <a:r>
                        <a:rPr sz="1200" dirty="0">
                          <a:latin typeface="宋体" panose="02010600030101010101" pitchFamily="2" charset="-122"/>
                          <a:cs typeface="宋体" panose="02010600030101010101" pitchFamily="2" charset="-122"/>
                        </a:rPr>
                        <a:t>索时能否播 放</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25"/>
                        </a:spcBef>
                      </a:pPr>
                      <a:endParaRPr sz="1350">
                        <a:latin typeface="Times New Roman" panose="02020603050405020304"/>
                        <a:cs typeface="Times New Roman" panose="02020603050405020304"/>
                      </a:endParaRPr>
                    </a:p>
                    <a:p>
                      <a:pPr algn="ctr">
                        <a:lnSpc>
                          <a:spcPct val="100000"/>
                        </a:lnSpc>
                      </a:pPr>
                      <a:r>
                        <a:rPr sz="1200" spc="-10" dirty="0">
                          <a:latin typeface="Calibri" panose="020F0502020204030204"/>
                          <a:cs typeface="Calibri" panose="020F0502020204030204"/>
                        </a:rPr>
                        <a:t>status=0;review!=1</a:t>
                      </a:r>
                      <a:endParaRPr sz="1200">
                        <a:latin typeface="Calibri" panose="020F0502020204030204"/>
                        <a:cs typeface="Calibri" panose="020F0502020204030204"/>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0"/>
                        </a:spcBef>
                      </a:pPr>
                      <a:endParaRPr sz="1350">
                        <a:latin typeface="Times New Roman" panose="02020603050405020304"/>
                        <a:cs typeface="Times New Roman" panose="02020603050405020304"/>
                      </a:endParaRPr>
                    </a:p>
                    <a:p>
                      <a:pPr algn="ctr">
                        <a:lnSpc>
                          <a:spcPct val="100000"/>
                        </a:lnSpc>
                      </a:pPr>
                      <a:r>
                        <a:rPr sz="1200" dirty="0">
                          <a:latin typeface="宋体" panose="02010600030101010101" pitchFamily="2" charset="-122"/>
                          <a:cs typeface="宋体" panose="02010600030101010101" pitchFamily="2" charset="-122"/>
                        </a:rPr>
                        <a:t>不能播放</a:t>
                      </a:r>
                      <a:endParaRPr sz="1200">
                        <a:latin typeface="宋体" panose="02010600030101010101" pitchFamily="2" charset="-122"/>
                        <a:cs typeface="宋体" panose="02010600030101010101" pitchFamily="2" charset="-122"/>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34010" marR="99060" indent="-228600">
                        <a:lnSpc>
                          <a:spcPct val="108000"/>
                        </a:lnSpc>
                        <a:spcBef>
                          <a:spcPts val="705"/>
                        </a:spcBef>
                      </a:pPr>
                      <a:r>
                        <a:rPr sz="1200" dirty="0">
                          <a:latin typeface="宋体" panose="02010600030101010101" pitchFamily="2" charset="-122"/>
                          <a:cs typeface="宋体" panose="02010600030101010101" pitchFamily="2" charset="-122"/>
                        </a:rPr>
                        <a:t>与期望结果 一致</a:t>
                      </a:r>
                      <a:endParaRPr sz="1200">
                        <a:latin typeface="宋体" panose="02010600030101010101" pitchFamily="2" charset="-122"/>
                        <a:cs typeface="宋体" panose="02010600030101010101" pitchFamily="2" charset="-122"/>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600710">
                <a:tc>
                  <a:txBody>
                    <a:bodyPr/>
                    <a:lstStyle/>
                    <a:p>
                      <a:pPr>
                        <a:lnSpc>
                          <a:spcPct val="100000"/>
                        </a:lnSpc>
                        <a:spcBef>
                          <a:spcPts val="25"/>
                        </a:spcBef>
                      </a:pPr>
                      <a:endParaRPr sz="1350">
                        <a:latin typeface="Times New Roman" panose="02020603050405020304"/>
                        <a:cs typeface="Times New Roman" panose="02020603050405020304"/>
                      </a:endParaRPr>
                    </a:p>
                    <a:p>
                      <a:pPr algn="ctr">
                        <a:lnSpc>
                          <a:spcPct val="100000"/>
                        </a:lnSpc>
                      </a:pPr>
                      <a:r>
                        <a:rPr sz="1200" spc="-5" dirty="0">
                          <a:latin typeface="Calibri" panose="020F0502020204030204"/>
                          <a:cs typeface="Calibri" panose="020F0502020204030204"/>
                        </a:rPr>
                        <a:t>1.4</a:t>
                      </a:r>
                      <a:endParaRPr sz="1200">
                        <a:latin typeface="Calibri" panose="020F0502020204030204"/>
                        <a:cs typeface="Calibri" panose="020F0502020204030204"/>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5410">
                        <a:lnSpc>
                          <a:spcPct val="100000"/>
                        </a:lnSpc>
                        <a:spcBef>
                          <a:spcPts val="40"/>
                        </a:spcBef>
                      </a:pPr>
                      <a:r>
                        <a:rPr sz="1200" dirty="0">
                          <a:latin typeface="宋体" panose="02010600030101010101" pitchFamily="2" charset="-122"/>
                          <a:cs typeface="宋体" panose="02010600030101010101" pitchFamily="2" charset="-122"/>
                        </a:rPr>
                        <a:t>在首页和搜</a:t>
                      </a:r>
                      <a:endParaRPr sz="1200">
                        <a:latin typeface="宋体" panose="02010600030101010101" pitchFamily="2" charset="-122"/>
                        <a:cs typeface="宋体" panose="02010600030101010101" pitchFamily="2" charset="-122"/>
                      </a:endParaRPr>
                    </a:p>
                    <a:p>
                      <a:pPr marL="410210" marR="97790" indent="-304800">
                        <a:lnSpc>
                          <a:spcPct val="108000"/>
                        </a:lnSpc>
                      </a:pPr>
                      <a:r>
                        <a:rPr sz="1200" dirty="0">
                          <a:latin typeface="宋体" panose="02010600030101010101" pitchFamily="2" charset="-122"/>
                          <a:cs typeface="宋体" panose="02010600030101010101" pitchFamily="2" charset="-122"/>
                        </a:rPr>
                        <a:t>索时能否播 放</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25"/>
                        </a:spcBef>
                      </a:pPr>
                      <a:endParaRPr sz="1350">
                        <a:latin typeface="Times New Roman" panose="02020603050405020304"/>
                        <a:cs typeface="Times New Roman" panose="02020603050405020304"/>
                      </a:endParaRPr>
                    </a:p>
                    <a:p>
                      <a:pPr algn="ctr">
                        <a:lnSpc>
                          <a:spcPct val="100000"/>
                        </a:lnSpc>
                      </a:pPr>
                      <a:r>
                        <a:rPr sz="1200" spc="-10" dirty="0">
                          <a:latin typeface="Calibri" panose="020F0502020204030204"/>
                          <a:cs typeface="Calibri" panose="020F0502020204030204"/>
                        </a:rPr>
                        <a:t>status=1;review!=1</a:t>
                      </a:r>
                      <a:endParaRPr sz="1200">
                        <a:latin typeface="Calibri" panose="020F0502020204030204"/>
                        <a:cs typeface="Calibri" panose="020F0502020204030204"/>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0"/>
                        </a:spcBef>
                      </a:pPr>
                      <a:endParaRPr sz="1350">
                        <a:latin typeface="Times New Roman" panose="02020603050405020304"/>
                        <a:cs typeface="Times New Roman" panose="02020603050405020304"/>
                      </a:endParaRPr>
                    </a:p>
                    <a:p>
                      <a:pPr algn="ctr">
                        <a:lnSpc>
                          <a:spcPct val="100000"/>
                        </a:lnSpc>
                      </a:pPr>
                      <a:r>
                        <a:rPr sz="1200" dirty="0">
                          <a:latin typeface="宋体" panose="02010600030101010101" pitchFamily="2" charset="-122"/>
                          <a:cs typeface="宋体" panose="02010600030101010101" pitchFamily="2" charset="-122"/>
                        </a:rPr>
                        <a:t>不能播放</a:t>
                      </a:r>
                      <a:endParaRPr sz="1200">
                        <a:latin typeface="宋体" panose="02010600030101010101" pitchFamily="2" charset="-122"/>
                        <a:cs typeface="宋体" panose="02010600030101010101" pitchFamily="2" charset="-122"/>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34010" marR="99060" indent="-228600">
                        <a:lnSpc>
                          <a:spcPct val="108000"/>
                        </a:lnSpc>
                        <a:spcBef>
                          <a:spcPts val="700"/>
                        </a:spcBef>
                      </a:pPr>
                      <a:r>
                        <a:rPr sz="1200" dirty="0">
                          <a:latin typeface="宋体" panose="02010600030101010101" pitchFamily="2" charset="-122"/>
                          <a:cs typeface="宋体" panose="02010600030101010101" pitchFamily="2" charset="-122"/>
                        </a:rPr>
                        <a:t>与期望结果 一致</a:t>
                      </a:r>
                      <a:endParaRPr sz="1200">
                        <a:latin typeface="宋体" panose="02010600030101010101" pitchFamily="2" charset="-122"/>
                        <a:cs typeface="宋体" panose="02010600030101010101" pitchFamily="2" charset="-122"/>
                      </a:endParaRPr>
                    </a:p>
                  </a:txBody>
                  <a:tcPr marL="0" marR="0" marT="889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89">
                <a:tc>
                  <a:txBody>
                    <a:bodyPr/>
                    <a:lstStyle/>
                    <a:p>
                      <a:pPr algn="ctr">
                        <a:lnSpc>
                          <a:spcPct val="100000"/>
                        </a:lnSpc>
                        <a:spcBef>
                          <a:spcPts val="795"/>
                        </a:spcBef>
                      </a:pPr>
                      <a:r>
                        <a:rPr sz="1200" spc="-5" dirty="0">
                          <a:latin typeface="Calibri" panose="020F0502020204030204"/>
                          <a:cs typeface="Calibri" panose="020F0502020204030204"/>
                        </a:rPr>
                        <a:t>1.5</a:t>
                      </a:r>
                      <a:endParaRPr sz="1200">
                        <a:latin typeface="Calibri" panose="020F0502020204030204"/>
                        <a:cs typeface="Calibri" panose="020F0502020204030204"/>
                      </a:endParaRPr>
                    </a:p>
                  </a:txBody>
                  <a:tcPr marL="0" marR="0" marT="1009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5410">
                        <a:lnSpc>
                          <a:spcPct val="100000"/>
                        </a:lnSpc>
                        <a:spcBef>
                          <a:spcPts val="40"/>
                        </a:spcBef>
                      </a:pPr>
                      <a:r>
                        <a:rPr sz="1200" dirty="0">
                          <a:latin typeface="宋体" panose="02010600030101010101" pitchFamily="2" charset="-122"/>
                          <a:cs typeface="宋体" panose="02010600030101010101" pitchFamily="2" charset="-122"/>
                        </a:rPr>
                        <a:t>在个人主页</a:t>
                      </a:r>
                      <a:endParaRPr sz="1200">
                        <a:latin typeface="宋体" panose="02010600030101010101" pitchFamily="2" charset="-122"/>
                        <a:cs typeface="宋体" panose="02010600030101010101" pitchFamily="2" charset="-122"/>
                      </a:endParaRPr>
                    </a:p>
                    <a:p>
                      <a:pPr marL="181610">
                        <a:lnSpc>
                          <a:spcPct val="100000"/>
                        </a:lnSpc>
                        <a:spcBef>
                          <a:spcPts val="120"/>
                        </a:spcBef>
                      </a:pPr>
                      <a:r>
                        <a:rPr sz="1200" dirty="0">
                          <a:latin typeface="宋体" panose="02010600030101010101" pitchFamily="2" charset="-122"/>
                          <a:cs typeface="宋体" panose="02010600030101010101" pitchFamily="2" charset="-122"/>
                        </a:rPr>
                        <a:t>能否播放</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795"/>
                        </a:spcBef>
                      </a:pPr>
                      <a:r>
                        <a:rPr sz="1200" spc="-10" dirty="0">
                          <a:latin typeface="Calibri" panose="020F0502020204030204"/>
                          <a:cs typeface="Calibri" panose="020F0502020204030204"/>
                        </a:rPr>
                        <a:t>status=0;review=1</a:t>
                      </a:r>
                      <a:endParaRPr sz="1200">
                        <a:latin typeface="Calibri" panose="020F0502020204030204"/>
                        <a:cs typeface="Calibri" panose="020F0502020204030204"/>
                      </a:endParaRPr>
                    </a:p>
                  </a:txBody>
                  <a:tcPr marL="0" marR="0" marT="1009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20"/>
                        </a:spcBef>
                      </a:pPr>
                      <a:r>
                        <a:rPr sz="1200" dirty="0">
                          <a:latin typeface="宋体" panose="02010600030101010101" pitchFamily="2" charset="-122"/>
                          <a:cs typeface="宋体" panose="02010600030101010101" pitchFamily="2" charset="-122"/>
                        </a:rPr>
                        <a:t>可以播放</a:t>
                      </a:r>
                      <a:endParaRPr sz="1200">
                        <a:latin typeface="宋体" panose="02010600030101010101" pitchFamily="2" charset="-122"/>
                        <a:cs typeface="宋体" panose="02010600030101010101" pitchFamily="2" charset="-122"/>
                      </a:endParaRPr>
                    </a:p>
                  </a:txBody>
                  <a:tcPr marL="0" marR="0" marT="1041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89">
                <a:tc>
                  <a:txBody>
                    <a:bodyPr/>
                    <a:lstStyle/>
                    <a:p>
                      <a:pPr algn="ctr">
                        <a:lnSpc>
                          <a:spcPct val="100000"/>
                        </a:lnSpc>
                        <a:spcBef>
                          <a:spcPts val="795"/>
                        </a:spcBef>
                      </a:pPr>
                      <a:r>
                        <a:rPr sz="1200" spc="-5" dirty="0">
                          <a:latin typeface="Calibri" panose="020F0502020204030204"/>
                          <a:cs typeface="Calibri" panose="020F0502020204030204"/>
                        </a:rPr>
                        <a:t>1.6</a:t>
                      </a:r>
                      <a:endParaRPr sz="1200">
                        <a:latin typeface="Calibri" panose="020F0502020204030204"/>
                        <a:cs typeface="Calibri" panose="020F0502020204030204"/>
                      </a:endParaRPr>
                    </a:p>
                  </a:txBody>
                  <a:tcPr marL="0" marR="0" marT="1009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5410">
                        <a:lnSpc>
                          <a:spcPct val="100000"/>
                        </a:lnSpc>
                        <a:spcBef>
                          <a:spcPts val="40"/>
                        </a:spcBef>
                      </a:pPr>
                      <a:r>
                        <a:rPr sz="1200" dirty="0">
                          <a:latin typeface="宋体" panose="02010600030101010101" pitchFamily="2" charset="-122"/>
                          <a:cs typeface="宋体" panose="02010600030101010101" pitchFamily="2" charset="-122"/>
                        </a:rPr>
                        <a:t>在个人主页</a:t>
                      </a:r>
                      <a:endParaRPr sz="1200">
                        <a:latin typeface="宋体" panose="02010600030101010101" pitchFamily="2" charset="-122"/>
                        <a:cs typeface="宋体" panose="02010600030101010101" pitchFamily="2" charset="-122"/>
                      </a:endParaRPr>
                    </a:p>
                    <a:p>
                      <a:pPr marL="181610">
                        <a:lnSpc>
                          <a:spcPct val="100000"/>
                        </a:lnSpc>
                        <a:spcBef>
                          <a:spcPts val="120"/>
                        </a:spcBef>
                      </a:pPr>
                      <a:r>
                        <a:rPr sz="1200" dirty="0">
                          <a:latin typeface="宋体" panose="02010600030101010101" pitchFamily="2" charset="-122"/>
                          <a:cs typeface="宋体" panose="02010600030101010101" pitchFamily="2" charset="-122"/>
                        </a:rPr>
                        <a:t>能否播放</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795"/>
                        </a:spcBef>
                      </a:pPr>
                      <a:r>
                        <a:rPr sz="1200" spc="-10" dirty="0">
                          <a:latin typeface="Calibri" panose="020F0502020204030204"/>
                          <a:cs typeface="Calibri" panose="020F0502020204030204"/>
                        </a:rPr>
                        <a:t>status=1;review=1</a:t>
                      </a:r>
                      <a:endParaRPr sz="1200">
                        <a:latin typeface="Calibri" panose="020F0502020204030204"/>
                        <a:cs typeface="Calibri" panose="020F0502020204030204"/>
                      </a:endParaRPr>
                    </a:p>
                  </a:txBody>
                  <a:tcPr marL="0" marR="0" marT="1009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可以播放</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89">
                <a:tc>
                  <a:txBody>
                    <a:bodyPr/>
                    <a:lstStyle/>
                    <a:p>
                      <a:pPr algn="ctr">
                        <a:lnSpc>
                          <a:spcPct val="100000"/>
                        </a:lnSpc>
                        <a:spcBef>
                          <a:spcPts val="805"/>
                        </a:spcBef>
                      </a:pPr>
                      <a:r>
                        <a:rPr sz="1200" spc="-5" dirty="0">
                          <a:latin typeface="Calibri" panose="020F0502020204030204"/>
                          <a:cs typeface="Calibri" panose="020F0502020204030204"/>
                        </a:rPr>
                        <a:t>1.7</a:t>
                      </a:r>
                      <a:endParaRPr sz="1200">
                        <a:latin typeface="Calibri" panose="020F0502020204030204"/>
                        <a:cs typeface="Calibri" panose="020F0502020204030204"/>
                      </a:endParaRPr>
                    </a:p>
                  </a:txBody>
                  <a:tcPr marL="0" marR="0" marT="1022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5410">
                        <a:lnSpc>
                          <a:spcPct val="100000"/>
                        </a:lnSpc>
                        <a:spcBef>
                          <a:spcPts val="35"/>
                        </a:spcBef>
                      </a:pPr>
                      <a:r>
                        <a:rPr sz="1200" dirty="0">
                          <a:latin typeface="宋体" panose="02010600030101010101" pitchFamily="2" charset="-122"/>
                          <a:cs typeface="宋体" panose="02010600030101010101" pitchFamily="2" charset="-122"/>
                        </a:rPr>
                        <a:t>在个人主页</a:t>
                      </a:r>
                      <a:endParaRPr sz="1200">
                        <a:latin typeface="宋体" panose="02010600030101010101" pitchFamily="2" charset="-122"/>
                        <a:cs typeface="宋体" panose="02010600030101010101" pitchFamily="2" charset="-122"/>
                      </a:endParaRPr>
                    </a:p>
                    <a:p>
                      <a:pPr marL="181610">
                        <a:lnSpc>
                          <a:spcPct val="100000"/>
                        </a:lnSpc>
                        <a:spcBef>
                          <a:spcPts val="120"/>
                        </a:spcBef>
                      </a:pPr>
                      <a:r>
                        <a:rPr sz="1200" dirty="0">
                          <a:latin typeface="宋体" panose="02010600030101010101" pitchFamily="2" charset="-122"/>
                          <a:cs typeface="宋体" panose="02010600030101010101" pitchFamily="2" charset="-122"/>
                        </a:rPr>
                        <a:t>能否播放</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05"/>
                        </a:spcBef>
                      </a:pPr>
                      <a:r>
                        <a:rPr sz="1200" spc="-10" dirty="0">
                          <a:latin typeface="Calibri" panose="020F0502020204030204"/>
                          <a:cs typeface="Calibri" panose="020F0502020204030204"/>
                        </a:rPr>
                        <a:t>status=0;review!=1</a:t>
                      </a:r>
                      <a:endParaRPr sz="1200">
                        <a:latin typeface="Calibri" panose="020F0502020204030204"/>
                        <a:cs typeface="Calibri" panose="020F0502020204030204"/>
                      </a:endParaRPr>
                    </a:p>
                  </a:txBody>
                  <a:tcPr marL="0" marR="0" marT="1022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可以播放</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90">
                <a:tc>
                  <a:txBody>
                    <a:bodyPr/>
                    <a:lstStyle/>
                    <a:p>
                      <a:pPr algn="ctr">
                        <a:lnSpc>
                          <a:spcPct val="100000"/>
                        </a:lnSpc>
                        <a:spcBef>
                          <a:spcPts val="800"/>
                        </a:spcBef>
                      </a:pPr>
                      <a:r>
                        <a:rPr sz="1200" spc="-5" dirty="0">
                          <a:latin typeface="Calibri" panose="020F0502020204030204"/>
                          <a:cs typeface="Calibri" panose="020F0502020204030204"/>
                        </a:rPr>
                        <a:t>1.8</a:t>
                      </a:r>
                      <a:endParaRPr sz="1200">
                        <a:latin typeface="Calibri" panose="020F0502020204030204"/>
                        <a:cs typeface="Calibri" panose="020F0502020204030204"/>
                      </a:endParaRPr>
                    </a:p>
                  </a:txBody>
                  <a:tcPr marL="0" marR="0" marT="1016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5410">
                        <a:lnSpc>
                          <a:spcPct val="100000"/>
                        </a:lnSpc>
                        <a:spcBef>
                          <a:spcPts val="35"/>
                        </a:spcBef>
                      </a:pPr>
                      <a:r>
                        <a:rPr sz="1200" dirty="0">
                          <a:latin typeface="宋体" panose="02010600030101010101" pitchFamily="2" charset="-122"/>
                          <a:cs typeface="宋体" panose="02010600030101010101" pitchFamily="2" charset="-122"/>
                        </a:rPr>
                        <a:t>在个人主页</a:t>
                      </a:r>
                      <a:endParaRPr sz="1200">
                        <a:latin typeface="宋体" panose="02010600030101010101" pitchFamily="2" charset="-122"/>
                        <a:cs typeface="宋体" panose="02010600030101010101" pitchFamily="2" charset="-122"/>
                      </a:endParaRPr>
                    </a:p>
                    <a:p>
                      <a:pPr marL="181610">
                        <a:lnSpc>
                          <a:spcPct val="100000"/>
                        </a:lnSpc>
                        <a:spcBef>
                          <a:spcPts val="120"/>
                        </a:spcBef>
                      </a:pPr>
                      <a:r>
                        <a:rPr sz="1200" dirty="0">
                          <a:latin typeface="宋体" panose="02010600030101010101" pitchFamily="2" charset="-122"/>
                          <a:cs typeface="宋体" panose="02010600030101010101" pitchFamily="2" charset="-122"/>
                        </a:rPr>
                        <a:t>能否播放</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00"/>
                        </a:spcBef>
                      </a:pPr>
                      <a:r>
                        <a:rPr sz="1200" spc="-10" dirty="0">
                          <a:latin typeface="Calibri" panose="020F0502020204030204"/>
                          <a:cs typeface="Calibri" panose="020F0502020204030204"/>
                        </a:rPr>
                        <a:t>status=1;review!=1</a:t>
                      </a:r>
                      <a:endParaRPr sz="1200">
                        <a:latin typeface="Calibri" panose="020F0502020204030204"/>
                        <a:cs typeface="Calibri" panose="020F0502020204030204"/>
                      </a:endParaRPr>
                    </a:p>
                  </a:txBody>
                  <a:tcPr marL="0" marR="0" marT="1016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可以播放</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7" name="object 7"/>
          <p:cNvSpPr txBox="1"/>
          <p:nvPr/>
        </p:nvSpPr>
        <p:spPr>
          <a:xfrm>
            <a:off x="1224788" y="7222300"/>
            <a:ext cx="3545840" cy="643255"/>
          </a:xfrm>
          <a:prstGeom prst="rect">
            <a:avLst/>
          </a:prstGeom>
        </p:spPr>
        <p:txBody>
          <a:bodyPr vert="horz" wrap="square" lIns="0" tIns="132080" rIns="0" bIns="0" rtlCol="0">
            <a:spAutoFit/>
          </a:bodyPr>
          <a:lstStyle/>
          <a:p>
            <a:pPr marL="12700">
              <a:lnSpc>
                <a:spcPct val="100000"/>
              </a:lnSpc>
              <a:spcBef>
                <a:spcPts val="1040"/>
              </a:spcBef>
            </a:pPr>
            <a:r>
              <a:rPr sz="1400" b="1" dirty="0">
                <a:latin typeface="宋体" panose="02010600030101010101" pitchFamily="2" charset="-122"/>
                <a:cs typeface="宋体" panose="02010600030101010101" pitchFamily="2" charset="-122"/>
              </a:rPr>
              <a:t>5.1.4</a:t>
            </a:r>
            <a:r>
              <a:rPr sz="1400" b="1" spc="6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弹</a:t>
            </a:r>
            <a:r>
              <a:rPr sz="1400" b="1" spc="-10" dirty="0">
                <a:latin typeface="黑体" panose="02010609060101010101" charset="-122"/>
                <a:cs typeface="黑体" panose="02010609060101010101" charset="-122"/>
              </a:rPr>
              <a:t>幕功能</a:t>
            </a:r>
            <a:r>
              <a:rPr sz="1400" b="1" spc="5" dirty="0">
                <a:latin typeface="黑体" panose="02010609060101010101" charset="-122"/>
                <a:cs typeface="黑体" panose="02010609060101010101" charset="-122"/>
              </a:rPr>
              <a:t>测</a:t>
            </a:r>
            <a:r>
              <a:rPr sz="1400" b="1" spc="-10" dirty="0">
                <a:latin typeface="黑体" panose="02010609060101010101" charset="-122"/>
                <a:cs typeface="黑体" panose="02010609060101010101" charset="-122"/>
              </a:rPr>
              <a:t>试用</a:t>
            </a:r>
            <a:r>
              <a:rPr sz="1400" b="1" spc="-5" dirty="0">
                <a:latin typeface="黑体" panose="02010609060101010101" charset="-122"/>
                <a:cs typeface="黑体" panose="02010609060101010101" charset="-122"/>
              </a:rPr>
              <a:t>例</a:t>
            </a:r>
            <a:endParaRPr sz="1400">
              <a:latin typeface="黑体" panose="02010609060101010101" charset="-122"/>
              <a:cs typeface="黑体" panose="02010609060101010101" charset="-122"/>
            </a:endParaRPr>
          </a:p>
          <a:p>
            <a:pPr marL="1853565">
              <a:lnSpc>
                <a:spcPct val="100000"/>
              </a:lnSpc>
              <a:spcBef>
                <a:spcPts val="800"/>
              </a:spcBef>
            </a:pPr>
            <a:r>
              <a:rPr sz="1200" dirty="0">
                <a:latin typeface="宋体" panose="02010600030101010101" pitchFamily="2" charset="-122"/>
                <a:cs typeface="宋体" panose="02010600030101010101" pitchFamily="2" charset="-122"/>
              </a:rPr>
              <a:t>表</a:t>
            </a:r>
            <a:r>
              <a:rPr sz="1200" spc="-330" dirty="0">
                <a:latin typeface="宋体" panose="02010600030101010101" pitchFamily="2" charset="-122"/>
                <a:cs typeface="宋体" panose="02010600030101010101" pitchFamily="2" charset="-122"/>
              </a:rPr>
              <a:t> </a:t>
            </a:r>
            <a:r>
              <a:rPr sz="1200" spc="-5" dirty="0">
                <a:latin typeface="Calibri" panose="020F0502020204030204"/>
                <a:cs typeface="Calibri" panose="020F0502020204030204"/>
              </a:rPr>
              <a:t>5.3</a:t>
            </a:r>
            <a:r>
              <a:rPr sz="1200" spc="10" dirty="0">
                <a:latin typeface="Calibri" panose="020F0502020204030204"/>
                <a:cs typeface="Calibri" panose="020F0502020204030204"/>
              </a:rPr>
              <a:t> </a:t>
            </a:r>
            <a:r>
              <a:rPr sz="1200" dirty="0">
                <a:latin typeface="宋体" panose="02010600030101010101" pitchFamily="2" charset="-122"/>
                <a:cs typeface="宋体" panose="02010600030101010101" pitchFamily="2" charset="-122"/>
              </a:rPr>
              <a:t>弹幕功能测试用例</a:t>
            </a:r>
            <a:endParaRPr sz="1200">
              <a:latin typeface="宋体" panose="02010600030101010101" pitchFamily="2" charset="-122"/>
              <a:cs typeface="宋体" panose="02010600030101010101" pitchFamily="2" charset="-122"/>
            </a:endParaRPr>
          </a:p>
        </p:txBody>
      </p:sp>
      <p:graphicFrame>
        <p:nvGraphicFramePr>
          <p:cNvPr id="8" name="object 8"/>
          <p:cNvGraphicFramePr>
            <a:graphicFrameLocks noGrp="1"/>
          </p:cNvGraphicFramePr>
          <p:nvPr/>
        </p:nvGraphicFramePr>
        <p:xfrm>
          <a:off x="1069466" y="7865110"/>
          <a:ext cx="5424805" cy="1832610"/>
        </p:xfrm>
        <a:graphic>
          <a:graphicData uri="http://schemas.openxmlformats.org/drawingml/2006/table">
            <a:tbl>
              <a:tblPr firstRow="1" bandRow="1">
                <a:tableStyleId>{2D5ABB26-0587-4C30-8999-92F81FD0307C}</a:tableStyleId>
              </a:tblPr>
              <a:tblGrid>
                <a:gridCol w="984250"/>
                <a:gridCol w="973455"/>
                <a:gridCol w="1508759"/>
                <a:gridCol w="974089"/>
                <a:gridCol w="974725"/>
              </a:tblGrid>
              <a:tr h="204470">
                <a:tc gridSpan="2">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功能名称</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弹幕功能</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gridSpan="2">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测试目得</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人数多得情况下能否正常发送接收弹幕</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gridSpan="2">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预置条件</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a:txBody>
                    <a:bodyPr/>
                    <a:lstStyle/>
                    <a:p>
                      <a:pPr marL="635" algn="ctr">
                        <a:lnSpc>
                          <a:spcPct val="100000"/>
                        </a:lnSpc>
                        <a:spcBef>
                          <a:spcPts val="35"/>
                        </a:spcBef>
                      </a:pPr>
                      <a:r>
                        <a:rPr sz="1200" dirty="0">
                          <a:latin typeface="宋体" panose="02010600030101010101" pitchFamily="2" charset="-122"/>
                          <a:cs typeface="宋体" panose="02010600030101010101" pitchFamily="2" charset="-122"/>
                        </a:rPr>
                        <a:t>用例编号</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操作步骤</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输入数据</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期望结果</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执行结果</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798829">
                <a:tc>
                  <a:txBody>
                    <a:bodyPr/>
                    <a:lstStyle/>
                    <a:p>
                      <a:pPr>
                        <a:lnSpc>
                          <a:spcPct val="100000"/>
                        </a:lnSpc>
                      </a:pPr>
                      <a:endParaRPr sz="1200">
                        <a:latin typeface="Times New Roman" panose="02020603050405020304"/>
                        <a:cs typeface="Times New Roman" panose="02020603050405020304"/>
                      </a:endParaRPr>
                    </a:p>
                    <a:p>
                      <a:pPr algn="ctr">
                        <a:lnSpc>
                          <a:spcPct val="100000"/>
                        </a:lnSpc>
                        <a:spcBef>
                          <a:spcPts val="980"/>
                        </a:spcBef>
                      </a:pPr>
                      <a:r>
                        <a:rPr sz="1200" spc="-5" dirty="0">
                          <a:latin typeface="Calibri" panose="020F0502020204030204"/>
                          <a:cs typeface="Calibri" panose="020F0502020204030204"/>
                        </a:rPr>
                        <a:t>1.1</a:t>
                      </a:r>
                      <a:endParaRPr sz="1200">
                        <a:latin typeface="Calibri" panose="020F0502020204030204"/>
                        <a:cs typeface="Calibri" panose="020F05020202040302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5410">
                        <a:lnSpc>
                          <a:spcPct val="100000"/>
                        </a:lnSpc>
                        <a:spcBef>
                          <a:spcPts val="35"/>
                        </a:spcBef>
                      </a:pPr>
                      <a:r>
                        <a:rPr sz="1200" dirty="0">
                          <a:latin typeface="宋体" panose="02010600030101010101" pitchFamily="2" charset="-122"/>
                          <a:cs typeface="宋体" panose="02010600030101010101" pitchFamily="2" charset="-122"/>
                        </a:rPr>
                        <a:t>两个人观看</a:t>
                      </a:r>
                      <a:endParaRPr sz="1200">
                        <a:latin typeface="宋体" panose="02010600030101010101" pitchFamily="2" charset="-122"/>
                        <a:cs typeface="宋体" panose="02010600030101010101" pitchFamily="2" charset="-122"/>
                      </a:endParaRPr>
                    </a:p>
                    <a:p>
                      <a:pPr marL="105410" marR="97790" algn="just">
                        <a:lnSpc>
                          <a:spcPct val="108000"/>
                        </a:lnSpc>
                      </a:pPr>
                      <a:r>
                        <a:rPr sz="1200" dirty="0">
                          <a:latin typeface="宋体" panose="02010600030101010101" pitchFamily="2" charset="-122"/>
                          <a:cs typeface="宋体" panose="02010600030101010101" pitchFamily="2" charset="-122"/>
                        </a:rPr>
                        <a:t>同一条视频 是都可以看 到对方弹幕</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panose="02020603050405020304"/>
                        <a:cs typeface="Times New Roman" panose="02020603050405020304"/>
                      </a:endParaRPr>
                    </a:p>
                    <a:p>
                      <a:pPr algn="ctr">
                        <a:lnSpc>
                          <a:spcPct val="100000"/>
                        </a:lnSpc>
                        <a:spcBef>
                          <a:spcPts val="99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panose="02020603050405020304"/>
                        <a:cs typeface="Times New Roman" panose="02020603050405020304"/>
                      </a:endParaRPr>
                    </a:p>
                    <a:p>
                      <a:pPr algn="ctr">
                        <a:lnSpc>
                          <a:spcPct val="100000"/>
                        </a:lnSpc>
                        <a:spcBef>
                          <a:spcPts val="995"/>
                        </a:spcBef>
                      </a:pPr>
                      <a:r>
                        <a:rPr sz="1200" dirty="0">
                          <a:latin typeface="宋体" panose="02010600030101010101" pitchFamily="2" charset="-122"/>
                          <a:cs typeface="宋体" panose="02010600030101010101" pitchFamily="2" charset="-122"/>
                        </a:rPr>
                        <a:t>可以看到</a:t>
                      </a:r>
                      <a:endParaRPr sz="1200">
                        <a:latin typeface="宋体" panose="02010600030101010101" pitchFamily="2" charset="-122"/>
                        <a:cs typeface="宋体" panose="02010600030101010101" pitchFamily="2" charset="-122"/>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35"/>
                        </a:spcBef>
                      </a:pPr>
                      <a:endParaRPr sz="1250">
                        <a:latin typeface="Times New Roman" panose="02020603050405020304"/>
                        <a:cs typeface="Times New Roman" panose="02020603050405020304"/>
                      </a:endParaRPr>
                    </a:p>
                    <a:p>
                      <a:pPr marL="334010" marR="99060" indent="-228600">
                        <a:lnSpc>
                          <a:spcPct val="108000"/>
                        </a:lnSpc>
                      </a:pPr>
                      <a:r>
                        <a:rPr sz="1200" dirty="0">
                          <a:latin typeface="宋体" panose="02010600030101010101" pitchFamily="2" charset="-122"/>
                          <a:cs typeface="宋体" panose="02010600030101010101" pitchFamily="2" charset="-122"/>
                        </a:rPr>
                        <a:t>与期望结果 一致</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09550">
                <a:tc>
                  <a:txBody>
                    <a:bodyPr/>
                    <a:lstStyle/>
                    <a:p>
                      <a:pPr algn="ctr">
                        <a:lnSpc>
                          <a:spcPct val="100000"/>
                        </a:lnSpc>
                        <a:spcBef>
                          <a:spcPts val="20"/>
                        </a:spcBef>
                      </a:pPr>
                      <a:r>
                        <a:rPr sz="1200" spc="-5" dirty="0">
                          <a:latin typeface="Calibri" panose="020F0502020204030204"/>
                          <a:cs typeface="Calibri" panose="020F0502020204030204"/>
                        </a:rPr>
                        <a:t>1.2</a:t>
                      </a:r>
                      <a:endParaRPr sz="1200">
                        <a:latin typeface="Calibri" panose="020F0502020204030204"/>
                        <a:cs typeface="Calibri" panose="020F0502020204030204"/>
                      </a:endParaRPr>
                    </a:p>
                  </a:txBody>
                  <a:tcPr marL="0" marR="0" marT="2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多人同时观</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都可以看到</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graphicFrame>
        <p:nvGraphicFramePr>
          <p:cNvPr id="4" name="object 4"/>
          <p:cNvGraphicFramePr>
            <a:graphicFrameLocks noGrp="1"/>
          </p:cNvGraphicFramePr>
          <p:nvPr/>
        </p:nvGraphicFramePr>
        <p:xfrm>
          <a:off x="1069466" y="914400"/>
          <a:ext cx="5424805" cy="1003300"/>
        </p:xfrm>
        <a:graphic>
          <a:graphicData uri="http://schemas.openxmlformats.org/drawingml/2006/table">
            <a:tbl>
              <a:tblPr firstRow="1" bandRow="1">
                <a:tableStyleId>{2D5ABB26-0587-4C30-8999-92F81FD0307C}</a:tableStyleId>
              </a:tblPr>
              <a:tblGrid>
                <a:gridCol w="984250"/>
                <a:gridCol w="973455"/>
                <a:gridCol w="1508759"/>
                <a:gridCol w="974089"/>
                <a:gridCol w="974725"/>
              </a:tblGrid>
              <a:tr h="996950">
                <a:tc>
                  <a:txBody>
                    <a:bodyPr/>
                    <a:lstStyle/>
                    <a:p>
                      <a:pPr>
                        <a:lnSpc>
                          <a:spcPct val="100000"/>
                        </a:lnSpc>
                      </a:pPr>
                      <a:endParaRPr sz="12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看同一视</a:t>
                      </a:r>
                      <a:endParaRPr sz="1200">
                        <a:latin typeface="宋体" panose="02010600030101010101" pitchFamily="2" charset="-122"/>
                        <a:cs typeface="宋体" panose="02010600030101010101" pitchFamily="2" charset="-122"/>
                      </a:endParaRPr>
                    </a:p>
                    <a:p>
                      <a:pPr marL="105410" marR="97790" algn="ctr">
                        <a:lnSpc>
                          <a:spcPct val="108000"/>
                        </a:lnSpc>
                      </a:pPr>
                      <a:r>
                        <a:rPr sz="1200" dirty="0">
                          <a:latin typeface="宋体" panose="02010600030101010101" pitchFamily="2" charset="-122"/>
                          <a:cs typeface="宋体" panose="02010600030101010101" pitchFamily="2" charset="-122"/>
                        </a:rPr>
                        <a:t>频，一个人 发弹幕，其 他人是否都 能看到</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panose="02020603050405020304"/>
                        <a:cs typeface="Times New Roman" panose="020206030504050203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55</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
        <p:nvSpPr>
          <p:cNvPr id="5" name="object 5"/>
          <p:cNvSpPr txBox="1"/>
          <p:nvPr/>
        </p:nvSpPr>
        <p:spPr>
          <a:xfrm>
            <a:off x="1224788" y="1871796"/>
            <a:ext cx="3545840" cy="639445"/>
          </a:xfrm>
          <a:prstGeom prst="rect">
            <a:avLst/>
          </a:prstGeom>
        </p:spPr>
        <p:txBody>
          <a:bodyPr vert="horz" wrap="square" lIns="0" tIns="130175" rIns="0" bIns="0" rtlCol="0">
            <a:spAutoFit/>
          </a:bodyPr>
          <a:lstStyle/>
          <a:p>
            <a:pPr marL="12700">
              <a:lnSpc>
                <a:spcPct val="100000"/>
              </a:lnSpc>
              <a:spcBef>
                <a:spcPts val="1025"/>
              </a:spcBef>
            </a:pPr>
            <a:r>
              <a:rPr sz="1400" b="1" dirty="0">
                <a:latin typeface="宋体" panose="02010600030101010101" pitchFamily="2" charset="-122"/>
                <a:cs typeface="宋体" panose="02010600030101010101" pitchFamily="2" charset="-122"/>
              </a:rPr>
              <a:t>5.1.5</a:t>
            </a:r>
            <a:r>
              <a:rPr sz="1400" b="1" spc="6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搜</a:t>
            </a:r>
            <a:r>
              <a:rPr sz="1400" b="1" spc="-10" dirty="0">
                <a:latin typeface="黑体" panose="02010609060101010101" charset="-122"/>
                <a:cs typeface="黑体" panose="02010609060101010101" charset="-122"/>
              </a:rPr>
              <a:t>索功能</a:t>
            </a:r>
            <a:r>
              <a:rPr sz="1400" b="1" spc="5" dirty="0">
                <a:latin typeface="黑体" panose="02010609060101010101" charset="-122"/>
                <a:cs typeface="黑体" panose="02010609060101010101" charset="-122"/>
              </a:rPr>
              <a:t>测</a:t>
            </a:r>
            <a:r>
              <a:rPr sz="1400" b="1" spc="-10" dirty="0">
                <a:latin typeface="黑体" panose="02010609060101010101" charset="-122"/>
                <a:cs typeface="黑体" panose="02010609060101010101" charset="-122"/>
              </a:rPr>
              <a:t>试用</a:t>
            </a:r>
            <a:r>
              <a:rPr sz="1400" b="1" spc="-5" dirty="0">
                <a:latin typeface="黑体" panose="02010609060101010101" charset="-122"/>
                <a:cs typeface="黑体" panose="02010609060101010101" charset="-122"/>
              </a:rPr>
              <a:t>例</a:t>
            </a:r>
            <a:endParaRPr sz="1400">
              <a:latin typeface="黑体" panose="02010609060101010101" charset="-122"/>
              <a:cs typeface="黑体" panose="02010609060101010101" charset="-122"/>
            </a:endParaRPr>
          </a:p>
          <a:p>
            <a:pPr marL="1853565">
              <a:lnSpc>
                <a:spcPct val="100000"/>
              </a:lnSpc>
              <a:spcBef>
                <a:spcPts val="790"/>
              </a:spcBef>
            </a:pPr>
            <a:r>
              <a:rPr sz="1200" dirty="0">
                <a:latin typeface="宋体" panose="02010600030101010101" pitchFamily="2" charset="-122"/>
                <a:cs typeface="宋体" panose="02010600030101010101" pitchFamily="2" charset="-122"/>
              </a:rPr>
              <a:t>表</a:t>
            </a:r>
            <a:r>
              <a:rPr sz="1200" spc="-330" dirty="0">
                <a:latin typeface="宋体" panose="02010600030101010101" pitchFamily="2" charset="-122"/>
                <a:cs typeface="宋体" panose="02010600030101010101" pitchFamily="2" charset="-122"/>
              </a:rPr>
              <a:t> </a:t>
            </a:r>
            <a:r>
              <a:rPr sz="1200" spc="-5" dirty="0">
                <a:latin typeface="Calibri" panose="020F0502020204030204"/>
                <a:cs typeface="Calibri" panose="020F0502020204030204"/>
              </a:rPr>
              <a:t>5.4</a:t>
            </a:r>
            <a:r>
              <a:rPr sz="1200" spc="10" dirty="0">
                <a:latin typeface="Calibri" panose="020F0502020204030204"/>
                <a:cs typeface="Calibri" panose="020F0502020204030204"/>
              </a:rPr>
              <a:t> </a:t>
            </a:r>
            <a:r>
              <a:rPr sz="1200" dirty="0">
                <a:latin typeface="宋体" panose="02010600030101010101" pitchFamily="2" charset="-122"/>
                <a:cs typeface="宋体" panose="02010600030101010101" pitchFamily="2" charset="-122"/>
              </a:rPr>
              <a:t>搜索功能测试用例</a:t>
            </a:r>
            <a:endParaRPr sz="1200">
              <a:latin typeface="宋体" panose="02010600030101010101" pitchFamily="2" charset="-122"/>
              <a:cs typeface="宋体" panose="02010600030101010101" pitchFamily="2" charset="-122"/>
            </a:endParaRPr>
          </a:p>
        </p:txBody>
      </p:sp>
      <p:graphicFrame>
        <p:nvGraphicFramePr>
          <p:cNvPr id="6" name="object 6"/>
          <p:cNvGraphicFramePr>
            <a:graphicFrameLocks noGrp="1"/>
          </p:cNvGraphicFramePr>
          <p:nvPr/>
        </p:nvGraphicFramePr>
        <p:xfrm>
          <a:off x="1069466" y="2512060"/>
          <a:ext cx="5424805" cy="2032000"/>
        </p:xfrm>
        <a:graphic>
          <a:graphicData uri="http://schemas.openxmlformats.org/drawingml/2006/table">
            <a:tbl>
              <a:tblPr firstRow="1" bandRow="1">
                <a:tableStyleId>{2D5ABB26-0587-4C30-8999-92F81FD0307C}</a:tableStyleId>
              </a:tblPr>
              <a:tblGrid>
                <a:gridCol w="984250"/>
                <a:gridCol w="973455"/>
                <a:gridCol w="1508759"/>
                <a:gridCol w="974089"/>
                <a:gridCol w="974725"/>
              </a:tblGrid>
              <a:tr h="204470">
                <a:tc gridSpan="2">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功能名称</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搜索功能</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gridSpan="2">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测试目得</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是否能正常检索</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gridSpan="2">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预置条件</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69">
                <a:tc>
                  <a:txBody>
                    <a:bodyPr/>
                    <a:lstStyle/>
                    <a:p>
                      <a:pPr marL="635" algn="ctr">
                        <a:lnSpc>
                          <a:spcPct val="100000"/>
                        </a:lnSpc>
                        <a:spcBef>
                          <a:spcPts val="40"/>
                        </a:spcBef>
                      </a:pPr>
                      <a:r>
                        <a:rPr sz="1200" dirty="0">
                          <a:latin typeface="宋体" panose="02010600030101010101" pitchFamily="2" charset="-122"/>
                          <a:cs typeface="宋体" panose="02010600030101010101" pitchFamily="2" charset="-122"/>
                        </a:rPr>
                        <a:t>用例编号</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1610">
                        <a:lnSpc>
                          <a:spcPct val="100000"/>
                        </a:lnSpc>
                        <a:spcBef>
                          <a:spcPts val="40"/>
                        </a:spcBef>
                      </a:pPr>
                      <a:r>
                        <a:rPr sz="1200" dirty="0">
                          <a:latin typeface="宋体" panose="02010600030101010101" pitchFamily="2" charset="-122"/>
                          <a:cs typeface="宋体" panose="02010600030101010101" pitchFamily="2" charset="-122"/>
                        </a:rPr>
                        <a:t>操作步骤</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输入数据</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2245">
                        <a:lnSpc>
                          <a:spcPct val="100000"/>
                        </a:lnSpc>
                        <a:spcBef>
                          <a:spcPts val="40"/>
                        </a:spcBef>
                      </a:pPr>
                      <a:r>
                        <a:rPr sz="1200" dirty="0">
                          <a:latin typeface="宋体" panose="02010600030101010101" pitchFamily="2" charset="-122"/>
                          <a:cs typeface="宋体" panose="02010600030101010101" pitchFamily="2" charset="-122"/>
                        </a:rPr>
                        <a:t>期望结果</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1610">
                        <a:lnSpc>
                          <a:spcPct val="100000"/>
                        </a:lnSpc>
                        <a:spcBef>
                          <a:spcPts val="40"/>
                        </a:spcBef>
                      </a:pPr>
                      <a:r>
                        <a:rPr sz="1200" dirty="0">
                          <a:latin typeface="宋体" panose="02010600030101010101" pitchFamily="2" charset="-122"/>
                          <a:cs typeface="宋体" panose="02010600030101010101" pitchFamily="2" charset="-122"/>
                        </a:rPr>
                        <a:t>执行结果</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90">
                <a:tc>
                  <a:txBody>
                    <a:bodyPr/>
                    <a:lstStyle/>
                    <a:p>
                      <a:pPr algn="ctr">
                        <a:lnSpc>
                          <a:spcPct val="100000"/>
                        </a:lnSpc>
                        <a:spcBef>
                          <a:spcPts val="795"/>
                        </a:spcBef>
                      </a:pPr>
                      <a:r>
                        <a:rPr sz="1200" spc="-5" dirty="0">
                          <a:latin typeface="Calibri" panose="020F0502020204030204"/>
                          <a:cs typeface="Calibri" panose="020F0502020204030204"/>
                        </a:rPr>
                        <a:t>1.1</a:t>
                      </a:r>
                      <a:endParaRPr sz="1200">
                        <a:latin typeface="Calibri" panose="020F0502020204030204"/>
                        <a:cs typeface="Calibri" panose="020F0502020204030204"/>
                      </a:endParaRPr>
                    </a:p>
                  </a:txBody>
                  <a:tcPr marL="0" marR="0" marT="1009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5410">
                        <a:lnSpc>
                          <a:spcPct val="100000"/>
                        </a:lnSpc>
                        <a:spcBef>
                          <a:spcPts val="40"/>
                        </a:spcBef>
                      </a:pPr>
                      <a:r>
                        <a:rPr sz="1200" dirty="0">
                          <a:latin typeface="宋体" panose="02010600030101010101" pitchFamily="2" charset="-122"/>
                          <a:cs typeface="宋体" panose="02010600030101010101" pitchFamily="2" charset="-122"/>
                        </a:rPr>
                        <a:t>搜索后进行</a:t>
                      </a:r>
                      <a:endParaRPr sz="1200">
                        <a:latin typeface="宋体" panose="02010600030101010101" pitchFamily="2" charset="-122"/>
                        <a:cs typeface="宋体" panose="02010600030101010101" pitchFamily="2" charset="-122"/>
                      </a:endParaRPr>
                    </a:p>
                    <a:p>
                      <a:pPr marL="181610">
                        <a:lnSpc>
                          <a:spcPct val="100000"/>
                        </a:lnSpc>
                        <a:spcBef>
                          <a:spcPts val="120"/>
                        </a:spcBef>
                      </a:pPr>
                      <a:r>
                        <a:rPr sz="1200" dirty="0">
                          <a:latin typeface="宋体" panose="02010600030101010101" pitchFamily="2" charset="-122"/>
                          <a:cs typeface="宋体" panose="02010600030101010101" pitchFamily="2" charset="-122"/>
                        </a:rPr>
                        <a:t>刷新页面</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20"/>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41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搜索记录依</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然存在</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90">
                <a:tc>
                  <a:txBody>
                    <a:bodyPr/>
                    <a:lstStyle/>
                    <a:p>
                      <a:pPr algn="ctr">
                        <a:lnSpc>
                          <a:spcPct val="100000"/>
                        </a:lnSpc>
                        <a:spcBef>
                          <a:spcPts val="795"/>
                        </a:spcBef>
                      </a:pPr>
                      <a:r>
                        <a:rPr sz="1200" spc="-5" dirty="0">
                          <a:latin typeface="Calibri" panose="020F0502020204030204"/>
                          <a:cs typeface="Calibri" panose="020F0502020204030204"/>
                        </a:rPr>
                        <a:t>1.2</a:t>
                      </a:r>
                      <a:endParaRPr sz="1200">
                        <a:latin typeface="Calibri" panose="020F0502020204030204"/>
                        <a:cs typeface="Calibri" panose="020F0502020204030204"/>
                      </a:endParaRPr>
                    </a:p>
                  </a:txBody>
                  <a:tcPr marL="0" marR="0" marT="1009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输入条件进</a:t>
                      </a:r>
                      <a:endParaRPr sz="1200">
                        <a:latin typeface="宋体" panose="02010600030101010101" pitchFamily="2" charset="-122"/>
                        <a:cs typeface="宋体" panose="02010600030101010101" pitchFamily="2" charset="-122"/>
                      </a:endParaRPr>
                    </a:p>
                    <a:p>
                      <a:pPr algn="ctr">
                        <a:lnSpc>
                          <a:spcPct val="100000"/>
                        </a:lnSpc>
                        <a:spcBef>
                          <a:spcPts val="115"/>
                        </a:spcBef>
                      </a:pPr>
                      <a:r>
                        <a:rPr sz="1200" dirty="0">
                          <a:latin typeface="宋体" panose="02010600030101010101" pitchFamily="2" charset="-122"/>
                          <a:cs typeface="宋体" panose="02010600030101010101" pitchFamily="2" charset="-122"/>
                        </a:rPr>
                        <a:t>行搜索</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能够模糊搜</a:t>
                      </a:r>
                      <a:endParaRPr sz="1200">
                        <a:latin typeface="宋体" panose="02010600030101010101" pitchFamily="2" charset="-122"/>
                        <a:cs typeface="宋体" panose="02010600030101010101" pitchFamily="2" charset="-122"/>
                      </a:endParaRPr>
                    </a:p>
                    <a:p>
                      <a:pPr algn="ctr">
                        <a:lnSpc>
                          <a:spcPct val="100000"/>
                        </a:lnSpc>
                        <a:spcBef>
                          <a:spcPts val="115"/>
                        </a:spcBef>
                      </a:pPr>
                      <a:r>
                        <a:rPr sz="1200" dirty="0">
                          <a:latin typeface="宋体" panose="02010600030101010101" pitchFamily="2" charset="-122"/>
                          <a:cs typeface="宋体" panose="02010600030101010101" pitchFamily="2" charset="-122"/>
                        </a:rPr>
                        <a:t>索</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15"/>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89">
                <a:tc>
                  <a:txBody>
                    <a:bodyPr/>
                    <a:lstStyle/>
                    <a:p>
                      <a:pPr algn="ctr">
                        <a:lnSpc>
                          <a:spcPct val="100000"/>
                        </a:lnSpc>
                        <a:spcBef>
                          <a:spcPts val="805"/>
                        </a:spcBef>
                      </a:pPr>
                      <a:r>
                        <a:rPr sz="1200" spc="-5" dirty="0">
                          <a:latin typeface="Calibri" panose="020F0502020204030204"/>
                          <a:cs typeface="Calibri" panose="020F0502020204030204"/>
                        </a:rPr>
                        <a:t>1.3</a:t>
                      </a:r>
                      <a:endParaRPr sz="1200">
                        <a:latin typeface="Calibri" panose="020F0502020204030204"/>
                        <a:cs typeface="Calibri" panose="020F0502020204030204"/>
                      </a:endParaRPr>
                    </a:p>
                  </a:txBody>
                  <a:tcPr marL="0" marR="0" marT="1022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输入搜索条</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件</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能够区分视</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频状态</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7" name="object 7"/>
          <p:cNvSpPr txBox="1"/>
          <p:nvPr/>
        </p:nvSpPr>
        <p:spPr>
          <a:xfrm>
            <a:off x="1224788" y="4497621"/>
            <a:ext cx="3545840" cy="639445"/>
          </a:xfrm>
          <a:prstGeom prst="rect">
            <a:avLst/>
          </a:prstGeom>
        </p:spPr>
        <p:txBody>
          <a:bodyPr vert="horz" wrap="square" lIns="0" tIns="130175" rIns="0" bIns="0" rtlCol="0">
            <a:spAutoFit/>
          </a:bodyPr>
          <a:lstStyle/>
          <a:p>
            <a:pPr marL="12700">
              <a:lnSpc>
                <a:spcPct val="100000"/>
              </a:lnSpc>
              <a:spcBef>
                <a:spcPts val="1025"/>
              </a:spcBef>
            </a:pPr>
            <a:r>
              <a:rPr sz="1400" b="1" dirty="0">
                <a:latin typeface="宋体" panose="02010600030101010101" pitchFamily="2" charset="-122"/>
                <a:cs typeface="宋体" panose="02010600030101010101" pitchFamily="2" charset="-122"/>
              </a:rPr>
              <a:t>5.1.6</a:t>
            </a:r>
            <a:r>
              <a:rPr sz="1400" b="1" spc="6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用</a:t>
            </a:r>
            <a:r>
              <a:rPr sz="1400" b="1" spc="-10" dirty="0">
                <a:latin typeface="黑体" panose="02010609060101010101" charset="-122"/>
                <a:cs typeface="黑体" panose="02010609060101010101" charset="-122"/>
              </a:rPr>
              <a:t>户操作</a:t>
            </a:r>
            <a:r>
              <a:rPr sz="1400" b="1" spc="5" dirty="0">
                <a:latin typeface="黑体" panose="02010609060101010101" charset="-122"/>
                <a:cs typeface="黑体" panose="02010609060101010101" charset="-122"/>
              </a:rPr>
              <a:t>测</a:t>
            </a:r>
            <a:r>
              <a:rPr sz="1400" b="1" spc="-10" dirty="0">
                <a:latin typeface="黑体" panose="02010609060101010101" charset="-122"/>
                <a:cs typeface="黑体" panose="02010609060101010101" charset="-122"/>
              </a:rPr>
              <a:t>试用</a:t>
            </a:r>
            <a:r>
              <a:rPr sz="1400" b="1" spc="-5" dirty="0">
                <a:latin typeface="黑体" panose="02010609060101010101" charset="-122"/>
                <a:cs typeface="黑体" panose="02010609060101010101" charset="-122"/>
              </a:rPr>
              <a:t>例</a:t>
            </a:r>
            <a:endParaRPr sz="1400">
              <a:latin typeface="黑体" panose="02010609060101010101" charset="-122"/>
              <a:cs typeface="黑体" panose="02010609060101010101" charset="-122"/>
            </a:endParaRPr>
          </a:p>
          <a:p>
            <a:pPr marL="1853565">
              <a:lnSpc>
                <a:spcPct val="100000"/>
              </a:lnSpc>
              <a:spcBef>
                <a:spcPts val="790"/>
              </a:spcBef>
            </a:pPr>
            <a:r>
              <a:rPr sz="1200" dirty="0">
                <a:latin typeface="宋体" panose="02010600030101010101" pitchFamily="2" charset="-122"/>
                <a:cs typeface="宋体" panose="02010600030101010101" pitchFamily="2" charset="-122"/>
              </a:rPr>
              <a:t>表</a:t>
            </a:r>
            <a:r>
              <a:rPr sz="1200" spc="-330" dirty="0">
                <a:latin typeface="宋体" panose="02010600030101010101" pitchFamily="2" charset="-122"/>
                <a:cs typeface="宋体" panose="02010600030101010101" pitchFamily="2" charset="-122"/>
              </a:rPr>
              <a:t> </a:t>
            </a:r>
            <a:r>
              <a:rPr sz="1200" spc="-5" dirty="0">
                <a:latin typeface="Calibri" panose="020F0502020204030204"/>
                <a:cs typeface="Calibri" panose="020F0502020204030204"/>
              </a:rPr>
              <a:t>5.5</a:t>
            </a:r>
            <a:r>
              <a:rPr sz="1200" spc="10" dirty="0">
                <a:latin typeface="Calibri" panose="020F0502020204030204"/>
                <a:cs typeface="Calibri" panose="020F0502020204030204"/>
              </a:rPr>
              <a:t> </a:t>
            </a:r>
            <a:r>
              <a:rPr sz="1200" dirty="0">
                <a:latin typeface="宋体" panose="02010600030101010101" pitchFamily="2" charset="-122"/>
                <a:cs typeface="宋体" panose="02010600030101010101" pitchFamily="2" charset="-122"/>
              </a:rPr>
              <a:t>用户操作测试用例</a:t>
            </a:r>
            <a:endParaRPr sz="1200">
              <a:latin typeface="宋体" panose="02010600030101010101" pitchFamily="2" charset="-122"/>
              <a:cs typeface="宋体" panose="02010600030101010101" pitchFamily="2" charset="-122"/>
            </a:endParaRPr>
          </a:p>
        </p:txBody>
      </p:sp>
      <p:graphicFrame>
        <p:nvGraphicFramePr>
          <p:cNvPr id="8" name="object 8"/>
          <p:cNvGraphicFramePr>
            <a:graphicFrameLocks noGrp="1"/>
          </p:cNvGraphicFramePr>
          <p:nvPr/>
        </p:nvGraphicFramePr>
        <p:xfrm>
          <a:off x="1069466" y="5138420"/>
          <a:ext cx="5424805" cy="3623310"/>
        </p:xfrm>
        <a:graphic>
          <a:graphicData uri="http://schemas.openxmlformats.org/drawingml/2006/table">
            <a:tbl>
              <a:tblPr firstRow="1" bandRow="1">
                <a:tableStyleId>{2D5ABB26-0587-4C30-8999-92F81FD0307C}</a:tableStyleId>
              </a:tblPr>
              <a:tblGrid>
                <a:gridCol w="984250"/>
                <a:gridCol w="973455"/>
                <a:gridCol w="1508759"/>
                <a:gridCol w="974089"/>
                <a:gridCol w="974725"/>
              </a:tblGrid>
              <a:tr h="204470">
                <a:tc gridSpan="2">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功能名称</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用户操作</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gridSpan="2">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测试目得</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是否能正常反应</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69">
                <a:tc gridSpan="2">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预置条件</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a:txBody>
                    <a:bodyPr/>
                    <a:lstStyle/>
                    <a:p>
                      <a:pPr marL="635" algn="ctr">
                        <a:lnSpc>
                          <a:spcPct val="100000"/>
                        </a:lnSpc>
                        <a:spcBef>
                          <a:spcPts val="40"/>
                        </a:spcBef>
                      </a:pPr>
                      <a:r>
                        <a:rPr sz="1200" dirty="0">
                          <a:latin typeface="宋体" panose="02010600030101010101" pitchFamily="2" charset="-122"/>
                          <a:cs typeface="宋体" panose="02010600030101010101" pitchFamily="2" charset="-122"/>
                        </a:rPr>
                        <a:t>用例编号</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操作步骤</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输入数据</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2245">
                        <a:lnSpc>
                          <a:spcPct val="100000"/>
                        </a:lnSpc>
                        <a:spcBef>
                          <a:spcPts val="40"/>
                        </a:spcBef>
                      </a:pPr>
                      <a:r>
                        <a:rPr sz="1200" dirty="0">
                          <a:latin typeface="宋体" panose="02010600030101010101" pitchFamily="2" charset="-122"/>
                          <a:cs typeface="宋体" panose="02010600030101010101" pitchFamily="2" charset="-122"/>
                        </a:rPr>
                        <a:t>期望结果</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1610">
                        <a:lnSpc>
                          <a:spcPct val="100000"/>
                        </a:lnSpc>
                        <a:spcBef>
                          <a:spcPts val="40"/>
                        </a:spcBef>
                      </a:pPr>
                      <a:r>
                        <a:rPr sz="1200" dirty="0">
                          <a:latin typeface="宋体" panose="02010600030101010101" pitchFamily="2" charset="-122"/>
                          <a:cs typeface="宋体" panose="02010600030101010101" pitchFamily="2" charset="-122"/>
                        </a:rPr>
                        <a:t>执行结果</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798829">
                <a:tc>
                  <a:txBody>
                    <a:bodyPr/>
                    <a:lstStyle/>
                    <a:p>
                      <a:pPr>
                        <a:lnSpc>
                          <a:spcPct val="100000"/>
                        </a:lnSpc>
                      </a:pPr>
                      <a:endParaRPr sz="1200">
                        <a:latin typeface="Times New Roman" panose="02020603050405020304"/>
                        <a:cs typeface="Times New Roman" panose="02020603050405020304"/>
                      </a:endParaRPr>
                    </a:p>
                    <a:p>
                      <a:pPr algn="ctr">
                        <a:lnSpc>
                          <a:spcPct val="100000"/>
                        </a:lnSpc>
                        <a:spcBef>
                          <a:spcPts val="985"/>
                        </a:spcBef>
                      </a:pPr>
                      <a:r>
                        <a:rPr sz="1200" spc="-5" dirty="0">
                          <a:latin typeface="Calibri" panose="020F0502020204030204"/>
                          <a:cs typeface="Calibri" panose="020F0502020204030204"/>
                        </a:rPr>
                        <a:t>1.1</a:t>
                      </a:r>
                      <a:endParaRPr sz="1200">
                        <a:latin typeface="Calibri" panose="020F0502020204030204"/>
                        <a:cs typeface="Calibri" panose="020F05020202040302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panose="02020603050405020304"/>
                        <a:cs typeface="Times New Roman" panose="02020603050405020304"/>
                      </a:endParaRPr>
                    </a:p>
                    <a:p>
                      <a:pPr algn="ctr">
                        <a:lnSpc>
                          <a:spcPct val="100000"/>
                        </a:lnSpc>
                        <a:spcBef>
                          <a:spcPts val="995"/>
                        </a:spcBef>
                      </a:pPr>
                      <a:r>
                        <a:rPr sz="1200" dirty="0">
                          <a:latin typeface="宋体" panose="02010600030101010101" pitchFamily="2" charset="-122"/>
                          <a:cs typeface="宋体" panose="02010600030101010101" pitchFamily="2" charset="-122"/>
                        </a:rPr>
                        <a:t>点击喜欢</a:t>
                      </a:r>
                      <a:endParaRPr sz="1200">
                        <a:latin typeface="宋体" panose="02010600030101010101" pitchFamily="2" charset="-122"/>
                        <a:cs typeface="宋体" panose="02010600030101010101" pitchFamily="2" charset="-122"/>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panose="02020603050405020304"/>
                        <a:cs typeface="Times New Roman" panose="02020603050405020304"/>
                      </a:endParaRPr>
                    </a:p>
                    <a:p>
                      <a:pPr algn="ctr">
                        <a:lnSpc>
                          <a:spcPct val="100000"/>
                        </a:lnSpc>
                        <a:spcBef>
                          <a:spcPts val="99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6045">
                        <a:lnSpc>
                          <a:spcPct val="100000"/>
                        </a:lnSpc>
                        <a:spcBef>
                          <a:spcPts val="35"/>
                        </a:spcBef>
                      </a:pPr>
                      <a:r>
                        <a:rPr sz="1200" dirty="0">
                          <a:latin typeface="宋体" panose="02010600030101010101" pitchFamily="2" charset="-122"/>
                          <a:cs typeface="宋体" panose="02010600030101010101" pitchFamily="2" charset="-122"/>
                        </a:rPr>
                        <a:t>喜欢记录保</a:t>
                      </a:r>
                      <a:endParaRPr sz="1200">
                        <a:latin typeface="宋体" panose="02010600030101010101" pitchFamily="2" charset="-122"/>
                        <a:cs typeface="宋体" panose="02010600030101010101" pitchFamily="2" charset="-122"/>
                      </a:endParaRPr>
                    </a:p>
                    <a:p>
                      <a:pPr marL="106045" marR="97790" algn="just">
                        <a:lnSpc>
                          <a:spcPct val="108000"/>
                        </a:lnSpc>
                      </a:pPr>
                      <a:r>
                        <a:rPr sz="1200" dirty="0">
                          <a:latin typeface="宋体" panose="02010600030101010101" pitchFamily="2" charset="-122"/>
                          <a:cs typeface="宋体" panose="02010600030101010101" pitchFamily="2" charset="-122"/>
                        </a:rPr>
                        <a:t>存数据库， 前端喜欢按 钮变成实心</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40"/>
                        </a:spcBef>
                      </a:pPr>
                      <a:endParaRPr sz="1250">
                        <a:latin typeface="Times New Roman" panose="02020603050405020304"/>
                        <a:cs typeface="Times New Roman" panose="02020603050405020304"/>
                      </a:endParaRPr>
                    </a:p>
                    <a:p>
                      <a:pPr marL="334010" marR="99060" indent="-228600">
                        <a:lnSpc>
                          <a:spcPct val="108000"/>
                        </a:lnSpc>
                      </a:pPr>
                      <a:r>
                        <a:rPr sz="1200" dirty="0">
                          <a:latin typeface="宋体" panose="02010600030101010101" pitchFamily="2" charset="-122"/>
                          <a:cs typeface="宋体" panose="02010600030101010101" pitchFamily="2" charset="-122"/>
                        </a:rPr>
                        <a:t>与期望结果 一致</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798829">
                <a:tc>
                  <a:txBody>
                    <a:bodyPr/>
                    <a:lstStyle/>
                    <a:p>
                      <a:pPr>
                        <a:lnSpc>
                          <a:spcPct val="100000"/>
                        </a:lnSpc>
                      </a:pPr>
                      <a:endParaRPr sz="1200">
                        <a:latin typeface="Times New Roman" panose="02020603050405020304"/>
                        <a:cs typeface="Times New Roman" panose="02020603050405020304"/>
                      </a:endParaRPr>
                    </a:p>
                    <a:p>
                      <a:pPr algn="ctr">
                        <a:lnSpc>
                          <a:spcPct val="100000"/>
                        </a:lnSpc>
                        <a:spcBef>
                          <a:spcPts val="980"/>
                        </a:spcBef>
                      </a:pPr>
                      <a:r>
                        <a:rPr sz="1200" spc="-5" dirty="0">
                          <a:latin typeface="Calibri" panose="020F0502020204030204"/>
                          <a:cs typeface="Calibri" panose="020F0502020204030204"/>
                        </a:rPr>
                        <a:t>1.2</a:t>
                      </a:r>
                      <a:endParaRPr sz="1200">
                        <a:latin typeface="Calibri" panose="020F0502020204030204"/>
                        <a:cs typeface="Calibri" panose="020F05020202040302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panose="02020603050405020304"/>
                        <a:cs typeface="Times New Roman" panose="02020603050405020304"/>
                      </a:endParaRPr>
                    </a:p>
                    <a:p>
                      <a:pPr algn="ctr">
                        <a:lnSpc>
                          <a:spcPct val="100000"/>
                        </a:lnSpc>
                        <a:spcBef>
                          <a:spcPts val="995"/>
                        </a:spcBef>
                      </a:pPr>
                      <a:r>
                        <a:rPr sz="1200" dirty="0">
                          <a:latin typeface="宋体" panose="02010600030101010101" pitchFamily="2" charset="-122"/>
                          <a:cs typeface="宋体" panose="02010600030101010101" pitchFamily="2" charset="-122"/>
                        </a:rPr>
                        <a:t>点击收藏</a:t>
                      </a:r>
                      <a:endParaRPr sz="1200">
                        <a:latin typeface="宋体" panose="02010600030101010101" pitchFamily="2" charset="-122"/>
                        <a:cs typeface="宋体" panose="02010600030101010101" pitchFamily="2" charset="-122"/>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panose="02020603050405020304"/>
                        <a:cs typeface="Times New Roman" panose="02020603050405020304"/>
                      </a:endParaRPr>
                    </a:p>
                    <a:p>
                      <a:pPr algn="ctr">
                        <a:lnSpc>
                          <a:spcPct val="100000"/>
                        </a:lnSpc>
                        <a:spcBef>
                          <a:spcPts val="99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6045">
                        <a:lnSpc>
                          <a:spcPct val="100000"/>
                        </a:lnSpc>
                        <a:spcBef>
                          <a:spcPts val="35"/>
                        </a:spcBef>
                      </a:pPr>
                      <a:r>
                        <a:rPr sz="1200" dirty="0">
                          <a:latin typeface="宋体" panose="02010600030101010101" pitchFamily="2" charset="-122"/>
                          <a:cs typeface="宋体" panose="02010600030101010101" pitchFamily="2" charset="-122"/>
                        </a:rPr>
                        <a:t>收藏记录保</a:t>
                      </a:r>
                      <a:endParaRPr sz="1200">
                        <a:latin typeface="宋体" panose="02010600030101010101" pitchFamily="2" charset="-122"/>
                        <a:cs typeface="宋体" panose="02010600030101010101" pitchFamily="2" charset="-122"/>
                      </a:endParaRPr>
                    </a:p>
                    <a:p>
                      <a:pPr marL="106045" marR="97790" indent="76200">
                        <a:lnSpc>
                          <a:spcPct val="108000"/>
                        </a:lnSpc>
                      </a:pPr>
                      <a:r>
                        <a:rPr sz="1200" dirty="0">
                          <a:latin typeface="宋体" panose="02010600030101010101" pitchFamily="2" charset="-122"/>
                          <a:cs typeface="宋体" panose="02010600030101010101" pitchFamily="2" charset="-122"/>
                        </a:rPr>
                        <a:t>存到数据 库，收藏按 钮变成实心</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35"/>
                        </a:spcBef>
                      </a:pPr>
                      <a:endParaRPr sz="1250">
                        <a:latin typeface="Times New Roman" panose="02020603050405020304"/>
                        <a:cs typeface="Times New Roman" panose="02020603050405020304"/>
                      </a:endParaRPr>
                    </a:p>
                    <a:p>
                      <a:pPr marL="334010" marR="99060" indent="-228600">
                        <a:lnSpc>
                          <a:spcPct val="108000"/>
                        </a:lnSpc>
                      </a:pPr>
                      <a:r>
                        <a:rPr sz="1200" dirty="0">
                          <a:latin typeface="宋体" panose="02010600030101010101" pitchFamily="2" charset="-122"/>
                          <a:cs typeface="宋体" panose="02010600030101010101" pitchFamily="2" charset="-122"/>
                        </a:rPr>
                        <a:t>与期望结果 一致</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798830">
                <a:tc>
                  <a:txBody>
                    <a:bodyPr/>
                    <a:lstStyle/>
                    <a:p>
                      <a:pPr>
                        <a:lnSpc>
                          <a:spcPct val="100000"/>
                        </a:lnSpc>
                      </a:pPr>
                      <a:endParaRPr sz="1200">
                        <a:latin typeface="Times New Roman" panose="02020603050405020304"/>
                        <a:cs typeface="Times New Roman" panose="02020603050405020304"/>
                      </a:endParaRPr>
                    </a:p>
                    <a:p>
                      <a:pPr algn="ctr">
                        <a:lnSpc>
                          <a:spcPct val="100000"/>
                        </a:lnSpc>
                        <a:spcBef>
                          <a:spcPts val="980"/>
                        </a:spcBef>
                      </a:pPr>
                      <a:r>
                        <a:rPr sz="1200" spc="-5" dirty="0">
                          <a:latin typeface="Calibri" panose="020F0502020204030204"/>
                          <a:cs typeface="Calibri" panose="020F0502020204030204"/>
                        </a:rPr>
                        <a:t>1.3</a:t>
                      </a:r>
                      <a:endParaRPr sz="1200">
                        <a:latin typeface="Calibri" panose="020F0502020204030204"/>
                        <a:cs typeface="Calibri" panose="020F0502020204030204"/>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panose="02020603050405020304"/>
                        <a:cs typeface="Times New Roman" panose="02020603050405020304"/>
                      </a:endParaRPr>
                    </a:p>
                    <a:p>
                      <a:pPr algn="ctr">
                        <a:lnSpc>
                          <a:spcPct val="100000"/>
                        </a:lnSpc>
                        <a:spcBef>
                          <a:spcPts val="1005"/>
                        </a:spcBef>
                      </a:pPr>
                      <a:r>
                        <a:rPr sz="1200" dirty="0">
                          <a:latin typeface="宋体" panose="02010600030101010101" pitchFamily="2" charset="-122"/>
                          <a:cs typeface="宋体" panose="02010600030101010101" pitchFamily="2" charset="-122"/>
                        </a:rPr>
                        <a:t>点击关注</a:t>
                      </a:r>
                      <a:endParaRPr sz="1200">
                        <a:latin typeface="宋体" panose="02010600030101010101" pitchFamily="2" charset="-122"/>
                        <a:cs typeface="宋体" panose="02010600030101010101" pitchFamily="2" charset="-122"/>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panose="02020603050405020304"/>
                        <a:cs typeface="Times New Roman" panose="02020603050405020304"/>
                      </a:endParaRPr>
                    </a:p>
                    <a:p>
                      <a:pPr algn="ctr">
                        <a:lnSpc>
                          <a:spcPct val="100000"/>
                        </a:lnSpc>
                        <a:spcBef>
                          <a:spcPts val="100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关注记录保</a:t>
                      </a:r>
                      <a:endParaRPr sz="1200">
                        <a:latin typeface="宋体" panose="02010600030101010101" pitchFamily="2" charset="-122"/>
                        <a:cs typeface="宋体" panose="02010600030101010101" pitchFamily="2" charset="-122"/>
                      </a:endParaRPr>
                    </a:p>
                    <a:p>
                      <a:pPr marL="106045" marR="97790" algn="ctr">
                        <a:lnSpc>
                          <a:spcPct val="108000"/>
                        </a:lnSpc>
                      </a:pPr>
                      <a:r>
                        <a:rPr sz="1200" dirty="0">
                          <a:latin typeface="宋体" panose="02010600030101010101" pitchFamily="2" charset="-122"/>
                          <a:cs typeface="宋体" panose="02010600030101010101" pitchFamily="2" charset="-122"/>
                        </a:rPr>
                        <a:t>存数据库， 关注按钮变 成实心</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45"/>
                        </a:spcBef>
                      </a:pPr>
                      <a:endParaRPr sz="1250">
                        <a:latin typeface="Times New Roman" panose="02020603050405020304"/>
                        <a:cs typeface="Times New Roman" panose="02020603050405020304"/>
                      </a:endParaRPr>
                    </a:p>
                    <a:p>
                      <a:pPr marL="334010" marR="99060" indent="-228600">
                        <a:lnSpc>
                          <a:spcPct val="108000"/>
                        </a:lnSpc>
                      </a:pPr>
                      <a:r>
                        <a:rPr sz="1200" dirty="0">
                          <a:latin typeface="宋体" panose="02010600030101010101" pitchFamily="2" charset="-122"/>
                          <a:cs typeface="宋体" panose="02010600030101010101" pitchFamily="2" charset="-122"/>
                        </a:rPr>
                        <a:t>与期望结果 一致</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89">
                <a:tc>
                  <a:txBody>
                    <a:bodyPr/>
                    <a:lstStyle/>
                    <a:p>
                      <a:pPr algn="ctr">
                        <a:lnSpc>
                          <a:spcPct val="100000"/>
                        </a:lnSpc>
                        <a:spcBef>
                          <a:spcPts val="795"/>
                        </a:spcBef>
                      </a:pPr>
                      <a:r>
                        <a:rPr sz="1200" spc="-5" dirty="0">
                          <a:latin typeface="Calibri" panose="020F0502020204030204"/>
                          <a:cs typeface="Calibri" panose="020F0502020204030204"/>
                        </a:rPr>
                        <a:t>1.4</a:t>
                      </a:r>
                      <a:endParaRPr sz="1200">
                        <a:latin typeface="Calibri" panose="020F0502020204030204"/>
                        <a:cs typeface="Calibri" panose="020F0502020204030204"/>
                      </a:endParaRPr>
                    </a:p>
                  </a:txBody>
                  <a:tcPr marL="0" marR="0" marT="1009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20"/>
                        </a:spcBef>
                      </a:pPr>
                      <a:r>
                        <a:rPr sz="1200" dirty="0">
                          <a:latin typeface="宋体" panose="02010600030101010101" pitchFamily="2" charset="-122"/>
                          <a:cs typeface="宋体" panose="02010600030101010101" pitchFamily="2" charset="-122"/>
                        </a:rPr>
                        <a:t>发表评论</a:t>
                      </a:r>
                      <a:endParaRPr sz="1200">
                        <a:latin typeface="宋体" panose="02010600030101010101" pitchFamily="2" charset="-122"/>
                        <a:cs typeface="宋体" panose="02010600030101010101" pitchFamily="2" charset="-122"/>
                      </a:endParaRPr>
                    </a:p>
                  </a:txBody>
                  <a:tcPr marL="0" marR="0" marT="1041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20"/>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41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发表评论成</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功</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9" name="object 9"/>
          <p:cNvSpPr txBox="1"/>
          <p:nvPr/>
        </p:nvSpPr>
        <p:spPr>
          <a:xfrm>
            <a:off x="1224788" y="8716053"/>
            <a:ext cx="3545840" cy="639445"/>
          </a:xfrm>
          <a:prstGeom prst="rect">
            <a:avLst/>
          </a:prstGeom>
        </p:spPr>
        <p:txBody>
          <a:bodyPr vert="horz" wrap="square" lIns="0" tIns="130175" rIns="0" bIns="0" rtlCol="0">
            <a:spAutoFit/>
          </a:bodyPr>
          <a:lstStyle/>
          <a:p>
            <a:pPr marL="12700">
              <a:lnSpc>
                <a:spcPct val="100000"/>
              </a:lnSpc>
              <a:spcBef>
                <a:spcPts val="1025"/>
              </a:spcBef>
            </a:pPr>
            <a:r>
              <a:rPr sz="1400" b="1" dirty="0">
                <a:latin typeface="宋体" panose="02010600030101010101" pitchFamily="2" charset="-122"/>
                <a:cs typeface="宋体" panose="02010600030101010101" pitchFamily="2" charset="-122"/>
              </a:rPr>
              <a:t>5.1.7</a:t>
            </a:r>
            <a:r>
              <a:rPr sz="1400" b="1" spc="6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消</a:t>
            </a:r>
            <a:r>
              <a:rPr sz="1400" b="1" spc="-10" dirty="0">
                <a:latin typeface="黑体" panose="02010609060101010101" charset="-122"/>
                <a:cs typeface="黑体" panose="02010609060101010101" charset="-122"/>
              </a:rPr>
              <a:t>息功能</a:t>
            </a:r>
            <a:r>
              <a:rPr sz="1400" b="1" spc="5" dirty="0">
                <a:latin typeface="黑体" panose="02010609060101010101" charset="-122"/>
                <a:cs typeface="黑体" panose="02010609060101010101" charset="-122"/>
              </a:rPr>
              <a:t>测</a:t>
            </a:r>
            <a:r>
              <a:rPr sz="1400" b="1" spc="-10" dirty="0">
                <a:latin typeface="黑体" panose="02010609060101010101" charset="-122"/>
                <a:cs typeface="黑体" panose="02010609060101010101" charset="-122"/>
              </a:rPr>
              <a:t>试用</a:t>
            </a:r>
            <a:r>
              <a:rPr sz="1400" b="1" spc="-5" dirty="0">
                <a:latin typeface="黑体" panose="02010609060101010101" charset="-122"/>
                <a:cs typeface="黑体" panose="02010609060101010101" charset="-122"/>
              </a:rPr>
              <a:t>例</a:t>
            </a:r>
            <a:endParaRPr sz="1400">
              <a:latin typeface="黑体" panose="02010609060101010101" charset="-122"/>
              <a:cs typeface="黑体" panose="02010609060101010101" charset="-122"/>
            </a:endParaRPr>
          </a:p>
          <a:p>
            <a:pPr marL="1853565">
              <a:lnSpc>
                <a:spcPct val="100000"/>
              </a:lnSpc>
              <a:spcBef>
                <a:spcPts val="790"/>
              </a:spcBef>
            </a:pPr>
            <a:r>
              <a:rPr sz="1200" dirty="0">
                <a:latin typeface="宋体" panose="02010600030101010101" pitchFamily="2" charset="-122"/>
                <a:cs typeface="宋体" panose="02010600030101010101" pitchFamily="2" charset="-122"/>
              </a:rPr>
              <a:t>表</a:t>
            </a:r>
            <a:r>
              <a:rPr sz="1200" spc="-330" dirty="0">
                <a:latin typeface="宋体" panose="02010600030101010101" pitchFamily="2" charset="-122"/>
                <a:cs typeface="宋体" panose="02010600030101010101" pitchFamily="2" charset="-122"/>
              </a:rPr>
              <a:t> </a:t>
            </a:r>
            <a:r>
              <a:rPr sz="1200" spc="-5" dirty="0">
                <a:latin typeface="Calibri" panose="020F0502020204030204"/>
                <a:cs typeface="Calibri" panose="020F0502020204030204"/>
              </a:rPr>
              <a:t>5.6</a:t>
            </a:r>
            <a:r>
              <a:rPr sz="1200" spc="10" dirty="0">
                <a:latin typeface="Calibri" panose="020F0502020204030204"/>
                <a:cs typeface="Calibri" panose="020F0502020204030204"/>
              </a:rPr>
              <a:t> </a:t>
            </a:r>
            <a:r>
              <a:rPr sz="1200" dirty="0">
                <a:latin typeface="宋体" panose="02010600030101010101" pitchFamily="2" charset="-122"/>
                <a:cs typeface="宋体" panose="02010600030101010101" pitchFamily="2" charset="-122"/>
              </a:rPr>
              <a:t>消息功能测试用例</a:t>
            </a:r>
            <a:endParaRPr sz="1200">
              <a:latin typeface="宋体" panose="02010600030101010101" pitchFamily="2" charset="-122"/>
              <a:cs typeface="宋体" panose="02010600030101010101" pitchFamily="2" charset="-122"/>
            </a:endParaRPr>
          </a:p>
        </p:txBody>
      </p:sp>
      <p:graphicFrame>
        <p:nvGraphicFramePr>
          <p:cNvPr id="10" name="object 10"/>
          <p:cNvGraphicFramePr>
            <a:graphicFrameLocks noGrp="1"/>
          </p:cNvGraphicFramePr>
          <p:nvPr/>
        </p:nvGraphicFramePr>
        <p:xfrm>
          <a:off x="1069466" y="9356090"/>
          <a:ext cx="5424805" cy="414020"/>
        </p:xfrm>
        <a:graphic>
          <a:graphicData uri="http://schemas.openxmlformats.org/drawingml/2006/table">
            <a:tbl>
              <a:tblPr firstRow="1" bandRow="1">
                <a:tableStyleId>{2D5ABB26-0587-4C30-8999-92F81FD0307C}</a:tableStyleId>
              </a:tblPr>
              <a:tblGrid>
                <a:gridCol w="1957705"/>
                <a:gridCol w="3457575"/>
              </a:tblGrid>
              <a:tr h="204469">
                <a:tc>
                  <a:txBody>
                    <a:bodyPr/>
                    <a:lstStyle/>
                    <a:p>
                      <a:pPr marL="673735">
                        <a:lnSpc>
                          <a:spcPct val="100000"/>
                        </a:lnSpc>
                        <a:spcBef>
                          <a:spcPts val="40"/>
                        </a:spcBef>
                      </a:pPr>
                      <a:r>
                        <a:rPr sz="1200" dirty="0">
                          <a:latin typeface="宋体" panose="02010600030101010101" pitchFamily="2" charset="-122"/>
                          <a:cs typeface="宋体" panose="02010600030101010101" pitchFamily="2" charset="-122"/>
                        </a:rPr>
                        <a:t>功能名称</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消息功能</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03200">
                <a:tc>
                  <a:txBody>
                    <a:bodyPr/>
                    <a:lstStyle/>
                    <a:p>
                      <a:pPr marL="673735">
                        <a:lnSpc>
                          <a:spcPct val="100000"/>
                        </a:lnSpc>
                        <a:spcBef>
                          <a:spcPts val="35"/>
                        </a:spcBef>
                      </a:pPr>
                      <a:r>
                        <a:rPr sz="1200" dirty="0">
                          <a:latin typeface="宋体" panose="02010600030101010101" pitchFamily="2" charset="-122"/>
                          <a:cs typeface="宋体" panose="02010600030101010101" pitchFamily="2" charset="-122"/>
                        </a:rPr>
                        <a:t>测试目得</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是否能正常反应</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graphicFrame>
        <p:nvGraphicFramePr>
          <p:cNvPr id="4" name="object 4"/>
          <p:cNvGraphicFramePr>
            <a:graphicFrameLocks noGrp="1"/>
          </p:cNvGraphicFramePr>
          <p:nvPr/>
        </p:nvGraphicFramePr>
        <p:xfrm>
          <a:off x="1069466" y="914400"/>
          <a:ext cx="5424805" cy="2223770"/>
        </p:xfrm>
        <a:graphic>
          <a:graphicData uri="http://schemas.openxmlformats.org/drawingml/2006/table">
            <a:tbl>
              <a:tblPr firstRow="1" bandRow="1">
                <a:tableStyleId>{2D5ABB26-0587-4C30-8999-92F81FD0307C}</a:tableStyleId>
              </a:tblPr>
              <a:tblGrid>
                <a:gridCol w="984250"/>
                <a:gridCol w="973455"/>
                <a:gridCol w="1508759"/>
                <a:gridCol w="974089"/>
                <a:gridCol w="974725"/>
              </a:tblGrid>
              <a:tr h="204470">
                <a:tc gridSpan="2">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预置条件</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69">
                <a:tc>
                  <a:txBody>
                    <a:bodyPr/>
                    <a:lstStyle/>
                    <a:p>
                      <a:pPr marL="635" algn="ctr">
                        <a:lnSpc>
                          <a:spcPct val="100000"/>
                        </a:lnSpc>
                        <a:spcBef>
                          <a:spcPts val="40"/>
                        </a:spcBef>
                      </a:pPr>
                      <a:r>
                        <a:rPr sz="1200" dirty="0">
                          <a:latin typeface="宋体" panose="02010600030101010101" pitchFamily="2" charset="-122"/>
                          <a:cs typeface="宋体" panose="02010600030101010101" pitchFamily="2" charset="-122"/>
                        </a:rPr>
                        <a:t>用例编号</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操作步骤</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输入数据</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期望结果</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1610">
                        <a:lnSpc>
                          <a:spcPct val="100000"/>
                        </a:lnSpc>
                        <a:spcBef>
                          <a:spcPts val="40"/>
                        </a:spcBef>
                      </a:pPr>
                      <a:r>
                        <a:rPr sz="1200" dirty="0">
                          <a:latin typeface="宋体" panose="02010600030101010101" pitchFamily="2" charset="-122"/>
                          <a:cs typeface="宋体" panose="02010600030101010101" pitchFamily="2" charset="-122"/>
                        </a:rPr>
                        <a:t>执行结果</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90">
                <a:tc>
                  <a:txBody>
                    <a:bodyPr/>
                    <a:lstStyle/>
                    <a:p>
                      <a:pPr algn="ctr">
                        <a:lnSpc>
                          <a:spcPct val="100000"/>
                        </a:lnSpc>
                        <a:spcBef>
                          <a:spcPts val="805"/>
                        </a:spcBef>
                      </a:pPr>
                      <a:r>
                        <a:rPr sz="1200" spc="-5" dirty="0">
                          <a:latin typeface="Calibri" panose="020F0502020204030204"/>
                          <a:cs typeface="Calibri" panose="020F0502020204030204"/>
                        </a:rPr>
                        <a:t>1.1</a:t>
                      </a:r>
                      <a:endParaRPr sz="1200">
                        <a:latin typeface="Calibri" panose="020F0502020204030204"/>
                        <a:cs typeface="Calibri" panose="020F0502020204030204"/>
                      </a:endParaRPr>
                    </a:p>
                  </a:txBody>
                  <a:tcPr marL="0" marR="0" marT="1022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点击私信</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6045">
                        <a:lnSpc>
                          <a:spcPct val="100000"/>
                        </a:lnSpc>
                        <a:spcBef>
                          <a:spcPts val="35"/>
                        </a:spcBef>
                      </a:pPr>
                      <a:r>
                        <a:rPr sz="1200" dirty="0">
                          <a:latin typeface="宋体" panose="02010600030101010101" pitchFamily="2" charset="-122"/>
                          <a:cs typeface="宋体" panose="02010600030101010101" pitchFamily="2" charset="-122"/>
                        </a:rPr>
                        <a:t>能够跳转并</a:t>
                      </a:r>
                      <a:endParaRPr sz="1200">
                        <a:latin typeface="宋体" panose="02010600030101010101" pitchFamily="2" charset="-122"/>
                        <a:cs typeface="宋体" panose="02010600030101010101" pitchFamily="2" charset="-122"/>
                      </a:endParaRPr>
                    </a:p>
                    <a:p>
                      <a:pPr marL="182245">
                        <a:lnSpc>
                          <a:spcPct val="100000"/>
                        </a:lnSpc>
                        <a:spcBef>
                          <a:spcPts val="120"/>
                        </a:spcBef>
                      </a:pPr>
                      <a:r>
                        <a:rPr sz="1200" dirty="0">
                          <a:latin typeface="宋体" panose="02010600030101010101" pitchFamily="2" charset="-122"/>
                          <a:cs typeface="宋体" panose="02010600030101010101" pitchFamily="2" charset="-122"/>
                        </a:rPr>
                        <a:t>私信界面</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90">
                <a:tc>
                  <a:txBody>
                    <a:bodyPr/>
                    <a:lstStyle/>
                    <a:p>
                      <a:pPr algn="ctr">
                        <a:lnSpc>
                          <a:spcPct val="100000"/>
                        </a:lnSpc>
                        <a:spcBef>
                          <a:spcPts val="800"/>
                        </a:spcBef>
                      </a:pPr>
                      <a:r>
                        <a:rPr sz="1200" spc="-5" dirty="0">
                          <a:latin typeface="Calibri" panose="020F0502020204030204"/>
                          <a:cs typeface="Calibri" panose="020F0502020204030204"/>
                        </a:rPr>
                        <a:t>1.2</a:t>
                      </a:r>
                      <a:endParaRPr sz="1200">
                        <a:latin typeface="Calibri" panose="020F0502020204030204"/>
                        <a:cs typeface="Calibri" panose="020F0502020204030204"/>
                      </a:endParaRPr>
                    </a:p>
                  </a:txBody>
                  <a:tcPr marL="0" marR="0" marT="1016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发送消息</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成功发送</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89">
                <a:tc>
                  <a:txBody>
                    <a:bodyPr/>
                    <a:lstStyle/>
                    <a:p>
                      <a:pPr algn="ctr">
                        <a:lnSpc>
                          <a:spcPct val="100000"/>
                        </a:lnSpc>
                        <a:spcBef>
                          <a:spcPts val="800"/>
                        </a:spcBef>
                      </a:pPr>
                      <a:r>
                        <a:rPr sz="1200" spc="-5" dirty="0">
                          <a:latin typeface="Calibri" panose="020F0502020204030204"/>
                          <a:cs typeface="Calibri" panose="020F0502020204030204"/>
                        </a:rPr>
                        <a:t>1.3</a:t>
                      </a:r>
                      <a:endParaRPr sz="1200">
                        <a:latin typeface="Calibri" panose="020F0502020204030204"/>
                        <a:cs typeface="Calibri" panose="020F0502020204030204"/>
                      </a:endParaRPr>
                    </a:p>
                  </a:txBody>
                  <a:tcPr marL="0" marR="0" marT="1016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点击进入聊</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天界面</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2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47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接收到他人</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消息</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600710">
                <a:tc>
                  <a:txBody>
                    <a:bodyPr/>
                    <a:lstStyle/>
                    <a:p>
                      <a:pPr>
                        <a:lnSpc>
                          <a:spcPct val="100000"/>
                        </a:lnSpc>
                        <a:spcBef>
                          <a:spcPts val="25"/>
                        </a:spcBef>
                      </a:pPr>
                      <a:endParaRPr sz="1350">
                        <a:latin typeface="Times New Roman" panose="02020603050405020304"/>
                        <a:cs typeface="Times New Roman" panose="02020603050405020304"/>
                      </a:endParaRPr>
                    </a:p>
                    <a:p>
                      <a:pPr algn="ctr">
                        <a:lnSpc>
                          <a:spcPct val="100000"/>
                        </a:lnSpc>
                      </a:pPr>
                      <a:r>
                        <a:rPr sz="1200" spc="-5" dirty="0">
                          <a:latin typeface="Calibri" panose="020F0502020204030204"/>
                          <a:cs typeface="Calibri" panose="020F0502020204030204"/>
                        </a:rPr>
                        <a:t>1.4</a:t>
                      </a:r>
                      <a:endParaRPr sz="1200">
                        <a:latin typeface="Calibri" panose="020F0502020204030204"/>
                        <a:cs typeface="Calibri" panose="020F0502020204030204"/>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5410">
                        <a:lnSpc>
                          <a:spcPct val="100000"/>
                        </a:lnSpc>
                        <a:spcBef>
                          <a:spcPts val="40"/>
                        </a:spcBef>
                      </a:pPr>
                      <a:r>
                        <a:rPr sz="1200" dirty="0">
                          <a:latin typeface="宋体" panose="02010600030101010101" pitchFamily="2" charset="-122"/>
                          <a:cs typeface="宋体" panose="02010600030101010101" pitchFamily="2" charset="-122"/>
                        </a:rPr>
                        <a:t>给别人发送</a:t>
                      </a:r>
                      <a:endParaRPr sz="1200">
                        <a:latin typeface="宋体" panose="02010600030101010101" pitchFamily="2" charset="-122"/>
                        <a:cs typeface="宋体" panose="02010600030101010101" pitchFamily="2" charset="-122"/>
                      </a:endParaRPr>
                    </a:p>
                    <a:p>
                      <a:pPr marL="181610" marR="97790" indent="-76200">
                        <a:lnSpc>
                          <a:spcPct val="108000"/>
                        </a:lnSpc>
                      </a:pPr>
                      <a:r>
                        <a:rPr sz="1200" dirty="0">
                          <a:latin typeface="宋体" panose="02010600030101010101" pitchFamily="2" charset="-122"/>
                          <a:cs typeface="宋体" panose="02010600030101010101" pitchFamily="2" charset="-122"/>
                        </a:rPr>
                        <a:t>过消息后退 出在进入</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0"/>
                        </a:spcBef>
                      </a:pPr>
                      <a:endParaRPr sz="1350">
                        <a:latin typeface="Times New Roman" panose="02020603050405020304"/>
                        <a:cs typeface="Times New Roman" panose="02020603050405020304"/>
                      </a:endParaRPr>
                    </a:p>
                    <a:p>
                      <a:pPr algn="ctr">
                        <a:lnSpc>
                          <a:spcPct val="100000"/>
                        </a:lnSpc>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6045">
                        <a:lnSpc>
                          <a:spcPct val="100000"/>
                        </a:lnSpc>
                        <a:spcBef>
                          <a:spcPts val="40"/>
                        </a:spcBef>
                      </a:pPr>
                      <a:r>
                        <a:rPr sz="1200" dirty="0">
                          <a:latin typeface="宋体" panose="02010600030101010101" pitchFamily="2" charset="-122"/>
                          <a:cs typeface="宋体" panose="02010600030101010101" pitchFamily="2" charset="-122"/>
                        </a:rPr>
                        <a:t>能够查询到</a:t>
                      </a:r>
                      <a:endParaRPr sz="1200">
                        <a:latin typeface="宋体" panose="02010600030101010101" pitchFamily="2" charset="-122"/>
                        <a:cs typeface="宋体" panose="02010600030101010101" pitchFamily="2" charset="-122"/>
                      </a:endParaRPr>
                    </a:p>
                    <a:p>
                      <a:pPr marL="182245" marR="97790" indent="-76200">
                        <a:lnSpc>
                          <a:spcPct val="108000"/>
                        </a:lnSpc>
                      </a:pPr>
                      <a:r>
                        <a:rPr sz="1200" dirty="0">
                          <a:latin typeface="宋体" panose="02010600030101010101" pitchFamily="2" charset="-122"/>
                          <a:cs typeface="宋体" panose="02010600030101010101" pitchFamily="2" charset="-122"/>
                        </a:rPr>
                        <a:t>自己给别人 发得消息</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34010" marR="99060" indent="-228600">
                        <a:lnSpc>
                          <a:spcPct val="108000"/>
                        </a:lnSpc>
                        <a:spcBef>
                          <a:spcPts val="700"/>
                        </a:spcBef>
                      </a:pPr>
                      <a:r>
                        <a:rPr sz="1200" dirty="0">
                          <a:latin typeface="宋体" panose="02010600030101010101" pitchFamily="2" charset="-122"/>
                          <a:cs typeface="宋体" panose="02010600030101010101" pitchFamily="2" charset="-122"/>
                        </a:rPr>
                        <a:t>与期望结果 一致</a:t>
                      </a:r>
                      <a:endParaRPr sz="1200">
                        <a:latin typeface="宋体" panose="02010600030101010101" pitchFamily="2" charset="-122"/>
                        <a:cs typeface="宋体" panose="02010600030101010101" pitchFamily="2" charset="-122"/>
                      </a:endParaRPr>
                    </a:p>
                  </a:txBody>
                  <a:tcPr marL="0" marR="0" marT="889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56</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
        <p:nvSpPr>
          <p:cNvPr id="5" name="object 5"/>
          <p:cNvSpPr txBox="1"/>
          <p:nvPr/>
        </p:nvSpPr>
        <p:spPr>
          <a:xfrm>
            <a:off x="1224788" y="3092520"/>
            <a:ext cx="3545840" cy="639445"/>
          </a:xfrm>
          <a:prstGeom prst="rect">
            <a:avLst/>
          </a:prstGeom>
        </p:spPr>
        <p:txBody>
          <a:bodyPr vert="horz" wrap="square" lIns="0" tIns="130175" rIns="0" bIns="0" rtlCol="0">
            <a:spAutoFit/>
          </a:bodyPr>
          <a:lstStyle/>
          <a:p>
            <a:pPr marL="12700">
              <a:lnSpc>
                <a:spcPct val="100000"/>
              </a:lnSpc>
              <a:spcBef>
                <a:spcPts val="1025"/>
              </a:spcBef>
            </a:pPr>
            <a:r>
              <a:rPr sz="1400" b="1" dirty="0">
                <a:latin typeface="宋体" panose="02010600030101010101" pitchFamily="2" charset="-122"/>
                <a:cs typeface="宋体" panose="02010600030101010101" pitchFamily="2" charset="-122"/>
              </a:rPr>
              <a:t>5.1.8</a:t>
            </a:r>
            <a:r>
              <a:rPr sz="1400" b="1" spc="6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视</a:t>
            </a:r>
            <a:r>
              <a:rPr sz="1400" b="1" spc="-10" dirty="0">
                <a:latin typeface="黑体" panose="02010609060101010101" charset="-122"/>
                <a:cs typeface="黑体" panose="02010609060101010101" charset="-122"/>
              </a:rPr>
              <a:t>频审核</a:t>
            </a:r>
            <a:r>
              <a:rPr sz="1400" b="1" spc="5" dirty="0">
                <a:latin typeface="黑体" panose="02010609060101010101" charset="-122"/>
                <a:cs typeface="黑体" panose="02010609060101010101" charset="-122"/>
              </a:rPr>
              <a:t>测</a:t>
            </a:r>
            <a:r>
              <a:rPr sz="1400" b="1" spc="-10" dirty="0">
                <a:latin typeface="黑体" panose="02010609060101010101" charset="-122"/>
                <a:cs typeface="黑体" panose="02010609060101010101" charset="-122"/>
              </a:rPr>
              <a:t>试用</a:t>
            </a:r>
            <a:r>
              <a:rPr sz="1400" b="1" spc="-5" dirty="0">
                <a:latin typeface="黑体" panose="02010609060101010101" charset="-122"/>
                <a:cs typeface="黑体" panose="02010609060101010101" charset="-122"/>
              </a:rPr>
              <a:t>例</a:t>
            </a:r>
            <a:endParaRPr sz="1400">
              <a:latin typeface="黑体" panose="02010609060101010101" charset="-122"/>
              <a:cs typeface="黑体" panose="02010609060101010101" charset="-122"/>
            </a:endParaRPr>
          </a:p>
          <a:p>
            <a:pPr marL="1853565">
              <a:lnSpc>
                <a:spcPct val="100000"/>
              </a:lnSpc>
              <a:spcBef>
                <a:spcPts val="790"/>
              </a:spcBef>
            </a:pPr>
            <a:r>
              <a:rPr sz="1200" dirty="0">
                <a:latin typeface="宋体" panose="02010600030101010101" pitchFamily="2" charset="-122"/>
                <a:cs typeface="宋体" panose="02010600030101010101" pitchFamily="2" charset="-122"/>
              </a:rPr>
              <a:t>表</a:t>
            </a:r>
            <a:r>
              <a:rPr sz="1200" spc="-330" dirty="0">
                <a:latin typeface="宋体" panose="02010600030101010101" pitchFamily="2" charset="-122"/>
                <a:cs typeface="宋体" panose="02010600030101010101" pitchFamily="2" charset="-122"/>
              </a:rPr>
              <a:t> </a:t>
            </a:r>
            <a:r>
              <a:rPr sz="1200" spc="-5" dirty="0">
                <a:latin typeface="Calibri" panose="020F0502020204030204"/>
                <a:cs typeface="Calibri" panose="020F0502020204030204"/>
              </a:rPr>
              <a:t>5.7</a:t>
            </a:r>
            <a:r>
              <a:rPr sz="1200" spc="10" dirty="0">
                <a:latin typeface="Calibri" panose="020F0502020204030204"/>
                <a:cs typeface="Calibri" panose="020F0502020204030204"/>
              </a:rPr>
              <a:t> </a:t>
            </a:r>
            <a:r>
              <a:rPr sz="1200" dirty="0">
                <a:latin typeface="宋体" panose="02010600030101010101" pitchFamily="2" charset="-122"/>
                <a:cs typeface="宋体" panose="02010600030101010101" pitchFamily="2" charset="-122"/>
              </a:rPr>
              <a:t>视频审核测试用例</a:t>
            </a:r>
            <a:endParaRPr sz="1200">
              <a:latin typeface="宋体" panose="02010600030101010101" pitchFamily="2" charset="-122"/>
              <a:cs typeface="宋体" panose="02010600030101010101" pitchFamily="2" charset="-122"/>
            </a:endParaRPr>
          </a:p>
        </p:txBody>
      </p:sp>
      <p:graphicFrame>
        <p:nvGraphicFramePr>
          <p:cNvPr id="6" name="object 6"/>
          <p:cNvGraphicFramePr>
            <a:graphicFrameLocks noGrp="1"/>
          </p:cNvGraphicFramePr>
          <p:nvPr/>
        </p:nvGraphicFramePr>
        <p:xfrm>
          <a:off x="1069466" y="3732530"/>
          <a:ext cx="5424805" cy="2230120"/>
        </p:xfrm>
        <a:graphic>
          <a:graphicData uri="http://schemas.openxmlformats.org/drawingml/2006/table">
            <a:tbl>
              <a:tblPr firstRow="1" bandRow="1">
                <a:tableStyleId>{2D5ABB26-0587-4C30-8999-92F81FD0307C}</a:tableStyleId>
              </a:tblPr>
              <a:tblGrid>
                <a:gridCol w="984250"/>
                <a:gridCol w="973455"/>
                <a:gridCol w="1508759"/>
                <a:gridCol w="974089"/>
                <a:gridCol w="974725"/>
              </a:tblGrid>
              <a:tr h="204470">
                <a:tc gridSpan="2">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功能名称</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消息功能</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gridSpan="2">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测试目得</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是否能正常反应</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69">
                <a:tc gridSpan="2">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预置条件</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a:txBody>
                    <a:bodyPr/>
                    <a:lstStyle/>
                    <a:p>
                      <a:pPr marL="635" algn="ctr">
                        <a:lnSpc>
                          <a:spcPct val="100000"/>
                        </a:lnSpc>
                        <a:spcBef>
                          <a:spcPts val="45"/>
                        </a:spcBef>
                      </a:pPr>
                      <a:r>
                        <a:rPr sz="1200" dirty="0">
                          <a:latin typeface="宋体" panose="02010600030101010101" pitchFamily="2" charset="-122"/>
                          <a:cs typeface="宋体" panose="02010600030101010101" pitchFamily="2" charset="-122"/>
                        </a:rPr>
                        <a:t>用例编号</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操作步骤</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输入数据</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2245">
                        <a:lnSpc>
                          <a:spcPct val="100000"/>
                        </a:lnSpc>
                        <a:spcBef>
                          <a:spcPts val="45"/>
                        </a:spcBef>
                      </a:pPr>
                      <a:r>
                        <a:rPr sz="1200" dirty="0">
                          <a:latin typeface="宋体" panose="02010600030101010101" pitchFamily="2" charset="-122"/>
                          <a:cs typeface="宋体" panose="02010600030101010101" pitchFamily="2" charset="-122"/>
                        </a:rPr>
                        <a:t>期望结果</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1610">
                        <a:lnSpc>
                          <a:spcPct val="100000"/>
                        </a:lnSpc>
                        <a:spcBef>
                          <a:spcPts val="45"/>
                        </a:spcBef>
                      </a:pPr>
                      <a:r>
                        <a:rPr sz="1200" dirty="0">
                          <a:latin typeface="宋体" panose="02010600030101010101" pitchFamily="2" charset="-122"/>
                          <a:cs typeface="宋体" panose="02010600030101010101" pitchFamily="2" charset="-122"/>
                        </a:rPr>
                        <a:t>执行结果</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600709">
                <a:tc>
                  <a:txBody>
                    <a:bodyPr/>
                    <a:lstStyle/>
                    <a:p>
                      <a:pPr>
                        <a:lnSpc>
                          <a:spcPct val="100000"/>
                        </a:lnSpc>
                        <a:spcBef>
                          <a:spcPts val="25"/>
                        </a:spcBef>
                      </a:pPr>
                      <a:endParaRPr sz="1350">
                        <a:latin typeface="Times New Roman" panose="02020603050405020304"/>
                        <a:cs typeface="Times New Roman" panose="02020603050405020304"/>
                      </a:endParaRPr>
                    </a:p>
                    <a:p>
                      <a:pPr algn="ctr">
                        <a:lnSpc>
                          <a:spcPct val="100000"/>
                        </a:lnSpc>
                      </a:pPr>
                      <a:r>
                        <a:rPr sz="1200" spc="-5" dirty="0">
                          <a:latin typeface="Calibri" panose="020F0502020204030204"/>
                          <a:cs typeface="Calibri" panose="020F0502020204030204"/>
                        </a:rPr>
                        <a:t>1.1</a:t>
                      </a:r>
                      <a:endParaRPr sz="1200">
                        <a:latin typeface="Calibri" panose="020F0502020204030204"/>
                        <a:cs typeface="Calibri" panose="020F0502020204030204"/>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5410">
                        <a:lnSpc>
                          <a:spcPct val="100000"/>
                        </a:lnSpc>
                        <a:spcBef>
                          <a:spcPts val="40"/>
                        </a:spcBef>
                      </a:pPr>
                      <a:r>
                        <a:rPr sz="1200" dirty="0">
                          <a:latin typeface="宋体" panose="02010600030101010101" pitchFamily="2" charset="-122"/>
                          <a:cs typeface="宋体" panose="02010600030101010101" pitchFamily="2" charset="-122"/>
                        </a:rPr>
                        <a:t>点击获取所</a:t>
                      </a:r>
                      <a:endParaRPr sz="1200">
                        <a:latin typeface="宋体" panose="02010600030101010101" pitchFamily="2" charset="-122"/>
                        <a:cs typeface="宋体" panose="02010600030101010101" pitchFamily="2" charset="-122"/>
                      </a:endParaRPr>
                    </a:p>
                    <a:p>
                      <a:pPr marL="334010" marR="97790" indent="-228600">
                        <a:lnSpc>
                          <a:spcPct val="108000"/>
                        </a:lnSpc>
                      </a:pPr>
                      <a:r>
                        <a:rPr sz="1200" dirty="0">
                          <a:latin typeface="宋体" panose="02010600030101010101" pitchFamily="2" charset="-122"/>
                          <a:cs typeface="宋体" panose="02010600030101010101" pitchFamily="2" charset="-122"/>
                        </a:rPr>
                        <a:t>有视频审核 信息</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0"/>
                        </a:spcBef>
                      </a:pPr>
                      <a:endParaRPr sz="1350">
                        <a:latin typeface="Times New Roman" panose="02020603050405020304"/>
                        <a:cs typeface="Times New Roman" panose="02020603050405020304"/>
                      </a:endParaRPr>
                    </a:p>
                    <a:p>
                      <a:pPr algn="ctr">
                        <a:lnSpc>
                          <a:spcPct val="100000"/>
                        </a:lnSpc>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34645" marR="97790" indent="-228600">
                        <a:lnSpc>
                          <a:spcPct val="108000"/>
                        </a:lnSpc>
                        <a:spcBef>
                          <a:spcPts val="700"/>
                        </a:spcBef>
                      </a:pPr>
                      <a:r>
                        <a:rPr sz="1200" dirty="0">
                          <a:latin typeface="宋体" panose="02010600030101010101" pitchFamily="2" charset="-122"/>
                          <a:cs typeface="宋体" panose="02010600030101010101" pitchFamily="2" charset="-122"/>
                        </a:rPr>
                        <a:t>获取到审核 信息</a:t>
                      </a:r>
                      <a:endParaRPr sz="1200">
                        <a:latin typeface="宋体" panose="02010600030101010101" pitchFamily="2" charset="-122"/>
                        <a:cs typeface="宋体" panose="02010600030101010101" pitchFamily="2" charset="-122"/>
                      </a:endParaRPr>
                    </a:p>
                  </a:txBody>
                  <a:tcPr marL="0" marR="0" marT="889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34010" marR="99060" indent="-228600">
                        <a:lnSpc>
                          <a:spcPct val="108000"/>
                        </a:lnSpc>
                        <a:spcBef>
                          <a:spcPts val="700"/>
                        </a:spcBef>
                      </a:pPr>
                      <a:r>
                        <a:rPr sz="1200" dirty="0">
                          <a:latin typeface="宋体" panose="02010600030101010101" pitchFamily="2" charset="-122"/>
                          <a:cs typeface="宋体" panose="02010600030101010101" pitchFamily="2" charset="-122"/>
                        </a:rPr>
                        <a:t>与期望结果 一致</a:t>
                      </a:r>
                      <a:endParaRPr sz="1200">
                        <a:latin typeface="宋体" panose="02010600030101010101" pitchFamily="2" charset="-122"/>
                        <a:cs typeface="宋体" panose="02010600030101010101" pitchFamily="2" charset="-122"/>
                      </a:endParaRPr>
                    </a:p>
                  </a:txBody>
                  <a:tcPr marL="0" marR="0" marT="889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90">
                <a:tc>
                  <a:txBody>
                    <a:bodyPr/>
                    <a:lstStyle/>
                    <a:p>
                      <a:pPr algn="ctr">
                        <a:lnSpc>
                          <a:spcPct val="100000"/>
                        </a:lnSpc>
                        <a:spcBef>
                          <a:spcPts val="795"/>
                        </a:spcBef>
                      </a:pPr>
                      <a:r>
                        <a:rPr sz="1200" spc="-5" dirty="0">
                          <a:latin typeface="Calibri" panose="020F0502020204030204"/>
                          <a:cs typeface="Calibri" panose="020F0502020204030204"/>
                        </a:rPr>
                        <a:t>1.2</a:t>
                      </a:r>
                      <a:endParaRPr sz="1200">
                        <a:latin typeface="Calibri" panose="020F0502020204030204"/>
                        <a:cs typeface="Calibri" panose="020F0502020204030204"/>
                      </a:endParaRPr>
                    </a:p>
                  </a:txBody>
                  <a:tcPr marL="0" marR="0" marT="1009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20"/>
                        </a:spcBef>
                      </a:pPr>
                      <a:r>
                        <a:rPr sz="1200" dirty="0">
                          <a:latin typeface="宋体" panose="02010600030101010101" pitchFamily="2" charset="-122"/>
                          <a:cs typeface="宋体" panose="02010600030101010101" pitchFamily="2" charset="-122"/>
                        </a:rPr>
                        <a:t>审核视频</a:t>
                      </a:r>
                      <a:endParaRPr sz="1200">
                        <a:latin typeface="宋体" panose="02010600030101010101" pitchFamily="2" charset="-122"/>
                        <a:cs typeface="宋体" panose="02010600030101010101" pitchFamily="2" charset="-122"/>
                      </a:endParaRPr>
                    </a:p>
                  </a:txBody>
                  <a:tcPr marL="0" marR="0" marT="1041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20"/>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41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观看视频内</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容</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89">
                <a:tc>
                  <a:txBody>
                    <a:bodyPr/>
                    <a:lstStyle/>
                    <a:p>
                      <a:pPr algn="ctr">
                        <a:lnSpc>
                          <a:spcPct val="100000"/>
                        </a:lnSpc>
                        <a:spcBef>
                          <a:spcPts val="795"/>
                        </a:spcBef>
                      </a:pPr>
                      <a:r>
                        <a:rPr sz="1200" spc="-5" dirty="0">
                          <a:latin typeface="Calibri" panose="020F0502020204030204"/>
                          <a:cs typeface="Calibri" panose="020F0502020204030204"/>
                        </a:rPr>
                        <a:t>1.3</a:t>
                      </a:r>
                      <a:endParaRPr sz="1200">
                        <a:latin typeface="Calibri" panose="020F0502020204030204"/>
                        <a:cs typeface="Calibri" panose="020F0502020204030204"/>
                      </a:endParaRPr>
                    </a:p>
                  </a:txBody>
                  <a:tcPr marL="0" marR="0" marT="1009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修改审核状</a:t>
                      </a:r>
                      <a:endParaRPr sz="1200">
                        <a:latin typeface="宋体" panose="02010600030101010101" pitchFamily="2" charset="-122"/>
                        <a:cs typeface="宋体" panose="02010600030101010101" pitchFamily="2" charset="-122"/>
                      </a:endParaRPr>
                    </a:p>
                    <a:p>
                      <a:pPr algn="ctr">
                        <a:lnSpc>
                          <a:spcPct val="100000"/>
                        </a:lnSpc>
                        <a:spcBef>
                          <a:spcPts val="125"/>
                        </a:spcBef>
                      </a:pPr>
                      <a:r>
                        <a:rPr sz="1200" dirty="0">
                          <a:latin typeface="宋体" panose="02010600030101010101" pitchFamily="2" charset="-122"/>
                          <a:cs typeface="宋体" panose="02010600030101010101" pitchFamily="2" charset="-122"/>
                        </a:rPr>
                        <a:t>态</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影响视频播</a:t>
                      </a:r>
                      <a:endParaRPr sz="1200">
                        <a:latin typeface="宋体" panose="02010600030101010101" pitchFamily="2" charset="-122"/>
                        <a:cs typeface="宋体" panose="02010600030101010101" pitchFamily="2" charset="-122"/>
                      </a:endParaRPr>
                    </a:p>
                    <a:p>
                      <a:pPr algn="ctr">
                        <a:lnSpc>
                          <a:spcPct val="100000"/>
                        </a:lnSpc>
                        <a:spcBef>
                          <a:spcPts val="125"/>
                        </a:spcBef>
                      </a:pPr>
                      <a:r>
                        <a:rPr sz="1200" dirty="0">
                          <a:latin typeface="宋体" panose="02010600030101010101" pitchFamily="2" charset="-122"/>
                          <a:cs typeface="宋体" panose="02010600030101010101" pitchFamily="2" charset="-122"/>
                        </a:rPr>
                        <a:t>放</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5"/>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7" name="object 7"/>
          <p:cNvSpPr txBox="1"/>
          <p:nvPr/>
        </p:nvSpPr>
        <p:spPr>
          <a:xfrm>
            <a:off x="1224788" y="5916507"/>
            <a:ext cx="3545840" cy="639445"/>
          </a:xfrm>
          <a:prstGeom prst="rect">
            <a:avLst/>
          </a:prstGeom>
        </p:spPr>
        <p:txBody>
          <a:bodyPr vert="horz" wrap="square" lIns="0" tIns="130175" rIns="0" bIns="0" rtlCol="0">
            <a:spAutoFit/>
          </a:bodyPr>
          <a:lstStyle/>
          <a:p>
            <a:pPr marL="12700">
              <a:lnSpc>
                <a:spcPct val="100000"/>
              </a:lnSpc>
              <a:spcBef>
                <a:spcPts val="1025"/>
              </a:spcBef>
            </a:pPr>
            <a:r>
              <a:rPr sz="1400" b="1" dirty="0">
                <a:latin typeface="宋体" panose="02010600030101010101" pitchFamily="2" charset="-122"/>
                <a:cs typeface="宋体" panose="02010600030101010101" pitchFamily="2" charset="-122"/>
              </a:rPr>
              <a:t>5.1.9</a:t>
            </a:r>
            <a:r>
              <a:rPr sz="1400" b="1" spc="60" dirty="0">
                <a:latin typeface="宋体" panose="02010600030101010101" pitchFamily="2" charset="-122"/>
                <a:cs typeface="宋体" panose="02010600030101010101" pitchFamily="2" charset="-122"/>
              </a:rPr>
              <a:t> </a:t>
            </a:r>
            <a:r>
              <a:rPr sz="1400" b="1" spc="-10" dirty="0">
                <a:latin typeface="黑体" panose="02010609060101010101" charset="-122"/>
                <a:cs typeface="黑体" panose="02010609060101010101" charset="-122"/>
              </a:rPr>
              <a:t>观</a:t>
            </a:r>
            <a:r>
              <a:rPr sz="1400" b="1" spc="-10" dirty="0">
                <a:latin typeface="黑体" panose="02010609060101010101" charset="-122"/>
                <a:cs typeface="黑体" panose="02010609060101010101" charset="-122"/>
              </a:rPr>
              <a:t>看记录</a:t>
            </a:r>
            <a:r>
              <a:rPr sz="1400" b="1" spc="5" dirty="0">
                <a:latin typeface="黑体" panose="02010609060101010101" charset="-122"/>
                <a:cs typeface="黑体" panose="02010609060101010101" charset="-122"/>
              </a:rPr>
              <a:t>测</a:t>
            </a:r>
            <a:r>
              <a:rPr sz="1400" b="1" spc="-10" dirty="0">
                <a:latin typeface="黑体" panose="02010609060101010101" charset="-122"/>
                <a:cs typeface="黑体" panose="02010609060101010101" charset="-122"/>
              </a:rPr>
              <a:t>试用</a:t>
            </a:r>
            <a:r>
              <a:rPr sz="1400" b="1" spc="-5" dirty="0">
                <a:latin typeface="黑体" panose="02010609060101010101" charset="-122"/>
                <a:cs typeface="黑体" panose="02010609060101010101" charset="-122"/>
              </a:rPr>
              <a:t>例</a:t>
            </a:r>
            <a:endParaRPr sz="1400">
              <a:latin typeface="黑体" panose="02010609060101010101" charset="-122"/>
              <a:cs typeface="黑体" panose="02010609060101010101" charset="-122"/>
            </a:endParaRPr>
          </a:p>
          <a:p>
            <a:pPr marL="1853565">
              <a:lnSpc>
                <a:spcPct val="100000"/>
              </a:lnSpc>
              <a:spcBef>
                <a:spcPts val="790"/>
              </a:spcBef>
            </a:pPr>
            <a:r>
              <a:rPr sz="1200" dirty="0">
                <a:latin typeface="宋体" panose="02010600030101010101" pitchFamily="2" charset="-122"/>
                <a:cs typeface="宋体" panose="02010600030101010101" pitchFamily="2" charset="-122"/>
              </a:rPr>
              <a:t>表</a:t>
            </a:r>
            <a:r>
              <a:rPr sz="1200" spc="-330" dirty="0">
                <a:latin typeface="宋体" panose="02010600030101010101" pitchFamily="2" charset="-122"/>
                <a:cs typeface="宋体" panose="02010600030101010101" pitchFamily="2" charset="-122"/>
              </a:rPr>
              <a:t> </a:t>
            </a:r>
            <a:r>
              <a:rPr sz="1200" spc="-5" dirty="0">
                <a:latin typeface="Calibri" panose="020F0502020204030204"/>
                <a:cs typeface="Calibri" panose="020F0502020204030204"/>
              </a:rPr>
              <a:t>5.8</a:t>
            </a:r>
            <a:r>
              <a:rPr sz="1200" spc="10" dirty="0">
                <a:latin typeface="Calibri" panose="020F0502020204030204"/>
                <a:cs typeface="Calibri" panose="020F0502020204030204"/>
              </a:rPr>
              <a:t> </a:t>
            </a:r>
            <a:r>
              <a:rPr sz="1200" dirty="0">
                <a:latin typeface="宋体" panose="02010600030101010101" pitchFamily="2" charset="-122"/>
                <a:cs typeface="宋体" panose="02010600030101010101" pitchFamily="2" charset="-122"/>
              </a:rPr>
              <a:t>观看记录测试用例</a:t>
            </a:r>
            <a:endParaRPr sz="1200">
              <a:latin typeface="宋体" panose="02010600030101010101" pitchFamily="2" charset="-122"/>
              <a:cs typeface="宋体" panose="02010600030101010101" pitchFamily="2" charset="-122"/>
            </a:endParaRPr>
          </a:p>
        </p:txBody>
      </p:sp>
      <p:graphicFrame>
        <p:nvGraphicFramePr>
          <p:cNvPr id="8" name="object 8"/>
          <p:cNvGraphicFramePr>
            <a:graphicFrameLocks noGrp="1"/>
          </p:cNvGraphicFramePr>
          <p:nvPr/>
        </p:nvGraphicFramePr>
        <p:xfrm>
          <a:off x="1069466" y="6557010"/>
          <a:ext cx="5424805" cy="2230120"/>
        </p:xfrm>
        <a:graphic>
          <a:graphicData uri="http://schemas.openxmlformats.org/drawingml/2006/table">
            <a:tbl>
              <a:tblPr firstRow="1" bandRow="1">
                <a:tableStyleId>{2D5ABB26-0587-4C30-8999-92F81FD0307C}</a:tableStyleId>
              </a:tblPr>
              <a:tblGrid>
                <a:gridCol w="984250"/>
                <a:gridCol w="973455"/>
                <a:gridCol w="1508759"/>
                <a:gridCol w="974089"/>
                <a:gridCol w="974725"/>
              </a:tblGrid>
              <a:tr h="204470">
                <a:tc gridSpan="2">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功能名称</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观看记录</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gridSpan="2">
                  <a:txBody>
                    <a:bodyPr/>
                    <a:lstStyle/>
                    <a:p>
                      <a:pPr algn="ctr">
                        <a:lnSpc>
                          <a:spcPct val="100000"/>
                        </a:lnSpc>
                        <a:spcBef>
                          <a:spcPts val="45"/>
                        </a:spcBef>
                      </a:pPr>
                      <a:r>
                        <a:rPr sz="1200" dirty="0">
                          <a:latin typeface="宋体" panose="02010600030101010101" pitchFamily="2" charset="-122"/>
                          <a:cs typeface="宋体" panose="02010600030101010101" pitchFamily="2" charset="-122"/>
                        </a:rPr>
                        <a:t>测试目得</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marL="1041400">
                        <a:lnSpc>
                          <a:spcPct val="100000"/>
                        </a:lnSpc>
                        <a:spcBef>
                          <a:spcPts val="45"/>
                        </a:spcBef>
                      </a:pPr>
                      <a:r>
                        <a:rPr sz="1200" dirty="0">
                          <a:latin typeface="宋体" panose="02010600030101010101" pitchFamily="2" charset="-122"/>
                          <a:cs typeface="宋体" panose="02010600030101010101" pitchFamily="2" charset="-122"/>
                        </a:rPr>
                        <a:t>观看视频是否被记录</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gridSpan="2">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预置条件</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a:txBody>
                    <a:bodyPr/>
                    <a:lstStyle/>
                    <a:p>
                      <a:pPr marL="635" algn="ctr">
                        <a:lnSpc>
                          <a:spcPct val="100000"/>
                        </a:lnSpc>
                        <a:spcBef>
                          <a:spcPts val="40"/>
                        </a:spcBef>
                      </a:pPr>
                      <a:r>
                        <a:rPr sz="1200" dirty="0">
                          <a:latin typeface="宋体" panose="02010600030101010101" pitchFamily="2" charset="-122"/>
                          <a:cs typeface="宋体" panose="02010600030101010101" pitchFamily="2" charset="-122"/>
                        </a:rPr>
                        <a:t>用例编号</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1610">
                        <a:lnSpc>
                          <a:spcPct val="100000"/>
                        </a:lnSpc>
                        <a:spcBef>
                          <a:spcPts val="40"/>
                        </a:spcBef>
                      </a:pPr>
                      <a:r>
                        <a:rPr sz="1200" dirty="0">
                          <a:latin typeface="宋体" panose="02010600030101010101" pitchFamily="2" charset="-122"/>
                          <a:cs typeface="宋体" panose="02010600030101010101" pitchFamily="2" charset="-122"/>
                        </a:rPr>
                        <a:t>操作步骤</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输入数据</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2245">
                        <a:lnSpc>
                          <a:spcPct val="100000"/>
                        </a:lnSpc>
                        <a:spcBef>
                          <a:spcPts val="40"/>
                        </a:spcBef>
                      </a:pPr>
                      <a:r>
                        <a:rPr sz="1200" dirty="0">
                          <a:latin typeface="宋体" panose="02010600030101010101" pitchFamily="2" charset="-122"/>
                          <a:cs typeface="宋体" panose="02010600030101010101" pitchFamily="2" charset="-122"/>
                        </a:rPr>
                        <a:t>期望结果</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1610">
                        <a:lnSpc>
                          <a:spcPct val="100000"/>
                        </a:lnSpc>
                        <a:spcBef>
                          <a:spcPts val="40"/>
                        </a:spcBef>
                      </a:pPr>
                      <a:r>
                        <a:rPr sz="1200" dirty="0">
                          <a:latin typeface="宋体" panose="02010600030101010101" pitchFamily="2" charset="-122"/>
                          <a:cs typeface="宋体" panose="02010600030101010101" pitchFamily="2" charset="-122"/>
                        </a:rPr>
                        <a:t>执行结果</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89">
                <a:tc>
                  <a:txBody>
                    <a:bodyPr/>
                    <a:lstStyle/>
                    <a:p>
                      <a:pPr algn="ctr">
                        <a:lnSpc>
                          <a:spcPct val="100000"/>
                        </a:lnSpc>
                        <a:spcBef>
                          <a:spcPts val="795"/>
                        </a:spcBef>
                      </a:pPr>
                      <a:r>
                        <a:rPr sz="1200" spc="-5" dirty="0">
                          <a:latin typeface="Calibri" panose="020F0502020204030204"/>
                          <a:cs typeface="Calibri" panose="020F0502020204030204"/>
                        </a:rPr>
                        <a:t>1.1</a:t>
                      </a:r>
                      <a:endParaRPr sz="1200">
                        <a:latin typeface="Calibri" panose="020F0502020204030204"/>
                        <a:cs typeface="Calibri" panose="020F0502020204030204"/>
                      </a:endParaRPr>
                    </a:p>
                  </a:txBody>
                  <a:tcPr marL="0" marR="0" marT="1009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点击一个视</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频观看</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有一条视频</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记录</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600710">
                <a:tc>
                  <a:txBody>
                    <a:bodyPr/>
                    <a:lstStyle/>
                    <a:p>
                      <a:pPr>
                        <a:lnSpc>
                          <a:spcPct val="100000"/>
                        </a:lnSpc>
                        <a:spcBef>
                          <a:spcPts val="30"/>
                        </a:spcBef>
                      </a:pPr>
                      <a:endParaRPr sz="1350">
                        <a:latin typeface="Times New Roman" panose="02020603050405020304"/>
                        <a:cs typeface="Times New Roman" panose="02020603050405020304"/>
                      </a:endParaRPr>
                    </a:p>
                    <a:p>
                      <a:pPr algn="ctr">
                        <a:lnSpc>
                          <a:spcPct val="100000"/>
                        </a:lnSpc>
                      </a:pPr>
                      <a:r>
                        <a:rPr sz="1200" spc="-5" dirty="0">
                          <a:latin typeface="Calibri" panose="020F0502020204030204"/>
                          <a:cs typeface="Calibri" panose="020F0502020204030204"/>
                        </a:rPr>
                        <a:t>1.2</a:t>
                      </a:r>
                      <a:endParaRPr sz="1200">
                        <a:latin typeface="Calibri" panose="020F0502020204030204"/>
                        <a:cs typeface="Calibri" panose="020F0502020204030204"/>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5410">
                        <a:lnSpc>
                          <a:spcPct val="100000"/>
                        </a:lnSpc>
                        <a:spcBef>
                          <a:spcPts val="35"/>
                        </a:spcBef>
                      </a:pPr>
                      <a:r>
                        <a:rPr sz="1200" dirty="0">
                          <a:latin typeface="宋体" panose="02010600030101010101" pitchFamily="2" charset="-122"/>
                          <a:cs typeface="宋体" panose="02010600030101010101" pitchFamily="2" charset="-122"/>
                        </a:rPr>
                        <a:t>不停地点击</a:t>
                      </a:r>
                      <a:endParaRPr sz="1200">
                        <a:latin typeface="宋体" panose="02010600030101010101" pitchFamily="2" charset="-122"/>
                        <a:cs typeface="宋体" panose="02010600030101010101" pitchFamily="2" charset="-122"/>
                      </a:endParaRPr>
                    </a:p>
                    <a:p>
                      <a:pPr marL="334010" marR="97790" indent="-228600">
                        <a:lnSpc>
                          <a:spcPct val="108000"/>
                        </a:lnSpc>
                      </a:pPr>
                      <a:r>
                        <a:rPr sz="1200" dirty="0">
                          <a:latin typeface="宋体" panose="02010600030101010101" pitchFamily="2" charset="-122"/>
                          <a:cs typeface="宋体" panose="02010600030101010101" pitchFamily="2" charset="-122"/>
                        </a:rPr>
                        <a:t>同一个视频 观看</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40"/>
                        </a:spcBef>
                      </a:pPr>
                      <a:endParaRPr sz="1350">
                        <a:latin typeface="Times New Roman" panose="02020603050405020304"/>
                        <a:cs typeface="Times New Roman" panose="02020603050405020304"/>
                      </a:endParaRPr>
                    </a:p>
                    <a:p>
                      <a:pPr algn="ctr">
                        <a:lnSpc>
                          <a:spcPct val="100000"/>
                        </a:lnSpc>
                        <a:spcBef>
                          <a:spcPts val="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34645" marR="97790" indent="-228600">
                        <a:lnSpc>
                          <a:spcPct val="108000"/>
                        </a:lnSpc>
                        <a:spcBef>
                          <a:spcPts val="695"/>
                        </a:spcBef>
                      </a:pPr>
                      <a:r>
                        <a:rPr sz="1200" dirty="0">
                          <a:latin typeface="宋体" panose="02010600030101010101" pitchFamily="2" charset="-122"/>
                          <a:cs typeface="宋体" panose="02010600030101010101" pitchFamily="2" charset="-122"/>
                        </a:rPr>
                        <a:t>有一条视频 记录</a:t>
                      </a:r>
                      <a:endParaRPr sz="1200">
                        <a:latin typeface="宋体" panose="02010600030101010101" pitchFamily="2" charset="-122"/>
                        <a:cs typeface="宋体" panose="02010600030101010101" pitchFamily="2" charset="-122"/>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34010" marR="99060" indent="-228600">
                        <a:lnSpc>
                          <a:spcPct val="108000"/>
                        </a:lnSpc>
                        <a:spcBef>
                          <a:spcPts val="695"/>
                        </a:spcBef>
                      </a:pPr>
                      <a:r>
                        <a:rPr sz="1200" dirty="0">
                          <a:latin typeface="宋体" panose="02010600030101010101" pitchFamily="2" charset="-122"/>
                          <a:cs typeface="宋体" panose="02010600030101010101" pitchFamily="2" charset="-122"/>
                        </a:rPr>
                        <a:t>与期望结果 一致</a:t>
                      </a:r>
                      <a:endParaRPr sz="1200">
                        <a:latin typeface="宋体" panose="02010600030101010101" pitchFamily="2" charset="-122"/>
                        <a:cs typeface="宋体" panose="02010600030101010101" pitchFamily="2" charset="-122"/>
                      </a:endParaRPr>
                    </a:p>
                  </a:txBody>
                  <a:tcPr marL="0" marR="0" marT="882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89">
                <a:tc>
                  <a:txBody>
                    <a:bodyPr/>
                    <a:lstStyle/>
                    <a:p>
                      <a:pPr algn="ctr">
                        <a:lnSpc>
                          <a:spcPct val="100000"/>
                        </a:lnSpc>
                        <a:spcBef>
                          <a:spcPts val="800"/>
                        </a:spcBef>
                      </a:pPr>
                      <a:r>
                        <a:rPr sz="1200" spc="-5" dirty="0">
                          <a:latin typeface="Calibri" panose="020F0502020204030204"/>
                          <a:cs typeface="Calibri" panose="020F0502020204030204"/>
                        </a:rPr>
                        <a:t>1.3</a:t>
                      </a:r>
                      <a:endParaRPr sz="1200">
                        <a:latin typeface="Calibri" panose="020F0502020204030204"/>
                        <a:cs typeface="Calibri" panose="020F0502020204030204"/>
                      </a:endParaRPr>
                    </a:p>
                  </a:txBody>
                  <a:tcPr marL="0" marR="0" marT="1016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点击多条视</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频观看</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有多条视频</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记录</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9" name="object 9"/>
          <p:cNvSpPr txBox="1"/>
          <p:nvPr/>
        </p:nvSpPr>
        <p:spPr>
          <a:xfrm>
            <a:off x="1224788" y="8738680"/>
            <a:ext cx="3545840" cy="643255"/>
          </a:xfrm>
          <a:prstGeom prst="rect">
            <a:avLst/>
          </a:prstGeom>
        </p:spPr>
        <p:txBody>
          <a:bodyPr vert="horz" wrap="square" lIns="0" tIns="132080" rIns="0" bIns="0" rtlCol="0">
            <a:spAutoFit/>
          </a:bodyPr>
          <a:lstStyle/>
          <a:p>
            <a:pPr marL="12700">
              <a:lnSpc>
                <a:spcPct val="100000"/>
              </a:lnSpc>
              <a:spcBef>
                <a:spcPts val="1040"/>
              </a:spcBef>
              <a:tabLst>
                <a:tab pos="804545" algn="l"/>
              </a:tabLst>
            </a:pPr>
            <a:r>
              <a:rPr sz="1400" b="1" dirty="0">
                <a:latin typeface="宋体" panose="02010600030101010101" pitchFamily="2" charset="-122"/>
                <a:cs typeface="宋体" panose="02010600030101010101" pitchFamily="2" charset="-122"/>
              </a:rPr>
              <a:t>5.1.10	</a:t>
            </a:r>
            <a:r>
              <a:rPr sz="1400" b="1" spc="-10" dirty="0">
                <a:latin typeface="黑体" panose="02010609060101010101" charset="-122"/>
                <a:cs typeface="黑体" panose="02010609060101010101" charset="-122"/>
              </a:rPr>
              <a:t>关</a:t>
            </a:r>
            <a:r>
              <a:rPr sz="1400" b="1" spc="-10" dirty="0">
                <a:latin typeface="黑体" panose="02010609060101010101" charset="-122"/>
                <a:cs typeface="黑体" panose="02010609060101010101" charset="-122"/>
              </a:rPr>
              <a:t>注列表</a:t>
            </a:r>
            <a:r>
              <a:rPr sz="1400" b="1" spc="5" dirty="0">
                <a:latin typeface="黑体" panose="02010609060101010101" charset="-122"/>
                <a:cs typeface="黑体" panose="02010609060101010101" charset="-122"/>
              </a:rPr>
              <a:t>测</a:t>
            </a:r>
            <a:r>
              <a:rPr sz="1400" b="1" spc="-10" dirty="0">
                <a:latin typeface="黑体" panose="02010609060101010101" charset="-122"/>
                <a:cs typeface="黑体" panose="02010609060101010101" charset="-122"/>
              </a:rPr>
              <a:t>试用</a:t>
            </a:r>
            <a:r>
              <a:rPr sz="1400" b="1" spc="-5" dirty="0">
                <a:latin typeface="黑体" panose="02010609060101010101" charset="-122"/>
                <a:cs typeface="黑体" panose="02010609060101010101" charset="-122"/>
              </a:rPr>
              <a:t>例</a:t>
            </a:r>
            <a:endParaRPr sz="1400">
              <a:latin typeface="黑体" panose="02010609060101010101" charset="-122"/>
              <a:cs typeface="黑体" panose="02010609060101010101" charset="-122"/>
            </a:endParaRPr>
          </a:p>
          <a:p>
            <a:pPr marL="1853565">
              <a:lnSpc>
                <a:spcPct val="100000"/>
              </a:lnSpc>
              <a:spcBef>
                <a:spcPts val="800"/>
              </a:spcBef>
            </a:pPr>
            <a:r>
              <a:rPr sz="1200" dirty="0">
                <a:latin typeface="宋体" panose="02010600030101010101" pitchFamily="2" charset="-122"/>
                <a:cs typeface="宋体" panose="02010600030101010101" pitchFamily="2" charset="-122"/>
              </a:rPr>
              <a:t>表</a:t>
            </a:r>
            <a:r>
              <a:rPr sz="1200" spc="-330" dirty="0">
                <a:latin typeface="宋体" panose="02010600030101010101" pitchFamily="2" charset="-122"/>
                <a:cs typeface="宋体" panose="02010600030101010101" pitchFamily="2" charset="-122"/>
              </a:rPr>
              <a:t> </a:t>
            </a:r>
            <a:r>
              <a:rPr sz="1200" spc="-5" dirty="0">
                <a:latin typeface="Calibri" panose="020F0502020204030204"/>
                <a:cs typeface="Calibri" panose="020F0502020204030204"/>
              </a:rPr>
              <a:t>5.9</a:t>
            </a:r>
            <a:r>
              <a:rPr sz="1200" spc="10" dirty="0">
                <a:latin typeface="Calibri" panose="020F0502020204030204"/>
                <a:cs typeface="Calibri" panose="020F0502020204030204"/>
              </a:rPr>
              <a:t> </a:t>
            </a:r>
            <a:r>
              <a:rPr sz="1200" dirty="0">
                <a:latin typeface="宋体" panose="02010600030101010101" pitchFamily="2" charset="-122"/>
                <a:cs typeface="宋体" panose="02010600030101010101" pitchFamily="2" charset="-122"/>
              </a:rPr>
              <a:t>关注列表测试用例</a:t>
            </a:r>
            <a:endParaRPr sz="1200">
              <a:latin typeface="宋体" panose="02010600030101010101" pitchFamily="2" charset="-122"/>
              <a:cs typeface="宋体" panose="02010600030101010101" pitchFamily="2" charset="-122"/>
            </a:endParaRPr>
          </a:p>
        </p:txBody>
      </p:sp>
      <p:sp>
        <p:nvSpPr>
          <p:cNvPr id="10" name="object 10"/>
          <p:cNvSpPr txBox="1"/>
          <p:nvPr/>
        </p:nvSpPr>
        <p:spPr>
          <a:xfrm>
            <a:off x="1072514" y="9384538"/>
            <a:ext cx="1957705" cy="203200"/>
          </a:xfrm>
          <a:prstGeom prst="rect">
            <a:avLst/>
          </a:prstGeom>
          <a:ln w="6096">
            <a:solidFill>
              <a:srgbClr val="000000"/>
            </a:solidFill>
          </a:ln>
        </p:spPr>
        <p:txBody>
          <a:bodyPr vert="horz" wrap="square" lIns="0" tIns="5080" rIns="0" bIns="0" rtlCol="0">
            <a:spAutoFit/>
          </a:bodyPr>
          <a:lstStyle/>
          <a:p>
            <a:pPr algn="ctr">
              <a:lnSpc>
                <a:spcPct val="100000"/>
              </a:lnSpc>
              <a:spcBef>
                <a:spcPts val="40"/>
              </a:spcBef>
            </a:pPr>
            <a:r>
              <a:rPr sz="1200" dirty="0">
                <a:latin typeface="宋体" panose="02010600030101010101" pitchFamily="2" charset="-122"/>
                <a:cs typeface="宋体" panose="02010600030101010101" pitchFamily="2" charset="-122"/>
              </a:rPr>
              <a:t>功能名称</a:t>
            </a:r>
            <a:endParaRPr sz="1200">
              <a:latin typeface="宋体" panose="02010600030101010101" pitchFamily="2" charset="-122"/>
              <a:cs typeface="宋体" panose="02010600030101010101" pitchFamily="2" charset="-122"/>
            </a:endParaRPr>
          </a:p>
        </p:txBody>
      </p:sp>
      <p:sp>
        <p:nvSpPr>
          <p:cNvPr id="11" name="object 11"/>
          <p:cNvSpPr txBox="1"/>
          <p:nvPr/>
        </p:nvSpPr>
        <p:spPr>
          <a:xfrm>
            <a:off x="3030220" y="9384538"/>
            <a:ext cx="3457575" cy="203200"/>
          </a:xfrm>
          <a:prstGeom prst="rect">
            <a:avLst/>
          </a:prstGeom>
          <a:ln w="6096">
            <a:solidFill>
              <a:srgbClr val="000000"/>
            </a:solidFill>
          </a:ln>
        </p:spPr>
        <p:txBody>
          <a:bodyPr vert="horz" wrap="square" lIns="0" tIns="5080" rIns="0" bIns="0" rtlCol="0">
            <a:spAutoFit/>
          </a:bodyPr>
          <a:lstStyle/>
          <a:p>
            <a:pPr algn="ctr">
              <a:lnSpc>
                <a:spcPct val="100000"/>
              </a:lnSpc>
              <a:spcBef>
                <a:spcPts val="40"/>
              </a:spcBef>
            </a:pPr>
            <a:r>
              <a:rPr sz="1200" dirty="0">
                <a:latin typeface="宋体" panose="02010600030101010101" pitchFamily="2" charset="-122"/>
                <a:cs typeface="宋体" panose="02010600030101010101" pitchFamily="2" charset="-122"/>
              </a:rPr>
              <a:t>关注列表</a:t>
            </a:r>
            <a:endParaRPr sz="1200">
              <a:latin typeface="宋体" panose="02010600030101010101" pitchFamily="2" charset="-122"/>
              <a:cs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graphicFrame>
        <p:nvGraphicFramePr>
          <p:cNvPr id="4" name="object 4"/>
          <p:cNvGraphicFramePr>
            <a:graphicFrameLocks noGrp="1"/>
          </p:cNvGraphicFramePr>
          <p:nvPr/>
        </p:nvGraphicFramePr>
        <p:xfrm>
          <a:off x="1069466" y="914400"/>
          <a:ext cx="5424805" cy="3028950"/>
        </p:xfrm>
        <a:graphic>
          <a:graphicData uri="http://schemas.openxmlformats.org/drawingml/2006/table">
            <a:tbl>
              <a:tblPr firstRow="1" bandRow="1">
                <a:tableStyleId>{2D5ABB26-0587-4C30-8999-92F81FD0307C}</a:tableStyleId>
              </a:tblPr>
              <a:tblGrid>
                <a:gridCol w="984250"/>
                <a:gridCol w="973455"/>
                <a:gridCol w="1508759"/>
                <a:gridCol w="974089"/>
                <a:gridCol w="974725"/>
              </a:tblGrid>
              <a:tr h="204470">
                <a:tc gridSpan="2">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测试目得</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marL="1041400">
                        <a:lnSpc>
                          <a:spcPct val="100000"/>
                        </a:lnSpc>
                        <a:spcBef>
                          <a:spcPts val="40"/>
                        </a:spcBef>
                      </a:pPr>
                      <a:r>
                        <a:rPr sz="1200" dirty="0">
                          <a:latin typeface="宋体" panose="02010600030101010101" pitchFamily="2" charset="-122"/>
                          <a:cs typeface="宋体" panose="02010600030101010101" pitchFamily="2" charset="-122"/>
                        </a:rPr>
                        <a:t>对关注作者进行管理</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69">
                <a:tc gridSpan="2">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预置条件</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gridSpan="3">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cPr marL="0" marR="0" marT="0" marB="0"/>
                </a:tc>
                <a:tc hMerge="1">
                  <a:tcPr marL="0" marR="0" marT="0" marB="0"/>
                </a:tc>
              </a:tr>
              <a:tr h="204470">
                <a:tc>
                  <a:txBody>
                    <a:bodyPr/>
                    <a:lstStyle/>
                    <a:p>
                      <a:pPr marL="635" algn="ctr">
                        <a:lnSpc>
                          <a:spcPct val="100000"/>
                        </a:lnSpc>
                        <a:spcBef>
                          <a:spcPts val="35"/>
                        </a:spcBef>
                      </a:pPr>
                      <a:r>
                        <a:rPr sz="1200" dirty="0">
                          <a:latin typeface="宋体" panose="02010600030101010101" pitchFamily="2" charset="-122"/>
                          <a:cs typeface="宋体" panose="02010600030101010101" pitchFamily="2" charset="-122"/>
                        </a:rPr>
                        <a:t>用例编号</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操作步骤</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输入数据</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2245">
                        <a:lnSpc>
                          <a:spcPct val="100000"/>
                        </a:lnSpc>
                        <a:spcBef>
                          <a:spcPts val="35"/>
                        </a:spcBef>
                      </a:pPr>
                      <a:r>
                        <a:rPr sz="1200" dirty="0">
                          <a:latin typeface="宋体" panose="02010600030101010101" pitchFamily="2" charset="-122"/>
                          <a:cs typeface="宋体" panose="02010600030101010101" pitchFamily="2" charset="-122"/>
                        </a:rPr>
                        <a:t>期望结果</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1610">
                        <a:lnSpc>
                          <a:spcPct val="100000"/>
                        </a:lnSpc>
                        <a:spcBef>
                          <a:spcPts val="35"/>
                        </a:spcBef>
                      </a:pPr>
                      <a:r>
                        <a:rPr sz="1200" dirty="0">
                          <a:latin typeface="宋体" panose="02010600030101010101" pitchFamily="2" charset="-122"/>
                          <a:cs typeface="宋体" panose="02010600030101010101" pitchFamily="2" charset="-122"/>
                        </a:rPr>
                        <a:t>执行结果</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90">
                <a:tc>
                  <a:txBody>
                    <a:bodyPr/>
                    <a:lstStyle/>
                    <a:p>
                      <a:pPr algn="ctr">
                        <a:lnSpc>
                          <a:spcPct val="100000"/>
                        </a:lnSpc>
                        <a:spcBef>
                          <a:spcPts val="800"/>
                        </a:spcBef>
                      </a:pPr>
                      <a:r>
                        <a:rPr sz="1200" spc="-5" dirty="0">
                          <a:latin typeface="Calibri" panose="020F0502020204030204"/>
                          <a:cs typeface="Calibri" panose="020F0502020204030204"/>
                        </a:rPr>
                        <a:t>1.1</a:t>
                      </a:r>
                      <a:endParaRPr sz="1200">
                        <a:latin typeface="Calibri" panose="020F0502020204030204"/>
                        <a:cs typeface="Calibri" panose="020F0502020204030204"/>
                      </a:endParaRPr>
                    </a:p>
                  </a:txBody>
                  <a:tcPr marL="0" marR="0" marT="1016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点击关注列</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表</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15"/>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350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获取关注分</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组</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5"/>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600709">
                <a:tc>
                  <a:txBody>
                    <a:bodyPr/>
                    <a:lstStyle/>
                    <a:p>
                      <a:pPr>
                        <a:lnSpc>
                          <a:spcPct val="100000"/>
                        </a:lnSpc>
                        <a:spcBef>
                          <a:spcPts val="25"/>
                        </a:spcBef>
                      </a:pPr>
                      <a:endParaRPr sz="1350">
                        <a:latin typeface="Times New Roman" panose="02020603050405020304"/>
                        <a:cs typeface="Times New Roman" panose="02020603050405020304"/>
                      </a:endParaRPr>
                    </a:p>
                    <a:p>
                      <a:pPr algn="ctr">
                        <a:lnSpc>
                          <a:spcPct val="100000"/>
                        </a:lnSpc>
                      </a:pPr>
                      <a:r>
                        <a:rPr sz="1200" spc="-5" dirty="0">
                          <a:latin typeface="Calibri" panose="020F0502020204030204"/>
                          <a:cs typeface="Calibri" panose="020F0502020204030204"/>
                        </a:rPr>
                        <a:t>1.2</a:t>
                      </a:r>
                      <a:endParaRPr sz="1200">
                        <a:latin typeface="Calibri" panose="020F0502020204030204"/>
                        <a:cs typeface="Calibri" panose="020F0502020204030204"/>
                      </a:endParaRPr>
                    </a:p>
                  </a:txBody>
                  <a:tcPr marL="0" marR="0" marT="317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34010" marR="97790" indent="-228600">
                        <a:lnSpc>
                          <a:spcPct val="108000"/>
                        </a:lnSpc>
                        <a:spcBef>
                          <a:spcPts val="705"/>
                        </a:spcBef>
                      </a:pPr>
                      <a:r>
                        <a:rPr sz="1200" dirty="0">
                          <a:latin typeface="宋体" panose="02010600030101010101" pitchFamily="2" charset="-122"/>
                          <a:cs typeface="宋体" panose="02010600030101010101" pitchFamily="2" charset="-122"/>
                        </a:rPr>
                        <a:t>点击相应得 分组</a:t>
                      </a:r>
                      <a:endParaRPr sz="1200">
                        <a:latin typeface="宋体" panose="02010600030101010101" pitchFamily="2" charset="-122"/>
                        <a:cs typeface="宋体" panose="02010600030101010101" pitchFamily="2" charset="-122"/>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0"/>
                        </a:spcBef>
                      </a:pPr>
                      <a:endParaRPr sz="1350">
                        <a:latin typeface="Times New Roman" panose="02020603050405020304"/>
                        <a:cs typeface="Times New Roman" panose="02020603050405020304"/>
                      </a:endParaRPr>
                    </a:p>
                    <a:p>
                      <a:pPr algn="ctr">
                        <a:lnSpc>
                          <a:spcPct val="100000"/>
                        </a:lnSpc>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6045">
                        <a:lnSpc>
                          <a:spcPct val="100000"/>
                        </a:lnSpc>
                        <a:spcBef>
                          <a:spcPts val="45"/>
                        </a:spcBef>
                      </a:pPr>
                      <a:r>
                        <a:rPr sz="1200" dirty="0">
                          <a:latin typeface="宋体" panose="02010600030101010101" pitchFamily="2" charset="-122"/>
                          <a:cs typeface="宋体" panose="02010600030101010101" pitchFamily="2" charset="-122"/>
                        </a:rPr>
                        <a:t>获取相应分</a:t>
                      </a:r>
                      <a:endParaRPr sz="1200">
                        <a:latin typeface="宋体" panose="02010600030101010101" pitchFamily="2" charset="-122"/>
                        <a:cs typeface="宋体" panose="02010600030101010101" pitchFamily="2" charset="-122"/>
                      </a:endParaRPr>
                    </a:p>
                    <a:p>
                      <a:pPr marL="410845" marR="97790" indent="-304800">
                        <a:lnSpc>
                          <a:spcPct val="108000"/>
                        </a:lnSpc>
                      </a:pPr>
                      <a:r>
                        <a:rPr sz="1200" dirty="0">
                          <a:latin typeface="宋体" panose="02010600030101010101" pitchFamily="2" charset="-122"/>
                          <a:cs typeface="宋体" panose="02010600030101010101" pitchFamily="2" charset="-122"/>
                        </a:rPr>
                        <a:t>组得关注用 户</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34010" marR="99060" indent="-228600">
                        <a:lnSpc>
                          <a:spcPct val="108000"/>
                        </a:lnSpc>
                        <a:spcBef>
                          <a:spcPts val="705"/>
                        </a:spcBef>
                      </a:pPr>
                      <a:r>
                        <a:rPr sz="1200" dirty="0">
                          <a:latin typeface="宋体" panose="02010600030101010101" pitchFamily="2" charset="-122"/>
                          <a:cs typeface="宋体" panose="02010600030101010101" pitchFamily="2" charset="-122"/>
                        </a:rPr>
                        <a:t>与期望结果 一致</a:t>
                      </a:r>
                      <a:endParaRPr sz="1200">
                        <a:latin typeface="宋体" panose="02010600030101010101" pitchFamily="2" charset="-122"/>
                        <a:cs typeface="宋体" panose="02010600030101010101" pitchFamily="2" charset="-122"/>
                      </a:endParaRPr>
                    </a:p>
                  </a:txBody>
                  <a:tcPr marL="0" marR="0" marT="895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90">
                <a:tc>
                  <a:txBody>
                    <a:bodyPr/>
                    <a:lstStyle/>
                    <a:p>
                      <a:pPr algn="ctr">
                        <a:lnSpc>
                          <a:spcPct val="100000"/>
                        </a:lnSpc>
                        <a:spcBef>
                          <a:spcPts val="800"/>
                        </a:spcBef>
                      </a:pPr>
                      <a:r>
                        <a:rPr sz="1200" spc="-5" dirty="0">
                          <a:latin typeface="Calibri" panose="020F0502020204030204"/>
                          <a:cs typeface="Calibri" panose="020F0502020204030204"/>
                        </a:rPr>
                        <a:t>1.3</a:t>
                      </a:r>
                      <a:endParaRPr sz="1200">
                        <a:latin typeface="Calibri" panose="020F0502020204030204"/>
                        <a:cs typeface="Calibri" panose="020F0502020204030204"/>
                      </a:endParaRPr>
                    </a:p>
                  </a:txBody>
                  <a:tcPr marL="0" marR="0" marT="1016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点击相应作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者</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20"/>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41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进入作者主</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页</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402589">
                <a:tc>
                  <a:txBody>
                    <a:bodyPr/>
                    <a:lstStyle/>
                    <a:p>
                      <a:pPr algn="ctr">
                        <a:lnSpc>
                          <a:spcPct val="100000"/>
                        </a:lnSpc>
                        <a:spcBef>
                          <a:spcPts val="795"/>
                        </a:spcBef>
                      </a:pPr>
                      <a:r>
                        <a:rPr sz="1200" spc="-5" dirty="0">
                          <a:latin typeface="Calibri" panose="020F0502020204030204"/>
                          <a:cs typeface="Calibri" panose="020F0502020204030204"/>
                        </a:rPr>
                        <a:t>1.4</a:t>
                      </a:r>
                      <a:endParaRPr sz="1200">
                        <a:latin typeface="Calibri" panose="020F0502020204030204"/>
                        <a:cs typeface="Calibri" panose="020F0502020204030204"/>
                      </a:endParaRPr>
                    </a:p>
                  </a:txBody>
                  <a:tcPr marL="0" marR="0" marT="10096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20"/>
                        </a:spcBef>
                      </a:pPr>
                      <a:r>
                        <a:rPr sz="1200" dirty="0">
                          <a:latin typeface="宋体" panose="02010600030101010101" pitchFamily="2" charset="-122"/>
                          <a:cs typeface="宋体" panose="02010600030101010101" pitchFamily="2" charset="-122"/>
                        </a:rPr>
                        <a:t>取消关注</a:t>
                      </a:r>
                      <a:endParaRPr sz="1200">
                        <a:latin typeface="宋体" panose="02010600030101010101" pitchFamily="2" charset="-122"/>
                        <a:cs typeface="宋体" panose="02010600030101010101" pitchFamily="2" charset="-122"/>
                      </a:endParaRPr>
                    </a:p>
                  </a:txBody>
                  <a:tcPr marL="0" marR="0" marT="1041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20"/>
                        </a:spcBef>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10413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取消作者得</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关注</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40"/>
                        </a:spcBef>
                      </a:pPr>
                      <a:r>
                        <a:rPr sz="1200" dirty="0">
                          <a:latin typeface="宋体" panose="02010600030101010101" pitchFamily="2" charset="-122"/>
                          <a:cs typeface="宋体" panose="02010600030101010101" pitchFamily="2" charset="-122"/>
                        </a:rPr>
                        <a:t>与期望结果</a:t>
                      </a:r>
                      <a:endParaRPr sz="1200">
                        <a:latin typeface="宋体" panose="02010600030101010101" pitchFamily="2" charset="-122"/>
                        <a:cs typeface="宋体" panose="02010600030101010101" pitchFamily="2" charset="-122"/>
                      </a:endParaRPr>
                    </a:p>
                    <a:p>
                      <a:pPr algn="ctr">
                        <a:lnSpc>
                          <a:spcPct val="100000"/>
                        </a:lnSpc>
                        <a:spcBef>
                          <a:spcPts val="120"/>
                        </a:spcBef>
                      </a:pPr>
                      <a:r>
                        <a:rPr sz="1200" dirty="0">
                          <a:latin typeface="宋体" panose="02010600030101010101" pitchFamily="2" charset="-122"/>
                          <a:cs typeface="宋体" panose="02010600030101010101" pitchFamily="2" charset="-122"/>
                        </a:rPr>
                        <a:t>一致</a:t>
                      </a:r>
                      <a:endParaRPr sz="1200">
                        <a:latin typeface="宋体" panose="02010600030101010101" pitchFamily="2" charset="-122"/>
                        <a:cs typeface="宋体" panose="02010600030101010101" pitchFamily="2" charset="-122"/>
                      </a:endParaRPr>
                    </a:p>
                  </a:txBody>
                  <a:tcPr marL="0" marR="0" marT="508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600710">
                <a:tc>
                  <a:txBody>
                    <a:bodyPr/>
                    <a:lstStyle/>
                    <a:p>
                      <a:pPr>
                        <a:lnSpc>
                          <a:spcPct val="100000"/>
                        </a:lnSpc>
                        <a:spcBef>
                          <a:spcPts val="20"/>
                        </a:spcBef>
                      </a:pPr>
                      <a:endParaRPr sz="1350">
                        <a:latin typeface="Times New Roman" panose="02020603050405020304"/>
                        <a:cs typeface="Times New Roman" panose="02020603050405020304"/>
                      </a:endParaRPr>
                    </a:p>
                    <a:p>
                      <a:pPr algn="ctr">
                        <a:lnSpc>
                          <a:spcPct val="100000"/>
                        </a:lnSpc>
                      </a:pPr>
                      <a:r>
                        <a:rPr sz="1200" spc="-5" dirty="0">
                          <a:latin typeface="Calibri" panose="020F0502020204030204"/>
                          <a:cs typeface="Calibri" panose="020F0502020204030204"/>
                        </a:rPr>
                        <a:t>1.5</a:t>
                      </a:r>
                      <a:endParaRPr sz="1200">
                        <a:latin typeface="Calibri" panose="020F0502020204030204"/>
                        <a:cs typeface="Calibri" panose="020F0502020204030204"/>
                      </a:endParaRPr>
                    </a:p>
                  </a:txBody>
                  <a:tcPr marL="0" marR="0" marT="254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10210" marR="97790" indent="-304800">
                        <a:lnSpc>
                          <a:spcPct val="108000"/>
                        </a:lnSpc>
                        <a:spcBef>
                          <a:spcPts val="700"/>
                        </a:spcBef>
                      </a:pPr>
                      <a:r>
                        <a:rPr sz="1200" dirty="0">
                          <a:latin typeface="宋体" panose="02010600030101010101" pitchFamily="2" charset="-122"/>
                          <a:cs typeface="宋体" panose="02010600030101010101" pitchFamily="2" charset="-122"/>
                        </a:rPr>
                        <a:t>调整关注分 组</a:t>
                      </a:r>
                      <a:endParaRPr sz="1200">
                        <a:latin typeface="宋体" panose="02010600030101010101" pitchFamily="2" charset="-122"/>
                        <a:cs typeface="宋体" panose="02010600030101010101" pitchFamily="2" charset="-122"/>
                      </a:endParaRPr>
                    </a:p>
                  </a:txBody>
                  <a:tcPr marL="0" marR="0" marT="889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45"/>
                        </a:spcBef>
                      </a:pPr>
                      <a:endParaRPr sz="1350">
                        <a:latin typeface="Times New Roman" panose="02020603050405020304"/>
                        <a:cs typeface="Times New Roman" panose="02020603050405020304"/>
                      </a:endParaRPr>
                    </a:p>
                    <a:p>
                      <a:pPr algn="ctr">
                        <a:lnSpc>
                          <a:spcPct val="100000"/>
                        </a:lnSpc>
                      </a:pPr>
                      <a:r>
                        <a:rPr sz="1200" dirty="0">
                          <a:latin typeface="宋体" panose="02010600030101010101" pitchFamily="2" charset="-122"/>
                          <a:cs typeface="宋体" panose="02010600030101010101" pitchFamily="2" charset="-122"/>
                        </a:rPr>
                        <a:t>无</a:t>
                      </a:r>
                      <a:endParaRPr sz="1200">
                        <a:latin typeface="宋体" panose="02010600030101010101" pitchFamily="2" charset="-122"/>
                        <a:cs typeface="宋体" panose="02010600030101010101" pitchFamily="2" charset="-122"/>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6045">
                        <a:lnSpc>
                          <a:spcPct val="100000"/>
                        </a:lnSpc>
                        <a:spcBef>
                          <a:spcPts val="35"/>
                        </a:spcBef>
                      </a:pPr>
                      <a:r>
                        <a:rPr sz="1200" dirty="0">
                          <a:latin typeface="宋体" panose="02010600030101010101" pitchFamily="2" charset="-122"/>
                          <a:cs typeface="宋体" panose="02010600030101010101" pitchFamily="2" charset="-122"/>
                        </a:rPr>
                        <a:t>关注作者被</a:t>
                      </a:r>
                      <a:endParaRPr sz="1200">
                        <a:latin typeface="宋体" panose="02010600030101010101" pitchFamily="2" charset="-122"/>
                        <a:cs typeface="宋体" panose="02010600030101010101" pitchFamily="2" charset="-122"/>
                      </a:endParaRPr>
                    </a:p>
                    <a:p>
                      <a:pPr marL="334645" marR="97790" indent="-228600">
                        <a:lnSpc>
                          <a:spcPct val="108000"/>
                        </a:lnSpc>
                        <a:spcBef>
                          <a:spcPts val="5"/>
                        </a:spcBef>
                      </a:pPr>
                      <a:r>
                        <a:rPr sz="1200" dirty="0">
                          <a:latin typeface="宋体" panose="02010600030101010101" pitchFamily="2" charset="-122"/>
                          <a:cs typeface="宋体" panose="02010600030101010101" pitchFamily="2" charset="-122"/>
                        </a:rPr>
                        <a:t>调到不同得 分组</a:t>
                      </a:r>
                      <a:endParaRPr sz="1200">
                        <a:latin typeface="宋体" panose="02010600030101010101" pitchFamily="2" charset="-122"/>
                        <a:cs typeface="宋体" panose="02010600030101010101" pitchFamily="2" charset="-122"/>
                      </a:endParaRPr>
                    </a:p>
                  </a:txBody>
                  <a:tcPr marL="0" marR="0" marT="444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34010" marR="99060" indent="-228600">
                        <a:lnSpc>
                          <a:spcPct val="108000"/>
                        </a:lnSpc>
                        <a:spcBef>
                          <a:spcPts val="700"/>
                        </a:spcBef>
                      </a:pPr>
                      <a:r>
                        <a:rPr sz="1200" dirty="0">
                          <a:latin typeface="宋体" panose="02010600030101010101" pitchFamily="2" charset="-122"/>
                          <a:cs typeface="宋体" panose="02010600030101010101" pitchFamily="2" charset="-122"/>
                        </a:rPr>
                        <a:t>与期望结果 一致</a:t>
                      </a:r>
                      <a:endParaRPr sz="1200">
                        <a:latin typeface="宋体" panose="02010600030101010101" pitchFamily="2" charset="-122"/>
                        <a:cs typeface="宋体" panose="02010600030101010101" pitchFamily="2" charset="-122"/>
                      </a:endParaRPr>
                    </a:p>
                  </a:txBody>
                  <a:tcPr marL="0" marR="0" marT="8890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57</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
        <p:nvSpPr>
          <p:cNvPr id="5" name="object 5"/>
          <p:cNvSpPr txBox="1"/>
          <p:nvPr/>
        </p:nvSpPr>
        <p:spPr>
          <a:xfrm>
            <a:off x="989075" y="4402963"/>
            <a:ext cx="5867400" cy="4303395"/>
          </a:xfrm>
          <a:prstGeom prst="rect">
            <a:avLst/>
          </a:prstGeom>
        </p:spPr>
        <p:txBody>
          <a:bodyPr vert="horz" wrap="square" lIns="0" tIns="12700" rIns="0" bIns="0" rtlCol="0">
            <a:spAutoFit/>
          </a:bodyPr>
          <a:lstStyle/>
          <a:p>
            <a:pPr marL="514985" lvl="1" indent="-363220">
              <a:lnSpc>
                <a:spcPct val="100000"/>
              </a:lnSpc>
              <a:spcBef>
                <a:spcPts val="100"/>
              </a:spcBef>
              <a:buAutoNum type="arabicPeriod" startAt="2"/>
              <a:tabLst>
                <a:tab pos="515620" algn="l"/>
              </a:tabLst>
            </a:pPr>
            <a:r>
              <a:rPr sz="1500" b="1" spc="-10" dirty="0">
                <a:latin typeface="黑体" panose="02010609060101010101" charset="-122"/>
                <a:cs typeface="黑体" panose="02010609060101010101" charset="-122"/>
              </a:rPr>
              <a:t>性</a:t>
            </a:r>
            <a:r>
              <a:rPr sz="1500" b="1" dirty="0">
                <a:latin typeface="黑体" panose="02010609060101010101" charset="-122"/>
                <a:cs typeface="黑体" panose="02010609060101010101" charset="-122"/>
              </a:rPr>
              <a:t>能</a:t>
            </a:r>
            <a:r>
              <a:rPr sz="1500" b="1" spc="-10" dirty="0">
                <a:latin typeface="黑体" panose="02010609060101010101" charset="-122"/>
                <a:cs typeface="黑体" panose="02010609060101010101" charset="-122"/>
              </a:rPr>
              <a:t>测试</a:t>
            </a:r>
            <a:endParaRPr sz="1500">
              <a:latin typeface="黑体" panose="02010609060101010101" charset="-122"/>
              <a:cs typeface="黑体" panose="02010609060101010101" charset="-122"/>
            </a:endParaRPr>
          </a:p>
          <a:p>
            <a:pPr lvl="1">
              <a:lnSpc>
                <a:spcPct val="100000"/>
              </a:lnSpc>
              <a:spcBef>
                <a:spcPts val="15"/>
              </a:spcBef>
              <a:buAutoNum type="arabicPeriod" startAt="2"/>
            </a:pPr>
            <a:endParaRPr sz="1250">
              <a:latin typeface="黑体" panose="02010609060101010101" charset="-122"/>
              <a:cs typeface="黑体" panose="02010609060101010101" charset="-122"/>
            </a:endParaRPr>
          </a:p>
          <a:p>
            <a:pPr marL="152400" marR="144780" indent="304800">
              <a:lnSpc>
                <a:spcPct val="163000"/>
              </a:lnSpc>
            </a:pPr>
            <a:r>
              <a:rPr sz="1200" dirty="0">
                <a:latin typeface="宋体" panose="02010600030101010101" pitchFamily="2" charset="-122"/>
                <a:cs typeface="宋体" panose="02010600030101010101" pitchFamily="2" charset="-122"/>
              </a:rPr>
              <a:t>在性能测试阶段主要针对平均响应时间、处理时间两项指标评判性能优劣。利 用</a:t>
            </a:r>
            <a:r>
              <a:rPr sz="1200" spc="-3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JMeter</a:t>
            </a:r>
            <a:r>
              <a:rPr sz="1200" spc="-3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对性能进行测试</a:t>
            </a:r>
            <a:r>
              <a:rPr sz="900" baseline="56000" dirty="0">
                <a:latin typeface="宋体" panose="02010600030101010101" pitchFamily="2" charset="-122"/>
                <a:cs typeface="宋体" panose="02010600030101010101" pitchFamily="2" charset="-122"/>
              </a:rPr>
              <a:t>[19]</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登录注册阶段响应时间和处理时间都小于</a:t>
            </a:r>
            <a:r>
              <a:rPr sz="1200" spc="-330" dirty="0">
                <a:latin typeface="宋体" panose="02010600030101010101" pitchFamily="2" charset="-122"/>
                <a:cs typeface="宋体" panose="02010600030101010101" pitchFamily="2" charset="-122"/>
              </a:rPr>
              <a:t> </a:t>
            </a:r>
            <a:r>
              <a:rPr sz="1200" spc="-60" dirty="0">
                <a:latin typeface="宋体" panose="02010600030101010101" pitchFamily="2" charset="-122"/>
                <a:cs typeface="宋体" panose="02010600030101010101" pitchFamily="2" charset="-122"/>
              </a:rPr>
              <a:t>1s，</a:t>
            </a:r>
            <a:r>
              <a:rPr sz="1200" dirty="0">
                <a:latin typeface="宋体" panose="02010600030101010101" pitchFamily="2" charset="-122"/>
                <a:cs typeface="宋体" panose="02010600030101010101" pitchFamily="2" charset="-122"/>
              </a:rPr>
              <a:t>其中弹 幕系统压力比较大，为保证每条弹幕都能得到处理，使用</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RabbitMQ</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进行削峰处理， 添加死信队列，解决消息以为一些不可知的情况不能被消费引起的报错，对死信队 列消息添加过期时间，对消息消费做最后处理。为提高弹幕系统反应效率，使用 ThreadPoolExecutor</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线程池进行异步处理，推送弹幕和存储弹幕同时进行；JMeter  压测响应时间由</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67ms</a:t>
            </a:r>
            <a:r>
              <a:rPr sz="1200" spc="-3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降到</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19ms，吞吐量由</a:t>
            </a:r>
            <a:r>
              <a:rPr sz="1200" spc="-3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16/s</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增加到</a:t>
            </a:r>
            <a:r>
              <a:rPr sz="1200" spc="-3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111/s。总体而言，系统相 对稳定且响应率较高。</a:t>
            </a:r>
            <a:endParaRPr sz="1200">
              <a:latin typeface="宋体" panose="02010600030101010101" pitchFamily="2" charset="-122"/>
              <a:cs typeface="宋体" panose="02010600030101010101" pitchFamily="2" charset="-122"/>
            </a:endParaRPr>
          </a:p>
          <a:p>
            <a:pPr>
              <a:lnSpc>
                <a:spcPct val="100000"/>
              </a:lnSpc>
            </a:pPr>
            <a:endParaRPr sz="1200">
              <a:latin typeface="宋体" panose="02010600030101010101" pitchFamily="2" charset="-122"/>
              <a:cs typeface="宋体" panose="02010600030101010101" pitchFamily="2" charset="-122"/>
            </a:endParaRPr>
          </a:p>
          <a:p>
            <a:pPr marL="514985" lvl="1" indent="-363220">
              <a:lnSpc>
                <a:spcPct val="100000"/>
              </a:lnSpc>
              <a:spcBef>
                <a:spcPts val="960"/>
              </a:spcBef>
              <a:buAutoNum type="arabicPeriod" startAt="3"/>
              <a:tabLst>
                <a:tab pos="515620" algn="l"/>
              </a:tabLst>
            </a:pPr>
            <a:r>
              <a:rPr sz="1500" b="1" spc="-10" dirty="0">
                <a:latin typeface="黑体" panose="02010609060101010101" charset="-122"/>
                <a:cs typeface="黑体" panose="02010609060101010101" charset="-122"/>
              </a:rPr>
              <a:t>本</a:t>
            </a:r>
            <a:r>
              <a:rPr sz="1500" b="1" dirty="0">
                <a:latin typeface="黑体" panose="02010609060101010101" charset="-122"/>
                <a:cs typeface="黑体" panose="02010609060101010101" charset="-122"/>
              </a:rPr>
              <a:t>章</a:t>
            </a:r>
            <a:r>
              <a:rPr sz="1500" b="1" spc="-10" dirty="0">
                <a:latin typeface="黑体" panose="02010609060101010101" charset="-122"/>
                <a:cs typeface="黑体" panose="02010609060101010101" charset="-122"/>
              </a:rPr>
              <a:t>小结</a:t>
            </a:r>
            <a:endParaRPr sz="1500">
              <a:latin typeface="黑体" panose="02010609060101010101" charset="-122"/>
              <a:cs typeface="黑体" panose="02010609060101010101" charset="-122"/>
            </a:endParaRPr>
          </a:p>
          <a:p>
            <a:pPr marL="152400" marR="152400" indent="266700" algn="just">
              <a:lnSpc>
                <a:spcPct val="163000"/>
              </a:lnSpc>
              <a:spcBef>
                <a:spcPts val="230"/>
              </a:spcBef>
            </a:pPr>
            <a:r>
              <a:rPr sz="1200" dirty="0">
                <a:latin typeface="宋体" panose="02010600030101010101" pitchFamily="2" charset="-122"/>
                <a:cs typeface="宋体" panose="02010600030101010101" pitchFamily="2" charset="-122"/>
              </a:rPr>
              <a:t>系统测试作为必不可少的一个环节</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主要涉及功能与性能方面</a:t>
            </a:r>
            <a:r>
              <a:rPr sz="1200" spc="-1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根据功能测试用 例记录情况以及对测试结果的分析</a:t>
            </a:r>
            <a:r>
              <a:rPr sz="1200" spc="-6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可以确定</a:t>
            </a:r>
            <a:r>
              <a:rPr sz="1200" spc="-345" dirty="0">
                <a:latin typeface="宋体" panose="02010600030101010101" pitchFamily="2" charset="-122"/>
                <a:cs typeface="宋体" panose="02010600030101010101" pitchFamily="2" charset="-122"/>
              </a:rPr>
              <a:t> </a:t>
            </a:r>
            <a:r>
              <a:rPr sz="1200" spc="-5" dirty="0">
                <a:latin typeface="Times New Roman" panose="02020603050405020304"/>
                <a:cs typeface="Times New Roman" panose="02020603050405020304"/>
              </a:rPr>
              <a:t>Vlog</a:t>
            </a:r>
            <a:r>
              <a:rPr sz="1200" spc="-40" dirty="0">
                <a:latin typeface="Times New Roman" panose="02020603050405020304"/>
                <a:cs typeface="Times New Roman" panose="02020603050405020304"/>
              </a:rPr>
              <a:t> </a:t>
            </a:r>
            <a:r>
              <a:rPr sz="1200" dirty="0">
                <a:latin typeface="宋体" panose="02010600030101010101" pitchFamily="2" charset="-122"/>
                <a:cs typeface="宋体" panose="02010600030101010101" pitchFamily="2" charset="-122"/>
              </a:rPr>
              <a:t>视频平台功能实现以及性能都达 到了预期。</a:t>
            </a:r>
            <a:endParaRPr sz="1200">
              <a:latin typeface="宋体" panose="02010600030101010101" pitchFamily="2" charset="-122"/>
              <a:cs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1128775" y="1012190"/>
            <a:ext cx="5656580" cy="4391660"/>
          </a:xfrm>
          <a:prstGeom prst="rect">
            <a:avLst/>
          </a:prstGeom>
        </p:spPr>
        <p:txBody>
          <a:bodyPr vert="horz" wrap="square" lIns="0" tIns="12065" rIns="0" bIns="0" rtlCol="0">
            <a:spAutoFit/>
          </a:bodyPr>
          <a:lstStyle/>
          <a:p>
            <a:pPr marR="71755" algn="ctr">
              <a:lnSpc>
                <a:spcPct val="100000"/>
              </a:lnSpc>
              <a:spcBef>
                <a:spcPts val="95"/>
              </a:spcBef>
            </a:pPr>
            <a:r>
              <a:rPr sz="1600" b="1" spc="-5" dirty="0">
                <a:latin typeface="黑体" panose="02010609060101010101" charset="-122"/>
                <a:cs typeface="黑体" panose="02010609060101010101" charset="-122"/>
              </a:rPr>
              <a:t>第六</a:t>
            </a:r>
            <a:r>
              <a:rPr sz="1600" b="1" spc="-15" dirty="0">
                <a:latin typeface="黑体" panose="02010609060101010101" charset="-122"/>
                <a:cs typeface="黑体" panose="02010609060101010101" charset="-122"/>
              </a:rPr>
              <a:t>章</a:t>
            </a:r>
            <a:r>
              <a:rPr sz="1600" b="1" spc="5" dirty="0">
                <a:latin typeface="黑体" panose="02010609060101010101" charset="-122"/>
                <a:cs typeface="黑体" panose="02010609060101010101" charset="-122"/>
              </a:rPr>
              <a:t> </a:t>
            </a:r>
            <a:r>
              <a:rPr sz="1600" b="1" spc="-5" dirty="0">
                <a:latin typeface="黑体" panose="02010609060101010101" charset="-122"/>
                <a:cs typeface="黑体" panose="02010609060101010101" charset="-122"/>
              </a:rPr>
              <a:t>总</a:t>
            </a:r>
            <a:r>
              <a:rPr sz="1600" b="1" spc="-5" dirty="0">
                <a:latin typeface="黑体" panose="02010609060101010101" charset="-122"/>
                <a:cs typeface="黑体" panose="02010609060101010101" charset="-122"/>
              </a:rPr>
              <a:t>结及</a:t>
            </a:r>
            <a:r>
              <a:rPr sz="1600" b="1" spc="-15" dirty="0">
                <a:latin typeface="黑体" panose="02010609060101010101" charset="-122"/>
                <a:cs typeface="黑体" panose="02010609060101010101" charset="-122"/>
              </a:rPr>
              <a:t>展望</a:t>
            </a:r>
            <a:endParaRPr sz="1600">
              <a:latin typeface="黑体" panose="02010609060101010101" charset="-122"/>
              <a:cs typeface="黑体" panose="02010609060101010101" charset="-122"/>
            </a:endParaRPr>
          </a:p>
          <a:p>
            <a:pPr>
              <a:lnSpc>
                <a:spcPct val="100000"/>
              </a:lnSpc>
              <a:spcBef>
                <a:spcPts val="55"/>
              </a:spcBef>
            </a:pPr>
            <a:endParaRPr sz="1550">
              <a:latin typeface="黑体" panose="02010609060101010101" charset="-122"/>
              <a:cs typeface="黑体" panose="02010609060101010101" charset="-122"/>
            </a:endParaRPr>
          </a:p>
          <a:p>
            <a:pPr marL="12700" marR="81280" indent="304800" algn="just">
              <a:lnSpc>
                <a:spcPct val="163000"/>
              </a:lnSpc>
            </a:pPr>
            <a:r>
              <a:rPr sz="1200" dirty="0">
                <a:solidFill>
                  <a:srgbClr val="0D0D0D"/>
                </a:solidFill>
                <a:latin typeface="宋体" panose="02010600030101010101" pitchFamily="2" charset="-122"/>
                <a:cs typeface="宋体" panose="02010600030101010101" pitchFamily="2" charset="-122"/>
              </a:rPr>
              <a:t>设计并实现基于</a:t>
            </a:r>
            <a:r>
              <a:rPr sz="1200" spc="-25" dirty="0">
                <a:solidFill>
                  <a:srgbClr val="0D0D0D"/>
                </a:solidFill>
                <a:latin typeface="宋体" panose="02010600030101010101" pitchFamily="2" charset="-122"/>
                <a:cs typeface="宋体" panose="02010600030101010101" pitchFamily="2" charset="-122"/>
              </a:rPr>
              <a:t> </a:t>
            </a:r>
            <a:r>
              <a:rPr sz="1200" dirty="0">
                <a:solidFill>
                  <a:srgbClr val="0D0D0D"/>
                </a:solidFill>
                <a:latin typeface="宋体" panose="02010600030101010101" pitchFamily="2" charset="-122"/>
                <a:cs typeface="宋体" panose="02010600030101010101" pitchFamily="2" charset="-122"/>
              </a:rPr>
              <a:t>SpringBoot</a:t>
            </a:r>
            <a:r>
              <a:rPr sz="1200" spc="-350" dirty="0">
                <a:solidFill>
                  <a:srgbClr val="0D0D0D"/>
                </a:solidFill>
                <a:latin typeface="宋体" panose="02010600030101010101" pitchFamily="2" charset="-122"/>
                <a:cs typeface="宋体" panose="02010600030101010101" pitchFamily="2" charset="-122"/>
              </a:rPr>
              <a:t> </a:t>
            </a:r>
            <a:r>
              <a:rPr sz="1200" spc="275" dirty="0">
                <a:solidFill>
                  <a:srgbClr val="0D0D0D"/>
                </a:solidFill>
                <a:latin typeface="宋体" panose="02010600030101010101" pitchFamily="2" charset="-122"/>
                <a:cs typeface="宋体" panose="02010600030101010101" pitchFamily="2" charset="-122"/>
              </a:rPr>
              <a:t>和</a:t>
            </a:r>
            <a:r>
              <a:rPr sz="1200" dirty="0">
                <a:solidFill>
                  <a:srgbClr val="0D0D0D"/>
                </a:solidFill>
                <a:latin typeface="宋体" panose="02010600030101010101" pitchFamily="2" charset="-122"/>
                <a:cs typeface="宋体" panose="02010600030101010101" pitchFamily="2" charset="-122"/>
              </a:rPr>
              <a:t>ElasticSearch</a:t>
            </a:r>
            <a:r>
              <a:rPr sz="1200" spc="-20" dirty="0">
                <a:solidFill>
                  <a:srgbClr val="0D0D0D"/>
                </a:solidFill>
                <a:latin typeface="宋体" panose="02010600030101010101" pitchFamily="2" charset="-122"/>
                <a:cs typeface="宋体" panose="02010600030101010101" pitchFamily="2" charset="-122"/>
              </a:rPr>
              <a:t> </a:t>
            </a:r>
            <a:r>
              <a:rPr sz="1200" dirty="0">
                <a:solidFill>
                  <a:srgbClr val="0D0D0D"/>
                </a:solidFill>
                <a:latin typeface="宋体" panose="02010600030101010101" pitchFamily="2" charset="-122"/>
                <a:cs typeface="宋体" panose="02010600030101010101" pitchFamily="2" charset="-122"/>
              </a:rPr>
              <a:t>的</a:t>
            </a:r>
            <a:r>
              <a:rPr sz="1200" spc="-25" dirty="0">
                <a:solidFill>
                  <a:srgbClr val="0D0D0D"/>
                </a:solidFill>
                <a:latin typeface="宋体" panose="02010600030101010101" pitchFamily="2" charset="-122"/>
                <a:cs typeface="宋体" panose="02010600030101010101" pitchFamily="2" charset="-122"/>
              </a:rPr>
              <a:t> </a:t>
            </a:r>
            <a:r>
              <a:rPr sz="1200" dirty="0">
                <a:solidFill>
                  <a:srgbClr val="0D0D0D"/>
                </a:solidFill>
                <a:latin typeface="宋体" panose="02010600030101010101" pitchFamily="2" charset="-122"/>
                <a:cs typeface="宋体" panose="02010600030101010101" pitchFamily="2" charset="-122"/>
              </a:rPr>
              <a:t>VL0G</a:t>
            </a:r>
            <a:r>
              <a:rPr sz="1200" spc="-20" dirty="0">
                <a:solidFill>
                  <a:srgbClr val="0D0D0D"/>
                </a:solidFill>
                <a:latin typeface="宋体" panose="02010600030101010101" pitchFamily="2" charset="-122"/>
                <a:cs typeface="宋体" panose="02010600030101010101" pitchFamily="2" charset="-122"/>
              </a:rPr>
              <a:t> </a:t>
            </a:r>
            <a:r>
              <a:rPr sz="1200" dirty="0">
                <a:solidFill>
                  <a:srgbClr val="0D0D0D"/>
                </a:solidFill>
                <a:latin typeface="宋体" panose="02010600030101010101" pitchFamily="2" charset="-122"/>
                <a:cs typeface="宋体" panose="02010600030101010101" pitchFamily="2" charset="-122"/>
              </a:rPr>
              <a:t>共享平台,包括注册登 </a:t>
            </a:r>
            <a:r>
              <a:rPr sz="1200" spc="10" dirty="0">
                <a:solidFill>
                  <a:srgbClr val="0D0D0D"/>
                </a:solidFill>
                <a:latin typeface="宋体" panose="02010600030101010101" pitchFamily="2" charset="-122"/>
                <a:cs typeface="宋体" panose="02010600030101010101" pitchFamily="2" charset="-122"/>
              </a:rPr>
              <a:t>录</a:t>
            </a:r>
            <a:r>
              <a:rPr sz="1200" spc="20" dirty="0">
                <a:solidFill>
                  <a:srgbClr val="0D0D0D"/>
                </a:solidFill>
                <a:latin typeface="宋体" panose="02010600030101010101" pitchFamily="2" charset="-122"/>
                <a:cs typeface="宋体" panose="02010600030101010101" pitchFamily="2" charset="-122"/>
              </a:rPr>
              <a:t>，</a:t>
            </a:r>
            <a:r>
              <a:rPr sz="1200" spc="10" dirty="0">
                <a:solidFill>
                  <a:srgbClr val="0D0D0D"/>
                </a:solidFill>
                <a:latin typeface="宋体" panose="02010600030101010101" pitchFamily="2" charset="-122"/>
                <a:cs typeface="宋体" panose="02010600030101010101" pitchFamily="2" charset="-122"/>
              </a:rPr>
              <a:t>视频上</a:t>
            </a:r>
            <a:r>
              <a:rPr sz="1200" spc="20" dirty="0">
                <a:solidFill>
                  <a:srgbClr val="0D0D0D"/>
                </a:solidFill>
                <a:latin typeface="宋体" panose="02010600030101010101" pitchFamily="2" charset="-122"/>
                <a:cs typeface="宋体" panose="02010600030101010101" pitchFamily="2" charset="-122"/>
              </a:rPr>
              <a:t>传</a:t>
            </a:r>
            <a:r>
              <a:rPr sz="1200" spc="10" dirty="0">
                <a:solidFill>
                  <a:srgbClr val="0D0D0D"/>
                </a:solidFill>
                <a:latin typeface="宋体" panose="02010600030101010101" pitchFamily="2" charset="-122"/>
                <a:cs typeface="宋体" panose="02010600030101010101" pitchFamily="2" charset="-122"/>
              </a:rPr>
              <a:t>，视</a:t>
            </a:r>
            <a:r>
              <a:rPr sz="1200" spc="20" dirty="0">
                <a:solidFill>
                  <a:srgbClr val="0D0D0D"/>
                </a:solidFill>
                <a:latin typeface="宋体" panose="02010600030101010101" pitchFamily="2" charset="-122"/>
                <a:cs typeface="宋体" panose="02010600030101010101" pitchFamily="2" charset="-122"/>
              </a:rPr>
              <a:t>频</a:t>
            </a:r>
            <a:r>
              <a:rPr sz="1200" spc="10" dirty="0">
                <a:solidFill>
                  <a:srgbClr val="0D0D0D"/>
                </a:solidFill>
                <a:latin typeface="宋体" panose="02010600030101010101" pitchFamily="2" charset="-122"/>
                <a:cs typeface="宋体" panose="02010600030101010101" pitchFamily="2" charset="-122"/>
              </a:rPr>
              <a:t>播放，</a:t>
            </a:r>
            <a:r>
              <a:rPr sz="1200" spc="20" dirty="0">
                <a:solidFill>
                  <a:srgbClr val="0D0D0D"/>
                </a:solidFill>
                <a:latin typeface="宋体" panose="02010600030101010101" pitchFamily="2" charset="-122"/>
                <a:cs typeface="宋体" panose="02010600030101010101" pitchFamily="2" charset="-122"/>
              </a:rPr>
              <a:t>视</a:t>
            </a:r>
            <a:r>
              <a:rPr sz="1200" spc="10" dirty="0">
                <a:solidFill>
                  <a:srgbClr val="0D0D0D"/>
                </a:solidFill>
                <a:latin typeface="宋体" panose="02010600030101010101" pitchFamily="2" charset="-122"/>
                <a:cs typeface="宋体" panose="02010600030101010101" pitchFamily="2" charset="-122"/>
              </a:rPr>
              <a:t>频审</a:t>
            </a:r>
            <a:r>
              <a:rPr sz="1200" spc="20" dirty="0">
                <a:solidFill>
                  <a:srgbClr val="0D0D0D"/>
                </a:solidFill>
                <a:latin typeface="宋体" panose="02010600030101010101" pitchFamily="2" charset="-122"/>
                <a:cs typeface="宋体" panose="02010600030101010101" pitchFamily="2" charset="-122"/>
              </a:rPr>
              <a:t>核</a:t>
            </a:r>
            <a:r>
              <a:rPr sz="1200" spc="10" dirty="0">
                <a:solidFill>
                  <a:srgbClr val="0D0D0D"/>
                </a:solidFill>
                <a:latin typeface="宋体" panose="02010600030101010101" pitchFamily="2" charset="-122"/>
                <a:cs typeface="宋体" panose="02010600030101010101" pitchFamily="2" charset="-122"/>
              </a:rPr>
              <a:t>，视频</a:t>
            </a:r>
            <a:r>
              <a:rPr sz="1200" spc="20" dirty="0">
                <a:solidFill>
                  <a:srgbClr val="0D0D0D"/>
                </a:solidFill>
                <a:latin typeface="宋体" panose="02010600030101010101" pitchFamily="2" charset="-122"/>
                <a:cs typeface="宋体" panose="02010600030101010101" pitchFamily="2" charset="-122"/>
              </a:rPr>
              <a:t>报</a:t>
            </a:r>
            <a:r>
              <a:rPr sz="1200" spc="10" dirty="0">
                <a:solidFill>
                  <a:srgbClr val="0D0D0D"/>
                </a:solidFill>
                <a:latin typeface="宋体" panose="02010600030101010101" pitchFamily="2" charset="-122"/>
                <a:cs typeface="宋体" panose="02010600030101010101" pitchFamily="2" charset="-122"/>
              </a:rPr>
              <a:t>料，</a:t>
            </a:r>
            <a:r>
              <a:rPr sz="1200" spc="20" dirty="0">
                <a:solidFill>
                  <a:srgbClr val="0D0D0D"/>
                </a:solidFill>
                <a:latin typeface="宋体" panose="02010600030101010101" pitchFamily="2" charset="-122"/>
                <a:cs typeface="宋体" panose="02010600030101010101" pitchFamily="2" charset="-122"/>
              </a:rPr>
              <a:t>弹</a:t>
            </a:r>
            <a:r>
              <a:rPr sz="1200" spc="10" dirty="0">
                <a:solidFill>
                  <a:srgbClr val="0D0D0D"/>
                </a:solidFill>
                <a:latin typeface="宋体" panose="02010600030101010101" pitchFamily="2" charset="-122"/>
                <a:cs typeface="宋体" panose="02010600030101010101" pitchFamily="2" charset="-122"/>
              </a:rPr>
              <a:t>幕，评</a:t>
            </a:r>
            <a:r>
              <a:rPr sz="1200" spc="20" dirty="0">
                <a:solidFill>
                  <a:srgbClr val="0D0D0D"/>
                </a:solidFill>
                <a:latin typeface="宋体" panose="02010600030101010101" pitchFamily="2" charset="-122"/>
                <a:cs typeface="宋体" panose="02010600030101010101" pitchFamily="2" charset="-122"/>
              </a:rPr>
              <a:t>论</a:t>
            </a:r>
            <a:r>
              <a:rPr sz="1200" spc="10" dirty="0">
                <a:solidFill>
                  <a:srgbClr val="0D0D0D"/>
                </a:solidFill>
                <a:latin typeface="宋体" panose="02010600030101010101" pitchFamily="2" charset="-122"/>
                <a:cs typeface="宋体" panose="02010600030101010101" pitchFamily="2" charset="-122"/>
              </a:rPr>
              <a:t>，点</a:t>
            </a:r>
            <a:r>
              <a:rPr sz="1200" spc="20" dirty="0">
                <a:solidFill>
                  <a:srgbClr val="0D0D0D"/>
                </a:solidFill>
                <a:latin typeface="宋体" panose="02010600030101010101" pitchFamily="2" charset="-122"/>
                <a:cs typeface="宋体" panose="02010600030101010101" pitchFamily="2" charset="-122"/>
              </a:rPr>
              <a:t>赞</a:t>
            </a:r>
            <a:r>
              <a:rPr sz="1200" spc="10" dirty="0">
                <a:solidFill>
                  <a:srgbClr val="0D0D0D"/>
                </a:solidFill>
                <a:latin typeface="宋体" panose="02010600030101010101" pitchFamily="2" charset="-122"/>
                <a:cs typeface="宋体" panose="02010600030101010101" pitchFamily="2" charset="-122"/>
              </a:rPr>
              <a:t>收藏，</a:t>
            </a:r>
            <a:r>
              <a:rPr sz="1200" spc="20" dirty="0">
                <a:solidFill>
                  <a:srgbClr val="0D0D0D"/>
                </a:solidFill>
                <a:latin typeface="宋体" panose="02010600030101010101" pitchFamily="2" charset="-122"/>
                <a:cs typeface="宋体" panose="02010600030101010101" pitchFamily="2" charset="-122"/>
              </a:rPr>
              <a:t>搜</a:t>
            </a:r>
            <a:r>
              <a:rPr sz="1200" spc="10" dirty="0">
                <a:solidFill>
                  <a:srgbClr val="0D0D0D"/>
                </a:solidFill>
                <a:latin typeface="宋体" panose="02010600030101010101" pitchFamily="2" charset="-122"/>
                <a:cs typeface="宋体" panose="02010600030101010101" pitchFamily="2" charset="-122"/>
              </a:rPr>
              <a:t>索</a:t>
            </a:r>
            <a:r>
              <a:rPr sz="1200" dirty="0">
                <a:solidFill>
                  <a:srgbClr val="0D0D0D"/>
                </a:solidFill>
                <a:latin typeface="宋体" panose="02010600030101010101" pitchFamily="2" charset="-122"/>
                <a:cs typeface="宋体" panose="02010600030101010101" pitchFamily="2" charset="-122"/>
              </a:rPr>
              <a:t>， </a:t>
            </a:r>
            <a:r>
              <a:rPr sz="1200" spc="10" dirty="0">
                <a:solidFill>
                  <a:srgbClr val="0D0D0D"/>
                </a:solidFill>
                <a:latin typeface="宋体" panose="02010600030101010101" pitchFamily="2" charset="-122"/>
                <a:cs typeface="宋体" panose="02010600030101010101" pitchFamily="2" charset="-122"/>
              </a:rPr>
              <a:t>主</a:t>
            </a:r>
            <a:r>
              <a:rPr sz="1200" spc="20" dirty="0">
                <a:solidFill>
                  <a:srgbClr val="0D0D0D"/>
                </a:solidFill>
                <a:latin typeface="宋体" panose="02010600030101010101" pitchFamily="2" charset="-122"/>
                <a:cs typeface="宋体" panose="02010600030101010101" pitchFamily="2" charset="-122"/>
              </a:rPr>
              <a:t>页</a:t>
            </a:r>
            <a:r>
              <a:rPr sz="1200" spc="10" dirty="0">
                <a:solidFill>
                  <a:srgbClr val="0D0D0D"/>
                </a:solidFill>
                <a:latin typeface="宋体" panose="02010600030101010101" pitchFamily="2" charset="-122"/>
                <a:cs typeface="宋体" panose="02010600030101010101" pitchFamily="2" charset="-122"/>
              </a:rPr>
              <a:t>，私信</a:t>
            </a:r>
            <a:r>
              <a:rPr sz="1200" spc="20" dirty="0">
                <a:solidFill>
                  <a:srgbClr val="0D0D0D"/>
                </a:solidFill>
                <a:latin typeface="宋体" panose="02010600030101010101" pitchFamily="2" charset="-122"/>
                <a:cs typeface="宋体" panose="02010600030101010101" pitchFamily="2" charset="-122"/>
              </a:rPr>
              <a:t>等</a:t>
            </a:r>
            <a:r>
              <a:rPr sz="1200" spc="10" dirty="0">
                <a:solidFill>
                  <a:srgbClr val="0D0D0D"/>
                </a:solidFill>
                <a:latin typeface="宋体" panose="02010600030101010101" pitchFamily="2" charset="-122"/>
                <a:cs typeface="宋体" panose="02010600030101010101" pitchFamily="2" charset="-122"/>
              </a:rPr>
              <a:t>功能</a:t>
            </a:r>
            <a:r>
              <a:rPr sz="1200" spc="20" dirty="0">
                <a:solidFill>
                  <a:srgbClr val="0D0D0D"/>
                </a:solidFill>
                <a:latin typeface="宋体" panose="02010600030101010101" pitchFamily="2" charset="-122"/>
                <a:cs typeface="宋体" panose="02010600030101010101" pitchFamily="2" charset="-122"/>
              </a:rPr>
              <a:t>。</a:t>
            </a:r>
            <a:r>
              <a:rPr sz="1200" spc="10" dirty="0">
                <a:solidFill>
                  <a:srgbClr val="0D0D0D"/>
                </a:solidFill>
                <a:latin typeface="宋体" panose="02010600030101010101" pitchFamily="2" charset="-122"/>
                <a:cs typeface="宋体" panose="02010600030101010101" pitchFamily="2" charset="-122"/>
              </a:rPr>
              <a:t>通过对</a:t>
            </a:r>
            <a:r>
              <a:rPr sz="1200" spc="20" dirty="0">
                <a:solidFill>
                  <a:srgbClr val="0D0D0D"/>
                </a:solidFill>
                <a:latin typeface="宋体" panose="02010600030101010101" pitchFamily="2" charset="-122"/>
                <a:cs typeface="宋体" panose="02010600030101010101" pitchFamily="2" charset="-122"/>
              </a:rPr>
              <a:t>用</a:t>
            </a:r>
            <a:r>
              <a:rPr sz="1200" spc="10" dirty="0">
                <a:solidFill>
                  <a:srgbClr val="0D0D0D"/>
                </a:solidFill>
                <a:latin typeface="宋体" panose="02010600030101010101" pitchFamily="2" charset="-122"/>
                <a:cs typeface="宋体" panose="02010600030101010101" pitchFamily="2" charset="-122"/>
              </a:rPr>
              <a:t>户需</a:t>
            </a:r>
            <a:r>
              <a:rPr sz="1200" spc="20" dirty="0">
                <a:solidFill>
                  <a:srgbClr val="0D0D0D"/>
                </a:solidFill>
                <a:latin typeface="宋体" panose="02010600030101010101" pitchFamily="2" charset="-122"/>
                <a:cs typeface="宋体" panose="02010600030101010101" pitchFamily="2" charset="-122"/>
              </a:rPr>
              <a:t>求</a:t>
            </a:r>
            <a:r>
              <a:rPr sz="1200" spc="10" dirty="0">
                <a:solidFill>
                  <a:srgbClr val="0D0D0D"/>
                </a:solidFill>
                <a:latin typeface="宋体" panose="02010600030101010101" pitchFamily="2" charset="-122"/>
                <a:cs typeface="宋体" panose="02010600030101010101" pitchFamily="2" charset="-122"/>
              </a:rPr>
              <a:t>的深入</a:t>
            </a:r>
            <a:r>
              <a:rPr sz="1200" spc="20" dirty="0">
                <a:solidFill>
                  <a:srgbClr val="0D0D0D"/>
                </a:solidFill>
                <a:latin typeface="宋体" panose="02010600030101010101" pitchFamily="2" charset="-122"/>
                <a:cs typeface="宋体" panose="02010600030101010101" pitchFamily="2" charset="-122"/>
              </a:rPr>
              <a:t>分</a:t>
            </a:r>
            <a:r>
              <a:rPr sz="1200" spc="10" dirty="0">
                <a:solidFill>
                  <a:srgbClr val="0D0D0D"/>
                </a:solidFill>
                <a:latin typeface="宋体" panose="02010600030101010101" pitchFamily="2" charset="-122"/>
                <a:cs typeface="宋体" panose="02010600030101010101" pitchFamily="2" charset="-122"/>
              </a:rPr>
              <a:t>析，</a:t>
            </a:r>
            <a:r>
              <a:rPr sz="1200" spc="20" dirty="0">
                <a:solidFill>
                  <a:srgbClr val="0D0D0D"/>
                </a:solidFill>
                <a:latin typeface="宋体" panose="02010600030101010101" pitchFamily="2" charset="-122"/>
                <a:cs typeface="宋体" panose="02010600030101010101" pitchFamily="2" charset="-122"/>
              </a:rPr>
              <a:t>结</a:t>
            </a:r>
            <a:r>
              <a:rPr sz="1200" spc="10" dirty="0">
                <a:solidFill>
                  <a:srgbClr val="0D0D0D"/>
                </a:solidFill>
                <a:latin typeface="宋体" panose="02010600030101010101" pitchFamily="2" charset="-122"/>
                <a:cs typeface="宋体" panose="02010600030101010101" pitchFamily="2" charset="-122"/>
              </a:rPr>
              <a:t>合先进</a:t>
            </a:r>
            <a:r>
              <a:rPr sz="1200" spc="20" dirty="0">
                <a:solidFill>
                  <a:srgbClr val="0D0D0D"/>
                </a:solidFill>
                <a:latin typeface="宋体" panose="02010600030101010101" pitchFamily="2" charset="-122"/>
                <a:cs typeface="宋体" panose="02010600030101010101" pitchFamily="2" charset="-122"/>
              </a:rPr>
              <a:t>的</a:t>
            </a:r>
            <a:r>
              <a:rPr sz="1200" spc="10" dirty="0">
                <a:solidFill>
                  <a:srgbClr val="0D0D0D"/>
                </a:solidFill>
                <a:latin typeface="宋体" panose="02010600030101010101" pitchFamily="2" charset="-122"/>
                <a:cs typeface="宋体" panose="02010600030101010101" pitchFamily="2" charset="-122"/>
              </a:rPr>
              <a:t>技术</a:t>
            </a:r>
            <a:r>
              <a:rPr sz="1200" spc="20" dirty="0">
                <a:solidFill>
                  <a:srgbClr val="0D0D0D"/>
                </a:solidFill>
                <a:latin typeface="宋体" panose="02010600030101010101" pitchFamily="2" charset="-122"/>
                <a:cs typeface="宋体" panose="02010600030101010101" pitchFamily="2" charset="-122"/>
              </a:rPr>
              <a:t>手</a:t>
            </a:r>
            <a:r>
              <a:rPr sz="1200" spc="10" dirty="0">
                <a:solidFill>
                  <a:srgbClr val="0D0D0D"/>
                </a:solidFill>
                <a:latin typeface="宋体" panose="02010600030101010101" pitchFamily="2" charset="-122"/>
                <a:cs typeface="宋体" panose="02010600030101010101" pitchFamily="2" charset="-122"/>
              </a:rPr>
              <a:t>段和功</a:t>
            </a:r>
            <a:r>
              <a:rPr sz="1200" spc="20" dirty="0">
                <a:solidFill>
                  <a:srgbClr val="0D0D0D"/>
                </a:solidFill>
                <a:latin typeface="宋体" panose="02010600030101010101" pitchFamily="2" charset="-122"/>
                <a:cs typeface="宋体" panose="02010600030101010101" pitchFamily="2" charset="-122"/>
              </a:rPr>
              <a:t>能</a:t>
            </a:r>
            <a:r>
              <a:rPr sz="1200" spc="10" dirty="0">
                <a:solidFill>
                  <a:srgbClr val="0D0D0D"/>
                </a:solidFill>
                <a:latin typeface="宋体" panose="02010600030101010101" pitchFamily="2" charset="-122"/>
                <a:cs typeface="宋体" panose="02010600030101010101" pitchFamily="2" charset="-122"/>
              </a:rPr>
              <a:t>模</a:t>
            </a:r>
            <a:r>
              <a:rPr sz="1200" dirty="0">
                <a:solidFill>
                  <a:srgbClr val="0D0D0D"/>
                </a:solidFill>
                <a:latin typeface="宋体" panose="02010600030101010101" pitchFamily="2" charset="-122"/>
                <a:cs typeface="宋体" panose="02010600030101010101" pitchFamily="2" charset="-122"/>
              </a:rPr>
              <a:t>块 </a:t>
            </a:r>
            <a:r>
              <a:rPr sz="1200" spc="10" dirty="0">
                <a:solidFill>
                  <a:srgbClr val="0D0D0D"/>
                </a:solidFill>
                <a:latin typeface="宋体" panose="02010600030101010101" pitchFamily="2" charset="-122"/>
                <a:cs typeface="宋体" panose="02010600030101010101" pitchFamily="2" charset="-122"/>
              </a:rPr>
              <a:t>的</a:t>
            </a:r>
            <a:r>
              <a:rPr sz="1200" spc="20" dirty="0">
                <a:solidFill>
                  <a:srgbClr val="0D0D0D"/>
                </a:solidFill>
                <a:latin typeface="宋体" panose="02010600030101010101" pitchFamily="2" charset="-122"/>
                <a:cs typeface="宋体" panose="02010600030101010101" pitchFamily="2" charset="-122"/>
              </a:rPr>
              <a:t>设</a:t>
            </a:r>
            <a:r>
              <a:rPr sz="1200" spc="10" dirty="0">
                <a:solidFill>
                  <a:srgbClr val="0D0D0D"/>
                </a:solidFill>
                <a:latin typeface="宋体" panose="02010600030101010101" pitchFamily="2" charset="-122"/>
                <a:cs typeface="宋体" panose="02010600030101010101" pitchFamily="2" charset="-122"/>
              </a:rPr>
              <a:t>计，成</a:t>
            </a:r>
            <a:r>
              <a:rPr sz="1200" spc="20" dirty="0">
                <a:solidFill>
                  <a:srgbClr val="0D0D0D"/>
                </a:solidFill>
                <a:latin typeface="宋体" panose="02010600030101010101" pitchFamily="2" charset="-122"/>
                <a:cs typeface="宋体" panose="02010600030101010101" pitchFamily="2" charset="-122"/>
              </a:rPr>
              <a:t>功</a:t>
            </a:r>
            <a:r>
              <a:rPr sz="1200" spc="10" dirty="0">
                <a:solidFill>
                  <a:srgbClr val="0D0D0D"/>
                </a:solidFill>
                <a:latin typeface="宋体" panose="02010600030101010101" pitchFamily="2" charset="-122"/>
                <a:cs typeface="宋体" panose="02010600030101010101" pitchFamily="2" charset="-122"/>
              </a:rPr>
              <a:t>打造</a:t>
            </a:r>
            <a:r>
              <a:rPr sz="1200" spc="20" dirty="0">
                <a:solidFill>
                  <a:srgbClr val="0D0D0D"/>
                </a:solidFill>
                <a:latin typeface="宋体" panose="02010600030101010101" pitchFamily="2" charset="-122"/>
                <a:cs typeface="宋体" panose="02010600030101010101" pitchFamily="2" charset="-122"/>
              </a:rPr>
              <a:t>了</a:t>
            </a:r>
            <a:r>
              <a:rPr sz="1200" spc="10" dirty="0">
                <a:solidFill>
                  <a:srgbClr val="0D0D0D"/>
                </a:solidFill>
                <a:latin typeface="宋体" panose="02010600030101010101" pitchFamily="2" charset="-122"/>
                <a:cs typeface="宋体" panose="02010600030101010101" pitchFamily="2" charset="-122"/>
              </a:rPr>
              <a:t>视频分</a:t>
            </a:r>
            <a:r>
              <a:rPr sz="1200" spc="20" dirty="0">
                <a:solidFill>
                  <a:srgbClr val="0D0D0D"/>
                </a:solidFill>
                <a:latin typeface="宋体" panose="02010600030101010101" pitchFamily="2" charset="-122"/>
                <a:cs typeface="宋体" panose="02010600030101010101" pitchFamily="2" charset="-122"/>
              </a:rPr>
              <a:t>享</a:t>
            </a:r>
            <a:r>
              <a:rPr sz="1200" spc="10" dirty="0">
                <a:solidFill>
                  <a:srgbClr val="0D0D0D"/>
                </a:solidFill>
                <a:latin typeface="宋体" panose="02010600030101010101" pitchFamily="2" charset="-122"/>
                <a:cs typeface="宋体" panose="02010600030101010101" pitchFamily="2" charset="-122"/>
              </a:rPr>
              <a:t>平台</a:t>
            </a:r>
            <a:r>
              <a:rPr sz="1200" spc="20" dirty="0">
                <a:solidFill>
                  <a:srgbClr val="0D0D0D"/>
                </a:solidFill>
                <a:latin typeface="宋体" panose="02010600030101010101" pitchFamily="2" charset="-122"/>
                <a:cs typeface="宋体" panose="02010600030101010101" pitchFamily="2" charset="-122"/>
              </a:rPr>
              <a:t>，</a:t>
            </a:r>
            <a:r>
              <a:rPr sz="1200" spc="10" dirty="0">
                <a:solidFill>
                  <a:srgbClr val="0D0D0D"/>
                </a:solidFill>
                <a:latin typeface="宋体" panose="02010600030101010101" pitchFamily="2" charset="-122"/>
                <a:cs typeface="宋体" panose="02010600030101010101" pitchFamily="2" charset="-122"/>
              </a:rPr>
              <a:t>功能丰</a:t>
            </a:r>
            <a:r>
              <a:rPr sz="1200" spc="20" dirty="0">
                <a:solidFill>
                  <a:srgbClr val="0D0D0D"/>
                </a:solidFill>
                <a:latin typeface="宋体" panose="02010600030101010101" pitchFamily="2" charset="-122"/>
                <a:cs typeface="宋体" panose="02010600030101010101" pitchFamily="2" charset="-122"/>
              </a:rPr>
              <a:t>富</a:t>
            </a:r>
            <a:r>
              <a:rPr sz="1200" spc="10" dirty="0">
                <a:solidFill>
                  <a:srgbClr val="0D0D0D"/>
                </a:solidFill>
                <a:latin typeface="宋体" panose="02010600030101010101" pitchFamily="2" charset="-122"/>
                <a:cs typeface="宋体" panose="02010600030101010101" pitchFamily="2" charset="-122"/>
              </a:rPr>
              <a:t>，运</a:t>
            </a:r>
            <a:r>
              <a:rPr sz="1200" spc="20" dirty="0">
                <a:solidFill>
                  <a:srgbClr val="0D0D0D"/>
                </a:solidFill>
                <a:latin typeface="宋体" panose="02010600030101010101" pitchFamily="2" charset="-122"/>
                <a:cs typeface="宋体" panose="02010600030101010101" pitchFamily="2" charset="-122"/>
              </a:rPr>
              <a:t>行</a:t>
            </a:r>
            <a:r>
              <a:rPr sz="1200" spc="10" dirty="0">
                <a:solidFill>
                  <a:srgbClr val="0D0D0D"/>
                </a:solidFill>
                <a:latin typeface="宋体" panose="02010600030101010101" pitchFamily="2" charset="-122"/>
                <a:cs typeface="宋体" panose="02010600030101010101" pitchFamily="2" charset="-122"/>
              </a:rPr>
              <a:t>稳定，</a:t>
            </a:r>
            <a:r>
              <a:rPr sz="1200" spc="20" dirty="0">
                <a:solidFill>
                  <a:srgbClr val="0D0D0D"/>
                </a:solidFill>
                <a:latin typeface="宋体" panose="02010600030101010101" pitchFamily="2" charset="-122"/>
                <a:cs typeface="宋体" panose="02010600030101010101" pitchFamily="2" charset="-122"/>
              </a:rPr>
              <a:t>运</a:t>
            </a:r>
            <a:r>
              <a:rPr sz="1200" spc="10" dirty="0">
                <a:solidFill>
                  <a:srgbClr val="0D0D0D"/>
                </a:solidFill>
                <a:latin typeface="宋体" panose="02010600030101010101" pitchFamily="2" charset="-122"/>
                <a:cs typeface="宋体" panose="02010600030101010101" pitchFamily="2" charset="-122"/>
              </a:rPr>
              <a:t>行高</a:t>
            </a:r>
            <a:r>
              <a:rPr sz="1200" spc="20" dirty="0">
                <a:solidFill>
                  <a:srgbClr val="0D0D0D"/>
                </a:solidFill>
                <a:latin typeface="宋体" panose="02010600030101010101" pitchFamily="2" charset="-122"/>
                <a:cs typeface="宋体" panose="02010600030101010101" pitchFamily="2" charset="-122"/>
              </a:rPr>
              <a:t>效</a:t>
            </a:r>
            <a:r>
              <a:rPr sz="1200" spc="10" dirty="0">
                <a:solidFill>
                  <a:srgbClr val="0D0D0D"/>
                </a:solidFill>
                <a:latin typeface="宋体" panose="02010600030101010101" pitchFamily="2" charset="-122"/>
                <a:cs typeface="宋体" panose="02010600030101010101" pitchFamily="2" charset="-122"/>
              </a:rPr>
              <a:t>。用户</a:t>
            </a:r>
            <a:r>
              <a:rPr sz="1200" spc="20" dirty="0">
                <a:solidFill>
                  <a:srgbClr val="0D0D0D"/>
                </a:solidFill>
                <a:latin typeface="宋体" panose="02010600030101010101" pitchFamily="2" charset="-122"/>
                <a:cs typeface="宋体" panose="02010600030101010101" pitchFamily="2" charset="-122"/>
              </a:rPr>
              <a:t>可</a:t>
            </a:r>
            <a:r>
              <a:rPr sz="1200" spc="10" dirty="0">
                <a:solidFill>
                  <a:srgbClr val="0D0D0D"/>
                </a:solidFill>
                <a:latin typeface="宋体" panose="02010600030101010101" pitchFamily="2" charset="-122"/>
                <a:cs typeface="宋体" panose="02010600030101010101" pitchFamily="2" charset="-122"/>
              </a:rPr>
              <a:t>以</a:t>
            </a:r>
            <a:r>
              <a:rPr sz="1200" dirty="0">
                <a:solidFill>
                  <a:srgbClr val="0D0D0D"/>
                </a:solidFill>
                <a:latin typeface="宋体" panose="02010600030101010101" pitchFamily="2" charset="-122"/>
                <a:cs typeface="宋体" panose="02010600030101010101" pitchFamily="2" charset="-122"/>
              </a:rPr>
              <a:t>轻 </a:t>
            </a:r>
            <a:r>
              <a:rPr sz="1200" spc="10" dirty="0">
                <a:solidFill>
                  <a:srgbClr val="0D0D0D"/>
                </a:solidFill>
                <a:latin typeface="宋体" panose="02010600030101010101" pitchFamily="2" charset="-122"/>
                <a:cs typeface="宋体" panose="02010600030101010101" pitchFamily="2" charset="-122"/>
              </a:rPr>
              <a:t>松</a:t>
            </a:r>
            <a:r>
              <a:rPr sz="1200" spc="20" dirty="0">
                <a:solidFill>
                  <a:srgbClr val="0D0D0D"/>
                </a:solidFill>
                <a:latin typeface="宋体" panose="02010600030101010101" pitchFamily="2" charset="-122"/>
                <a:cs typeface="宋体" panose="02010600030101010101" pitchFamily="2" charset="-122"/>
              </a:rPr>
              <a:t>上</a:t>
            </a:r>
            <a:r>
              <a:rPr sz="1200" spc="10" dirty="0">
                <a:solidFill>
                  <a:srgbClr val="0D0D0D"/>
                </a:solidFill>
                <a:latin typeface="宋体" panose="02010600030101010101" pitchFamily="2" charset="-122"/>
                <a:cs typeface="宋体" panose="02010600030101010101" pitchFamily="2" charset="-122"/>
              </a:rPr>
              <a:t>传、分</a:t>
            </a:r>
            <a:r>
              <a:rPr sz="1200" spc="20" dirty="0">
                <a:solidFill>
                  <a:srgbClr val="0D0D0D"/>
                </a:solidFill>
                <a:latin typeface="宋体" panose="02010600030101010101" pitchFamily="2" charset="-122"/>
                <a:cs typeface="宋体" panose="02010600030101010101" pitchFamily="2" charset="-122"/>
              </a:rPr>
              <a:t>享</a:t>
            </a:r>
            <a:r>
              <a:rPr sz="1200" spc="10" dirty="0">
                <a:solidFill>
                  <a:srgbClr val="0D0D0D"/>
                </a:solidFill>
                <a:latin typeface="宋体" panose="02010600030101010101" pitchFamily="2" charset="-122"/>
                <a:cs typeface="宋体" panose="02010600030101010101" pitchFamily="2" charset="-122"/>
              </a:rPr>
              <a:t>、观</a:t>
            </a:r>
            <a:r>
              <a:rPr sz="1200" spc="20" dirty="0">
                <a:solidFill>
                  <a:srgbClr val="0D0D0D"/>
                </a:solidFill>
                <a:latin typeface="宋体" panose="02010600030101010101" pitchFamily="2" charset="-122"/>
                <a:cs typeface="宋体" panose="02010600030101010101" pitchFamily="2" charset="-122"/>
              </a:rPr>
              <a:t>看</a:t>
            </a:r>
            <a:r>
              <a:rPr sz="1200" spc="10" dirty="0">
                <a:solidFill>
                  <a:srgbClr val="0D0D0D"/>
                </a:solidFill>
                <a:latin typeface="宋体" panose="02010600030101010101" pitchFamily="2" charset="-122"/>
                <a:cs typeface="宋体" panose="02010600030101010101" pitchFamily="2" charset="-122"/>
              </a:rPr>
              <a:t>平台上</a:t>
            </a:r>
            <a:r>
              <a:rPr sz="1200" spc="20" dirty="0">
                <a:solidFill>
                  <a:srgbClr val="0D0D0D"/>
                </a:solidFill>
                <a:latin typeface="宋体" panose="02010600030101010101" pitchFamily="2" charset="-122"/>
                <a:cs typeface="宋体" panose="02010600030101010101" pitchFamily="2" charset="-122"/>
              </a:rPr>
              <a:t>的</a:t>
            </a:r>
            <a:r>
              <a:rPr sz="1200" spc="10" dirty="0">
                <a:solidFill>
                  <a:srgbClr val="0D0D0D"/>
                </a:solidFill>
                <a:latin typeface="宋体" panose="02010600030101010101" pitchFamily="2" charset="-122"/>
                <a:cs typeface="宋体" panose="02010600030101010101" pitchFamily="2" charset="-122"/>
              </a:rPr>
              <a:t>视频</a:t>
            </a:r>
            <a:r>
              <a:rPr sz="1200" spc="20" dirty="0">
                <a:solidFill>
                  <a:srgbClr val="0D0D0D"/>
                </a:solidFill>
                <a:latin typeface="宋体" panose="02010600030101010101" pitchFamily="2" charset="-122"/>
                <a:cs typeface="宋体" panose="02010600030101010101" pitchFamily="2" charset="-122"/>
              </a:rPr>
              <a:t>，</a:t>
            </a:r>
            <a:r>
              <a:rPr sz="1200" spc="10" dirty="0">
                <a:solidFill>
                  <a:srgbClr val="0D0D0D"/>
                </a:solidFill>
                <a:latin typeface="宋体" panose="02010600030101010101" pitchFamily="2" charset="-122"/>
                <a:cs typeface="宋体" panose="02010600030101010101" pitchFamily="2" charset="-122"/>
              </a:rPr>
              <a:t>实时与</a:t>
            </a:r>
            <a:r>
              <a:rPr sz="1200" spc="20" dirty="0">
                <a:solidFill>
                  <a:srgbClr val="0D0D0D"/>
                </a:solidFill>
                <a:latin typeface="宋体" panose="02010600030101010101" pitchFamily="2" charset="-122"/>
                <a:cs typeface="宋体" panose="02010600030101010101" pitchFamily="2" charset="-122"/>
              </a:rPr>
              <a:t>其</a:t>
            </a:r>
            <a:r>
              <a:rPr sz="1200" spc="10" dirty="0">
                <a:solidFill>
                  <a:srgbClr val="0D0D0D"/>
                </a:solidFill>
                <a:latin typeface="宋体" panose="02010600030101010101" pitchFamily="2" charset="-122"/>
                <a:cs typeface="宋体" panose="02010600030101010101" pitchFamily="2" charset="-122"/>
              </a:rPr>
              <a:t>他用</a:t>
            </a:r>
            <a:r>
              <a:rPr sz="1200" spc="20" dirty="0">
                <a:solidFill>
                  <a:srgbClr val="0D0D0D"/>
                </a:solidFill>
                <a:latin typeface="宋体" panose="02010600030101010101" pitchFamily="2" charset="-122"/>
                <a:cs typeface="宋体" panose="02010600030101010101" pitchFamily="2" charset="-122"/>
              </a:rPr>
              <a:t>户</a:t>
            </a:r>
            <a:r>
              <a:rPr sz="1200" spc="10" dirty="0">
                <a:solidFill>
                  <a:srgbClr val="0D0D0D"/>
                </a:solidFill>
                <a:latin typeface="宋体" panose="02010600030101010101" pitchFamily="2" charset="-122"/>
                <a:cs typeface="宋体" panose="02010600030101010101" pitchFamily="2" charset="-122"/>
              </a:rPr>
              <a:t>互动沟</a:t>
            </a:r>
            <a:r>
              <a:rPr sz="1200" spc="20" dirty="0">
                <a:solidFill>
                  <a:srgbClr val="0D0D0D"/>
                </a:solidFill>
                <a:latin typeface="宋体" panose="02010600030101010101" pitchFamily="2" charset="-122"/>
                <a:cs typeface="宋体" panose="02010600030101010101" pitchFamily="2" charset="-122"/>
              </a:rPr>
              <a:t>通</a:t>
            </a:r>
            <a:r>
              <a:rPr sz="1200" spc="10" dirty="0">
                <a:solidFill>
                  <a:srgbClr val="0D0D0D"/>
                </a:solidFill>
                <a:latin typeface="宋体" panose="02010600030101010101" pitchFamily="2" charset="-122"/>
                <a:cs typeface="宋体" panose="02010600030101010101" pitchFamily="2" charset="-122"/>
              </a:rPr>
              <a:t>，让</a:t>
            </a:r>
            <a:r>
              <a:rPr sz="1200" spc="20" dirty="0">
                <a:solidFill>
                  <a:srgbClr val="0D0D0D"/>
                </a:solidFill>
                <a:latin typeface="宋体" panose="02010600030101010101" pitchFamily="2" charset="-122"/>
                <a:cs typeface="宋体" panose="02010600030101010101" pitchFamily="2" charset="-122"/>
              </a:rPr>
              <a:t>自</a:t>
            </a:r>
            <a:r>
              <a:rPr sz="1200" spc="10" dirty="0">
                <a:solidFill>
                  <a:srgbClr val="0D0D0D"/>
                </a:solidFill>
                <a:latin typeface="宋体" panose="02010600030101010101" pitchFamily="2" charset="-122"/>
                <a:cs typeface="宋体" panose="02010600030101010101" pitchFamily="2" charset="-122"/>
              </a:rPr>
              <a:t>己的影</a:t>
            </a:r>
            <a:r>
              <a:rPr sz="1200" spc="20" dirty="0">
                <a:solidFill>
                  <a:srgbClr val="0D0D0D"/>
                </a:solidFill>
                <a:latin typeface="宋体" panose="02010600030101010101" pitchFamily="2" charset="-122"/>
                <a:cs typeface="宋体" panose="02010600030101010101" pitchFamily="2" charset="-122"/>
              </a:rPr>
              <a:t>音</a:t>
            </a:r>
            <a:r>
              <a:rPr sz="1200" spc="10" dirty="0">
                <a:solidFill>
                  <a:srgbClr val="0D0D0D"/>
                </a:solidFill>
                <a:latin typeface="宋体" panose="02010600030101010101" pitchFamily="2" charset="-122"/>
                <a:cs typeface="宋体" panose="02010600030101010101" pitchFamily="2" charset="-122"/>
              </a:rPr>
              <a:t>娱</a:t>
            </a:r>
            <a:r>
              <a:rPr sz="1200" dirty="0">
                <a:solidFill>
                  <a:srgbClr val="0D0D0D"/>
                </a:solidFill>
                <a:latin typeface="宋体" panose="02010600030101010101" pitchFamily="2" charset="-122"/>
                <a:cs typeface="宋体" panose="02010600030101010101" pitchFamily="2" charset="-122"/>
              </a:rPr>
              <a:t>乐 体验得到极大的丰富。</a:t>
            </a:r>
            <a:endParaRPr sz="1200">
              <a:latin typeface="宋体" panose="02010600030101010101" pitchFamily="2" charset="-122"/>
              <a:cs typeface="宋体" panose="02010600030101010101" pitchFamily="2" charset="-122"/>
            </a:endParaRPr>
          </a:p>
          <a:p>
            <a:pPr marL="12700" marR="5080" indent="304800">
              <a:lnSpc>
                <a:spcPct val="163000"/>
              </a:lnSpc>
            </a:pPr>
            <a:r>
              <a:rPr sz="1200" spc="10" dirty="0">
                <a:solidFill>
                  <a:srgbClr val="0D0D0D"/>
                </a:solidFill>
                <a:latin typeface="宋体" panose="02010600030101010101" pitchFamily="2" charset="-122"/>
                <a:cs typeface="宋体" panose="02010600030101010101" pitchFamily="2" charset="-122"/>
              </a:rPr>
              <a:t>未</a:t>
            </a:r>
            <a:r>
              <a:rPr sz="1200" spc="20" dirty="0">
                <a:solidFill>
                  <a:srgbClr val="0D0D0D"/>
                </a:solidFill>
                <a:latin typeface="宋体" panose="02010600030101010101" pitchFamily="2" charset="-122"/>
                <a:cs typeface="宋体" panose="02010600030101010101" pitchFamily="2" charset="-122"/>
              </a:rPr>
              <a:t>来</a:t>
            </a:r>
            <a:r>
              <a:rPr sz="1200" spc="10" dirty="0">
                <a:solidFill>
                  <a:srgbClr val="0D0D0D"/>
                </a:solidFill>
                <a:latin typeface="宋体" panose="02010600030101010101" pitchFamily="2" charset="-122"/>
                <a:cs typeface="宋体" panose="02010600030101010101" pitchFamily="2" charset="-122"/>
              </a:rPr>
              <a:t>将继</a:t>
            </a:r>
            <a:r>
              <a:rPr sz="1200" spc="20" dirty="0">
                <a:solidFill>
                  <a:srgbClr val="0D0D0D"/>
                </a:solidFill>
                <a:latin typeface="宋体" panose="02010600030101010101" pitchFamily="2" charset="-122"/>
                <a:cs typeface="宋体" panose="02010600030101010101" pitchFamily="2" charset="-122"/>
              </a:rPr>
              <a:t>续</a:t>
            </a:r>
            <a:r>
              <a:rPr sz="1200" spc="10" dirty="0">
                <a:solidFill>
                  <a:srgbClr val="0D0D0D"/>
                </a:solidFill>
                <a:latin typeface="宋体" panose="02010600030101010101" pitchFamily="2" charset="-122"/>
                <a:cs typeface="宋体" panose="02010600030101010101" pitchFamily="2" charset="-122"/>
              </a:rPr>
              <a:t>致</a:t>
            </a:r>
            <a:r>
              <a:rPr sz="1200" spc="20" dirty="0">
                <a:solidFill>
                  <a:srgbClr val="0D0D0D"/>
                </a:solidFill>
                <a:latin typeface="宋体" panose="02010600030101010101" pitchFamily="2" charset="-122"/>
                <a:cs typeface="宋体" panose="02010600030101010101" pitchFamily="2" charset="-122"/>
              </a:rPr>
              <a:t>力</a:t>
            </a:r>
            <a:r>
              <a:rPr sz="1200" spc="10" dirty="0">
                <a:solidFill>
                  <a:srgbClr val="0D0D0D"/>
                </a:solidFill>
                <a:latin typeface="宋体" panose="02010600030101010101" pitchFamily="2" charset="-122"/>
                <a:cs typeface="宋体" panose="02010600030101010101" pitchFamily="2" charset="-122"/>
              </a:rPr>
              <a:t>于满</a:t>
            </a:r>
            <a:r>
              <a:rPr sz="1200" spc="20" dirty="0">
                <a:solidFill>
                  <a:srgbClr val="0D0D0D"/>
                </a:solidFill>
                <a:latin typeface="宋体" panose="02010600030101010101" pitchFamily="2" charset="-122"/>
                <a:cs typeface="宋体" panose="02010600030101010101" pitchFamily="2" charset="-122"/>
              </a:rPr>
              <a:t>足</a:t>
            </a:r>
            <a:r>
              <a:rPr sz="1200" spc="10" dirty="0">
                <a:solidFill>
                  <a:srgbClr val="0D0D0D"/>
                </a:solidFill>
                <a:latin typeface="宋体" panose="02010600030101010101" pitchFamily="2" charset="-122"/>
                <a:cs typeface="宋体" panose="02010600030101010101" pitchFamily="2" charset="-122"/>
              </a:rPr>
              <a:t>不断</a:t>
            </a:r>
            <a:r>
              <a:rPr sz="1200" spc="20" dirty="0">
                <a:solidFill>
                  <a:srgbClr val="0D0D0D"/>
                </a:solidFill>
                <a:latin typeface="宋体" panose="02010600030101010101" pitchFamily="2" charset="-122"/>
                <a:cs typeface="宋体" panose="02010600030101010101" pitchFamily="2" charset="-122"/>
              </a:rPr>
              <a:t>增</a:t>
            </a:r>
            <a:r>
              <a:rPr sz="1200" spc="10" dirty="0">
                <a:solidFill>
                  <a:srgbClr val="0D0D0D"/>
                </a:solidFill>
                <a:latin typeface="宋体" panose="02010600030101010101" pitchFamily="2" charset="-122"/>
                <a:cs typeface="宋体" panose="02010600030101010101" pitchFamily="2" charset="-122"/>
              </a:rPr>
              <a:t>长的</a:t>
            </a:r>
            <a:r>
              <a:rPr sz="1200" spc="20" dirty="0">
                <a:solidFill>
                  <a:srgbClr val="0D0D0D"/>
                </a:solidFill>
                <a:latin typeface="宋体" panose="02010600030101010101" pitchFamily="2" charset="-122"/>
                <a:cs typeface="宋体" panose="02010600030101010101" pitchFamily="2" charset="-122"/>
              </a:rPr>
              <a:t>用</a:t>
            </a:r>
            <a:r>
              <a:rPr sz="1200" spc="10" dirty="0">
                <a:solidFill>
                  <a:srgbClr val="0D0D0D"/>
                </a:solidFill>
                <a:latin typeface="宋体" panose="02010600030101010101" pitchFamily="2" charset="-122"/>
                <a:cs typeface="宋体" panose="02010600030101010101" pitchFamily="2" charset="-122"/>
              </a:rPr>
              <a:t>户</a:t>
            </a:r>
            <a:r>
              <a:rPr sz="1200" spc="20" dirty="0">
                <a:solidFill>
                  <a:srgbClr val="0D0D0D"/>
                </a:solidFill>
                <a:latin typeface="宋体" panose="02010600030101010101" pitchFamily="2" charset="-122"/>
                <a:cs typeface="宋体" panose="02010600030101010101" pitchFamily="2" charset="-122"/>
              </a:rPr>
              <a:t>需</a:t>
            </a:r>
            <a:r>
              <a:rPr sz="1200" spc="10" dirty="0">
                <a:solidFill>
                  <a:srgbClr val="0D0D0D"/>
                </a:solidFill>
                <a:latin typeface="宋体" panose="02010600030101010101" pitchFamily="2" charset="-122"/>
                <a:cs typeface="宋体" panose="02010600030101010101" pitchFamily="2" charset="-122"/>
              </a:rPr>
              <a:t>求和</a:t>
            </a:r>
            <a:r>
              <a:rPr sz="1200" spc="20" dirty="0">
                <a:solidFill>
                  <a:srgbClr val="0D0D0D"/>
                </a:solidFill>
                <a:latin typeface="宋体" panose="02010600030101010101" pitchFamily="2" charset="-122"/>
                <a:cs typeface="宋体" panose="02010600030101010101" pitchFamily="2" charset="-122"/>
              </a:rPr>
              <a:t>市</a:t>
            </a:r>
            <a:r>
              <a:rPr sz="1200" spc="10" dirty="0">
                <a:solidFill>
                  <a:srgbClr val="0D0D0D"/>
                </a:solidFill>
                <a:latin typeface="宋体" panose="02010600030101010101" pitchFamily="2" charset="-122"/>
                <a:cs typeface="宋体" panose="02010600030101010101" pitchFamily="2" charset="-122"/>
              </a:rPr>
              <a:t>场环</a:t>
            </a:r>
            <a:r>
              <a:rPr sz="1200" spc="20" dirty="0">
                <a:solidFill>
                  <a:srgbClr val="0D0D0D"/>
                </a:solidFill>
                <a:latin typeface="宋体" panose="02010600030101010101" pitchFamily="2" charset="-122"/>
                <a:cs typeface="宋体" panose="02010600030101010101" pitchFamily="2" charset="-122"/>
              </a:rPr>
              <a:t>境</a:t>
            </a:r>
            <a:r>
              <a:rPr sz="1200" spc="10" dirty="0">
                <a:solidFill>
                  <a:srgbClr val="0D0D0D"/>
                </a:solidFill>
                <a:latin typeface="宋体" panose="02010600030101010101" pitchFamily="2" charset="-122"/>
                <a:cs typeface="宋体" panose="02010600030101010101" pitchFamily="2" charset="-122"/>
              </a:rPr>
              <a:t>变化</a:t>
            </a:r>
            <a:r>
              <a:rPr sz="1200" spc="20" dirty="0">
                <a:solidFill>
                  <a:srgbClr val="0D0D0D"/>
                </a:solidFill>
                <a:latin typeface="宋体" panose="02010600030101010101" pitchFamily="2" charset="-122"/>
                <a:cs typeface="宋体" panose="02010600030101010101" pitchFamily="2" charset="-122"/>
              </a:rPr>
              <a:t>的</a:t>
            </a:r>
            <a:r>
              <a:rPr sz="1200" spc="10" dirty="0">
                <a:solidFill>
                  <a:srgbClr val="0D0D0D"/>
                </a:solidFill>
                <a:latin typeface="宋体" panose="02010600030101010101" pitchFamily="2" charset="-122"/>
                <a:cs typeface="宋体" panose="02010600030101010101" pitchFamily="2" charset="-122"/>
              </a:rPr>
              <a:t>平</a:t>
            </a:r>
            <a:r>
              <a:rPr sz="1200" spc="20" dirty="0">
                <a:solidFill>
                  <a:srgbClr val="0D0D0D"/>
                </a:solidFill>
                <a:latin typeface="宋体" panose="02010600030101010101" pitchFamily="2" charset="-122"/>
                <a:cs typeface="宋体" panose="02010600030101010101" pitchFamily="2" charset="-122"/>
              </a:rPr>
              <a:t>台</a:t>
            </a:r>
            <a:r>
              <a:rPr sz="1200" spc="10" dirty="0">
                <a:solidFill>
                  <a:srgbClr val="0D0D0D"/>
                </a:solidFill>
                <a:latin typeface="宋体" panose="02010600030101010101" pitchFamily="2" charset="-122"/>
                <a:cs typeface="宋体" panose="02010600030101010101" pitchFamily="2" charset="-122"/>
              </a:rPr>
              <a:t>优化</a:t>
            </a:r>
            <a:r>
              <a:rPr sz="1200" spc="20" dirty="0">
                <a:solidFill>
                  <a:srgbClr val="0D0D0D"/>
                </a:solidFill>
                <a:latin typeface="宋体" panose="02010600030101010101" pitchFamily="2" charset="-122"/>
                <a:cs typeface="宋体" panose="02010600030101010101" pitchFamily="2" charset="-122"/>
              </a:rPr>
              <a:t>升</a:t>
            </a:r>
            <a:r>
              <a:rPr sz="1200" spc="10" dirty="0">
                <a:solidFill>
                  <a:srgbClr val="0D0D0D"/>
                </a:solidFill>
                <a:latin typeface="宋体" panose="02010600030101010101" pitchFamily="2" charset="-122"/>
                <a:cs typeface="宋体" panose="02010600030101010101" pitchFamily="2" charset="-122"/>
              </a:rPr>
              <a:t>级</a:t>
            </a:r>
            <a:r>
              <a:rPr sz="1200" dirty="0">
                <a:solidFill>
                  <a:srgbClr val="0D0D0D"/>
                </a:solidFill>
                <a:latin typeface="宋体" panose="02010600030101010101" pitchFamily="2" charset="-122"/>
                <a:cs typeface="宋体" panose="02010600030101010101" pitchFamily="2" charset="-122"/>
              </a:rPr>
              <a:t>。 </a:t>
            </a:r>
            <a:r>
              <a:rPr sz="1200" spc="10" dirty="0">
                <a:solidFill>
                  <a:srgbClr val="0D0D0D"/>
                </a:solidFill>
                <a:latin typeface="宋体" panose="02010600030101010101" pitchFamily="2" charset="-122"/>
                <a:cs typeface="宋体" panose="02010600030101010101" pitchFamily="2" charset="-122"/>
              </a:rPr>
              <a:t>一</a:t>
            </a:r>
            <a:r>
              <a:rPr sz="1200" spc="20" dirty="0">
                <a:solidFill>
                  <a:srgbClr val="0D0D0D"/>
                </a:solidFill>
                <a:latin typeface="宋体" panose="02010600030101010101" pitchFamily="2" charset="-122"/>
                <a:cs typeface="宋体" panose="02010600030101010101" pitchFamily="2" charset="-122"/>
              </a:rPr>
              <a:t>是</a:t>
            </a:r>
            <a:r>
              <a:rPr sz="1200" spc="10" dirty="0">
                <a:solidFill>
                  <a:srgbClr val="0D0D0D"/>
                </a:solidFill>
                <a:latin typeface="宋体" panose="02010600030101010101" pitchFamily="2" charset="-122"/>
                <a:cs typeface="宋体" panose="02010600030101010101" pitchFamily="2" charset="-122"/>
              </a:rPr>
              <a:t>加强包</a:t>
            </a:r>
            <a:r>
              <a:rPr sz="1200" spc="20" dirty="0">
                <a:solidFill>
                  <a:srgbClr val="0D0D0D"/>
                </a:solidFill>
                <a:latin typeface="宋体" panose="02010600030101010101" pitchFamily="2" charset="-122"/>
                <a:cs typeface="宋体" panose="02010600030101010101" pitchFamily="2" charset="-122"/>
              </a:rPr>
              <a:t>括</a:t>
            </a:r>
            <a:r>
              <a:rPr sz="1200" spc="10" dirty="0">
                <a:solidFill>
                  <a:srgbClr val="0D0D0D"/>
                </a:solidFill>
                <a:latin typeface="宋体" panose="02010600030101010101" pitchFamily="2" charset="-122"/>
                <a:cs typeface="宋体" panose="02010600030101010101" pitchFamily="2" charset="-122"/>
              </a:rPr>
              <a:t>用户</a:t>
            </a:r>
            <a:r>
              <a:rPr sz="1200" spc="20" dirty="0">
                <a:solidFill>
                  <a:srgbClr val="0D0D0D"/>
                </a:solidFill>
                <a:latin typeface="宋体" panose="02010600030101010101" pitchFamily="2" charset="-122"/>
                <a:cs typeface="宋体" panose="02010600030101010101" pitchFamily="2" charset="-122"/>
              </a:rPr>
              <a:t>体</a:t>
            </a:r>
            <a:r>
              <a:rPr sz="1200" spc="10" dirty="0">
                <a:solidFill>
                  <a:srgbClr val="0D0D0D"/>
                </a:solidFill>
                <a:latin typeface="宋体" panose="02010600030101010101" pitchFamily="2" charset="-122"/>
                <a:cs typeface="宋体" panose="02010600030101010101" pitchFamily="2" charset="-122"/>
              </a:rPr>
              <a:t>验提升</a:t>
            </a:r>
            <a:r>
              <a:rPr sz="1200" spc="20" dirty="0">
                <a:solidFill>
                  <a:srgbClr val="0D0D0D"/>
                </a:solidFill>
                <a:latin typeface="宋体" panose="02010600030101010101" pitchFamily="2" charset="-122"/>
                <a:cs typeface="宋体" panose="02010600030101010101" pitchFamily="2" charset="-122"/>
              </a:rPr>
              <a:t>、</a:t>
            </a:r>
            <a:r>
              <a:rPr sz="1200" spc="10" dirty="0">
                <a:solidFill>
                  <a:srgbClr val="0D0D0D"/>
                </a:solidFill>
                <a:latin typeface="宋体" panose="02010600030101010101" pitchFamily="2" charset="-122"/>
                <a:cs typeface="宋体" panose="02010600030101010101" pitchFamily="2" charset="-122"/>
              </a:rPr>
              <a:t>搜索</a:t>
            </a:r>
            <a:r>
              <a:rPr sz="1200" spc="20" dirty="0">
                <a:solidFill>
                  <a:srgbClr val="0D0D0D"/>
                </a:solidFill>
                <a:latin typeface="宋体" panose="02010600030101010101" pitchFamily="2" charset="-122"/>
                <a:cs typeface="宋体" panose="02010600030101010101" pitchFamily="2" charset="-122"/>
              </a:rPr>
              <a:t>算</a:t>
            </a:r>
            <a:r>
              <a:rPr sz="1200" spc="10" dirty="0">
                <a:solidFill>
                  <a:srgbClr val="0D0D0D"/>
                </a:solidFill>
                <a:latin typeface="宋体" panose="02010600030101010101" pitchFamily="2" charset="-122"/>
                <a:cs typeface="宋体" panose="02010600030101010101" pitchFamily="2" charset="-122"/>
              </a:rPr>
              <a:t>法优化</a:t>
            </a:r>
            <a:r>
              <a:rPr sz="1200" spc="20" dirty="0">
                <a:solidFill>
                  <a:srgbClr val="0D0D0D"/>
                </a:solidFill>
                <a:latin typeface="宋体" panose="02010600030101010101" pitchFamily="2" charset="-122"/>
                <a:cs typeface="宋体" panose="02010600030101010101" pitchFamily="2" charset="-122"/>
              </a:rPr>
              <a:t>、</a:t>
            </a:r>
            <a:r>
              <a:rPr sz="1200" spc="10" dirty="0">
                <a:solidFill>
                  <a:srgbClr val="0D0D0D"/>
                </a:solidFill>
                <a:latin typeface="宋体" panose="02010600030101010101" pitchFamily="2" charset="-122"/>
                <a:cs typeface="宋体" panose="02010600030101010101" pitchFamily="2" charset="-122"/>
              </a:rPr>
              <a:t>视频</a:t>
            </a:r>
            <a:r>
              <a:rPr sz="1200" spc="20" dirty="0">
                <a:solidFill>
                  <a:srgbClr val="0D0D0D"/>
                </a:solidFill>
                <a:latin typeface="宋体" panose="02010600030101010101" pitchFamily="2" charset="-122"/>
                <a:cs typeface="宋体" panose="02010600030101010101" pitchFamily="2" charset="-122"/>
              </a:rPr>
              <a:t>内</a:t>
            </a:r>
            <a:r>
              <a:rPr sz="1200" spc="10" dirty="0">
                <a:solidFill>
                  <a:srgbClr val="0D0D0D"/>
                </a:solidFill>
                <a:latin typeface="宋体" panose="02010600030101010101" pitchFamily="2" charset="-122"/>
                <a:cs typeface="宋体" panose="02010600030101010101" pitchFamily="2" charset="-122"/>
              </a:rPr>
              <a:t>容审核</a:t>
            </a:r>
            <a:r>
              <a:rPr sz="1200" spc="20" dirty="0">
                <a:solidFill>
                  <a:srgbClr val="0D0D0D"/>
                </a:solidFill>
                <a:latin typeface="宋体" panose="02010600030101010101" pitchFamily="2" charset="-122"/>
                <a:cs typeface="宋体" panose="02010600030101010101" pitchFamily="2" charset="-122"/>
              </a:rPr>
              <a:t>机</a:t>
            </a:r>
            <a:r>
              <a:rPr sz="1200" spc="10" dirty="0">
                <a:solidFill>
                  <a:srgbClr val="0D0D0D"/>
                </a:solidFill>
                <a:latin typeface="宋体" panose="02010600030101010101" pitchFamily="2" charset="-122"/>
                <a:cs typeface="宋体" panose="02010600030101010101" pitchFamily="2" charset="-122"/>
              </a:rPr>
              <a:t>制强</a:t>
            </a:r>
            <a:r>
              <a:rPr sz="1200" spc="20" dirty="0">
                <a:solidFill>
                  <a:srgbClr val="0D0D0D"/>
                </a:solidFill>
                <a:latin typeface="宋体" panose="02010600030101010101" pitchFamily="2" charset="-122"/>
                <a:cs typeface="宋体" panose="02010600030101010101" pitchFamily="2" charset="-122"/>
              </a:rPr>
              <a:t>化</a:t>
            </a:r>
            <a:r>
              <a:rPr sz="1200" spc="10" dirty="0">
                <a:solidFill>
                  <a:srgbClr val="0D0D0D"/>
                </a:solidFill>
                <a:latin typeface="宋体" panose="02010600030101010101" pitchFamily="2" charset="-122"/>
                <a:cs typeface="宋体" panose="02010600030101010101" pitchFamily="2" charset="-122"/>
              </a:rPr>
              <a:t>等在内</a:t>
            </a:r>
            <a:r>
              <a:rPr sz="1200" spc="20" dirty="0">
                <a:solidFill>
                  <a:srgbClr val="0D0D0D"/>
                </a:solidFill>
                <a:latin typeface="宋体" panose="02010600030101010101" pitchFamily="2" charset="-122"/>
                <a:cs typeface="宋体" panose="02010600030101010101" pitchFamily="2" charset="-122"/>
              </a:rPr>
              <a:t>的</a:t>
            </a:r>
            <a:r>
              <a:rPr sz="1200" spc="10" dirty="0">
                <a:solidFill>
                  <a:srgbClr val="0D0D0D"/>
                </a:solidFill>
                <a:latin typeface="宋体" panose="02010600030101010101" pitchFamily="2" charset="-122"/>
                <a:cs typeface="宋体" panose="02010600030101010101" pitchFamily="2" charset="-122"/>
              </a:rPr>
              <a:t>平</a:t>
            </a:r>
            <a:r>
              <a:rPr sz="1200" dirty="0">
                <a:solidFill>
                  <a:srgbClr val="0D0D0D"/>
                </a:solidFill>
                <a:latin typeface="宋体" panose="02010600030101010101" pitchFamily="2" charset="-122"/>
                <a:cs typeface="宋体" panose="02010600030101010101" pitchFamily="2" charset="-122"/>
              </a:rPr>
              <a:t>台 </a:t>
            </a:r>
            <a:r>
              <a:rPr sz="1200" spc="10" dirty="0">
                <a:solidFill>
                  <a:srgbClr val="0D0D0D"/>
                </a:solidFill>
                <a:latin typeface="宋体" panose="02010600030101010101" pitchFamily="2" charset="-122"/>
                <a:cs typeface="宋体" panose="02010600030101010101" pitchFamily="2" charset="-122"/>
              </a:rPr>
              <a:t>功</a:t>
            </a:r>
            <a:r>
              <a:rPr sz="1200" spc="20" dirty="0">
                <a:solidFill>
                  <a:srgbClr val="0D0D0D"/>
                </a:solidFill>
                <a:latin typeface="宋体" panose="02010600030101010101" pitchFamily="2" charset="-122"/>
                <a:cs typeface="宋体" panose="02010600030101010101" pitchFamily="2" charset="-122"/>
              </a:rPr>
              <a:t>能</a:t>
            </a:r>
            <a:r>
              <a:rPr sz="1200" spc="10" dirty="0">
                <a:solidFill>
                  <a:srgbClr val="0D0D0D"/>
                </a:solidFill>
                <a:latin typeface="宋体" panose="02010600030101010101" pitchFamily="2" charset="-122"/>
                <a:cs typeface="宋体" panose="02010600030101010101" pitchFamily="2" charset="-122"/>
              </a:rPr>
              <a:t>的进一</a:t>
            </a:r>
            <a:r>
              <a:rPr sz="1200" spc="20" dirty="0">
                <a:solidFill>
                  <a:srgbClr val="0D0D0D"/>
                </a:solidFill>
                <a:latin typeface="宋体" panose="02010600030101010101" pitchFamily="2" charset="-122"/>
                <a:cs typeface="宋体" panose="02010600030101010101" pitchFamily="2" charset="-122"/>
              </a:rPr>
              <a:t>步</a:t>
            </a:r>
            <a:r>
              <a:rPr sz="1200" spc="10" dirty="0">
                <a:solidFill>
                  <a:srgbClr val="0D0D0D"/>
                </a:solidFill>
                <a:latin typeface="宋体" panose="02010600030101010101" pitchFamily="2" charset="-122"/>
                <a:cs typeface="宋体" panose="02010600030101010101" pitchFamily="2" charset="-122"/>
              </a:rPr>
              <a:t>完著</a:t>
            </a:r>
            <a:r>
              <a:rPr sz="1200" spc="20" dirty="0">
                <a:solidFill>
                  <a:srgbClr val="0D0D0D"/>
                </a:solidFill>
                <a:latin typeface="宋体" panose="02010600030101010101" pitchFamily="2" charset="-122"/>
                <a:cs typeface="宋体" panose="02010600030101010101" pitchFamily="2" charset="-122"/>
              </a:rPr>
              <a:t>，</a:t>
            </a:r>
            <a:r>
              <a:rPr sz="1200" spc="10" dirty="0">
                <a:solidFill>
                  <a:srgbClr val="0D0D0D"/>
                </a:solidFill>
                <a:latin typeface="宋体" panose="02010600030101010101" pitchFamily="2" charset="-122"/>
                <a:cs typeface="宋体" panose="02010600030101010101" pitchFamily="2" charset="-122"/>
              </a:rPr>
              <a:t>确保平</a:t>
            </a:r>
            <a:r>
              <a:rPr sz="1200" spc="20" dirty="0">
                <a:solidFill>
                  <a:srgbClr val="0D0D0D"/>
                </a:solidFill>
                <a:latin typeface="宋体" panose="02010600030101010101" pitchFamily="2" charset="-122"/>
                <a:cs typeface="宋体" panose="02010600030101010101" pitchFamily="2" charset="-122"/>
              </a:rPr>
              <a:t>台</a:t>
            </a:r>
            <a:r>
              <a:rPr sz="1200" spc="10" dirty="0">
                <a:solidFill>
                  <a:srgbClr val="0D0D0D"/>
                </a:solidFill>
                <a:latin typeface="宋体" panose="02010600030101010101" pitchFamily="2" charset="-122"/>
                <a:cs typeface="宋体" panose="02010600030101010101" pitchFamily="2" charset="-122"/>
              </a:rPr>
              <a:t>持续</a:t>
            </a:r>
            <a:r>
              <a:rPr sz="1200" spc="20" dirty="0">
                <a:solidFill>
                  <a:srgbClr val="0D0D0D"/>
                </a:solidFill>
                <a:latin typeface="宋体" panose="02010600030101010101" pitchFamily="2" charset="-122"/>
                <a:cs typeface="宋体" panose="02010600030101010101" pitchFamily="2" charset="-122"/>
              </a:rPr>
              <a:t>提</a:t>
            </a:r>
            <a:r>
              <a:rPr sz="1200" spc="10" dirty="0">
                <a:solidFill>
                  <a:srgbClr val="0D0D0D"/>
                </a:solidFill>
                <a:latin typeface="宋体" panose="02010600030101010101" pitchFamily="2" charset="-122"/>
                <a:cs typeface="宋体" panose="02010600030101010101" pitchFamily="2" charset="-122"/>
              </a:rPr>
              <a:t>供优质</a:t>
            </a:r>
            <a:r>
              <a:rPr sz="1200" spc="20" dirty="0">
                <a:solidFill>
                  <a:srgbClr val="0D0D0D"/>
                </a:solidFill>
                <a:latin typeface="宋体" panose="02010600030101010101" pitchFamily="2" charset="-122"/>
                <a:cs typeface="宋体" panose="02010600030101010101" pitchFamily="2" charset="-122"/>
              </a:rPr>
              <a:t>服</a:t>
            </a:r>
            <a:r>
              <a:rPr sz="1200" spc="10" dirty="0">
                <a:solidFill>
                  <a:srgbClr val="0D0D0D"/>
                </a:solidFill>
                <a:latin typeface="宋体" panose="02010600030101010101" pitchFamily="2" charset="-122"/>
                <a:cs typeface="宋体" panose="02010600030101010101" pitchFamily="2" charset="-122"/>
              </a:rPr>
              <a:t>务。</a:t>
            </a:r>
            <a:r>
              <a:rPr sz="1200" spc="20" dirty="0">
                <a:solidFill>
                  <a:srgbClr val="0D0D0D"/>
                </a:solidFill>
                <a:latin typeface="宋体" panose="02010600030101010101" pitchFamily="2" charset="-122"/>
                <a:cs typeface="宋体" panose="02010600030101010101" pitchFamily="2" charset="-122"/>
              </a:rPr>
              <a:t>其</a:t>
            </a:r>
            <a:r>
              <a:rPr sz="1200" spc="10" dirty="0">
                <a:solidFill>
                  <a:srgbClr val="0D0D0D"/>
                </a:solidFill>
                <a:latin typeface="宋体" panose="02010600030101010101" pitchFamily="2" charset="-122"/>
                <a:cs typeface="宋体" panose="02010600030101010101" pitchFamily="2" charset="-122"/>
              </a:rPr>
              <a:t>次，将</a:t>
            </a:r>
            <a:r>
              <a:rPr sz="1200" spc="20" dirty="0">
                <a:solidFill>
                  <a:srgbClr val="0D0D0D"/>
                </a:solidFill>
                <a:latin typeface="宋体" panose="02010600030101010101" pitchFamily="2" charset="-122"/>
                <a:cs typeface="宋体" panose="02010600030101010101" pitchFamily="2" charset="-122"/>
              </a:rPr>
              <a:t>积</a:t>
            </a:r>
            <a:r>
              <a:rPr sz="1200" spc="10" dirty="0">
                <a:solidFill>
                  <a:srgbClr val="0D0D0D"/>
                </a:solidFill>
                <a:latin typeface="宋体" panose="02010600030101010101" pitchFamily="2" charset="-122"/>
                <a:cs typeface="宋体" panose="02010600030101010101" pitchFamily="2" charset="-122"/>
              </a:rPr>
              <a:t>极拓</a:t>
            </a:r>
            <a:r>
              <a:rPr sz="1200" spc="20" dirty="0">
                <a:solidFill>
                  <a:srgbClr val="0D0D0D"/>
                </a:solidFill>
                <a:latin typeface="宋体" panose="02010600030101010101" pitchFamily="2" charset="-122"/>
                <a:cs typeface="宋体" panose="02010600030101010101" pitchFamily="2" charset="-122"/>
              </a:rPr>
              <a:t>展</a:t>
            </a:r>
            <a:r>
              <a:rPr sz="1200" spc="10" dirty="0">
                <a:solidFill>
                  <a:srgbClr val="0D0D0D"/>
                </a:solidFill>
                <a:latin typeface="宋体" panose="02010600030101010101" pitchFamily="2" charset="-122"/>
                <a:cs typeface="宋体" panose="02010600030101010101" pitchFamily="2" charset="-122"/>
              </a:rPr>
              <a:t>平台的</a:t>
            </a:r>
            <a:r>
              <a:rPr sz="1200" spc="20" dirty="0">
                <a:solidFill>
                  <a:srgbClr val="0D0D0D"/>
                </a:solidFill>
                <a:latin typeface="宋体" panose="02010600030101010101" pitchFamily="2" charset="-122"/>
                <a:cs typeface="宋体" panose="02010600030101010101" pitchFamily="2" charset="-122"/>
              </a:rPr>
              <a:t>社</a:t>
            </a:r>
            <a:r>
              <a:rPr sz="1200" spc="10" dirty="0">
                <a:solidFill>
                  <a:srgbClr val="0D0D0D"/>
                </a:solidFill>
                <a:latin typeface="宋体" panose="02010600030101010101" pitchFamily="2" charset="-122"/>
                <a:cs typeface="宋体" panose="02010600030101010101" pitchFamily="2" charset="-122"/>
              </a:rPr>
              <a:t>交</a:t>
            </a:r>
            <a:r>
              <a:rPr sz="1200" dirty="0">
                <a:solidFill>
                  <a:srgbClr val="0D0D0D"/>
                </a:solidFill>
                <a:latin typeface="宋体" panose="02010600030101010101" pitchFamily="2" charset="-122"/>
                <a:cs typeface="宋体" panose="02010600030101010101" pitchFamily="2" charset="-122"/>
              </a:rPr>
              <a:t>功 </a:t>
            </a:r>
            <a:r>
              <a:rPr sz="1200" spc="10" dirty="0">
                <a:solidFill>
                  <a:srgbClr val="0D0D0D"/>
                </a:solidFill>
                <a:latin typeface="宋体" panose="02010600030101010101" pitchFamily="2" charset="-122"/>
                <a:cs typeface="宋体" panose="02010600030101010101" pitchFamily="2" charset="-122"/>
              </a:rPr>
              <a:t>能</a:t>
            </a:r>
            <a:r>
              <a:rPr sz="1200" spc="20" dirty="0">
                <a:solidFill>
                  <a:srgbClr val="0D0D0D"/>
                </a:solidFill>
                <a:latin typeface="宋体" panose="02010600030101010101" pitchFamily="2" charset="-122"/>
                <a:cs typeface="宋体" panose="02010600030101010101" pitchFamily="2" charset="-122"/>
              </a:rPr>
              <a:t>，</a:t>
            </a:r>
            <a:r>
              <a:rPr sz="1200" spc="10" dirty="0">
                <a:solidFill>
                  <a:srgbClr val="0D0D0D"/>
                </a:solidFill>
                <a:latin typeface="宋体" panose="02010600030101010101" pitchFamily="2" charset="-122"/>
                <a:cs typeface="宋体" panose="02010600030101010101" pitchFamily="2" charset="-122"/>
              </a:rPr>
              <a:t>包括增</a:t>
            </a:r>
            <a:r>
              <a:rPr sz="1200" spc="20" dirty="0">
                <a:solidFill>
                  <a:srgbClr val="0D0D0D"/>
                </a:solidFill>
                <a:latin typeface="宋体" panose="02010600030101010101" pitchFamily="2" charset="-122"/>
                <a:cs typeface="宋体" panose="02010600030101010101" pitchFamily="2" charset="-122"/>
              </a:rPr>
              <a:t>加</a:t>
            </a:r>
            <a:r>
              <a:rPr sz="1200" spc="10" dirty="0">
                <a:solidFill>
                  <a:srgbClr val="0D0D0D"/>
                </a:solidFill>
                <a:latin typeface="宋体" panose="02010600030101010101" pitchFamily="2" charset="-122"/>
                <a:cs typeface="宋体" panose="02010600030101010101" pitchFamily="2" charset="-122"/>
              </a:rPr>
              <a:t>用户</a:t>
            </a:r>
            <a:r>
              <a:rPr sz="1200" spc="20" dirty="0">
                <a:solidFill>
                  <a:srgbClr val="0D0D0D"/>
                </a:solidFill>
                <a:latin typeface="宋体" panose="02010600030101010101" pitchFamily="2" charset="-122"/>
                <a:cs typeface="宋体" panose="02010600030101010101" pitchFamily="2" charset="-122"/>
              </a:rPr>
              <a:t>间</a:t>
            </a:r>
            <a:r>
              <a:rPr sz="1200" spc="10" dirty="0">
                <a:solidFill>
                  <a:srgbClr val="0D0D0D"/>
                </a:solidFill>
                <a:latin typeface="宋体" panose="02010600030101010101" pitchFamily="2" charset="-122"/>
                <a:cs typeface="宋体" panose="02010600030101010101" pitchFamily="2" charset="-122"/>
              </a:rPr>
              <a:t>的社交</a:t>
            </a:r>
            <a:r>
              <a:rPr sz="1200" spc="20" dirty="0">
                <a:solidFill>
                  <a:srgbClr val="0D0D0D"/>
                </a:solidFill>
                <a:latin typeface="宋体" panose="02010600030101010101" pitchFamily="2" charset="-122"/>
                <a:cs typeface="宋体" panose="02010600030101010101" pitchFamily="2" charset="-122"/>
              </a:rPr>
              <a:t>、</a:t>
            </a:r>
            <a:r>
              <a:rPr sz="1200" spc="10" dirty="0">
                <a:solidFill>
                  <a:srgbClr val="0D0D0D"/>
                </a:solidFill>
                <a:latin typeface="宋体" panose="02010600030101010101" pitchFamily="2" charset="-122"/>
                <a:cs typeface="宋体" panose="02010600030101010101" pitchFamily="2" charset="-122"/>
              </a:rPr>
              <a:t>引入</a:t>
            </a:r>
            <a:r>
              <a:rPr sz="1200" spc="20" dirty="0">
                <a:solidFill>
                  <a:srgbClr val="0D0D0D"/>
                </a:solidFill>
                <a:latin typeface="宋体" panose="02010600030101010101" pitchFamily="2" charset="-122"/>
                <a:cs typeface="宋体" panose="02010600030101010101" pitchFamily="2" charset="-122"/>
              </a:rPr>
              <a:t>个</a:t>
            </a:r>
            <a:r>
              <a:rPr sz="1200" spc="10" dirty="0">
                <a:solidFill>
                  <a:srgbClr val="0D0D0D"/>
                </a:solidFill>
                <a:latin typeface="宋体" panose="02010600030101010101" pitchFamily="2" charset="-122"/>
                <a:cs typeface="宋体" panose="02010600030101010101" pitchFamily="2" charset="-122"/>
              </a:rPr>
              <a:t>性化推</a:t>
            </a:r>
            <a:r>
              <a:rPr sz="1200" spc="20" dirty="0">
                <a:solidFill>
                  <a:srgbClr val="0D0D0D"/>
                </a:solidFill>
                <a:latin typeface="宋体" panose="02010600030101010101" pitchFamily="2" charset="-122"/>
                <a:cs typeface="宋体" panose="02010600030101010101" pitchFamily="2" charset="-122"/>
              </a:rPr>
              <a:t>荐</a:t>
            </a:r>
            <a:r>
              <a:rPr sz="1200" spc="10" dirty="0">
                <a:solidFill>
                  <a:srgbClr val="0D0D0D"/>
                </a:solidFill>
                <a:latin typeface="宋体" panose="02010600030101010101" pitchFamily="2" charset="-122"/>
                <a:cs typeface="宋体" panose="02010600030101010101" pitchFamily="2" charset="-122"/>
              </a:rPr>
              <a:t>功能</a:t>
            </a:r>
            <a:r>
              <a:rPr sz="1200" spc="20" dirty="0">
                <a:solidFill>
                  <a:srgbClr val="0D0D0D"/>
                </a:solidFill>
                <a:latin typeface="宋体" panose="02010600030101010101" pitchFamily="2" charset="-122"/>
                <a:cs typeface="宋体" panose="02010600030101010101" pitchFamily="2" charset="-122"/>
              </a:rPr>
              <a:t>、</a:t>
            </a:r>
            <a:r>
              <a:rPr sz="1200" spc="10" dirty="0">
                <a:solidFill>
                  <a:srgbClr val="0D0D0D"/>
                </a:solidFill>
                <a:latin typeface="宋体" panose="02010600030101010101" pitchFamily="2" charset="-122"/>
                <a:cs typeface="宋体" panose="02010600030101010101" pitchFamily="2" charset="-122"/>
              </a:rPr>
              <a:t>开展线</a:t>
            </a:r>
            <a:r>
              <a:rPr sz="1200" spc="20" dirty="0">
                <a:solidFill>
                  <a:srgbClr val="0D0D0D"/>
                </a:solidFill>
                <a:latin typeface="宋体" panose="02010600030101010101" pitchFamily="2" charset="-122"/>
                <a:cs typeface="宋体" panose="02010600030101010101" pitchFamily="2" charset="-122"/>
              </a:rPr>
              <a:t>上</a:t>
            </a:r>
            <a:r>
              <a:rPr sz="1200" spc="10" dirty="0">
                <a:solidFill>
                  <a:srgbClr val="0D0D0D"/>
                </a:solidFill>
                <a:latin typeface="宋体" panose="02010600030101010101" pitchFamily="2" charset="-122"/>
                <a:cs typeface="宋体" panose="02010600030101010101" pitchFamily="2" charset="-122"/>
              </a:rPr>
              <a:t>活动</a:t>
            </a:r>
            <a:r>
              <a:rPr sz="1200" spc="20" dirty="0">
                <a:solidFill>
                  <a:srgbClr val="0D0D0D"/>
                </a:solidFill>
                <a:latin typeface="宋体" panose="02010600030101010101" pitchFamily="2" charset="-122"/>
                <a:cs typeface="宋体" panose="02010600030101010101" pitchFamily="2" charset="-122"/>
              </a:rPr>
              <a:t>等</a:t>
            </a:r>
            <a:r>
              <a:rPr sz="1200" spc="10" dirty="0">
                <a:solidFill>
                  <a:srgbClr val="0D0D0D"/>
                </a:solidFill>
                <a:latin typeface="宋体" panose="02010600030101010101" pitchFamily="2" charset="-122"/>
                <a:cs typeface="宋体" panose="02010600030101010101" pitchFamily="2" charset="-122"/>
              </a:rPr>
              <a:t>进一步</a:t>
            </a:r>
            <a:r>
              <a:rPr sz="1200" spc="20" dirty="0">
                <a:solidFill>
                  <a:srgbClr val="0D0D0D"/>
                </a:solidFill>
                <a:latin typeface="宋体" panose="02010600030101010101" pitchFamily="2" charset="-122"/>
                <a:cs typeface="宋体" panose="02010600030101010101" pitchFamily="2" charset="-122"/>
              </a:rPr>
              <a:t>加</a:t>
            </a:r>
            <a:r>
              <a:rPr sz="1200" spc="10" dirty="0">
                <a:solidFill>
                  <a:srgbClr val="0D0D0D"/>
                </a:solidFill>
                <a:latin typeface="宋体" panose="02010600030101010101" pitchFamily="2" charset="-122"/>
                <a:cs typeface="宋体" panose="02010600030101010101" pitchFamily="2" charset="-122"/>
              </a:rPr>
              <a:t>强</a:t>
            </a:r>
            <a:r>
              <a:rPr sz="1200" dirty="0">
                <a:solidFill>
                  <a:srgbClr val="0D0D0D"/>
                </a:solidFill>
                <a:latin typeface="宋体" panose="02010600030101010101" pitchFamily="2" charset="-122"/>
                <a:cs typeface="宋体" panose="02010600030101010101" pitchFamily="2" charset="-122"/>
              </a:rPr>
              <a:t>用 户之间的联系</a:t>
            </a:r>
            <a:r>
              <a:rPr sz="1200" spc="-25" dirty="0">
                <a:solidFill>
                  <a:srgbClr val="0D0D0D"/>
                </a:solidFill>
                <a:latin typeface="宋体" panose="02010600030101010101" pitchFamily="2" charset="-122"/>
                <a:cs typeface="宋体" panose="02010600030101010101" pitchFamily="2" charset="-122"/>
              </a:rPr>
              <a:t>，</a:t>
            </a:r>
            <a:r>
              <a:rPr sz="1200" dirty="0">
                <a:solidFill>
                  <a:srgbClr val="0D0D0D"/>
                </a:solidFill>
                <a:latin typeface="宋体" panose="02010600030101010101" pitchFamily="2" charset="-122"/>
                <a:cs typeface="宋体" panose="02010600030101010101" pitchFamily="2" charset="-122"/>
              </a:rPr>
              <a:t>增强平台的粘性</a:t>
            </a:r>
            <a:r>
              <a:rPr sz="1200" spc="-25" dirty="0">
                <a:solidFill>
                  <a:srgbClr val="0D0D0D"/>
                </a:solidFill>
                <a:latin typeface="宋体" panose="02010600030101010101" pitchFamily="2" charset="-122"/>
                <a:cs typeface="宋体" panose="02010600030101010101" pitchFamily="2" charset="-122"/>
              </a:rPr>
              <a:t>，</a:t>
            </a:r>
            <a:r>
              <a:rPr sz="1200" dirty="0">
                <a:solidFill>
                  <a:srgbClr val="0D0D0D"/>
                </a:solidFill>
                <a:latin typeface="宋体" panose="02010600030101010101" pitchFamily="2" charset="-122"/>
                <a:cs typeface="宋体" panose="02010600030101010101" pitchFamily="2" charset="-122"/>
              </a:rPr>
              <a:t>通过互联网的方式</a:t>
            </a:r>
            <a:r>
              <a:rPr sz="1200" spc="-15" dirty="0">
                <a:solidFill>
                  <a:srgbClr val="0D0D0D"/>
                </a:solidFill>
                <a:latin typeface="宋体" panose="02010600030101010101" pitchFamily="2" charset="-122"/>
                <a:cs typeface="宋体" panose="02010600030101010101" pitchFamily="2" charset="-122"/>
              </a:rPr>
              <a:t>，</a:t>
            </a:r>
            <a:r>
              <a:rPr sz="1200" dirty="0">
                <a:solidFill>
                  <a:srgbClr val="0D0D0D"/>
                </a:solidFill>
                <a:latin typeface="宋体" panose="02010600030101010101" pitchFamily="2" charset="-122"/>
                <a:cs typeface="宋体" panose="02010600030101010101" pitchFamily="2" charset="-122"/>
              </a:rPr>
              <a:t>让用户的社交功能更加紧密， </a:t>
            </a:r>
            <a:r>
              <a:rPr sz="1200" spc="10" dirty="0">
                <a:solidFill>
                  <a:srgbClr val="0D0D0D"/>
                </a:solidFill>
                <a:latin typeface="宋体" panose="02010600030101010101" pitchFamily="2" charset="-122"/>
                <a:cs typeface="宋体" panose="02010600030101010101" pitchFamily="2" charset="-122"/>
              </a:rPr>
              <a:t>此</a:t>
            </a:r>
            <a:r>
              <a:rPr sz="1200" spc="20" dirty="0">
                <a:solidFill>
                  <a:srgbClr val="0D0D0D"/>
                </a:solidFill>
                <a:latin typeface="宋体" panose="02010600030101010101" pitchFamily="2" charset="-122"/>
                <a:cs typeface="宋体" panose="02010600030101010101" pitchFamily="2" charset="-122"/>
              </a:rPr>
              <a:t>外</a:t>
            </a:r>
            <a:r>
              <a:rPr sz="1200" spc="10" dirty="0">
                <a:solidFill>
                  <a:srgbClr val="0D0D0D"/>
                </a:solidFill>
                <a:latin typeface="宋体" panose="02010600030101010101" pitchFamily="2" charset="-122"/>
                <a:cs typeface="宋体" panose="02010600030101010101" pitchFamily="2" charset="-122"/>
              </a:rPr>
              <a:t>，为应</a:t>
            </a:r>
            <a:r>
              <a:rPr sz="1200" spc="20" dirty="0">
                <a:solidFill>
                  <a:srgbClr val="0D0D0D"/>
                </a:solidFill>
                <a:latin typeface="宋体" panose="02010600030101010101" pitchFamily="2" charset="-122"/>
                <a:cs typeface="宋体" panose="02010600030101010101" pitchFamily="2" charset="-122"/>
              </a:rPr>
              <a:t>对</a:t>
            </a:r>
            <a:r>
              <a:rPr sz="1200" spc="10" dirty="0">
                <a:solidFill>
                  <a:srgbClr val="0D0D0D"/>
                </a:solidFill>
                <a:latin typeface="宋体" panose="02010600030101010101" pitchFamily="2" charset="-122"/>
                <a:cs typeface="宋体" panose="02010600030101010101" pitchFamily="2" charset="-122"/>
              </a:rPr>
              <a:t>市场</a:t>
            </a:r>
            <a:r>
              <a:rPr sz="1200" spc="20" dirty="0">
                <a:solidFill>
                  <a:srgbClr val="0D0D0D"/>
                </a:solidFill>
                <a:latin typeface="宋体" panose="02010600030101010101" pitchFamily="2" charset="-122"/>
                <a:cs typeface="宋体" panose="02010600030101010101" pitchFamily="2" charset="-122"/>
              </a:rPr>
              <a:t>竞</a:t>
            </a:r>
            <a:r>
              <a:rPr sz="1200" spc="10" dirty="0">
                <a:solidFill>
                  <a:srgbClr val="0D0D0D"/>
                </a:solidFill>
                <a:latin typeface="宋体" panose="02010600030101010101" pitchFamily="2" charset="-122"/>
                <a:cs typeface="宋体" panose="02010600030101010101" pitchFamily="2" charset="-122"/>
              </a:rPr>
              <a:t>争和满</a:t>
            </a:r>
            <a:r>
              <a:rPr sz="1200" spc="20" dirty="0">
                <a:solidFill>
                  <a:srgbClr val="0D0D0D"/>
                </a:solidFill>
                <a:latin typeface="宋体" panose="02010600030101010101" pitchFamily="2" charset="-122"/>
                <a:cs typeface="宋体" panose="02010600030101010101" pitchFamily="2" charset="-122"/>
              </a:rPr>
              <a:t>足</a:t>
            </a:r>
            <a:r>
              <a:rPr sz="1200" spc="10" dirty="0">
                <a:solidFill>
                  <a:srgbClr val="0D0D0D"/>
                </a:solidFill>
                <a:latin typeface="宋体" panose="02010600030101010101" pitchFamily="2" charset="-122"/>
                <a:cs typeface="宋体" panose="02010600030101010101" pitchFamily="2" charset="-122"/>
              </a:rPr>
              <a:t>用户</a:t>
            </a:r>
            <a:r>
              <a:rPr sz="1200" spc="20" dirty="0">
                <a:solidFill>
                  <a:srgbClr val="0D0D0D"/>
                </a:solidFill>
                <a:latin typeface="宋体" panose="02010600030101010101" pitchFamily="2" charset="-122"/>
                <a:cs typeface="宋体" panose="02010600030101010101" pitchFamily="2" charset="-122"/>
              </a:rPr>
              <a:t>多</a:t>
            </a:r>
            <a:r>
              <a:rPr sz="1200" spc="10" dirty="0">
                <a:solidFill>
                  <a:srgbClr val="0D0D0D"/>
                </a:solidFill>
                <a:latin typeface="宋体" panose="02010600030101010101" pitchFamily="2" charset="-122"/>
                <a:cs typeface="宋体" panose="02010600030101010101" pitchFamily="2" charset="-122"/>
              </a:rPr>
              <a:t>样化需</a:t>
            </a:r>
            <a:r>
              <a:rPr sz="1200" spc="20" dirty="0">
                <a:solidFill>
                  <a:srgbClr val="0D0D0D"/>
                </a:solidFill>
                <a:latin typeface="宋体" panose="02010600030101010101" pitchFamily="2" charset="-122"/>
                <a:cs typeface="宋体" panose="02010600030101010101" pitchFamily="2" charset="-122"/>
              </a:rPr>
              <a:t>求</a:t>
            </a:r>
            <a:r>
              <a:rPr sz="1200" spc="10" dirty="0">
                <a:solidFill>
                  <a:srgbClr val="0D0D0D"/>
                </a:solidFill>
                <a:latin typeface="宋体" panose="02010600030101010101" pitchFamily="2" charset="-122"/>
                <a:cs typeface="宋体" panose="02010600030101010101" pitchFamily="2" charset="-122"/>
              </a:rPr>
              <a:t>，我</a:t>
            </a:r>
            <a:r>
              <a:rPr sz="1200" spc="20" dirty="0">
                <a:solidFill>
                  <a:srgbClr val="0D0D0D"/>
                </a:solidFill>
                <a:latin typeface="宋体" panose="02010600030101010101" pitchFamily="2" charset="-122"/>
                <a:cs typeface="宋体" panose="02010600030101010101" pitchFamily="2" charset="-122"/>
              </a:rPr>
              <a:t>们</a:t>
            </a:r>
            <a:r>
              <a:rPr sz="1200" spc="10" dirty="0">
                <a:solidFill>
                  <a:srgbClr val="0D0D0D"/>
                </a:solidFill>
                <a:latin typeface="宋体" panose="02010600030101010101" pitchFamily="2" charset="-122"/>
                <a:cs typeface="宋体" panose="02010600030101010101" pitchFamily="2" charset="-122"/>
              </a:rPr>
              <a:t>将注重</a:t>
            </a:r>
            <a:r>
              <a:rPr sz="1200" spc="20" dirty="0">
                <a:solidFill>
                  <a:srgbClr val="0D0D0D"/>
                </a:solidFill>
                <a:latin typeface="宋体" panose="02010600030101010101" pitchFamily="2" charset="-122"/>
                <a:cs typeface="宋体" panose="02010600030101010101" pitchFamily="2" charset="-122"/>
              </a:rPr>
              <a:t>技</a:t>
            </a:r>
            <a:r>
              <a:rPr sz="1200" spc="10" dirty="0">
                <a:solidFill>
                  <a:srgbClr val="0D0D0D"/>
                </a:solidFill>
                <a:latin typeface="宋体" panose="02010600030101010101" pitchFamily="2" charset="-122"/>
                <a:cs typeface="宋体" panose="02010600030101010101" pitchFamily="2" charset="-122"/>
              </a:rPr>
              <a:t>术创</a:t>
            </a:r>
            <a:r>
              <a:rPr sz="1200" spc="20" dirty="0">
                <a:solidFill>
                  <a:srgbClr val="0D0D0D"/>
                </a:solidFill>
                <a:latin typeface="宋体" panose="02010600030101010101" pitchFamily="2" charset="-122"/>
                <a:cs typeface="宋体" panose="02010600030101010101" pitchFamily="2" charset="-122"/>
              </a:rPr>
              <a:t>新</a:t>
            </a:r>
            <a:r>
              <a:rPr sz="1200" spc="10" dirty="0">
                <a:solidFill>
                  <a:srgbClr val="0D0D0D"/>
                </a:solidFill>
                <a:latin typeface="宋体" panose="02010600030101010101" pitchFamily="2" charset="-122"/>
                <a:cs typeface="宋体" panose="02010600030101010101" pitchFamily="2" charset="-122"/>
              </a:rPr>
              <a:t>和业务</a:t>
            </a:r>
            <a:r>
              <a:rPr sz="1200" spc="20" dirty="0">
                <a:solidFill>
                  <a:srgbClr val="0D0D0D"/>
                </a:solidFill>
                <a:latin typeface="宋体" panose="02010600030101010101" pitchFamily="2" charset="-122"/>
                <a:cs typeface="宋体" panose="02010600030101010101" pitchFamily="2" charset="-122"/>
              </a:rPr>
              <a:t>拓</a:t>
            </a:r>
            <a:r>
              <a:rPr sz="1200" spc="10" dirty="0">
                <a:solidFill>
                  <a:srgbClr val="0D0D0D"/>
                </a:solidFill>
                <a:latin typeface="宋体" panose="02010600030101010101" pitchFamily="2" charset="-122"/>
                <a:cs typeface="宋体" panose="02010600030101010101" pitchFamily="2" charset="-122"/>
              </a:rPr>
              <a:t>展</a:t>
            </a:r>
            <a:r>
              <a:rPr sz="1200" dirty="0">
                <a:solidFill>
                  <a:srgbClr val="0D0D0D"/>
                </a:solidFill>
                <a:latin typeface="宋体" panose="02010600030101010101" pitchFamily="2" charset="-122"/>
                <a:cs typeface="宋体" panose="02010600030101010101" pitchFamily="2" charset="-122"/>
              </a:rPr>
              <a:t>，  积极探索新的技术手段和商业模式</a:t>
            </a:r>
            <a:r>
              <a:rPr sz="1200" spc="-40" dirty="0">
                <a:solidFill>
                  <a:srgbClr val="0D0D0D"/>
                </a:solidFill>
                <a:latin typeface="宋体" panose="02010600030101010101" pitchFamily="2" charset="-122"/>
                <a:cs typeface="宋体" panose="02010600030101010101" pitchFamily="2" charset="-122"/>
              </a:rPr>
              <a:t>，</a:t>
            </a:r>
            <a:r>
              <a:rPr sz="1200" dirty="0">
                <a:solidFill>
                  <a:srgbClr val="0D0D0D"/>
                </a:solidFill>
                <a:latin typeface="宋体" panose="02010600030101010101" pitchFamily="2" charset="-122"/>
                <a:cs typeface="宋体" panose="02010600030101010101" pitchFamily="2" charset="-122"/>
              </a:rPr>
              <a:t>力争把平台打造成行业领先</a:t>
            </a:r>
            <a:r>
              <a:rPr sz="1200" spc="-25" dirty="0">
                <a:solidFill>
                  <a:srgbClr val="0D0D0D"/>
                </a:solidFill>
                <a:latin typeface="宋体" panose="02010600030101010101" pitchFamily="2" charset="-122"/>
                <a:cs typeface="宋体" panose="02010600030101010101" pitchFamily="2" charset="-122"/>
              </a:rPr>
              <a:t>、</a:t>
            </a:r>
            <a:r>
              <a:rPr sz="1200" dirty="0">
                <a:solidFill>
                  <a:srgbClr val="0D0D0D"/>
                </a:solidFill>
                <a:latin typeface="宋体" panose="02010600030101010101" pitchFamily="2" charset="-122"/>
                <a:cs typeface="宋体" panose="02010600030101010101" pitchFamily="2" charset="-122"/>
              </a:rPr>
              <a:t>用户首选的平台。</a:t>
            </a:r>
            <a:endParaRPr sz="1200">
              <a:latin typeface="宋体" panose="02010600030101010101" pitchFamily="2" charset="-122"/>
              <a:cs typeface="宋体" panose="02010600030101010101" pitchFamily="2" charset="-122"/>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58</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963675" y="1012190"/>
            <a:ext cx="5910580" cy="8355965"/>
          </a:xfrm>
          <a:prstGeom prst="rect">
            <a:avLst/>
          </a:prstGeom>
        </p:spPr>
        <p:txBody>
          <a:bodyPr vert="horz" wrap="square" lIns="0" tIns="12065" rIns="0" bIns="0" rtlCol="0">
            <a:spAutoFit/>
          </a:bodyPr>
          <a:lstStyle/>
          <a:p>
            <a:pPr marL="92710" algn="ctr">
              <a:lnSpc>
                <a:spcPct val="100000"/>
              </a:lnSpc>
              <a:spcBef>
                <a:spcPts val="95"/>
              </a:spcBef>
            </a:pPr>
            <a:r>
              <a:rPr sz="1600" b="1" spc="-5" dirty="0">
                <a:latin typeface="黑体" panose="02010609060101010101" charset="-122"/>
                <a:cs typeface="黑体" panose="02010609060101010101" charset="-122"/>
              </a:rPr>
              <a:t>第二</a:t>
            </a:r>
            <a:r>
              <a:rPr sz="1600" b="1" spc="-15" dirty="0">
                <a:latin typeface="黑体" panose="02010609060101010101" charset="-122"/>
                <a:cs typeface="黑体" panose="02010609060101010101" charset="-122"/>
              </a:rPr>
              <a:t>章</a:t>
            </a:r>
            <a:r>
              <a:rPr sz="1600" b="1" spc="-10" dirty="0">
                <a:latin typeface="黑体" panose="02010609060101010101" charset="-122"/>
                <a:cs typeface="黑体" panose="02010609060101010101" charset="-122"/>
              </a:rPr>
              <a:t> </a:t>
            </a:r>
            <a:r>
              <a:rPr sz="1600" b="1" spc="-5" dirty="0">
                <a:latin typeface="黑体" panose="02010609060101010101" charset="-122"/>
                <a:cs typeface="黑体" panose="02010609060101010101" charset="-122"/>
              </a:rPr>
              <a:t>相</a:t>
            </a:r>
            <a:r>
              <a:rPr sz="1600" b="1" spc="-5" dirty="0">
                <a:latin typeface="黑体" panose="02010609060101010101" charset="-122"/>
                <a:cs typeface="黑体" panose="02010609060101010101" charset="-122"/>
              </a:rPr>
              <a:t>关技</a:t>
            </a:r>
            <a:r>
              <a:rPr sz="1600" b="1" spc="-15" dirty="0">
                <a:latin typeface="黑体" panose="02010609060101010101" charset="-122"/>
                <a:cs typeface="黑体" panose="02010609060101010101" charset="-122"/>
              </a:rPr>
              <a:t>术</a:t>
            </a:r>
            <a:r>
              <a:rPr sz="1600" b="1" spc="-5" dirty="0">
                <a:latin typeface="黑体" panose="02010609060101010101" charset="-122"/>
                <a:cs typeface="黑体" panose="02010609060101010101" charset="-122"/>
              </a:rPr>
              <a:t>介</a:t>
            </a:r>
            <a:r>
              <a:rPr sz="1600" b="1" spc="-15" dirty="0">
                <a:latin typeface="黑体" panose="02010609060101010101" charset="-122"/>
                <a:cs typeface="黑体" panose="02010609060101010101" charset="-122"/>
              </a:rPr>
              <a:t>绍</a:t>
            </a:r>
            <a:endParaRPr sz="1600">
              <a:latin typeface="黑体" panose="02010609060101010101" charset="-122"/>
              <a:cs typeface="黑体" panose="02010609060101010101" charset="-122"/>
            </a:endParaRPr>
          </a:p>
          <a:p>
            <a:pPr>
              <a:lnSpc>
                <a:spcPct val="100000"/>
              </a:lnSpc>
            </a:pPr>
            <a:endParaRPr sz="1600">
              <a:latin typeface="黑体" panose="02010609060101010101" charset="-122"/>
              <a:cs typeface="黑体" panose="02010609060101010101" charset="-122"/>
            </a:endParaRPr>
          </a:p>
          <a:p>
            <a:pPr>
              <a:lnSpc>
                <a:spcPct val="100000"/>
              </a:lnSpc>
              <a:spcBef>
                <a:spcPts val="5"/>
              </a:spcBef>
            </a:pPr>
            <a:endParaRPr sz="1450">
              <a:latin typeface="黑体" panose="02010609060101010101" charset="-122"/>
              <a:cs typeface="黑体" panose="02010609060101010101" charset="-122"/>
            </a:endParaRPr>
          </a:p>
          <a:p>
            <a:pPr marL="540385" lvl="1" indent="-363220">
              <a:lnSpc>
                <a:spcPct val="100000"/>
              </a:lnSpc>
              <a:buAutoNum type="arabicPeriod"/>
              <a:tabLst>
                <a:tab pos="541020" algn="l"/>
              </a:tabLst>
            </a:pPr>
            <a:r>
              <a:rPr sz="1500" b="1" spc="-10" dirty="0">
                <a:latin typeface="黑体" panose="02010609060101010101" charset="-122"/>
                <a:cs typeface="黑体" panose="02010609060101010101" charset="-122"/>
              </a:rPr>
              <a:t>开</a:t>
            </a:r>
            <a:r>
              <a:rPr sz="1500" b="1" dirty="0">
                <a:latin typeface="黑体" panose="02010609060101010101" charset="-122"/>
                <a:cs typeface="黑体" panose="02010609060101010101" charset="-122"/>
              </a:rPr>
              <a:t>发</a:t>
            </a:r>
            <a:r>
              <a:rPr sz="1500" b="1" spc="-10" dirty="0">
                <a:latin typeface="黑体" panose="02010609060101010101" charset="-122"/>
                <a:cs typeface="黑体" panose="02010609060101010101" charset="-122"/>
              </a:rPr>
              <a:t>框架</a:t>
            </a:r>
            <a:endParaRPr sz="1500">
              <a:latin typeface="黑体" panose="02010609060101010101" charset="-122"/>
              <a:cs typeface="黑体" panose="02010609060101010101" charset="-122"/>
            </a:endParaRPr>
          </a:p>
          <a:p>
            <a:pPr lvl="1">
              <a:lnSpc>
                <a:spcPct val="100000"/>
              </a:lnSpc>
              <a:spcBef>
                <a:spcPts val="40"/>
              </a:spcBef>
              <a:buAutoNum type="arabicPeriod"/>
            </a:pPr>
            <a:endParaRPr sz="1050">
              <a:latin typeface="黑体" panose="02010609060101010101" charset="-122"/>
              <a:cs typeface="黑体" panose="02010609060101010101" charset="-122"/>
            </a:endParaRPr>
          </a:p>
          <a:p>
            <a:pPr marL="723265" lvl="2" indent="-546100">
              <a:lnSpc>
                <a:spcPct val="100000"/>
              </a:lnSpc>
              <a:buAutoNum type="arabicPeriod"/>
              <a:tabLst>
                <a:tab pos="723900" algn="l"/>
              </a:tabLst>
            </a:pPr>
            <a:r>
              <a:rPr sz="1400" b="1" dirty="0">
                <a:latin typeface="黑体" panose="02010609060101010101" charset="-122"/>
                <a:cs typeface="黑体" panose="02010609060101010101" charset="-122"/>
              </a:rPr>
              <a:t>S</a:t>
            </a:r>
            <a:r>
              <a:rPr sz="1400" b="1" dirty="0">
                <a:latin typeface="黑体" panose="02010609060101010101" charset="-122"/>
                <a:cs typeface="黑体" panose="02010609060101010101" charset="-122"/>
              </a:rPr>
              <a:t>pringBoot</a:t>
            </a:r>
            <a:endParaRPr sz="1400">
              <a:latin typeface="黑体" panose="02010609060101010101" charset="-122"/>
              <a:cs typeface="黑体" panose="02010609060101010101" charset="-122"/>
            </a:endParaRPr>
          </a:p>
          <a:p>
            <a:pPr marL="177800" marR="163195" indent="304800" algn="just">
              <a:lnSpc>
                <a:spcPct val="163000"/>
              </a:lnSpc>
              <a:spcBef>
                <a:spcPts val="285"/>
              </a:spcBef>
            </a:pPr>
            <a:r>
              <a:rPr sz="1200" dirty="0">
                <a:latin typeface="宋体" panose="02010600030101010101" pitchFamily="2" charset="-122"/>
                <a:cs typeface="宋体" panose="02010600030101010101" pitchFamily="2" charset="-122"/>
              </a:rPr>
              <a:t>SpringBoot</a:t>
            </a:r>
            <a:r>
              <a:rPr sz="1200" spc="15" dirty="0">
                <a:latin typeface="宋体" panose="02010600030101010101" pitchFamily="2" charset="-122"/>
                <a:cs typeface="宋体" panose="02010600030101010101" pitchFamily="2" charset="-122"/>
              </a:rPr>
              <a:t> </a:t>
            </a:r>
            <a:r>
              <a:rPr sz="1200" spc="45" dirty="0">
                <a:latin typeface="宋体" panose="02010600030101010101" pitchFamily="2" charset="-122"/>
                <a:cs typeface="宋体" panose="02010600030101010101" pitchFamily="2" charset="-122"/>
              </a:rPr>
              <a:t>这个</a:t>
            </a:r>
            <a:r>
              <a:rPr sz="1200" spc="35" dirty="0">
                <a:latin typeface="宋体" panose="02010600030101010101" pitchFamily="2" charset="-122"/>
                <a:cs typeface="宋体" panose="02010600030101010101" pitchFamily="2" charset="-122"/>
              </a:rPr>
              <a:t>开</a:t>
            </a:r>
            <a:r>
              <a:rPr sz="1200" spc="45" dirty="0">
                <a:latin typeface="宋体" panose="02010600030101010101" pitchFamily="2" charset="-122"/>
                <a:cs typeface="宋体" panose="02010600030101010101" pitchFamily="2" charset="-122"/>
              </a:rPr>
              <a:t>源框架是</a:t>
            </a:r>
            <a:r>
              <a:rPr sz="1200" spc="35" dirty="0">
                <a:latin typeface="宋体" panose="02010600030101010101" pitchFamily="2" charset="-122"/>
                <a:cs typeface="宋体" panose="02010600030101010101" pitchFamily="2" charset="-122"/>
              </a:rPr>
              <a:t>专</a:t>
            </a:r>
            <a:r>
              <a:rPr sz="1200" spc="45" dirty="0">
                <a:latin typeface="宋体" panose="02010600030101010101" pitchFamily="2" charset="-122"/>
                <a:cs typeface="宋体" panose="02010600030101010101" pitchFamily="2" charset="-122"/>
              </a:rPr>
              <a:t>门用于简</a:t>
            </a:r>
            <a:r>
              <a:rPr sz="1200" dirty="0">
                <a:latin typeface="宋体" panose="02010600030101010101" pitchFamily="2" charset="-122"/>
                <a:cs typeface="宋体" panose="02010600030101010101" pitchFamily="2" charset="-122"/>
              </a:rPr>
              <a:t>化</a:t>
            </a:r>
            <a:r>
              <a:rPr sz="1200" spc="6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Java</a:t>
            </a:r>
            <a:r>
              <a:rPr sz="1200" spc="25" dirty="0">
                <a:latin typeface="宋体" panose="02010600030101010101" pitchFamily="2" charset="-122"/>
                <a:cs typeface="宋体" panose="02010600030101010101" pitchFamily="2" charset="-122"/>
              </a:rPr>
              <a:t> </a:t>
            </a:r>
            <a:r>
              <a:rPr sz="1200" spc="45" dirty="0">
                <a:latin typeface="宋体" panose="02010600030101010101" pitchFamily="2" charset="-122"/>
                <a:cs typeface="宋体" panose="02010600030101010101" pitchFamily="2" charset="-122"/>
              </a:rPr>
              <a:t>应用</a:t>
            </a:r>
            <a:r>
              <a:rPr sz="1200" spc="35" dirty="0">
                <a:latin typeface="宋体" panose="02010600030101010101" pitchFamily="2" charset="-122"/>
                <a:cs typeface="宋体" panose="02010600030101010101" pitchFamily="2" charset="-122"/>
              </a:rPr>
              <a:t>开</a:t>
            </a:r>
            <a:r>
              <a:rPr sz="1200" spc="45" dirty="0">
                <a:latin typeface="宋体" panose="02010600030101010101" pitchFamily="2" charset="-122"/>
                <a:cs typeface="宋体" panose="02010600030101010101" pitchFamily="2" charset="-122"/>
              </a:rPr>
              <a:t>发的基</a:t>
            </a:r>
            <a:r>
              <a:rPr sz="1200" dirty="0">
                <a:latin typeface="宋体" panose="02010600030101010101" pitchFamily="2" charset="-122"/>
                <a:cs typeface="宋体" panose="02010600030101010101" pitchFamily="2" charset="-122"/>
              </a:rPr>
              <a:t>于</a:t>
            </a:r>
            <a:r>
              <a:rPr sz="1200" spc="7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Spring</a:t>
            </a:r>
            <a:r>
              <a:rPr sz="1200" spc="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的 </a:t>
            </a:r>
            <a:r>
              <a:rPr sz="1200" spc="10" dirty="0">
                <a:latin typeface="宋体" panose="02010600030101010101" pitchFamily="2" charset="-122"/>
                <a:cs typeface="宋体" panose="02010600030101010101" pitchFamily="2" charset="-122"/>
              </a:rPr>
              <a:t>它</a:t>
            </a:r>
            <a:r>
              <a:rPr sz="1200" spc="20" dirty="0">
                <a:latin typeface="宋体" panose="02010600030101010101" pitchFamily="2" charset="-122"/>
                <a:cs typeface="宋体" panose="02010600030101010101" pitchFamily="2" charset="-122"/>
              </a:rPr>
              <a:t>帮</a:t>
            </a:r>
            <a:r>
              <a:rPr sz="1200" spc="10" dirty="0">
                <a:latin typeface="宋体" panose="02010600030101010101" pitchFamily="2" charset="-122"/>
                <a:cs typeface="宋体" panose="02010600030101010101" pitchFamily="2" charset="-122"/>
              </a:rPr>
              <a:t>助开发</a:t>
            </a:r>
            <a:r>
              <a:rPr sz="1200" spc="20" dirty="0">
                <a:latin typeface="宋体" panose="02010600030101010101" pitchFamily="2" charset="-122"/>
                <a:cs typeface="宋体" panose="02010600030101010101" pitchFamily="2" charset="-122"/>
              </a:rPr>
              <a:t>人</a:t>
            </a:r>
            <a:r>
              <a:rPr sz="1200" spc="10" dirty="0">
                <a:latin typeface="宋体" panose="02010600030101010101" pitchFamily="2" charset="-122"/>
                <a:cs typeface="宋体" panose="02010600030101010101" pitchFamily="2" charset="-122"/>
              </a:rPr>
              <a:t>员省</a:t>
            </a:r>
            <a:r>
              <a:rPr sz="1200" spc="20" dirty="0">
                <a:latin typeface="宋体" panose="02010600030101010101" pitchFamily="2" charset="-122"/>
                <a:cs typeface="宋体" panose="02010600030101010101" pitchFamily="2" charset="-122"/>
              </a:rPr>
              <a:t>去</a:t>
            </a:r>
            <a:r>
              <a:rPr sz="1200" spc="10" dirty="0">
                <a:latin typeface="宋体" panose="02010600030101010101" pitchFamily="2" charset="-122"/>
                <a:cs typeface="宋体" panose="02010600030101010101" pitchFamily="2" charset="-122"/>
              </a:rPr>
              <a:t>了很多</a:t>
            </a:r>
            <a:r>
              <a:rPr sz="1200" spc="20" dirty="0">
                <a:latin typeface="宋体" panose="02010600030101010101" pitchFamily="2" charset="-122"/>
                <a:cs typeface="宋体" panose="02010600030101010101" pitchFamily="2" charset="-122"/>
              </a:rPr>
              <a:t>配</a:t>
            </a:r>
            <a:r>
              <a:rPr sz="1200" spc="10" dirty="0">
                <a:latin typeface="宋体" panose="02010600030101010101" pitchFamily="2" charset="-122"/>
                <a:cs typeface="宋体" panose="02010600030101010101" pitchFamily="2" charset="-122"/>
              </a:rPr>
              <a:t>置上</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麻烦，</a:t>
            </a:r>
            <a:r>
              <a:rPr sz="1200" spc="20" dirty="0">
                <a:latin typeface="宋体" panose="02010600030101010101" pitchFamily="2" charset="-122"/>
                <a:cs typeface="宋体" panose="02010600030101010101" pitchFamily="2" charset="-122"/>
              </a:rPr>
              <a:t>以</a:t>
            </a:r>
            <a:r>
              <a:rPr sz="1200" spc="10" dirty="0">
                <a:latin typeface="宋体" panose="02010600030101010101" pitchFamily="2" charset="-122"/>
                <a:cs typeface="宋体" panose="02010600030101010101" pitchFamily="2" charset="-122"/>
              </a:rPr>
              <a:t>自动</a:t>
            </a:r>
            <a:r>
              <a:rPr sz="1200" spc="20" dirty="0">
                <a:latin typeface="宋体" panose="02010600030101010101" pitchFamily="2" charset="-122"/>
                <a:cs typeface="宋体" panose="02010600030101010101" pitchFamily="2" charset="-122"/>
              </a:rPr>
              <a:t>配</a:t>
            </a:r>
            <a:r>
              <a:rPr sz="1200" spc="10" dirty="0">
                <a:latin typeface="宋体" panose="02010600030101010101" pitchFamily="2" charset="-122"/>
                <a:cs typeface="宋体" panose="02010600030101010101" pitchFamily="2" charset="-122"/>
              </a:rPr>
              <a:t>置和“约</a:t>
            </a:r>
            <a:r>
              <a:rPr sz="1200" spc="20" dirty="0">
                <a:latin typeface="宋体" panose="02010600030101010101" pitchFamily="2" charset="-122"/>
                <a:cs typeface="宋体" panose="02010600030101010101" pitchFamily="2" charset="-122"/>
              </a:rPr>
              <a:t>定</a:t>
            </a:r>
            <a:r>
              <a:rPr sz="1200" spc="10" dirty="0">
                <a:latin typeface="宋体" panose="02010600030101010101" pitchFamily="2" charset="-122"/>
                <a:cs typeface="宋体" panose="02010600030101010101" pitchFamily="2" charset="-122"/>
              </a:rPr>
              <a:t>优于配</a:t>
            </a:r>
            <a:r>
              <a:rPr sz="1200" spc="20" dirty="0">
                <a:latin typeface="宋体" panose="02010600030101010101" pitchFamily="2" charset="-122"/>
                <a:cs typeface="宋体" panose="02010600030101010101" pitchFamily="2" charset="-122"/>
              </a:rPr>
              <a:t>置</a:t>
            </a:r>
            <a:r>
              <a:rPr sz="1200" spc="10" dirty="0">
                <a:latin typeface="宋体" panose="02010600030101010101" pitchFamily="2" charset="-122"/>
                <a:cs typeface="宋体" panose="02010600030101010101" pitchFamily="2" charset="-122"/>
              </a:rPr>
              <a:t>”的</a:t>
            </a:r>
            <a:r>
              <a:rPr sz="1200" spc="20" dirty="0">
                <a:latin typeface="宋体" panose="02010600030101010101" pitchFamily="2" charset="-122"/>
                <a:cs typeface="宋体" panose="02010600030101010101" pitchFamily="2" charset="-122"/>
              </a:rPr>
              <a:t>原</a:t>
            </a:r>
            <a:r>
              <a:rPr sz="1200" dirty="0">
                <a:latin typeface="宋体" panose="02010600030101010101" pitchFamily="2" charset="-122"/>
                <a:cs typeface="宋体" panose="02010600030101010101" pitchFamily="2" charset="-122"/>
              </a:rPr>
              <a:t>则 使开发更加快捷</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简便、高效</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SpringBoot</a:t>
            </a:r>
            <a:r>
              <a:rPr sz="1200" spc="-9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拥有自动配置、启动依赖</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内嵌式容器 等诸多强大功能。它还内置了</a:t>
            </a:r>
            <a:r>
              <a:rPr sz="1200" spc="-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Tomcat、Jetty、Undertow</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等常用的</a:t>
            </a:r>
            <a:r>
              <a:rPr sz="1200" spc="-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Servlet</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容器， </a:t>
            </a:r>
            <a:r>
              <a:rPr sz="1200" spc="10" dirty="0">
                <a:latin typeface="宋体" panose="02010600030101010101" pitchFamily="2" charset="-122"/>
                <a:cs typeface="宋体" panose="02010600030101010101" pitchFamily="2" charset="-122"/>
              </a:rPr>
              <a:t>开</a:t>
            </a:r>
            <a:r>
              <a:rPr sz="1200" dirty="0">
                <a:latin typeface="宋体" panose="02010600030101010101" pitchFamily="2" charset="-122"/>
                <a:cs typeface="宋体" panose="02010600030101010101" pitchFamily="2" charset="-122"/>
              </a:rPr>
              <a:t>发</a:t>
            </a:r>
            <a:r>
              <a:rPr sz="1200" spc="10" dirty="0">
                <a:latin typeface="宋体" panose="02010600030101010101" pitchFamily="2" charset="-122"/>
                <a:cs typeface="宋体" panose="02010600030101010101" pitchFamily="2" charset="-122"/>
              </a:rPr>
              <a:t>者</a:t>
            </a:r>
            <a:r>
              <a:rPr sz="1200" dirty="0">
                <a:latin typeface="宋体" panose="02010600030101010101" pitchFamily="2" charset="-122"/>
                <a:cs typeface="宋体" panose="02010600030101010101" pitchFamily="2" charset="-122"/>
              </a:rPr>
              <a:t>可</a:t>
            </a:r>
            <a:r>
              <a:rPr sz="1200" spc="10" dirty="0">
                <a:latin typeface="宋体" panose="02010600030101010101" pitchFamily="2" charset="-122"/>
                <a:cs typeface="宋体" panose="02010600030101010101" pitchFamily="2" charset="-122"/>
              </a:rPr>
              <a:t>以直</a:t>
            </a:r>
            <a:r>
              <a:rPr sz="1200" dirty="0">
                <a:latin typeface="宋体" panose="02010600030101010101" pitchFamily="2" charset="-122"/>
                <a:cs typeface="宋体" panose="02010600030101010101" pitchFamily="2" charset="-122"/>
              </a:rPr>
              <a:t>接</a:t>
            </a:r>
            <a:r>
              <a:rPr sz="1200" spc="10" dirty="0">
                <a:latin typeface="宋体" panose="02010600030101010101" pitchFamily="2" charset="-122"/>
                <a:cs typeface="宋体" panose="02010600030101010101" pitchFamily="2" charset="-122"/>
              </a:rPr>
              <a:t>将应</a:t>
            </a:r>
            <a:r>
              <a:rPr sz="120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打</a:t>
            </a:r>
            <a:r>
              <a:rPr sz="1200" dirty="0">
                <a:latin typeface="宋体" panose="02010600030101010101" pitchFamily="2" charset="-122"/>
                <a:cs typeface="宋体" panose="02010600030101010101" pitchFamily="2" charset="-122"/>
              </a:rPr>
              <a:t>包</a:t>
            </a:r>
            <a:r>
              <a:rPr sz="1200" spc="10" dirty="0">
                <a:latin typeface="宋体" panose="02010600030101010101" pitchFamily="2" charset="-122"/>
                <a:cs typeface="宋体" panose="02010600030101010101" pitchFamily="2" charset="-122"/>
              </a:rPr>
              <a:t>成可</a:t>
            </a:r>
            <a:r>
              <a:rPr sz="1200" dirty="0">
                <a:latin typeface="宋体" panose="02010600030101010101" pitchFamily="2" charset="-122"/>
                <a:cs typeface="宋体" panose="02010600030101010101" pitchFamily="2" charset="-122"/>
              </a:rPr>
              <a:t>执</a:t>
            </a:r>
            <a:r>
              <a:rPr sz="1200" spc="10" dirty="0">
                <a:latin typeface="宋体" panose="02010600030101010101" pitchFamily="2" charset="-122"/>
                <a:cs typeface="宋体" panose="02010600030101010101" pitchFamily="2" charset="-122"/>
              </a:rPr>
              <a:t>行</a:t>
            </a:r>
            <a:r>
              <a:rPr sz="1200" dirty="0">
                <a:latin typeface="宋体" panose="02010600030101010101" pitchFamily="2" charset="-122"/>
                <a:cs typeface="宋体" panose="02010600030101010101" pitchFamily="2" charset="-122"/>
              </a:rPr>
              <a:t>的</a:t>
            </a:r>
            <a:r>
              <a:rPr sz="1200" spc="-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JAR</a:t>
            </a:r>
            <a:r>
              <a:rPr sz="1200" spc="-35"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文</a:t>
            </a:r>
            <a:r>
              <a:rPr sz="1200" dirty="0">
                <a:latin typeface="宋体" panose="02010600030101010101" pitchFamily="2" charset="-122"/>
                <a:cs typeface="宋体" panose="02010600030101010101" pitchFamily="2" charset="-122"/>
              </a:rPr>
              <a:t>件</a:t>
            </a:r>
            <a:r>
              <a:rPr sz="1200" spc="1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然</a:t>
            </a:r>
            <a:r>
              <a:rPr sz="1200" spc="10" dirty="0">
                <a:latin typeface="宋体" panose="02010600030101010101" pitchFamily="2" charset="-122"/>
                <a:cs typeface="宋体" panose="02010600030101010101" pitchFamily="2" charset="-122"/>
              </a:rPr>
              <a:t>后直</a:t>
            </a:r>
            <a:r>
              <a:rPr sz="1200" dirty="0">
                <a:latin typeface="宋体" panose="02010600030101010101" pitchFamily="2" charset="-122"/>
                <a:cs typeface="宋体" panose="02010600030101010101" pitchFamily="2" charset="-122"/>
              </a:rPr>
              <a:t>接</a:t>
            </a:r>
            <a:r>
              <a:rPr sz="1200" spc="10" dirty="0">
                <a:latin typeface="宋体" panose="02010600030101010101" pitchFamily="2" charset="-122"/>
                <a:cs typeface="宋体" panose="02010600030101010101" pitchFamily="2" charset="-122"/>
              </a:rPr>
              <a:t>运行</a:t>
            </a:r>
            <a:r>
              <a:rPr sz="1200" dirty="0">
                <a:latin typeface="宋体" panose="02010600030101010101" pitchFamily="2" charset="-122"/>
                <a:cs typeface="宋体" panose="02010600030101010101" pitchFamily="2" charset="-122"/>
              </a:rPr>
              <a:t>在</a:t>
            </a:r>
            <a:r>
              <a:rPr sz="1200" spc="10" dirty="0">
                <a:latin typeface="宋体" panose="02010600030101010101" pitchFamily="2" charset="-122"/>
                <a:cs typeface="宋体" panose="02010600030101010101" pitchFamily="2" charset="-122"/>
              </a:rPr>
              <a:t>内</a:t>
            </a:r>
            <a:r>
              <a:rPr sz="1200" dirty="0">
                <a:latin typeface="宋体" panose="02010600030101010101" pitchFamily="2" charset="-122"/>
                <a:cs typeface="宋体" panose="02010600030101010101" pitchFamily="2" charset="-122"/>
              </a:rPr>
              <a:t>嵌的</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Servlet  容器中，省去了部署的麻烦。</a:t>
            </a:r>
            <a:endParaRPr sz="1200">
              <a:latin typeface="宋体" panose="02010600030101010101" pitchFamily="2" charset="-122"/>
              <a:cs typeface="宋体" panose="02010600030101010101" pitchFamily="2" charset="-122"/>
            </a:endParaRPr>
          </a:p>
          <a:p>
            <a:pPr>
              <a:lnSpc>
                <a:spcPct val="100000"/>
              </a:lnSpc>
            </a:pPr>
            <a:endParaRPr sz="900">
              <a:latin typeface="宋体" panose="02010600030101010101" pitchFamily="2" charset="-122"/>
              <a:cs typeface="宋体" panose="02010600030101010101" pitchFamily="2" charset="-122"/>
            </a:endParaRPr>
          </a:p>
          <a:p>
            <a:pPr marL="723265" lvl="2" indent="-546100" algn="just">
              <a:lnSpc>
                <a:spcPct val="100000"/>
              </a:lnSpc>
              <a:buAutoNum type="arabicPeriod" startAt="2"/>
              <a:tabLst>
                <a:tab pos="723900" algn="l"/>
              </a:tabLst>
            </a:pPr>
            <a:r>
              <a:rPr sz="1400" b="1" dirty="0">
                <a:latin typeface="黑体" panose="02010609060101010101" charset="-122"/>
                <a:cs typeface="黑体" panose="02010609060101010101" charset="-122"/>
              </a:rPr>
              <a:t>R</a:t>
            </a:r>
            <a:r>
              <a:rPr sz="1400" b="1" dirty="0">
                <a:latin typeface="黑体" panose="02010609060101010101" charset="-122"/>
                <a:cs typeface="黑体" panose="02010609060101010101" charset="-122"/>
              </a:rPr>
              <a:t>edis</a:t>
            </a:r>
            <a:endParaRPr sz="1400">
              <a:latin typeface="黑体" panose="02010609060101010101" charset="-122"/>
              <a:cs typeface="黑体" panose="02010609060101010101" charset="-122"/>
            </a:endParaRPr>
          </a:p>
          <a:p>
            <a:pPr marL="177800" marR="170180" indent="304800" algn="just">
              <a:lnSpc>
                <a:spcPct val="163000"/>
              </a:lnSpc>
              <a:spcBef>
                <a:spcPts val="285"/>
              </a:spcBef>
            </a:pPr>
            <a:r>
              <a:rPr sz="1200" dirty="0">
                <a:latin typeface="宋体" panose="02010600030101010101" pitchFamily="2" charset="-122"/>
                <a:cs typeface="宋体" panose="02010600030101010101" pitchFamily="2" charset="-122"/>
              </a:rPr>
              <a:t>redis</a:t>
            </a:r>
            <a:r>
              <a:rPr sz="1200" spc="-80"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是</a:t>
            </a:r>
            <a:r>
              <a:rPr sz="1200" spc="20" dirty="0">
                <a:latin typeface="宋体" panose="02010600030101010101" pitchFamily="2" charset="-122"/>
                <a:cs typeface="宋体" panose="02010600030101010101" pitchFamily="2" charset="-122"/>
              </a:rPr>
              <a:t>个</a:t>
            </a:r>
            <a:r>
              <a:rPr sz="1200" spc="10" dirty="0">
                <a:latin typeface="宋体" panose="02010600030101010101" pitchFamily="2" charset="-122"/>
                <a:cs typeface="宋体" panose="02010600030101010101" pitchFamily="2" charset="-122"/>
              </a:rPr>
              <a:t>数</a:t>
            </a:r>
            <a:r>
              <a:rPr sz="1200" spc="20" dirty="0">
                <a:latin typeface="宋体" panose="02010600030101010101" pitchFamily="2" charset="-122"/>
                <a:cs typeface="宋体" panose="02010600030101010101" pitchFamily="2" charset="-122"/>
              </a:rPr>
              <a:t>据</a:t>
            </a:r>
            <a:r>
              <a:rPr sz="1200" spc="10" dirty="0">
                <a:latin typeface="宋体" panose="02010600030101010101" pitchFamily="2" charset="-122"/>
                <a:cs typeface="宋体" panose="02010600030101010101" pitchFamily="2" charset="-122"/>
              </a:rPr>
              <a:t>存储</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高手</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就</a:t>
            </a:r>
            <a:r>
              <a:rPr sz="1200" spc="20" dirty="0">
                <a:latin typeface="宋体" panose="02010600030101010101" pitchFamily="2" charset="-122"/>
                <a:cs typeface="宋体" panose="02010600030101010101" pitchFamily="2" charset="-122"/>
              </a:rPr>
              <a:t>在</a:t>
            </a:r>
            <a:r>
              <a:rPr sz="1200" spc="10" dirty="0">
                <a:latin typeface="宋体" panose="02010600030101010101" pitchFamily="2" charset="-122"/>
                <a:cs typeface="宋体" panose="02010600030101010101" pitchFamily="2" charset="-122"/>
              </a:rPr>
              <a:t>内</a:t>
            </a:r>
            <a:r>
              <a:rPr sz="1200" spc="20" dirty="0">
                <a:latin typeface="宋体" panose="02010600030101010101" pitchFamily="2" charset="-122"/>
                <a:cs typeface="宋体" panose="02010600030101010101" pitchFamily="2" charset="-122"/>
              </a:rPr>
              <a:t>存</a:t>
            </a:r>
            <a:r>
              <a:rPr sz="1200" spc="10" dirty="0">
                <a:latin typeface="宋体" panose="02010600030101010101" pitchFamily="2" charset="-122"/>
                <a:cs typeface="宋体" panose="02010600030101010101" pitchFamily="2" charset="-122"/>
              </a:rPr>
              <a:t>中保</a:t>
            </a:r>
            <a:r>
              <a:rPr sz="1200" spc="20" dirty="0">
                <a:latin typeface="宋体" panose="02010600030101010101" pitchFamily="2" charset="-122"/>
                <a:cs typeface="宋体" panose="02010600030101010101" pitchFamily="2" charset="-122"/>
              </a:rPr>
              <a:t>管</a:t>
            </a:r>
            <a:r>
              <a:rPr sz="1200" spc="10" dirty="0">
                <a:latin typeface="宋体" panose="02010600030101010101" pitchFamily="2" charset="-122"/>
                <a:cs typeface="宋体" panose="02010600030101010101" pitchFamily="2" charset="-122"/>
              </a:rPr>
              <a:t>着</a:t>
            </a:r>
            <a:r>
              <a:rPr sz="1200" spc="20" dirty="0">
                <a:latin typeface="宋体" panose="02010600030101010101" pitchFamily="2" charset="-122"/>
                <a:cs typeface="宋体" panose="02010600030101010101" pitchFamily="2" charset="-122"/>
              </a:rPr>
              <a:t>它</a:t>
            </a:r>
            <a:r>
              <a:rPr sz="1200" spc="10" dirty="0">
                <a:latin typeface="宋体" panose="02010600030101010101" pitchFamily="2" charset="-122"/>
                <a:cs typeface="宋体" panose="02010600030101010101" pitchFamily="2" charset="-122"/>
              </a:rPr>
              <a:t>的身</a:t>
            </a:r>
            <a:r>
              <a:rPr sz="1200" spc="20" dirty="0">
                <a:latin typeface="宋体" panose="02010600030101010101" pitchFamily="2" charset="-122"/>
                <a:cs typeface="宋体" panose="02010600030101010101" pitchFamily="2" charset="-122"/>
              </a:rPr>
              <a:t>影</a:t>
            </a:r>
            <a:r>
              <a:rPr sz="1200" spc="10" dirty="0">
                <a:latin typeface="宋体" panose="02010600030101010101" pitchFamily="2" charset="-122"/>
                <a:cs typeface="宋体" panose="02010600030101010101" pitchFamily="2" charset="-122"/>
              </a:rPr>
              <a:t>。</a:t>
            </a:r>
            <a:r>
              <a:rPr sz="1200" spc="20" dirty="0">
                <a:latin typeface="宋体" panose="02010600030101010101" pitchFamily="2" charset="-122"/>
                <a:cs typeface="宋体" panose="02010600030101010101" pitchFamily="2" charset="-122"/>
              </a:rPr>
              <a:t>它</a:t>
            </a:r>
            <a:r>
              <a:rPr sz="1200" spc="10" dirty="0">
                <a:latin typeface="宋体" panose="02010600030101010101" pitchFamily="2" charset="-122"/>
                <a:cs typeface="宋体" panose="02010600030101010101" pitchFamily="2" charset="-122"/>
              </a:rPr>
              <a:t>是一</a:t>
            </a:r>
            <a:r>
              <a:rPr sz="1200" spc="20" dirty="0">
                <a:latin typeface="宋体" panose="02010600030101010101" pitchFamily="2" charset="-122"/>
                <a:cs typeface="宋体" panose="02010600030101010101" pitchFamily="2" charset="-122"/>
              </a:rPr>
              <a:t>个</a:t>
            </a:r>
            <a:r>
              <a:rPr sz="1200" spc="10" dirty="0">
                <a:latin typeface="宋体" panose="02010600030101010101" pitchFamily="2" charset="-122"/>
                <a:cs typeface="宋体" panose="02010600030101010101" pitchFamily="2" charset="-122"/>
              </a:rPr>
              <a:t>多</a:t>
            </a:r>
            <a:r>
              <a:rPr sz="1200" spc="20" dirty="0">
                <a:latin typeface="宋体" panose="02010600030101010101" pitchFamily="2" charset="-122"/>
                <a:cs typeface="宋体" panose="02010600030101010101" pitchFamily="2" charset="-122"/>
              </a:rPr>
              <a:t>面</a:t>
            </a:r>
            <a:r>
              <a:rPr sz="1200" spc="10" dirty="0">
                <a:latin typeface="宋体" panose="02010600030101010101" pitchFamily="2" charset="-122"/>
                <a:cs typeface="宋体" panose="02010600030101010101" pitchFamily="2" charset="-122"/>
              </a:rPr>
              <a:t>手</a:t>
            </a:r>
            <a:r>
              <a:rPr sz="1200" spc="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既 </a:t>
            </a:r>
            <a:r>
              <a:rPr sz="1200" spc="10" dirty="0">
                <a:latin typeface="宋体" panose="02010600030101010101" pitchFamily="2" charset="-122"/>
                <a:cs typeface="宋体" panose="02010600030101010101" pitchFamily="2" charset="-122"/>
              </a:rPr>
              <a:t>可</a:t>
            </a:r>
            <a:r>
              <a:rPr sz="1200" spc="20" dirty="0">
                <a:latin typeface="宋体" panose="02010600030101010101" pitchFamily="2" charset="-122"/>
                <a:cs typeface="宋体" panose="02010600030101010101" pitchFamily="2" charset="-122"/>
              </a:rPr>
              <a:t>作</a:t>
            </a:r>
            <a:r>
              <a:rPr sz="1200" spc="10" dirty="0">
                <a:latin typeface="宋体" panose="02010600030101010101" pitchFamily="2" charset="-122"/>
                <a:cs typeface="宋体" panose="02010600030101010101" pitchFamily="2" charset="-122"/>
              </a:rPr>
              <a:t>为缓存</a:t>
            </a:r>
            <a:r>
              <a:rPr sz="1200" spc="20" dirty="0">
                <a:latin typeface="宋体" panose="02010600030101010101" pitchFamily="2" charset="-122"/>
                <a:cs typeface="宋体" panose="02010600030101010101" pitchFamily="2" charset="-122"/>
              </a:rPr>
              <a:t>使</a:t>
            </a:r>
            <a:r>
              <a:rPr sz="1200" spc="10" dirty="0">
                <a:latin typeface="宋体" panose="02010600030101010101" pitchFamily="2" charset="-122"/>
                <a:cs typeface="宋体" panose="02010600030101010101" pitchFamily="2" charset="-122"/>
              </a:rPr>
              <a:t>用，</a:t>
            </a:r>
            <a:r>
              <a:rPr sz="1200" spc="20" dirty="0">
                <a:latin typeface="宋体" panose="02010600030101010101" pitchFamily="2" charset="-122"/>
                <a:cs typeface="宋体" panose="02010600030101010101" pitchFamily="2" charset="-122"/>
              </a:rPr>
              <a:t>又</a:t>
            </a:r>
            <a:r>
              <a:rPr sz="1200" spc="10" dirty="0">
                <a:latin typeface="宋体" panose="02010600030101010101" pitchFamily="2" charset="-122"/>
                <a:cs typeface="宋体" panose="02010600030101010101" pitchFamily="2" charset="-122"/>
              </a:rPr>
              <a:t>可以充</a:t>
            </a:r>
            <a:r>
              <a:rPr sz="1200" spc="20" dirty="0">
                <a:latin typeface="宋体" panose="02010600030101010101" pitchFamily="2" charset="-122"/>
                <a:cs typeface="宋体" panose="02010600030101010101" pitchFamily="2" charset="-122"/>
              </a:rPr>
              <a:t>当</a:t>
            </a:r>
            <a:r>
              <a:rPr sz="1200" spc="10" dirty="0">
                <a:latin typeface="宋体" panose="02010600030101010101" pitchFamily="2" charset="-122"/>
                <a:cs typeface="宋体" panose="02010600030101010101" pitchFamily="2" charset="-122"/>
              </a:rPr>
              <a:t>消息</a:t>
            </a:r>
            <a:r>
              <a:rPr sz="1200" spc="20" dirty="0">
                <a:latin typeface="宋体" panose="02010600030101010101" pitchFamily="2" charset="-122"/>
                <a:cs typeface="宋体" panose="02010600030101010101" pitchFamily="2" charset="-122"/>
              </a:rPr>
              <a:t>队</a:t>
            </a:r>
            <a:r>
              <a:rPr sz="1200" spc="10" dirty="0">
                <a:latin typeface="宋体" panose="02010600030101010101" pitchFamily="2" charset="-122"/>
                <a:cs typeface="宋体" panose="02010600030101010101" pitchFamily="2" charset="-122"/>
              </a:rPr>
              <a:t>列的中</a:t>
            </a:r>
            <a:r>
              <a:rPr sz="1200" spc="20" dirty="0">
                <a:latin typeface="宋体" panose="02010600030101010101" pitchFamily="2" charset="-122"/>
                <a:cs typeface="宋体" panose="02010600030101010101" pitchFamily="2" charset="-122"/>
              </a:rPr>
              <a:t>枢</a:t>
            </a:r>
            <a:r>
              <a:rPr sz="1200" spc="10" dirty="0">
                <a:latin typeface="宋体" panose="02010600030101010101" pitchFamily="2" charset="-122"/>
                <a:cs typeface="宋体" panose="02010600030101010101" pitchFamily="2" charset="-122"/>
              </a:rPr>
              <a:t>，又</a:t>
            </a:r>
            <a:r>
              <a:rPr sz="1200" spc="20" dirty="0">
                <a:latin typeface="宋体" panose="02010600030101010101" pitchFamily="2" charset="-122"/>
                <a:cs typeface="宋体" panose="02010600030101010101" pitchFamily="2" charset="-122"/>
              </a:rPr>
              <a:t>可</a:t>
            </a:r>
            <a:r>
              <a:rPr sz="1200" spc="10" dirty="0">
                <a:latin typeface="宋体" panose="02010600030101010101" pitchFamily="2" charset="-122"/>
                <a:cs typeface="宋体" panose="02010600030101010101" pitchFamily="2" charset="-122"/>
              </a:rPr>
              <a:t>以对数</a:t>
            </a:r>
            <a:r>
              <a:rPr sz="1200" spc="20" dirty="0">
                <a:latin typeface="宋体" panose="02010600030101010101" pitchFamily="2" charset="-122"/>
                <a:cs typeface="宋体" panose="02010600030101010101" pitchFamily="2" charset="-122"/>
              </a:rPr>
              <a:t>据</a:t>
            </a:r>
            <a:r>
              <a:rPr sz="1200" spc="10" dirty="0">
                <a:latin typeface="宋体" panose="02010600030101010101" pitchFamily="2" charset="-122"/>
                <a:cs typeface="宋体" panose="02010600030101010101" pitchFamily="2" charset="-122"/>
              </a:rPr>
              <a:t>进行</a:t>
            </a:r>
            <a:r>
              <a:rPr sz="1200" spc="20" dirty="0">
                <a:latin typeface="宋体" panose="02010600030101010101" pitchFamily="2" charset="-122"/>
                <a:cs typeface="宋体" panose="02010600030101010101" pitchFamily="2" charset="-122"/>
              </a:rPr>
              <a:t>长</a:t>
            </a:r>
            <a:r>
              <a:rPr sz="1200" spc="10" dirty="0">
                <a:latin typeface="宋体" panose="02010600030101010101" pitchFamily="2" charset="-122"/>
                <a:cs typeface="宋体" panose="02010600030101010101" pitchFamily="2" charset="-122"/>
              </a:rPr>
              <a:t>期存储</a:t>
            </a:r>
            <a:r>
              <a:rPr sz="1200" spc="20" dirty="0">
                <a:latin typeface="宋体" panose="02010600030101010101" pitchFamily="2" charset="-122"/>
                <a:cs typeface="宋体" panose="02010600030101010101" pitchFamily="2" charset="-122"/>
              </a:rPr>
              <a:t>在</a:t>
            </a:r>
            <a:r>
              <a:rPr sz="1200" spc="10" dirty="0">
                <a:latin typeface="宋体" panose="02010600030101010101" pitchFamily="2" charset="-122"/>
                <a:cs typeface="宋体" panose="02010600030101010101" pitchFamily="2" charset="-122"/>
              </a:rPr>
              <a:t>内</a:t>
            </a:r>
            <a:r>
              <a:rPr sz="1200" dirty="0">
                <a:latin typeface="宋体" panose="02010600030101010101" pitchFamily="2" charset="-122"/>
                <a:cs typeface="宋体" panose="02010600030101010101" pitchFamily="2" charset="-122"/>
              </a:rPr>
              <a:t>存 中</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redis</a:t>
            </a:r>
            <a:r>
              <a:rPr sz="1200" spc="-4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的运行速度极快而且持久性很强</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扩展性也很好</a:t>
            </a:r>
            <a:r>
              <a:rPr sz="900" baseline="56000" dirty="0">
                <a:latin typeface="宋体" panose="02010600030101010101" pitchFamily="2" charset="-122"/>
                <a:cs typeface="宋体" panose="02010600030101010101" pitchFamily="2" charset="-122"/>
              </a:rPr>
              <a:t>[2]</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经常把它用来缓存经 常被访问的数据或实时对数据进行加工分析处理和充当消息队列的中枢等。</a:t>
            </a:r>
            <a:endParaRPr sz="1200">
              <a:latin typeface="宋体" panose="02010600030101010101" pitchFamily="2" charset="-122"/>
              <a:cs typeface="宋体" panose="02010600030101010101" pitchFamily="2" charset="-122"/>
            </a:endParaRPr>
          </a:p>
          <a:p>
            <a:pPr>
              <a:lnSpc>
                <a:spcPct val="100000"/>
              </a:lnSpc>
              <a:spcBef>
                <a:spcPts val="5"/>
              </a:spcBef>
            </a:pPr>
            <a:endParaRPr sz="900">
              <a:latin typeface="宋体" panose="02010600030101010101" pitchFamily="2" charset="-122"/>
              <a:cs typeface="宋体" panose="02010600030101010101" pitchFamily="2" charset="-122"/>
            </a:endParaRPr>
          </a:p>
          <a:p>
            <a:pPr marL="723265" lvl="2" indent="-546100">
              <a:lnSpc>
                <a:spcPct val="100000"/>
              </a:lnSpc>
              <a:buAutoNum type="arabicPeriod" startAt="3"/>
              <a:tabLst>
                <a:tab pos="723900" algn="l"/>
              </a:tabLst>
            </a:pPr>
            <a:r>
              <a:rPr sz="1400" b="1" dirty="0">
                <a:latin typeface="黑体" panose="02010609060101010101" charset="-122"/>
                <a:cs typeface="黑体" panose="02010609060101010101" charset="-122"/>
              </a:rPr>
              <a:t>D</a:t>
            </a:r>
            <a:r>
              <a:rPr sz="1400" b="1" dirty="0">
                <a:latin typeface="黑体" panose="02010609060101010101" charset="-122"/>
                <a:cs typeface="黑体" panose="02010609060101010101" charset="-122"/>
              </a:rPr>
              <a:t>ocker</a:t>
            </a:r>
            <a:endParaRPr sz="1400">
              <a:latin typeface="黑体" panose="02010609060101010101" charset="-122"/>
              <a:cs typeface="黑体" panose="02010609060101010101" charset="-122"/>
            </a:endParaRPr>
          </a:p>
          <a:p>
            <a:pPr marL="177800" marR="170180" indent="304800" algn="just">
              <a:lnSpc>
                <a:spcPct val="163000"/>
              </a:lnSpc>
              <a:spcBef>
                <a:spcPts val="285"/>
              </a:spcBef>
            </a:pPr>
            <a:r>
              <a:rPr sz="1200" dirty="0">
                <a:latin typeface="宋体" panose="02010600030101010101" pitchFamily="2" charset="-122"/>
                <a:cs typeface="宋体" panose="02010600030101010101" pitchFamily="2" charset="-122"/>
              </a:rPr>
              <a:t>最开始，人们用</a:t>
            </a:r>
            <a:r>
              <a:rPr sz="1200" spc="-3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LXC</a:t>
            </a:r>
            <a:r>
              <a:rPr sz="1200" spc="-3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来实现，后来又搞出了</a:t>
            </a:r>
            <a:r>
              <a:rPr sz="1200" spc="-3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Libcontainer，再后来又进化成了 Container</a:t>
            </a:r>
            <a:r>
              <a:rPr sz="900" baseline="56000" dirty="0">
                <a:latin typeface="宋体" panose="02010600030101010101" pitchFamily="2" charset="-122"/>
                <a:cs typeface="宋体" panose="02010600030101010101" pitchFamily="2" charset="-122"/>
              </a:rPr>
              <a:t>[3]</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而</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Docker</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呢</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它就像是给容器穿上了一层漂亮得外衣</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让容器得创建 和维护变得超简单。比起虚拟机，容器真得是轻如鸿毛，快如闪电。</a:t>
            </a:r>
            <a:endParaRPr sz="1200">
              <a:latin typeface="宋体" panose="02010600030101010101" pitchFamily="2" charset="-122"/>
              <a:cs typeface="宋体" panose="02010600030101010101" pitchFamily="2" charset="-122"/>
            </a:endParaRPr>
          </a:p>
          <a:p>
            <a:pPr>
              <a:lnSpc>
                <a:spcPct val="100000"/>
              </a:lnSpc>
              <a:spcBef>
                <a:spcPts val="35"/>
              </a:spcBef>
            </a:pPr>
            <a:endParaRPr sz="1500">
              <a:latin typeface="宋体" panose="02010600030101010101" pitchFamily="2" charset="-122"/>
              <a:cs typeface="宋体" panose="02010600030101010101" pitchFamily="2" charset="-122"/>
            </a:endParaRPr>
          </a:p>
          <a:p>
            <a:pPr marL="723265" lvl="2" indent="-546100" algn="just">
              <a:lnSpc>
                <a:spcPct val="100000"/>
              </a:lnSpc>
              <a:buAutoNum type="arabicPeriod" startAt="4"/>
              <a:tabLst>
                <a:tab pos="723900" algn="l"/>
              </a:tabLst>
            </a:pPr>
            <a:r>
              <a:rPr sz="1400" b="1" dirty="0">
                <a:latin typeface="黑体" panose="02010609060101010101" charset="-122"/>
                <a:cs typeface="黑体" panose="02010609060101010101" charset="-122"/>
              </a:rPr>
              <a:t>M</a:t>
            </a:r>
            <a:r>
              <a:rPr sz="1400" b="1" dirty="0">
                <a:latin typeface="黑体" panose="02010609060101010101" charset="-122"/>
                <a:cs typeface="黑体" panose="02010609060101010101" charset="-122"/>
              </a:rPr>
              <a:t>ySQL</a:t>
            </a:r>
            <a:endParaRPr sz="1400">
              <a:latin typeface="黑体" panose="02010609060101010101" charset="-122"/>
              <a:cs typeface="黑体" panose="02010609060101010101" charset="-122"/>
            </a:endParaRPr>
          </a:p>
          <a:p>
            <a:pPr marL="177800" marR="170180" indent="304800">
              <a:lnSpc>
                <a:spcPct val="163000"/>
              </a:lnSpc>
              <a:spcBef>
                <a:spcPts val="275"/>
              </a:spcBef>
            </a:pPr>
            <a:r>
              <a:rPr sz="1200" dirty="0">
                <a:latin typeface="宋体" panose="02010600030101010101" pitchFamily="2" charset="-122"/>
                <a:cs typeface="宋体" panose="02010600030101010101" pitchFamily="2" charset="-122"/>
              </a:rPr>
              <a:t>MySQL</a:t>
            </a:r>
            <a:r>
              <a:rPr sz="1200" spc="-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是一种广泛应用于</a:t>
            </a:r>
            <a:r>
              <a:rPr sz="1200" spc="-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Internet</a:t>
            </a:r>
            <a:r>
              <a:rPr sz="1200" spc="-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应用领域的开源关系型数据库管理系统 MySQL</a:t>
            </a:r>
            <a:r>
              <a:rPr sz="1200" spc="-1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是一个与客户端/服务器模式相同的数据库管理系统</a:t>
            </a:r>
            <a:r>
              <a:rPr sz="1200" spc="-6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它可以运行在多种操作 系统和编程语言上，尤其好用，可靠，对各种情况也能做到应有尽有。简单的安装 和配置</a:t>
            </a:r>
            <a:r>
              <a:rPr sz="1200" spc="-229"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也支持各种想怎么用就怎么用的存储引擎和数据类型</a:t>
            </a:r>
            <a:r>
              <a:rPr sz="1200" spc="-2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不仅如此</a:t>
            </a:r>
            <a:r>
              <a:rPr sz="1200" spc="-40" dirty="0">
                <a:latin typeface="宋体" panose="02010600030101010101" pitchFamily="2" charset="-122"/>
                <a:cs typeface="宋体" panose="02010600030101010101" pitchFamily="2" charset="-122"/>
              </a:rPr>
              <a:t>，MySQL</a:t>
            </a:r>
            <a:r>
              <a:rPr sz="1200" spc="-8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的 web</a:t>
            </a:r>
            <a:r>
              <a:rPr sz="1200" spc="-1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可视化安全控制在密码保护</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数据加密</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权限控制等方面也做得尤为出色,使得 数据能够做到安全稳定</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在处理海量数据时,即使很多人同时访问</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也能在分布式数</a:t>
            </a:r>
            <a:endParaRPr sz="1200">
              <a:latin typeface="宋体" panose="02010600030101010101" pitchFamily="2" charset="-122"/>
              <a:cs typeface="宋体" panose="02010600030101010101" pitchFamily="2" charset="-122"/>
            </a:endParaRPr>
          </a:p>
        </p:txBody>
      </p:sp>
      <p:sp>
        <p:nvSpPr>
          <p:cNvPr id="5" name="object 5"/>
          <p:cNvSpPr txBox="1"/>
          <p:nvPr/>
        </p:nvSpPr>
        <p:spPr>
          <a:xfrm>
            <a:off x="3446779" y="9919140"/>
            <a:ext cx="981075" cy="155575"/>
          </a:xfrm>
          <a:prstGeom prst="rect">
            <a:avLst/>
          </a:prstGeom>
        </p:spPr>
        <p:txBody>
          <a:bodyPr vert="horz" wrap="square" lIns="0" tIns="0" rIns="0" bIns="0" rtlCol="0">
            <a:spAutoFit/>
          </a:bodyPr>
          <a:lstStyle/>
          <a:p>
            <a:pPr marL="12700">
              <a:lnSpc>
                <a:spcPts val="1075"/>
              </a:lnSpc>
            </a:pPr>
            <a:r>
              <a:rPr sz="900" dirty="0">
                <a:latin typeface="宋体" panose="02010600030101010101" pitchFamily="2" charset="-122"/>
                <a:cs typeface="宋体" panose="02010600030101010101" pitchFamily="2" charset="-122"/>
              </a:rPr>
              <a:t>第</a:t>
            </a:r>
            <a:r>
              <a:rPr sz="900" spc="-15" dirty="0">
                <a:latin typeface="宋体" panose="02010600030101010101" pitchFamily="2" charset="-122"/>
                <a:cs typeface="宋体" panose="02010600030101010101" pitchFamily="2" charset="-122"/>
              </a:rPr>
              <a:t> </a:t>
            </a:r>
            <a:r>
              <a:rPr sz="900" dirty="0">
                <a:latin typeface="Calibri" panose="020F0502020204030204"/>
                <a:cs typeface="Calibri" panose="020F0502020204030204"/>
              </a:rPr>
              <a:t>5</a:t>
            </a:r>
            <a:r>
              <a:rPr sz="900" spc="15" dirty="0">
                <a:latin typeface="Calibri" panose="020F0502020204030204"/>
                <a:cs typeface="Calibri" panose="020F0502020204030204"/>
              </a:rPr>
              <a:t> </a:t>
            </a:r>
            <a:r>
              <a:rPr sz="900" spc="10" dirty="0">
                <a:latin typeface="宋体" panose="02010600030101010101" pitchFamily="2" charset="-122"/>
                <a:cs typeface="宋体" panose="02010600030101010101" pitchFamily="2" charset="-122"/>
              </a:rPr>
              <a:t>页</a:t>
            </a:r>
            <a:r>
              <a:rPr sz="900" spc="-459" dirty="0">
                <a:latin typeface="宋体" panose="02010600030101010101" pitchFamily="2" charset="-122"/>
                <a:cs typeface="宋体" panose="02010600030101010101" pitchFamily="2" charset="-122"/>
              </a:rPr>
              <a:t>，</a:t>
            </a:r>
            <a:r>
              <a:rPr sz="900" dirty="0">
                <a:latin typeface="宋体" panose="02010600030101010101" pitchFamily="2" charset="-122"/>
                <a:cs typeface="宋体" panose="02010600030101010101" pitchFamily="2" charset="-122"/>
              </a:rPr>
              <a:t>共</a:t>
            </a:r>
            <a:r>
              <a:rPr sz="900" spc="-30" dirty="0">
                <a:latin typeface="宋体" panose="02010600030101010101" pitchFamily="2" charset="-122"/>
                <a:cs typeface="宋体" panose="02010600030101010101" pitchFamily="2" charset="-122"/>
              </a:rPr>
              <a:t> </a:t>
            </a:r>
            <a:r>
              <a:rPr sz="900" spc="-5" dirty="0">
                <a:latin typeface="Calibri" panose="020F0502020204030204"/>
                <a:cs typeface="Calibri" panose="020F0502020204030204"/>
              </a:rPr>
              <a:t>64</a:t>
            </a:r>
            <a:r>
              <a:rPr sz="900" spc="30" dirty="0">
                <a:latin typeface="Calibri" panose="020F0502020204030204"/>
                <a:cs typeface="Calibri" panose="020F0502020204030204"/>
              </a:rPr>
              <a:t> </a:t>
            </a:r>
            <a:r>
              <a:rPr sz="900" dirty="0">
                <a:latin typeface="宋体" panose="02010600030101010101" pitchFamily="2" charset="-122"/>
                <a:cs typeface="宋体" panose="02010600030101010101" pitchFamily="2" charset="-122"/>
              </a:rPr>
              <a:t>页</a:t>
            </a:r>
            <a:endParaRPr sz="900">
              <a:latin typeface="宋体" panose="02010600030101010101" pitchFamily="2" charset="-122"/>
              <a:cs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3497059" y="1012190"/>
            <a:ext cx="840740" cy="268605"/>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黑体" panose="02010609060101010101" charset="-122"/>
                <a:cs typeface="黑体" panose="02010609060101010101" charset="-122"/>
              </a:rPr>
              <a:t>参考文</a:t>
            </a:r>
            <a:r>
              <a:rPr sz="1600" b="1" spc="-15" dirty="0">
                <a:latin typeface="黑体" panose="02010609060101010101" charset="-122"/>
                <a:cs typeface="黑体" panose="02010609060101010101" charset="-122"/>
              </a:rPr>
              <a:t>献</a:t>
            </a:r>
            <a:endParaRPr sz="1600">
              <a:latin typeface="黑体" panose="02010609060101010101" charset="-122"/>
              <a:cs typeface="黑体" panose="02010609060101010101" charset="-122"/>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59</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
        <p:nvSpPr>
          <p:cNvPr id="5" name="object 5"/>
          <p:cNvSpPr txBox="1"/>
          <p:nvPr/>
        </p:nvSpPr>
        <p:spPr>
          <a:xfrm>
            <a:off x="823975" y="1740408"/>
            <a:ext cx="5885815" cy="7911465"/>
          </a:xfrm>
          <a:prstGeom prst="rect">
            <a:avLst/>
          </a:prstGeom>
        </p:spPr>
        <p:txBody>
          <a:bodyPr vert="horz" wrap="square" lIns="0" tIns="12065" rIns="0" bIns="0" rtlCol="0">
            <a:spAutoFit/>
          </a:bodyPr>
          <a:lstStyle/>
          <a:p>
            <a:pPr marL="279400" indent="-266700">
              <a:lnSpc>
                <a:spcPct val="100000"/>
              </a:lnSpc>
              <a:spcBef>
                <a:spcPts val="95"/>
              </a:spcBef>
              <a:buAutoNum type="arabicPlain"/>
              <a:tabLst>
                <a:tab pos="279400" algn="l"/>
              </a:tabLst>
            </a:pPr>
            <a:r>
              <a:rPr sz="1050" spc="-10" dirty="0">
                <a:solidFill>
                  <a:srgbClr val="333333"/>
                </a:solidFill>
                <a:latin typeface="宋体" panose="02010600030101010101" pitchFamily="2" charset="-122"/>
                <a:cs typeface="宋体" panose="02010600030101010101" pitchFamily="2" charset="-122"/>
              </a:rPr>
              <a:t>孙</a:t>
            </a:r>
            <a:r>
              <a:rPr sz="1050" spc="5" dirty="0">
                <a:solidFill>
                  <a:srgbClr val="333333"/>
                </a:solidFill>
                <a:latin typeface="宋体" panose="02010600030101010101" pitchFamily="2" charset="-122"/>
                <a:cs typeface="宋体" panose="02010600030101010101" pitchFamily="2" charset="-122"/>
              </a:rPr>
              <a:t>铁</a:t>
            </a:r>
            <a:r>
              <a:rPr sz="1050" spc="-10" dirty="0">
                <a:solidFill>
                  <a:srgbClr val="333333"/>
                </a:solidFill>
                <a:latin typeface="宋体" panose="02010600030101010101" pitchFamily="2" charset="-122"/>
                <a:cs typeface="宋体" panose="02010600030101010101" pitchFamily="2" charset="-122"/>
              </a:rPr>
              <a:t>强</a:t>
            </a:r>
            <a:r>
              <a:rPr sz="1050"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基</a:t>
            </a:r>
            <a:r>
              <a:rPr sz="1050" spc="-5" dirty="0">
                <a:solidFill>
                  <a:srgbClr val="333333"/>
                </a:solidFill>
                <a:latin typeface="宋体" panose="02010600030101010101" pitchFamily="2" charset="-122"/>
                <a:cs typeface="宋体" panose="02010600030101010101" pitchFamily="2" charset="-122"/>
              </a:rPr>
              <a:t>于</a:t>
            </a:r>
            <a:r>
              <a:rPr sz="1050" spc="-2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SpringBoot</a:t>
            </a:r>
            <a:r>
              <a:rPr sz="1050" spc="-280"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框</a:t>
            </a:r>
            <a:r>
              <a:rPr sz="1050" spc="5" dirty="0">
                <a:solidFill>
                  <a:srgbClr val="333333"/>
                </a:solidFill>
                <a:latin typeface="宋体" panose="02010600030101010101" pitchFamily="2" charset="-122"/>
                <a:cs typeface="宋体" panose="02010600030101010101" pitchFamily="2" charset="-122"/>
              </a:rPr>
              <a:t>架得</a:t>
            </a:r>
            <a:r>
              <a:rPr sz="1050" spc="-10" dirty="0">
                <a:solidFill>
                  <a:srgbClr val="333333"/>
                </a:solidFill>
                <a:latin typeface="宋体" panose="02010600030101010101" pitchFamily="2" charset="-122"/>
                <a:cs typeface="宋体" panose="02010600030101010101" pitchFamily="2" charset="-122"/>
              </a:rPr>
              <a:t>在</a:t>
            </a:r>
            <a:r>
              <a:rPr sz="1050" spc="5" dirty="0">
                <a:solidFill>
                  <a:srgbClr val="333333"/>
                </a:solidFill>
                <a:latin typeface="宋体" panose="02010600030101010101" pitchFamily="2" charset="-122"/>
                <a:cs typeface="宋体" panose="02010600030101010101" pitchFamily="2" charset="-122"/>
              </a:rPr>
              <a:t>线</a:t>
            </a:r>
            <a:r>
              <a:rPr sz="1050" spc="-10" dirty="0">
                <a:solidFill>
                  <a:srgbClr val="333333"/>
                </a:solidFill>
                <a:latin typeface="宋体" panose="02010600030101010101" pitchFamily="2" charset="-122"/>
                <a:cs typeface="宋体" panose="02010600030101010101" pitchFamily="2" charset="-122"/>
              </a:rPr>
              <a:t>监</a:t>
            </a:r>
            <a:r>
              <a:rPr sz="1050" spc="5" dirty="0">
                <a:solidFill>
                  <a:srgbClr val="333333"/>
                </a:solidFill>
                <a:latin typeface="宋体" panose="02010600030101010101" pitchFamily="2" charset="-122"/>
                <a:cs typeface="宋体" panose="02010600030101010101" pitchFamily="2" charset="-122"/>
              </a:rPr>
              <a:t>测</a:t>
            </a:r>
            <a:r>
              <a:rPr sz="1050" spc="-10" dirty="0">
                <a:solidFill>
                  <a:srgbClr val="333333"/>
                </a:solidFill>
                <a:latin typeface="宋体" panose="02010600030101010101" pitchFamily="2" charset="-122"/>
                <a:cs typeface="宋体" panose="02010600030101010101" pitchFamily="2" charset="-122"/>
              </a:rPr>
              <a:t>和</a:t>
            </a:r>
            <a:r>
              <a:rPr sz="1050" spc="5" dirty="0">
                <a:solidFill>
                  <a:srgbClr val="333333"/>
                </a:solidFill>
                <a:latin typeface="宋体" panose="02010600030101010101" pitchFamily="2" charset="-122"/>
                <a:cs typeface="宋体" panose="02010600030101010101" pitchFamily="2" charset="-122"/>
              </a:rPr>
              <a:t>专</a:t>
            </a:r>
            <a:r>
              <a:rPr sz="1050" spc="-10" dirty="0">
                <a:solidFill>
                  <a:srgbClr val="333333"/>
                </a:solidFill>
                <a:latin typeface="宋体" panose="02010600030101010101" pitchFamily="2" charset="-122"/>
                <a:cs typeface="宋体" panose="02010600030101010101" pitchFamily="2" charset="-122"/>
              </a:rPr>
              <a:t>家</a:t>
            </a:r>
            <a:r>
              <a:rPr sz="1050" spc="5" dirty="0">
                <a:solidFill>
                  <a:srgbClr val="333333"/>
                </a:solidFill>
                <a:latin typeface="宋体" panose="02010600030101010101" pitchFamily="2" charset="-122"/>
                <a:cs typeface="宋体" panose="02010600030101010101" pitchFamily="2" charset="-122"/>
              </a:rPr>
              <a:t>系</a:t>
            </a:r>
            <a:r>
              <a:rPr sz="1050" spc="-10" dirty="0">
                <a:solidFill>
                  <a:srgbClr val="333333"/>
                </a:solidFill>
                <a:latin typeface="宋体" panose="02010600030101010101" pitchFamily="2" charset="-122"/>
                <a:cs typeface="宋体" panose="02010600030101010101" pitchFamily="2" charset="-122"/>
              </a:rPr>
              <a:t>统</a:t>
            </a:r>
            <a:r>
              <a:rPr sz="1050" spc="5" dirty="0">
                <a:solidFill>
                  <a:srgbClr val="333333"/>
                </a:solidFill>
                <a:latin typeface="宋体" panose="02010600030101010101" pitchFamily="2" charset="-122"/>
                <a:cs typeface="宋体" panose="02010600030101010101" pitchFamily="2" charset="-122"/>
              </a:rPr>
              <a:t>得</a:t>
            </a:r>
            <a:r>
              <a:rPr sz="1050" spc="-10" dirty="0">
                <a:solidFill>
                  <a:srgbClr val="333333"/>
                </a:solidFill>
                <a:latin typeface="宋体" panose="02010600030101010101" pitchFamily="2" charset="-122"/>
                <a:cs typeface="宋体" panose="02010600030101010101" pitchFamily="2" charset="-122"/>
              </a:rPr>
              <a:t>研</a:t>
            </a:r>
            <a:r>
              <a:rPr sz="1050" spc="5" dirty="0">
                <a:solidFill>
                  <a:srgbClr val="333333"/>
                </a:solidFill>
                <a:latin typeface="宋体" panose="02010600030101010101" pitchFamily="2" charset="-122"/>
                <a:cs typeface="宋体" panose="02010600030101010101" pitchFamily="2" charset="-122"/>
              </a:rPr>
              <a:t>究</a:t>
            </a:r>
            <a:r>
              <a:rPr sz="1050" spc="-5" dirty="0">
                <a:solidFill>
                  <a:srgbClr val="333333"/>
                </a:solidFill>
                <a:latin typeface="宋体" panose="02010600030101010101" pitchFamily="2" charset="-122"/>
                <a:cs typeface="宋体" panose="02010600030101010101" pitchFamily="2" charset="-122"/>
              </a:rPr>
              <a:t>.</a:t>
            </a:r>
            <a:r>
              <a:rPr sz="1050" spc="-20"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工</a:t>
            </a:r>
            <a:r>
              <a:rPr sz="1050" spc="5" dirty="0">
                <a:solidFill>
                  <a:srgbClr val="333333"/>
                </a:solidFill>
                <a:latin typeface="宋体" panose="02010600030101010101" pitchFamily="2" charset="-122"/>
                <a:cs typeface="宋体" panose="02010600030101010101" pitchFamily="2" charset="-122"/>
              </a:rPr>
              <a:t>程</a:t>
            </a:r>
            <a:r>
              <a:rPr sz="1050" spc="-10" dirty="0">
                <a:solidFill>
                  <a:srgbClr val="333333"/>
                </a:solidFill>
                <a:latin typeface="宋体" panose="02010600030101010101" pitchFamily="2" charset="-122"/>
                <a:cs typeface="宋体" panose="02010600030101010101" pitchFamily="2" charset="-122"/>
              </a:rPr>
              <a:t>科</a:t>
            </a:r>
            <a:r>
              <a:rPr sz="1050" spc="5" dirty="0">
                <a:solidFill>
                  <a:srgbClr val="333333"/>
                </a:solidFill>
                <a:latin typeface="宋体" panose="02010600030101010101" pitchFamily="2" charset="-122"/>
                <a:cs typeface="宋体" panose="02010600030101010101" pitchFamily="2" charset="-122"/>
              </a:rPr>
              <a:t>技Ⅱ</a:t>
            </a:r>
            <a:r>
              <a:rPr sz="1050" spc="-10" dirty="0">
                <a:solidFill>
                  <a:srgbClr val="333333"/>
                </a:solidFill>
                <a:latin typeface="宋体" panose="02010600030101010101" pitchFamily="2" charset="-122"/>
                <a:cs typeface="宋体" panose="02010600030101010101" pitchFamily="2" charset="-122"/>
              </a:rPr>
              <a:t>辑</a:t>
            </a:r>
            <a:r>
              <a:rPr sz="1050"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信</a:t>
            </a:r>
            <a:r>
              <a:rPr sz="1050" spc="5" dirty="0">
                <a:solidFill>
                  <a:srgbClr val="333333"/>
                </a:solidFill>
                <a:latin typeface="宋体" panose="02010600030101010101" pitchFamily="2" charset="-122"/>
                <a:cs typeface="宋体" panose="02010600030101010101" pitchFamily="2" charset="-122"/>
              </a:rPr>
              <a:t>息</a:t>
            </a:r>
            <a:r>
              <a:rPr sz="1050" spc="-10" dirty="0">
                <a:solidFill>
                  <a:srgbClr val="333333"/>
                </a:solidFill>
                <a:latin typeface="宋体" panose="02010600030101010101" pitchFamily="2" charset="-122"/>
                <a:cs typeface="宋体" panose="02010600030101010101" pitchFamily="2" charset="-122"/>
              </a:rPr>
              <a:t>科</a:t>
            </a:r>
            <a:r>
              <a:rPr sz="1050" spc="5" dirty="0">
                <a:solidFill>
                  <a:srgbClr val="333333"/>
                </a:solidFill>
                <a:latin typeface="宋体" panose="02010600030101010101" pitchFamily="2" charset="-122"/>
                <a:cs typeface="宋体" panose="02010600030101010101" pitchFamily="2" charset="-122"/>
              </a:rPr>
              <a:t>技</a:t>
            </a:r>
            <a:r>
              <a:rPr sz="1050" dirty="0">
                <a:solidFill>
                  <a:srgbClr val="333333"/>
                </a:solidFill>
                <a:latin typeface="宋体" panose="02010600030101010101" pitchFamily="2" charset="-122"/>
                <a:cs typeface="宋体" panose="02010600030101010101" pitchFamily="2" charset="-122"/>
              </a:rPr>
              <a:t>.(2021).</a:t>
            </a:r>
            <a:endParaRPr sz="1050">
              <a:latin typeface="宋体" panose="02010600030101010101" pitchFamily="2" charset="-122"/>
              <a:cs typeface="宋体" panose="02010600030101010101" pitchFamily="2" charset="-122"/>
            </a:endParaRPr>
          </a:p>
          <a:p>
            <a:pPr>
              <a:lnSpc>
                <a:spcPct val="100000"/>
              </a:lnSpc>
              <a:spcBef>
                <a:spcPts val="55"/>
              </a:spcBef>
              <a:buClr>
                <a:srgbClr val="333333"/>
              </a:buClr>
              <a:buAutoNum type="arabicPlain"/>
            </a:pPr>
            <a:endParaRPr sz="800">
              <a:latin typeface="宋体" panose="02010600030101010101" pitchFamily="2" charset="-122"/>
              <a:cs typeface="宋体" panose="02010600030101010101" pitchFamily="2" charset="-122"/>
            </a:endParaRPr>
          </a:p>
          <a:p>
            <a:pPr marL="279400" indent="-266700">
              <a:lnSpc>
                <a:spcPct val="100000"/>
              </a:lnSpc>
              <a:buAutoNum type="arabicPlain"/>
              <a:tabLst>
                <a:tab pos="279400" algn="l"/>
              </a:tabLst>
            </a:pPr>
            <a:r>
              <a:rPr sz="1050" spc="-10" dirty="0">
                <a:solidFill>
                  <a:srgbClr val="333333"/>
                </a:solidFill>
                <a:latin typeface="宋体" panose="02010600030101010101" pitchFamily="2" charset="-122"/>
                <a:cs typeface="宋体" panose="02010600030101010101" pitchFamily="2" charset="-122"/>
              </a:rPr>
              <a:t>顾</a:t>
            </a:r>
            <a:r>
              <a:rPr sz="1050" spc="5" dirty="0">
                <a:solidFill>
                  <a:srgbClr val="333333"/>
                </a:solidFill>
                <a:latin typeface="宋体" panose="02010600030101010101" pitchFamily="2" charset="-122"/>
                <a:cs typeface="宋体" panose="02010600030101010101" pitchFamily="2" charset="-122"/>
              </a:rPr>
              <a:t>少</a:t>
            </a:r>
            <a:r>
              <a:rPr sz="1050" spc="-10" dirty="0">
                <a:solidFill>
                  <a:srgbClr val="333333"/>
                </a:solidFill>
                <a:latin typeface="宋体" panose="02010600030101010101" pitchFamily="2" charset="-122"/>
                <a:cs typeface="宋体" panose="02010600030101010101" pitchFamily="2" charset="-122"/>
              </a:rPr>
              <a:t>伟</a:t>
            </a:r>
            <a:r>
              <a:rPr sz="1050"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井</a:t>
            </a:r>
            <a:r>
              <a:rPr sz="1050" spc="5" dirty="0">
                <a:solidFill>
                  <a:srgbClr val="333333"/>
                </a:solidFill>
                <a:latin typeface="宋体" panose="02010600030101010101" pitchFamily="2" charset="-122"/>
                <a:cs typeface="宋体" panose="02010600030101010101" pitchFamily="2" charset="-122"/>
              </a:rPr>
              <a:t>波</a:t>
            </a:r>
            <a:r>
              <a:rPr sz="1050" spc="-5" dirty="0">
                <a:solidFill>
                  <a:srgbClr val="333333"/>
                </a:solidFill>
                <a:latin typeface="宋体" panose="02010600030101010101" pitchFamily="2" charset="-122"/>
                <a:cs typeface="宋体" panose="02010600030101010101" pitchFamily="2" charset="-122"/>
              </a:rPr>
              <a:t>.Redis</a:t>
            </a:r>
            <a:r>
              <a:rPr sz="1050" spc="-270"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在</a:t>
            </a:r>
            <a:r>
              <a:rPr sz="1050" spc="5" dirty="0">
                <a:solidFill>
                  <a:srgbClr val="333333"/>
                </a:solidFill>
                <a:latin typeface="宋体" panose="02010600030101010101" pitchFamily="2" charset="-122"/>
                <a:cs typeface="宋体" panose="02010600030101010101" pitchFamily="2" charset="-122"/>
              </a:rPr>
              <a:t>软</a:t>
            </a:r>
            <a:r>
              <a:rPr sz="1050" spc="-10" dirty="0">
                <a:solidFill>
                  <a:srgbClr val="333333"/>
                </a:solidFill>
                <a:latin typeface="宋体" panose="02010600030101010101" pitchFamily="2" charset="-122"/>
                <a:cs typeface="宋体" panose="02010600030101010101" pitchFamily="2" charset="-122"/>
              </a:rPr>
              <a:t>件</a:t>
            </a:r>
            <a:r>
              <a:rPr sz="1050" spc="5" dirty="0">
                <a:solidFill>
                  <a:srgbClr val="333333"/>
                </a:solidFill>
                <a:latin typeface="宋体" panose="02010600030101010101" pitchFamily="2" charset="-122"/>
                <a:cs typeface="宋体" panose="02010600030101010101" pitchFamily="2" charset="-122"/>
              </a:rPr>
              <a:t>项</a:t>
            </a:r>
            <a:r>
              <a:rPr sz="1050" spc="-10" dirty="0">
                <a:solidFill>
                  <a:srgbClr val="333333"/>
                </a:solidFill>
                <a:latin typeface="宋体" panose="02010600030101010101" pitchFamily="2" charset="-122"/>
                <a:cs typeface="宋体" panose="02010600030101010101" pitchFamily="2" charset="-122"/>
              </a:rPr>
              <a:t>目</a:t>
            </a:r>
            <a:r>
              <a:rPr sz="1050" spc="5" dirty="0">
                <a:solidFill>
                  <a:srgbClr val="333333"/>
                </a:solidFill>
                <a:latin typeface="宋体" panose="02010600030101010101" pitchFamily="2" charset="-122"/>
                <a:cs typeface="宋体" panose="02010600030101010101" pitchFamily="2" charset="-122"/>
              </a:rPr>
              <a:t>中</a:t>
            </a:r>
            <a:r>
              <a:rPr sz="1050" spc="-10" dirty="0">
                <a:solidFill>
                  <a:srgbClr val="333333"/>
                </a:solidFill>
                <a:latin typeface="宋体" panose="02010600030101010101" pitchFamily="2" charset="-122"/>
                <a:cs typeface="宋体" panose="02010600030101010101" pitchFamily="2" charset="-122"/>
              </a:rPr>
              <a:t>的</a:t>
            </a:r>
            <a:r>
              <a:rPr sz="1050" spc="5" dirty="0">
                <a:solidFill>
                  <a:srgbClr val="333333"/>
                </a:solidFill>
                <a:latin typeface="宋体" panose="02010600030101010101" pitchFamily="2" charset="-122"/>
                <a:cs typeface="宋体" panose="02010600030101010101" pitchFamily="2" charset="-122"/>
              </a:rPr>
              <a:t>应用</a:t>
            </a:r>
            <a:r>
              <a:rPr sz="1050" spc="-5" dirty="0">
                <a:solidFill>
                  <a:srgbClr val="333333"/>
                </a:solidFill>
                <a:latin typeface="宋体" panose="02010600030101010101" pitchFamily="2" charset="-122"/>
                <a:cs typeface="宋体" panose="02010600030101010101" pitchFamily="2" charset="-122"/>
              </a:rPr>
              <a:t>[J].</a:t>
            </a:r>
            <a:r>
              <a:rPr sz="1050" spc="-10" dirty="0">
                <a:solidFill>
                  <a:srgbClr val="333333"/>
                </a:solidFill>
                <a:latin typeface="宋体" panose="02010600030101010101" pitchFamily="2" charset="-122"/>
                <a:cs typeface="宋体" panose="02010600030101010101" pitchFamily="2" charset="-122"/>
              </a:rPr>
              <a:t>电</a:t>
            </a:r>
            <a:r>
              <a:rPr sz="1050" spc="5" dirty="0">
                <a:solidFill>
                  <a:srgbClr val="333333"/>
                </a:solidFill>
                <a:latin typeface="宋体" panose="02010600030101010101" pitchFamily="2" charset="-122"/>
                <a:cs typeface="宋体" panose="02010600030101010101" pitchFamily="2" charset="-122"/>
              </a:rPr>
              <a:t>脑</a:t>
            </a:r>
            <a:r>
              <a:rPr sz="1050" spc="-10" dirty="0">
                <a:solidFill>
                  <a:srgbClr val="333333"/>
                </a:solidFill>
                <a:latin typeface="宋体" panose="02010600030101010101" pitchFamily="2" charset="-122"/>
                <a:cs typeface="宋体" panose="02010600030101010101" pitchFamily="2" charset="-122"/>
              </a:rPr>
              <a:t>编</a:t>
            </a:r>
            <a:r>
              <a:rPr sz="1050" spc="5" dirty="0">
                <a:solidFill>
                  <a:srgbClr val="333333"/>
                </a:solidFill>
                <a:latin typeface="宋体" panose="02010600030101010101" pitchFamily="2" charset="-122"/>
                <a:cs typeface="宋体" panose="02010600030101010101" pitchFamily="2" charset="-122"/>
              </a:rPr>
              <a:t>程</a:t>
            </a:r>
            <a:r>
              <a:rPr sz="1050" spc="-10" dirty="0">
                <a:solidFill>
                  <a:srgbClr val="333333"/>
                </a:solidFill>
                <a:latin typeface="宋体" panose="02010600030101010101" pitchFamily="2" charset="-122"/>
                <a:cs typeface="宋体" panose="02010600030101010101" pitchFamily="2" charset="-122"/>
              </a:rPr>
              <a:t>技</a:t>
            </a:r>
            <a:r>
              <a:rPr sz="1050" spc="5" dirty="0">
                <a:solidFill>
                  <a:srgbClr val="333333"/>
                </a:solidFill>
                <a:latin typeface="宋体" panose="02010600030101010101" pitchFamily="2" charset="-122"/>
                <a:cs typeface="宋体" panose="02010600030101010101" pitchFamily="2" charset="-122"/>
              </a:rPr>
              <a:t>巧</a:t>
            </a:r>
            <a:r>
              <a:rPr sz="1050" spc="-10" dirty="0">
                <a:solidFill>
                  <a:srgbClr val="333333"/>
                </a:solidFill>
                <a:latin typeface="宋体" panose="02010600030101010101" pitchFamily="2" charset="-122"/>
                <a:cs typeface="宋体" panose="02010600030101010101" pitchFamily="2" charset="-122"/>
              </a:rPr>
              <a:t>与</a:t>
            </a:r>
            <a:r>
              <a:rPr sz="1050" spc="5" dirty="0">
                <a:solidFill>
                  <a:srgbClr val="333333"/>
                </a:solidFill>
                <a:latin typeface="宋体" panose="02010600030101010101" pitchFamily="2" charset="-122"/>
                <a:cs typeface="宋体" panose="02010600030101010101" pitchFamily="2" charset="-122"/>
              </a:rPr>
              <a:t>维</a:t>
            </a:r>
            <a:r>
              <a:rPr sz="1050" spc="-10" dirty="0">
                <a:solidFill>
                  <a:srgbClr val="333333"/>
                </a:solidFill>
                <a:latin typeface="宋体" panose="02010600030101010101" pitchFamily="2" charset="-122"/>
                <a:cs typeface="宋体" panose="02010600030101010101" pitchFamily="2" charset="-122"/>
              </a:rPr>
              <a:t>护</a:t>
            </a:r>
            <a:r>
              <a:rPr sz="1050" spc="-5" dirty="0">
                <a:solidFill>
                  <a:srgbClr val="333333"/>
                </a:solidFill>
                <a:latin typeface="宋体" panose="02010600030101010101" pitchFamily="2" charset="-122"/>
                <a:cs typeface="宋体" panose="02010600030101010101" pitchFamily="2" charset="-122"/>
              </a:rPr>
              <a:t>,2023(11):16-19+32</a:t>
            </a:r>
            <a:endParaRPr sz="1050">
              <a:latin typeface="宋体" panose="02010600030101010101" pitchFamily="2" charset="-122"/>
              <a:cs typeface="宋体" panose="02010600030101010101" pitchFamily="2" charset="-122"/>
            </a:endParaRPr>
          </a:p>
          <a:p>
            <a:pPr>
              <a:lnSpc>
                <a:spcPct val="100000"/>
              </a:lnSpc>
              <a:spcBef>
                <a:spcPts val="55"/>
              </a:spcBef>
              <a:buClr>
                <a:srgbClr val="333333"/>
              </a:buClr>
              <a:buAutoNum type="arabicPlain"/>
            </a:pPr>
            <a:endParaRPr sz="800">
              <a:latin typeface="宋体" panose="02010600030101010101" pitchFamily="2" charset="-122"/>
              <a:cs typeface="宋体" panose="02010600030101010101" pitchFamily="2" charset="-122"/>
            </a:endParaRPr>
          </a:p>
          <a:p>
            <a:pPr marL="279400" indent="-266700">
              <a:lnSpc>
                <a:spcPct val="100000"/>
              </a:lnSpc>
              <a:buAutoNum type="arabicPlain"/>
              <a:tabLst>
                <a:tab pos="279400" algn="l"/>
              </a:tabLst>
            </a:pPr>
            <a:r>
              <a:rPr sz="1050" spc="-10" dirty="0">
                <a:solidFill>
                  <a:srgbClr val="333333"/>
                </a:solidFill>
                <a:latin typeface="宋体" panose="02010600030101010101" pitchFamily="2" charset="-122"/>
                <a:cs typeface="宋体" panose="02010600030101010101" pitchFamily="2" charset="-122"/>
              </a:rPr>
              <a:t>张</a:t>
            </a:r>
            <a:r>
              <a:rPr sz="1050" spc="5" dirty="0">
                <a:solidFill>
                  <a:srgbClr val="333333"/>
                </a:solidFill>
                <a:latin typeface="宋体" panose="02010600030101010101" pitchFamily="2" charset="-122"/>
                <a:cs typeface="宋体" panose="02010600030101010101" pitchFamily="2" charset="-122"/>
              </a:rPr>
              <a:t>玉</a:t>
            </a:r>
            <a:r>
              <a:rPr sz="1050" spc="-10" dirty="0">
                <a:solidFill>
                  <a:srgbClr val="333333"/>
                </a:solidFill>
                <a:latin typeface="宋体" panose="02010600030101010101" pitchFamily="2" charset="-122"/>
                <a:cs typeface="宋体" panose="02010600030101010101" pitchFamily="2" charset="-122"/>
              </a:rPr>
              <a:t>冰</a:t>
            </a:r>
            <a:r>
              <a:rPr sz="1050"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计</a:t>
            </a:r>
            <a:r>
              <a:rPr sz="1050" spc="5" dirty="0">
                <a:solidFill>
                  <a:srgbClr val="333333"/>
                </a:solidFill>
                <a:latin typeface="宋体" panose="02010600030101010101" pitchFamily="2" charset="-122"/>
                <a:cs typeface="宋体" panose="02010600030101010101" pitchFamily="2" charset="-122"/>
              </a:rPr>
              <a:t>算</a:t>
            </a:r>
            <a:r>
              <a:rPr sz="1050" spc="-10" dirty="0">
                <a:solidFill>
                  <a:srgbClr val="333333"/>
                </a:solidFill>
                <a:latin typeface="宋体" panose="02010600030101010101" pitchFamily="2" charset="-122"/>
                <a:cs typeface="宋体" panose="02010600030101010101" pitchFamily="2" charset="-122"/>
              </a:rPr>
              <a:t>机</a:t>
            </a:r>
            <a:r>
              <a:rPr sz="1050" spc="5" dirty="0">
                <a:solidFill>
                  <a:srgbClr val="333333"/>
                </a:solidFill>
                <a:latin typeface="宋体" panose="02010600030101010101" pitchFamily="2" charset="-122"/>
                <a:cs typeface="宋体" panose="02010600030101010101" pitchFamily="2" charset="-122"/>
              </a:rPr>
              <a:t>软</a:t>
            </a:r>
            <a:r>
              <a:rPr sz="1050" spc="-10" dirty="0">
                <a:solidFill>
                  <a:srgbClr val="333333"/>
                </a:solidFill>
                <a:latin typeface="宋体" panose="02010600030101010101" pitchFamily="2" charset="-122"/>
                <a:cs typeface="宋体" panose="02010600030101010101" pitchFamily="2" charset="-122"/>
              </a:rPr>
              <a:t>件</a:t>
            </a:r>
            <a:r>
              <a:rPr sz="1050" spc="5" dirty="0">
                <a:solidFill>
                  <a:srgbClr val="333333"/>
                </a:solidFill>
                <a:latin typeface="宋体" panose="02010600030101010101" pitchFamily="2" charset="-122"/>
                <a:cs typeface="宋体" panose="02010600030101010101" pitchFamily="2" charset="-122"/>
              </a:rPr>
              <a:t>开</a:t>
            </a:r>
            <a:r>
              <a:rPr sz="1050" spc="-10" dirty="0">
                <a:solidFill>
                  <a:srgbClr val="333333"/>
                </a:solidFill>
                <a:latin typeface="宋体" panose="02010600030101010101" pitchFamily="2" charset="-122"/>
                <a:cs typeface="宋体" panose="02010600030101010101" pitchFamily="2" charset="-122"/>
              </a:rPr>
              <a:t>发</a:t>
            </a:r>
            <a:r>
              <a:rPr sz="1050" spc="-5" dirty="0">
                <a:solidFill>
                  <a:srgbClr val="333333"/>
                </a:solidFill>
                <a:latin typeface="宋体" panose="02010600030101010101" pitchFamily="2" charset="-122"/>
                <a:cs typeface="宋体" panose="02010600030101010101" pitchFamily="2" charset="-122"/>
              </a:rPr>
              <a:t>中</a:t>
            </a:r>
            <a:r>
              <a:rPr sz="1050" spc="-254"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Docker</a:t>
            </a:r>
            <a:r>
              <a:rPr sz="1050" spc="-270"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技</a:t>
            </a:r>
            <a:r>
              <a:rPr sz="1050" spc="5" dirty="0">
                <a:solidFill>
                  <a:srgbClr val="333333"/>
                </a:solidFill>
                <a:latin typeface="宋体" panose="02010600030101010101" pitchFamily="2" charset="-122"/>
                <a:cs typeface="宋体" panose="02010600030101010101" pitchFamily="2" charset="-122"/>
              </a:rPr>
              <a:t>术</a:t>
            </a:r>
            <a:r>
              <a:rPr sz="1050" spc="-10" dirty="0">
                <a:solidFill>
                  <a:srgbClr val="333333"/>
                </a:solidFill>
                <a:latin typeface="宋体" panose="02010600030101010101" pitchFamily="2" charset="-122"/>
                <a:cs typeface="宋体" panose="02010600030101010101" pitchFamily="2" charset="-122"/>
              </a:rPr>
              <a:t>应</a:t>
            </a:r>
            <a:r>
              <a:rPr sz="1050" spc="5" dirty="0">
                <a:solidFill>
                  <a:srgbClr val="333333"/>
                </a:solidFill>
                <a:latin typeface="宋体" panose="02010600030101010101" pitchFamily="2" charset="-122"/>
                <a:cs typeface="宋体" panose="02010600030101010101" pitchFamily="2" charset="-122"/>
              </a:rPr>
              <a:t>用</a:t>
            </a:r>
            <a:r>
              <a:rPr sz="1050" spc="-10" dirty="0">
                <a:solidFill>
                  <a:srgbClr val="333333"/>
                </a:solidFill>
                <a:latin typeface="宋体" panose="02010600030101010101" pitchFamily="2" charset="-122"/>
                <a:cs typeface="宋体" panose="02010600030101010101" pitchFamily="2" charset="-122"/>
              </a:rPr>
              <a:t>探</a:t>
            </a:r>
            <a:r>
              <a:rPr sz="1050" spc="5" dirty="0">
                <a:solidFill>
                  <a:srgbClr val="333333"/>
                </a:solidFill>
                <a:latin typeface="宋体" panose="02010600030101010101" pitchFamily="2" charset="-122"/>
                <a:cs typeface="宋体" panose="02010600030101010101" pitchFamily="2" charset="-122"/>
              </a:rPr>
              <a:t>讨</a:t>
            </a:r>
            <a:r>
              <a:rPr sz="1050" spc="-5" dirty="0">
                <a:solidFill>
                  <a:srgbClr val="333333"/>
                </a:solidFill>
                <a:latin typeface="宋体" panose="02010600030101010101" pitchFamily="2" charset="-122"/>
                <a:cs typeface="宋体" panose="02010600030101010101" pitchFamily="2" charset="-122"/>
              </a:rPr>
              <a:t>[J].</a:t>
            </a:r>
            <a:r>
              <a:rPr sz="1050" spc="-10" dirty="0">
                <a:solidFill>
                  <a:srgbClr val="333333"/>
                </a:solidFill>
                <a:latin typeface="宋体" panose="02010600030101010101" pitchFamily="2" charset="-122"/>
                <a:cs typeface="宋体" panose="02010600030101010101" pitchFamily="2" charset="-122"/>
              </a:rPr>
              <a:t>电</a:t>
            </a:r>
            <a:r>
              <a:rPr sz="1050" spc="5" dirty="0">
                <a:solidFill>
                  <a:srgbClr val="333333"/>
                </a:solidFill>
                <a:latin typeface="宋体" panose="02010600030101010101" pitchFamily="2" charset="-122"/>
                <a:cs typeface="宋体" panose="02010600030101010101" pitchFamily="2" charset="-122"/>
              </a:rPr>
              <a:t>脑</a:t>
            </a:r>
            <a:r>
              <a:rPr sz="1050" spc="-10" dirty="0">
                <a:solidFill>
                  <a:srgbClr val="333333"/>
                </a:solidFill>
                <a:latin typeface="宋体" panose="02010600030101010101" pitchFamily="2" charset="-122"/>
                <a:cs typeface="宋体" panose="02010600030101010101" pitchFamily="2" charset="-122"/>
              </a:rPr>
              <a:t>编</a:t>
            </a:r>
            <a:r>
              <a:rPr sz="1050" spc="5" dirty="0">
                <a:solidFill>
                  <a:srgbClr val="333333"/>
                </a:solidFill>
                <a:latin typeface="宋体" panose="02010600030101010101" pitchFamily="2" charset="-122"/>
                <a:cs typeface="宋体" panose="02010600030101010101" pitchFamily="2" charset="-122"/>
              </a:rPr>
              <a:t>程</a:t>
            </a:r>
            <a:r>
              <a:rPr sz="1050" spc="-10" dirty="0">
                <a:solidFill>
                  <a:srgbClr val="333333"/>
                </a:solidFill>
                <a:latin typeface="宋体" panose="02010600030101010101" pitchFamily="2" charset="-122"/>
                <a:cs typeface="宋体" panose="02010600030101010101" pitchFamily="2" charset="-122"/>
              </a:rPr>
              <a:t>技</a:t>
            </a:r>
            <a:r>
              <a:rPr sz="1050" spc="5" dirty="0">
                <a:solidFill>
                  <a:srgbClr val="333333"/>
                </a:solidFill>
                <a:latin typeface="宋体" panose="02010600030101010101" pitchFamily="2" charset="-122"/>
                <a:cs typeface="宋体" panose="02010600030101010101" pitchFamily="2" charset="-122"/>
              </a:rPr>
              <a:t>巧</a:t>
            </a:r>
            <a:r>
              <a:rPr sz="1050" spc="-10" dirty="0">
                <a:solidFill>
                  <a:srgbClr val="333333"/>
                </a:solidFill>
                <a:latin typeface="宋体" panose="02010600030101010101" pitchFamily="2" charset="-122"/>
                <a:cs typeface="宋体" panose="02010600030101010101" pitchFamily="2" charset="-122"/>
              </a:rPr>
              <a:t>与</a:t>
            </a:r>
            <a:r>
              <a:rPr sz="1050" spc="5" dirty="0">
                <a:solidFill>
                  <a:srgbClr val="333333"/>
                </a:solidFill>
                <a:latin typeface="宋体" panose="02010600030101010101" pitchFamily="2" charset="-122"/>
                <a:cs typeface="宋体" panose="02010600030101010101" pitchFamily="2" charset="-122"/>
              </a:rPr>
              <a:t>维护</a:t>
            </a:r>
            <a:r>
              <a:rPr sz="1050" spc="-5" dirty="0">
                <a:solidFill>
                  <a:srgbClr val="333333"/>
                </a:solidFill>
                <a:latin typeface="宋体" panose="02010600030101010101" pitchFamily="2" charset="-122"/>
                <a:cs typeface="宋体" panose="02010600030101010101" pitchFamily="2" charset="-122"/>
              </a:rPr>
              <a:t>,2023(12).</a:t>
            </a:r>
            <a:endParaRPr sz="1050">
              <a:latin typeface="宋体" panose="02010600030101010101" pitchFamily="2" charset="-122"/>
              <a:cs typeface="宋体" panose="02010600030101010101" pitchFamily="2" charset="-122"/>
            </a:endParaRPr>
          </a:p>
          <a:p>
            <a:pPr marL="12700" marR="5080">
              <a:lnSpc>
                <a:spcPct val="186000"/>
              </a:lnSpc>
              <a:buAutoNum type="arabicPlain"/>
              <a:tabLst>
                <a:tab pos="279400" algn="l"/>
              </a:tabLst>
            </a:pPr>
            <a:r>
              <a:rPr sz="1050" spc="135" dirty="0">
                <a:solidFill>
                  <a:srgbClr val="333333"/>
                </a:solidFill>
                <a:latin typeface="宋体" panose="02010600030101010101" pitchFamily="2" charset="-122"/>
                <a:cs typeface="宋体" panose="02010600030101010101" pitchFamily="2" charset="-122"/>
              </a:rPr>
              <a:t>李</a:t>
            </a:r>
            <a:r>
              <a:rPr sz="1050" spc="125" dirty="0">
                <a:solidFill>
                  <a:srgbClr val="333333"/>
                </a:solidFill>
                <a:latin typeface="宋体" panose="02010600030101010101" pitchFamily="2" charset="-122"/>
                <a:cs typeface="宋体" panose="02010600030101010101" pitchFamily="2" charset="-122"/>
              </a:rPr>
              <a:t>瑞祥</a:t>
            </a:r>
            <a:r>
              <a:rPr sz="1050" spc="-5" dirty="0">
                <a:solidFill>
                  <a:srgbClr val="333333"/>
                </a:solidFill>
                <a:latin typeface="宋体" panose="02010600030101010101" pitchFamily="2" charset="-122"/>
                <a:cs typeface="宋体" panose="02010600030101010101" pitchFamily="2" charset="-122"/>
              </a:rPr>
              <a:t>,</a:t>
            </a:r>
            <a:r>
              <a:rPr sz="1050" spc="-400" dirty="0">
                <a:solidFill>
                  <a:srgbClr val="333333"/>
                </a:solidFill>
                <a:latin typeface="宋体" panose="02010600030101010101" pitchFamily="2" charset="-122"/>
                <a:cs typeface="宋体" panose="02010600030101010101" pitchFamily="2" charset="-122"/>
              </a:rPr>
              <a:t> </a:t>
            </a:r>
            <a:r>
              <a:rPr sz="1050" spc="135" dirty="0">
                <a:solidFill>
                  <a:srgbClr val="333333"/>
                </a:solidFill>
                <a:latin typeface="宋体" panose="02010600030101010101" pitchFamily="2" charset="-122"/>
                <a:cs typeface="宋体" panose="02010600030101010101" pitchFamily="2" charset="-122"/>
              </a:rPr>
              <a:t>王</a:t>
            </a:r>
            <a:r>
              <a:rPr sz="1050" spc="125" dirty="0">
                <a:solidFill>
                  <a:srgbClr val="333333"/>
                </a:solidFill>
                <a:latin typeface="宋体" panose="02010600030101010101" pitchFamily="2" charset="-122"/>
                <a:cs typeface="宋体" panose="02010600030101010101" pitchFamily="2" charset="-122"/>
              </a:rPr>
              <a:t>晓</a:t>
            </a:r>
            <a:r>
              <a:rPr sz="1050" spc="135" dirty="0">
                <a:solidFill>
                  <a:srgbClr val="333333"/>
                </a:solidFill>
                <a:latin typeface="宋体" panose="02010600030101010101" pitchFamily="2" charset="-122"/>
                <a:cs typeface="宋体" panose="02010600030101010101" pitchFamily="2" charset="-122"/>
              </a:rPr>
              <a:t>东</a:t>
            </a:r>
            <a:r>
              <a:rPr sz="1050" spc="-5" dirty="0">
                <a:solidFill>
                  <a:srgbClr val="333333"/>
                </a:solidFill>
                <a:latin typeface="宋体" panose="02010600030101010101" pitchFamily="2" charset="-122"/>
                <a:cs typeface="宋体" panose="02010600030101010101" pitchFamily="2" charset="-122"/>
              </a:rPr>
              <a:t>,</a:t>
            </a:r>
            <a:r>
              <a:rPr sz="1050" spc="-395" dirty="0">
                <a:solidFill>
                  <a:srgbClr val="333333"/>
                </a:solidFill>
                <a:latin typeface="宋体" panose="02010600030101010101" pitchFamily="2" charset="-122"/>
                <a:cs typeface="宋体" panose="02010600030101010101" pitchFamily="2" charset="-122"/>
              </a:rPr>
              <a:t> </a:t>
            </a:r>
            <a:r>
              <a:rPr sz="1050" spc="135" dirty="0">
                <a:solidFill>
                  <a:srgbClr val="333333"/>
                </a:solidFill>
                <a:latin typeface="宋体" panose="02010600030101010101" pitchFamily="2" charset="-122"/>
                <a:cs typeface="宋体" panose="02010600030101010101" pitchFamily="2" charset="-122"/>
              </a:rPr>
              <a:t>王</a:t>
            </a:r>
            <a:r>
              <a:rPr sz="1050" spc="125" dirty="0">
                <a:solidFill>
                  <a:srgbClr val="333333"/>
                </a:solidFill>
                <a:latin typeface="宋体" panose="02010600030101010101" pitchFamily="2" charset="-122"/>
                <a:cs typeface="宋体" panose="02010600030101010101" pitchFamily="2" charset="-122"/>
              </a:rPr>
              <a:t>乐</a:t>
            </a:r>
            <a:r>
              <a:rPr sz="1050" spc="135" dirty="0">
                <a:solidFill>
                  <a:srgbClr val="333333"/>
                </a:solidFill>
                <a:latin typeface="宋体" panose="02010600030101010101" pitchFamily="2" charset="-122"/>
                <a:cs typeface="宋体" panose="02010600030101010101" pitchFamily="2" charset="-122"/>
              </a:rPr>
              <a:t>乐</a:t>
            </a:r>
            <a:r>
              <a:rPr sz="1050" spc="-5" dirty="0">
                <a:solidFill>
                  <a:srgbClr val="333333"/>
                </a:solidFill>
                <a:latin typeface="宋体" panose="02010600030101010101" pitchFamily="2" charset="-122"/>
                <a:cs typeface="宋体" panose="02010600030101010101" pitchFamily="2" charset="-122"/>
              </a:rPr>
              <a:t>.</a:t>
            </a:r>
            <a:r>
              <a:rPr sz="1050" spc="-405" dirty="0">
                <a:solidFill>
                  <a:srgbClr val="333333"/>
                </a:solidFill>
                <a:latin typeface="宋体" panose="02010600030101010101" pitchFamily="2" charset="-122"/>
                <a:cs typeface="宋体" panose="02010600030101010101" pitchFamily="2" charset="-122"/>
              </a:rPr>
              <a:t> </a:t>
            </a:r>
            <a:r>
              <a:rPr sz="1050" spc="135" dirty="0">
                <a:solidFill>
                  <a:srgbClr val="333333"/>
                </a:solidFill>
                <a:latin typeface="宋体" panose="02010600030101010101" pitchFamily="2" charset="-122"/>
                <a:cs typeface="宋体" panose="02010600030101010101" pitchFamily="2" charset="-122"/>
              </a:rPr>
              <a:t>使</a:t>
            </a:r>
            <a:r>
              <a:rPr sz="1050" spc="-5" dirty="0">
                <a:solidFill>
                  <a:srgbClr val="333333"/>
                </a:solidFill>
                <a:latin typeface="宋体" panose="02010600030101010101" pitchFamily="2" charset="-122"/>
                <a:cs typeface="宋体" panose="02010600030101010101" pitchFamily="2" charset="-122"/>
              </a:rPr>
              <a:t>用</a:t>
            </a:r>
            <a:r>
              <a:rPr sz="1050" spc="-14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MySQL</a:t>
            </a:r>
            <a:r>
              <a:rPr sz="1050" spc="-160" dirty="0">
                <a:solidFill>
                  <a:srgbClr val="333333"/>
                </a:solidFill>
                <a:latin typeface="宋体" panose="02010600030101010101" pitchFamily="2" charset="-122"/>
                <a:cs typeface="宋体" panose="02010600030101010101" pitchFamily="2" charset="-122"/>
              </a:rPr>
              <a:t> </a:t>
            </a:r>
            <a:r>
              <a:rPr sz="1050" spc="135" dirty="0">
                <a:solidFill>
                  <a:srgbClr val="333333"/>
                </a:solidFill>
                <a:latin typeface="宋体" panose="02010600030101010101" pitchFamily="2" charset="-122"/>
                <a:cs typeface="宋体" panose="02010600030101010101" pitchFamily="2" charset="-122"/>
              </a:rPr>
              <a:t>对</a:t>
            </a:r>
            <a:r>
              <a:rPr sz="1050" spc="125" dirty="0">
                <a:solidFill>
                  <a:srgbClr val="333333"/>
                </a:solidFill>
                <a:latin typeface="宋体" panose="02010600030101010101" pitchFamily="2" charset="-122"/>
                <a:cs typeface="宋体" panose="02010600030101010101" pitchFamily="2" charset="-122"/>
              </a:rPr>
              <a:t>工</a:t>
            </a:r>
            <a:r>
              <a:rPr sz="1050" spc="135" dirty="0">
                <a:solidFill>
                  <a:srgbClr val="333333"/>
                </a:solidFill>
                <a:latin typeface="宋体" panose="02010600030101010101" pitchFamily="2" charset="-122"/>
                <a:cs typeface="宋体" panose="02010600030101010101" pitchFamily="2" charset="-122"/>
              </a:rPr>
              <a:t>单</a:t>
            </a:r>
            <a:r>
              <a:rPr sz="1050" spc="125" dirty="0">
                <a:solidFill>
                  <a:srgbClr val="333333"/>
                </a:solidFill>
                <a:latin typeface="宋体" panose="02010600030101010101" pitchFamily="2" charset="-122"/>
                <a:cs typeface="宋体" panose="02010600030101010101" pitchFamily="2" charset="-122"/>
              </a:rPr>
              <a:t>数</a:t>
            </a:r>
            <a:r>
              <a:rPr sz="1050" spc="135" dirty="0">
                <a:solidFill>
                  <a:srgbClr val="333333"/>
                </a:solidFill>
                <a:latin typeface="宋体" panose="02010600030101010101" pitchFamily="2" charset="-122"/>
                <a:cs typeface="宋体" panose="02010600030101010101" pitchFamily="2" charset="-122"/>
              </a:rPr>
              <a:t>据进</a:t>
            </a:r>
            <a:r>
              <a:rPr sz="1050" spc="125" dirty="0">
                <a:solidFill>
                  <a:srgbClr val="333333"/>
                </a:solidFill>
                <a:latin typeface="宋体" panose="02010600030101010101" pitchFamily="2" charset="-122"/>
                <a:cs typeface="宋体" panose="02010600030101010101" pitchFamily="2" charset="-122"/>
              </a:rPr>
              <a:t>行</a:t>
            </a:r>
            <a:r>
              <a:rPr sz="1050" spc="135" dirty="0">
                <a:solidFill>
                  <a:srgbClr val="333333"/>
                </a:solidFill>
                <a:latin typeface="宋体" panose="02010600030101010101" pitchFamily="2" charset="-122"/>
                <a:cs typeface="宋体" panose="02010600030101010101" pitchFamily="2" charset="-122"/>
              </a:rPr>
              <a:t>分</a:t>
            </a:r>
            <a:r>
              <a:rPr sz="1050" spc="125" dirty="0">
                <a:solidFill>
                  <a:srgbClr val="333333"/>
                </a:solidFill>
                <a:latin typeface="宋体" panose="02010600030101010101" pitchFamily="2" charset="-122"/>
                <a:cs typeface="宋体" panose="02010600030101010101" pitchFamily="2" charset="-122"/>
              </a:rPr>
              <a:t>类</a:t>
            </a:r>
            <a:r>
              <a:rPr sz="1050" spc="135" dirty="0">
                <a:solidFill>
                  <a:srgbClr val="333333"/>
                </a:solidFill>
                <a:latin typeface="宋体" panose="02010600030101010101" pitchFamily="2" charset="-122"/>
                <a:cs typeface="宋体" panose="02010600030101010101" pitchFamily="2" charset="-122"/>
              </a:rPr>
              <a:t>汇总</a:t>
            </a:r>
            <a:r>
              <a:rPr sz="1050" spc="125" dirty="0">
                <a:solidFill>
                  <a:srgbClr val="333333"/>
                </a:solidFill>
                <a:latin typeface="宋体" panose="02010600030101010101" pitchFamily="2" charset="-122"/>
                <a:cs typeface="宋体" panose="02010600030101010101" pitchFamily="2" charset="-122"/>
              </a:rPr>
              <a:t>统</a:t>
            </a:r>
            <a:r>
              <a:rPr sz="1050" spc="135" dirty="0">
                <a:solidFill>
                  <a:srgbClr val="333333"/>
                </a:solidFill>
                <a:latin typeface="宋体" panose="02010600030101010101" pitchFamily="2" charset="-122"/>
                <a:cs typeface="宋体" panose="02010600030101010101" pitchFamily="2" charset="-122"/>
              </a:rPr>
              <a:t>计</a:t>
            </a:r>
            <a:r>
              <a:rPr sz="1050" dirty="0">
                <a:solidFill>
                  <a:srgbClr val="333333"/>
                </a:solidFill>
                <a:latin typeface="宋体" panose="02010600030101010101" pitchFamily="2" charset="-122"/>
                <a:cs typeface="宋体" panose="02010600030101010101" pitchFamily="2" charset="-122"/>
              </a:rPr>
              <a:t>[J].</a:t>
            </a:r>
            <a:r>
              <a:rPr sz="1050" spc="-395" dirty="0">
                <a:solidFill>
                  <a:srgbClr val="333333"/>
                </a:solidFill>
                <a:latin typeface="宋体" panose="02010600030101010101" pitchFamily="2" charset="-122"/>
                <a:cs typeface="宋体" panose="02010600030101010101" pitchFamily="2" charset="-122"/>
              </a:rPr>
              <a:t> </a:t>
            </a:r>
            <a:r>
              <a:rPr sz="1050" spc="135" dirty="0">
                <a:solidFill>
                  <a:srgbClr val="333333"/>
                </a:solidFill>
                <a:latin typeface="宋体" panose="02010600030101010101" pitchFamily="2" charset="-122"/>
                <a:cs typeface="宋体" panose="02010600030101010101" pitchFamily="2" charset="-122"/>
              </a:rPr>
              <a:t>网</a:t>
            </a:r>
            <a:r>
              <a:rPr sz="1050" spc="125" dirty="0">
                <a:solidFill>
                  <a:srgbClr val="333333"/>
                </a:solidFill>
                <a:latin typeface="宋体" panose="02010600030101010101" pitchFamily="2" charset="-122"/>
                <a:cs typeface="宋体" panose="02010600030101010101" pitchFamily="2" charset="-122"/>
              </a:rPr>
              <a:t>络</a:t>
            </a:r>
            <a:r>
              <a:rPr sz="1050" spc="135" dirty="0">
                <a:solidFill>
                  <a:srgbClr val="333333"/>
                </a:solidFill>
                <a:latin typeface="宋体" panose="02010600030101010101" pitchFamily="2" charset="-122"/>
                <a:cs typeface="宋体" panose="02010600030101010101" pitchFamily="2" charset="-122"/>
              </a:rPr>
              <a:t>安</a:t>
            </a:r>
            <a:r>
              <a:rPr sz="1050" spc="125" dirty="0">
                <a:solidFill>
                  <a:srgbClr val="333333"/>
                </a:solidFill>
                <a:latin typeface="宋体" panose="02010600030101010101" pitchFamily="2" charset="-122"/>
                <a:cs typeface="宋体" panose="02010600030101010101" pitchFamily="2" charset="-122"/>
              </a:rPr>
              <a:t>全</a:t>
            </a:r>
            <a:r>
              <a:rPr sz="1050" spc="135" dirty="0">
                <a:solidFill>
                  <a:srgbClr val="333333"/>
                </a:solidFill>
                <a:latin typeface="宋体" panose="02010600030101010101" pitchFamily="2" charset="-122"/>
                <a:cs typeface="宋体" panose="02010600030101010101" pitchFamily="2" charset="-122"/>
              </a:rPr>
              <a:t>和信</a:t>
            </a:r>
            <a:r>
              <a:rPr sz="1050" spc="-5" dirty="0">
                <a:solidFill>
                  <a:srgbClr val="333333"/>
                </a:solidFill>
                <a:latin typeface="宋体" panose="02010600030101010101" pitchFamily="2" charset="-122"/>
                <a:cs typeface="宋体" panose="02010600030101010101" pitchFamily="2" charset="-122"/>
              </a:rPr>
              <a:t>息 </a:t>
            </a:r>
            <a:r>
              <a:rPr sz="1050" spc="-10" dirty="0">
                <a:solidFill>
                  <a:srgbClr val="333333"/>
                </a:solidFill>
                <a:latin typeface="宋体" panose="02010600030101010101" pitchFamily="2" charset="-122"/>
                <a:cs typeface="宋体" panose="02010600030101010101" pitchFamily="2" charset="-122"/>
              </a:rPr>
              <a:t>化</a:t>
            </a:r>
            <a:r>
              <a:rPr sz="1050" spc="-5" dirty="0">
                <a:solidFill>
                  <a:srgbClr val="333333"/>
                </a:solidFill>
                <a:latin typeface="宋体" panose="02010600030101010101" pitchFamily="2" charset="-122"/>
                <a:cs typeface="宋体" panose="02010600030101010101" pitchFamily="2" charset="-122"/>
              </a:rPr>
              <a:t>,2023(09):165-166.</a:t>
            </a:r>
            <a:endParaRPr sz="1050">
              <a:latin typeface="宋体" panose="02010600030101010101" pitchFamily="2" charset="-122"/>
              <a:cs typeface="宋体" panose="02010600030101010101" pitchFamily="2" charset="-122"/>
            </a:endParaRPr>
          </a:p>
          <a:p>
            <a:pPr marL="12700" marR="6350">
              <a:lnSpc>
                <a:spcPct val="186000"/>
              </a:lnSpc>
              <a:buAutoNum type="arabicPlain"/>
              <a:tabLst>
                <a:tab pos="279400" algn="l"/>
              </a:tabLst>
            </a:pPr>
            <a:r>
              <a:rPr sz="1050" spc="-5" dirty="0">
                <a:solidFill>
                  <a:srgbClr val="333333"/>
                </a:solidFill>
                <a:latin typeface="宋体" panose="02010600030101010101" pitchFamily="2" charset="-122"/>
                <a:cs typeface="宋体" panose="02010600030101010101" pitchFamily="2" charset="-122"/>
              </a:rPr>
              <a:t>吴</a:t>
            </a:r>
            <a:r>
              <a:rPr sz="1050" spc="5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绍</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卫</a:t>
            </a:r>
            <a:r>
              <a:rPr sz="1050" spc="4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.WebSocket</a:t>
            </a:r>
            <a:r>
              <a:rPr sz="1050" spc="30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在</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实</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时</a:t>
            </a:r>
            <a:r>
              <a:rPr sz="1050" spc="4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消</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息</a:t>
            </a:r>
            <a:r>
              <a:rPr sz="1050" spc="5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推</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送</a:t>
            </a:r>
            <a:r>
              <a:rPr sz="1050" spc="4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中</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的</a:t>
            </a:r>
            <a:r>
              <a:rPr sz="1050" spc="5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应</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用</a:t>
            </a:r>
            <a:r>
              <a:rPr sz="1050" spc="5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设</a:t>
            </a:r>
            <a:r>
              <a:rPr sz="1050" spc="5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计</a:t>
            </a:r>
            <a:r>
              <a:rPr sz="1050" spc="5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与</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实</a:t>
            </a:r>
            <a:r>
              <a:rPr sz="1050" spc="5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现</a:t>
            </a:r>
            <a:r>
              <a:rPr sz="1050" spc="60" dirty="0">
                <a:solidFill>
                  <a:srgbClr val="333333"/>
                </a:solidFill>
                <a:latin typeface="宋体" panose="02010600030101010101" pitchFamily="2" charset="-122"/>
                <a:cs typeface="宋体" panose="02010600030101010101" pitchFamily="2" charset="-122"/>
              </a:rPr>
              <a:t> </a:t>
            </a:r>
            <a:r>
              <a:rPr sz="1050" dirty="0">
                <a:solidFill>
                  <a:srgbClr val="333333"/>
                </a:solidFill>
                <a:latin typeface="宋体" panose="02010600030101010101" pitchFamily="2" charset="-122"/>
                <a:cs typeface="宋体" panose="02010600030101010101" pitchFamily="2" charset="-122"/>
              </a:rPr>
              <a:t>[J].</a:t>
            </a:r>
            <a:r>
              <a:rPr sz="1050" spc="4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福</a:t>
            </a:r>
            <a:r>
              <a:rPr sz="1050" spc="5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建</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电 </a:t>
            </a:r>
            <a:r>
              <a:rPr sz="1050" spc="-10" dirty="0">
                <a:solidFill>
                  <a:srgbClr val="333333"/>
                </a:solidFill>
                <a:latin typeface="宋体" panose="02010600030101010101" pitchFamily="2" charset="-122"/>
                <a:cs typeface="宋体" panose="02010600030101010101" pitchFamily="2" charset="-122"/>
              </a:rPr>
              <a:t>脑</a:t>
            </a:r>
            <a:r>
              <a:rPr sz="1050" spc="-5" dirty="0">
                <a:solidFill>
                  <a:srgbClr val="333333"/>
                </a:solidFill>
                <a:latin typeface="宋体" panose="02010600030101010101" pitchFamily="2" charset="-122"/>
                <a:cs typeface="宋体" panose="02010600030101010101" pitchFamily="2" charset="-122"/>
              </a:rPr>
              <a:t>,2021,37(11):80-83.DOI:10.16707/j.cnki.fjpc.2021.11.019.</a:t>
            </a:r>
            <a:endParaRPr sz="1050">
              <a:latin typeface="宋体" panose="02010600030101010101" pitchFamily="2" charset="-122"/>
              <a:cs typeface="宋体" panose="02010600030101010101" pitchFamily="2" charset="-122"/>
            </a:endParaRPr>
          </a:p>
          <a:p>
            <a:pPr>
              <a:lnSpc>
                <a:spcPct val="100000"/>
              </a:lnSpc>
              <a:spcBef>
                <a:spcPts val="55"/>
              </a:spcBef>
              <a:buClr>
                <a:srgbClr val="333333"/>
              </a:buClr>
              <a:buAutoNum type="arabicPlain"/>
            </a:pPr>
            <a:endParaRPr sz="800">
              <a:latin typeface="宋体" panose="02010600030101010101" pitchFamily="2" charset="-122"/>
              <a:cs typeface="宋体" panose="02010600030101010101" pitchFamily="2" charset="-122"/>
            </a:endParaRPr>
          </a:p>
          <a:p>
            <a:pPr marL="279400" indent="-266700">
              <a:lnSpc>
                <a:spcPct val="100000"/>
              </a:lnSpc>
              <a:buAutoNum type="arabicPlain"/>
              <a:tabLst>
                <a:tab pos="279400" algn="l"/>
              </a:tabLst>
            </a:pPr>
            <a:r>
              <a:rPr sz="1050" spc="-10" dirty="0">
                <a:solidFill>
                  <a:srgbClr val="333333"/>
                </a:solidFill>
                <a:latin typeface="宋体" panose="02010600030101010101" pitchFamily="2" charset="-122"/>
                <a:cs typeface="宋体" panose="02010600030101010101" pitchFamily="2" charset="-122"/>
              </a:rPr>
              <a:t>张</a:t>
            </a:r>
            <a:r>
              <a:rPr sz="1050" spc="5" dirty="0">
                <a:solidFill>
                  <a:srgbClr val="333333"/>
                </a:solidFill>
                <a:latin typeface="宋体" panose="02010600030101010101" pitchFamily="2" charset="-122"/>
                <a:cs typeface="宋体" panose="02010600030101010101" pitchFamily="2" charset="-122"/>
              </a:rPr>
              <a:t>月</a:t>
            </a:r>
            <a:r>
              <a:rPr sz="1050" spc="-5" dirty="0">
                <a:solidFill>
                  <a:srgbClr val="333333"/>
                </a:solidFill>
                <a:latin typeface="宋体" panose="02010600030101010101" pitchFamily="2" charset="-122"/>
                <a:cs typeface="宋体" panose="02010600030101010101" pitchFamily="2" charset="-122"/>
              </a:rPr>
              <a:t>.ElasticSearch</a:t>
            </a:r>
            <a:r>
              <a:rPr sz="1050" spc="-275"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得分</a:t>
            </a:r>
            <a:r>
              <a:rPr sz="1050" spc="5" dirty="0">
                <a:solidFill>
                  <a:srgbClr val="333333"/>
                </a:solidFill>
                <a:latin typeface="宋体" panose="02010600030101010101" pitchFamily="2" charset="-122"/>
                <a:cs typeface="宋体" panose="02010600030101010101" pitchFamily="2" charset="-122"/>
              </a:rPr>
              <a:t>布</a:t>
            </a:r>
            <a:r>
              <a:rPr sz="1050" spc="-10" dirty="0">
                <a:solidFill>
                  <a:srgbClr val="333333"/>
                </a:solidFill>
                <a:latin typeface="宋体" panose="02010600030101010101" pitchFamily="2" charset="-122"/>
                <a:cs typeface="宋体" panose="02010600030101010101" pitchFamily="2" charset="-122"/>
              </a:rPr>
              <a:t>式</a:t>
            </a:r>
            <a:r>
              <a:rPr sz="1050" spc="5" dirty="0">
                <a:solidFill>
                  <a:srgbClr val="333333"/>
                </a:solidFill>
                <a:latin typeface="宋体" panose="02010600030101010101" pitchFamily="2" charset="-122"/>
                <a:cs typeface="宋体" panose="02010600030101010101" pitchFamily="2" charset="-122"/>
              </a:rPr>
              <a:t>搜</a:t>
            </a:r>
            <a:r>
              <a:rPr sz="1050" spc="-10" dirty="0">
                <a:solidFill>
                  <a:srgbClr val="333333"/>
                </a:solidFill>
                <a:latin typeface="宋体" panose="02010600030101010101" pitchFamily="2" charset="-122"/>
                <a:cs typeface="宋体" panose="02010600030101010101" pitchFamily="2" charset="-122"/>
              </a:rPr>
              <a:t>索</a:t>
            </a:r>
            <a:r>
              <a:rPr sz="1050" spc="5" dirty="0">
                <a:solidFill>
                  <a:srgbClr val="333333"/>
                </a:solidFill>
                <a:latin typeface="宋体" panose="02010600030101010101" pitchFamily="2" charset="-122"/>
                <a:cs typeface="宋体" panose="02010600030101010101" pitchFamily="2" charset="-122"/>
              </a:rPr>
              <a:t>引擎</a:t>
            </a:r>
            <a:r>
              <a:rPr sz="1050" spc="-10" dirty="0">
                <a:solidFill>
                  <a:srgbClr val="333333"/>
                </a:solidFill>
                <a:latin typeface="宋体" panose="02010600030101010101" pitchFamily="2" charset="-122"/>
                <a:cs typeface="宋体" panose="02010600030101010101" pitchFamily="2" charset="-122"/>
              </a:rPr>
              <a:t>得设</a:t>
            </a:r>
            <a:r>
              <a:rPr sz="1050" spc="5" dirty="0">
                <a:solidFill>
                  <a:srgbClr val="333333"/>
                </a:solidFill>
                <a:latin typeface="宋体" panose="02010600030101010101" pitchFamily="2" charset="-122"/>
                <a:cs typeface="宋体" panose="02010600030101010101" pitchFamily="2" charset="-122"/>
              </a:rPr>
              <a:t>计</a:t>
            </a:r>
            <a:r>
              <a:rPr sz="1050" spc="-10" dirty="0">
                <a:solidFill>
                  <a:srgbClr val="333333"/>
                </a:solidFill>
                <a:latin typeface="宋体" panose="02010600030101010101" pitchFamily="2" charset="-122"/>
                <a:cs typeface="宋体" panose="02010600030101010101" pitchFamily="2" charset="-122"/>
              </a:rPr>
              <a:t>与</a:t>
            </a:r>
            <a:r>
              <a:rPr sz="1050" spc="5" dirty="0">
                <a:solidFill>
                  <a:srgbClr val="333333"/>
                </a:solidFill>
                <a:latin typeface="宋体" panose="02010600030101010101" pitchFamily="2" charset="-122"/>
                <a:cs typeface="宋体" panose="02010600030101010101" pitchFamily="2" charset="-122"/>
              </a:rPr>
              <a:t>实</a:t>
            </a:r>
            <a:r>
              <a:rPr sz="1050" spc="-5" dirty="0">
                <a:solidFill>
                  <a:srgbClr val="333333"/>
                </a:solidFill>
                <a:latin typeface="宋体" panose="02010600030101010101" pitchFamily="2" charset="-122"/>
                <a:cs typeface="宋体" panose="02010600030101010101" pitchFamily="2" charset="-122"/>
              </a:rPr>
              <a:t>现</a:t>
            </a:r>
            <a:r>
              <a:rPr sz="1050" spc="10" dirty="0">
                <a:solidFill>
                  <a:srgbClr val="333333"/>
                </a:solidFill>
                <a:latin typeface="宋体" panose="02010600030101010101" pitchFamily="2" charset="-122"/>
                <a:cs typeface="宋体" panose="02010600030101010101" pitchFamily="2" charset="-122"/>
              </a:rPr>
              <a:t> </a:t>
            </a:r>
            <a:r>
              <a:rPr sz="1050" spc="-15"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信</a:t>
            </a:r>
            <a:r>
              <a:rPr sz="1050" spc="5" dirty="0">
                <a:solidFill>
                  <a:srgbClr val="333333"/>
                </a:solidFill>
                <a:latin typeface="宋体" panose="02010600030101010101" pitchFamily="2" charset="-122"/>
                <a:cs typeface="宋体" panose="02010600030101010101" pitchFamily="2" charset="-122"/>
              </a:rPr>
              <a:t>息</a:t>
            </a:r>
            <a:r>
              <a:rPr sz="1050" spc="-10" dirty="0">
                <a:solidFill>
                  <a:srgbClr val="333333"/>
                </a:solidFill>
                <a:latin typeface="宋体" panose="02010600030101010101" pitchFamily="2" charset="-122"/>
                <a:cs typeface="宋体" panose="02010600030101010101" pitchFamily="2" charset="-122"/>
              </a:rPr>
              <a:t>科</a:t>
            </a:r>
            <a:r>
              <a:rPr sz="1050" spc="-5" dirty="0">
                <a:solidFill>
                  <a:srgbClr val="333333"/>
                </a:solidFill>
                <a:latin typeface="宋体" panose="02010600030101010101" pitchFamily="2" charset="-122"/>
                <a:cs typeface="宋体" panose="02010600030101010101" pitchFamily="2" charset="-122"/>
              </a:rPr>
              <a:t>技</a:t>
            </a:r>
            <a:r>
              <a:rPr sz="1050" spc="5" dirty="0">
                <a:solidFill>
                  <a:srgbClr val="333333"/>
                </a:solidFill>
                <a:latin typeface="宋体" panose="02010600030101010101" pitchFamily="2" charset="-122"/>
                <a:cs typeface="宋体" panose="02010600030101010101" pitchFamily="2" charset="-122"/>
              </a:rPr>
              <a:t> </a:t>
            </a:r>
            <a:r>
              <a:rPr sz="1050" dirty="0">
                <a:solidFill>
                  <a:srgbClr val="333333"/>
                </a:solidFill>
                <a:latin typeface="宋体" panose="02010600030101010101" pitchFamily="2" charset="-122"/>
                <a:cs typeface="宋体" panose="02010600030101010101" pitchFamily="2" charset="-122"/>
              </a:rPr>
              <a:t>2020</a:t>
            </a:r>
            <a:r>
              <a:rPr sz="1050" spc="-270"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年</a:t>
            </a:r>
            <a:r>
              <a:rPr sz="1050" spc="-5" dirty="0">
                <a:solidFill>
                  <a:srgbClr val="333333"/>
                </a:solidFill>
                <a:latin typeface="宋体" panose="02010600030101010101" pitchFamily="2" charset="-122"/>
                <a:cs typeface="宋体" panose="02010600030101010101" pitchFamily="2" charset="-122"/>
              </a:rPr>
              <a:t>第</a:t>
            </a:r>
            <a:r>
              <a:rPr sz="1050" spc="-254" dirty="0">
                <a:solidFill>
                  <a:srgbClr val="333333"/>
                </a:solidFill>
                <a:latin typeface="宋体" panose="02010600030101010101" pitchFamily="2" charset="-122"/>
                <a:cs typeface="宋体" panose="02010600030101010101" pitchFamily="2" charset="-122"/>
              </a:rPr>
              <a:t> </a:t>
            </a:r>
            <a:r>
              <a:rPr sz="1050" dirty="0">
                <a:solidFill>
                  <a:srgbClr val="333333"/>
                </a:solidFill>
                <a:latin typeface="宋体" panose="02010600030101010101" pitchFamily="2" charset="-122"/>
                <a:cs typeface="宋体" panose="02010600030101010101" pitchFamily="2" charset="-122"/>
              </a:rPr>
              <a:t>01</a:t>
            </a:r>
            <a:r>
              <a:rPr sz="1050" spc="-27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期</a:t>
            </a:r>
            <a:endParaRPr sz="1050">
              <a:latin typeface="宋体" panose="02010600030101010101" pitchFamily="2" charset="-122"/>
              <a:cs typeface="宋体" panose="02010600030101010101" pitchFamily="2" charset="-122"/>
            </a:endParaRPr>
          </a:p>
          <a:p>
            <a:pPr>
              <a:lnSpc>
                <a:spcPct val="100000"/>
              </a:lnSpc>
              <a:spcBef>
                <a:spcPts val="55"/>
              </a:spcBef>
              <a:buClr>
                <a:srgbClr val="333333"/>
              </a:buClr>
              <a:buAutoNum type="arabicPlain"/>
            </a:pPr>
            <a:endParaRPr sz="800">
              <a:latin typeface="宋体" panose="02010600030101010101" pitchFamily="2" charset="-122"/>
              <a:cs typeface="宋体" panose="02010600030101010101" pitchFamily="2" charset="-122"/>
            </a:endParaRPr>
          </a:p>
          <a:p>
            <a:pPr marL="279400" indent="-266700">
              <a:lnSpc>
                <a:spcPct val="100000"/>
              </a:lnSpc>
              <a:buAutoNum type="arabicPlain"/>
              <a:tabLst>
                <a:tab pos="279400" algn="l"/>
              </a:tabLst>
            </a:pPr>
            <a:r>
              <a:rPr sz="1050" spc="-10" dirty="0">
                <a:solidFill>
                  <a:srgbClr val="333333"/>
                </a:solidFill>
                <a:latin typeface="宋体" panose="02010600030101010101" pitchFamily="2" charset="-122"/>
                <a:cs typeface="宋体" panose="02010600030101010101" pitchFamily="2" charset="-122"/>
              </a:rPr>
              <a:t>李</a:t>
            </a:r>
            <a:r>
              <a:rPr sz="1050" spc="5" dirty="0">
                <a:solidFill>
                  <a:srgbClr val="333333"/>
                </a:solidFill>
                <a:latin typeface="宋体" panose="02010600030101010101" pitchFamily="2" charset="-122"/>
                <a:cs typeface="宋体" panose="02010600030101010101" pitchFamily="2" charset="-122"/>
              </a:rPr>
              <a:t>明</a:t>
            </a:r>
            <a:r>
              <a:rPr sz="1050" spc="-5" dirty="0">
                <a:solidFill>
                  <a:srgbClr val="333333"/>
                </a:solidFill>
                <a:latin typeface="宋体" panose="02010600030101010101" pitchFamily="2" charset="-122"/>
                <a:cs typeface="宋体" panose="02010600030101010101" pitchFamily="2" charset="-122"/>
              </a:rPr>
              <a:t>.RabbitMQ</a:t>
            </a:r>
            <a:r>
              <a:rPr sz="1050" spc="-275"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消</a:t>
            </a:r>
            <a:r>
              <a:rPr sz="1050" spc="5" dirty="0">
                <a:solidFill>
                  <a:srgbClr val="333333"/>
                </a:solidFill>
                <a:latin typeface="宋体" panose="02010600030101010101" pitchFamily="2" charset="-122"/>
                <a:cs typeface="宋体" panose="02010600030101010101" pitchFamily="2" charset="-122"/>
              </a:rPr>
              <a:t>息</a:t>
            </a:r>
            <a:r>
              <a:rPr sz="1050" spc="-10" dirty="0">
                <a:solidFill>
                  <a:srgbClr val="333333"/>
                </a:solidFill>
                <a:latin typeface="宋体" panose="02010600030101010101" pitchFamily="2" charset="-122"/>
                <a:cs typeface="宋体" panose="02010600030101010101" pitchFamily="2" charset="-122"/>
              </a:rPr>
              <a:t>队</a:t>
            </a:r>
            <a:r>
              <a:rPr sz="1050" spc="5" dirty="0">
                <a:solidFill>
                  <a:srgbClr val="333333"/>
                </a:solidFill>
                <a:latin typeface="宋体" panose="02010600030101010101" pitchFamily="2" charset="-122"/>
                <a:cs typeface="宋体" panose="02010600030101010101" pitchFamily="2" charset="-122"/>
              </a:rPr>
              <a:t>列</a:t>
            </a:r>
            <a:r>
              <a:rPr sz="1050" spc="-10" dirty="0">
                <a:solidFill>
                  <a:srgbClr val="333333"/>
                </a:solidFill>
                <a:latin typeface="宋体" panose="02010600030101010101" pitchFamily="2" charset="-122"/>
                <a:cs typeface="宋体" panose="02010600030101010101" pitchFamily="2" charset="-122"/>
              </a:rPr>
              <a:t>在</a:t>
            </a:r>
            <a:r>
              <a:rPr sz="1050" spc="5" dirty="0">
                <a:solidFill>
                  <a:srgbClr val="333333"/>
                </a:solidFill>
                <a:latin typeface="宋体" panose="02010600030101010101" pitchFamily="2" charset="-122"/>
                <a:cs typeface="宋体" panose="02010600030101010101" pitchFamily="2" charset="-122"/>
              </a:rPr>
              <a:t>分</a:t>
            </a:r>
            <a:r>
              <a:rPr sz="1050" spc="-10" dirty="0">
                <a:solidFill>
                  <a:srgbClr val="333333"/>
                </a:solidFill>
                <a:latin typeface="宋体" panose="02010600030101010101" pitchFamily="2" charset="-122"/>
                <a:cs typeface="宋体" panose="02010600030101010101" pitchFamily="2" charset="-122"/>
              </a:rPr>
              <a:t>布</a:t>
            </a:r>
            <a:r>
              <a:rPr sz="1050" spc="5" dirty="0">
                <a:solidFill>
                  <a:srgbClr val="333333"/>
                </a:solidFill>
                <a:latin typeface="宋体" panose="02010600030101010101" pitchFamily="2" charset="-122"/>
                <a:cs typeface="宋体" panose="02010600030101010101" pitchFamily="2" charset="-122"/>
              </a:rPr>
              <a:t>式</a:t>
            </a:r>
            <a:r>
              <a:rPr sz="1050" spc="-10" dirty="0">
                <a:solidFill>
                  <a:srgbClr val="333333"/>
                </a:solidFill>
                <a:latin typeface="宋体" panose="02010600030101010101" pitchFamily="2" charset="-122"/>
                <a:cs typeface="宋体" panose="02010600030101010101" pitchFamily="2" charset="-122"/>
              </a:rPr>
              <a:t>系</a:t>
            </a:r>
            <a:r>
              <a:rPr sz="1050" spc="5" dirty="0">
                <a:solidFill>
                  <a:srgbClr val="333333"/>
                </a:solidFill>
                <a:latin typeface="宋体" panose="02010600030101010101" pitchFamily="2" charset="-122"/>
                <a:cs typeface="宋体" panose="02010600030101010101" pitchFamily="2" charset="-122"/>
              </a:rPr>
              <a:t>统中</a:t>
            </a:r>
            <a:r>
              <a:rPr sz="1050" spc="-10" dirty="0">
                <a:solidFill>
                  <a:srgbClr val="333333"/>
                </a:solidFill>
                <a:latin typeface="宋体" panose="02010600030101010101" pitchFamily="2" charset="-122"/>
                <a:cs typeface="宋体" panose="02010600030101010101" pitchFamily="2" charset="-122"/>
              </a:rPr>
              <a:t>得应</a:t>
            </a:r>
            <a:r>
              <a:rPr sz="1050" spc="5" dirty="0">
                <a:solidFill>
                  <a:srgbClr val="333333"/>
                </a:solidFill>
                <a:latin typeface="宋体" panose="02010600030101010101" pitchFamily="2" charset="-122"/>
                <a:cs typeface="宋体" panose="02010600030101010101" pitchFamily="2" charset="-122"/>
              </a:rPr>
              <a:t>用</a:t>
            </a:r>
            <a:r>
              <a:rPr sz="1050" spc="-10" dirty="0">
                <a:solidFill>
                  <a:srgbClr val="333333"/>
                </a:solidFill>
                <a:latin typeface="宋体" panose="02010600030101010101" pitchFamily="2" charset="-122"/>
                <a:cs typeface="宋体" panose="02010600030101010101" pitchFamily="2" charset="-122"/>
              </a:rPr>
              <a:t>研</a:t>
            </a:r>
            <a:r>
              <a:rPr sz="1050" spc="5" dirty="0">
                <a:solidFill>
                  <a:srgbClr val="333333"/>
                </a:solidFill>
                <a:latin typeface="宋体" panose="02010600030101010101" pitchFamily="2" charset="-122"/>
                <a:cs typeface="宋体" panose="02010600030101010101" pitchFamily="2" charset="-122"/>
              </a:rPr>
              <a:t>究</a:t>
            </a:r>
            <a:r>
              <a:rPr sz="1050" spc="-5" dirty="0">
                <a:solidFill>
                  <a:srgbClr val="333333"/>
                </a:solidFill>
                <a:latin typeface="宋体" panose="02010600030101010101" pitchFamily="2" charset="-122"/>
                <a:cs typeface="宋体" panose="02010600030101010101" pitchFamily="2" charset="-122"/>
              </a:rPr>
              <a:t>.</a:t>
            </a:r>
            <a:r>
              <a:rPr sz="1050" spc="5"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北</a:t>
            </a:r>
            <a:r>
              <a:rPr sz="1050" spc="5" dirty="0">
                <a:solidFill>
                  <a:srgbClr val="333333"/>
                </a:solidFill>
                <a:latin typeface="宋体" panose="02010600030101010101" pitchFamily="2" charset="-122"/>
                <a:cs typeface="宋体" panose="02010600030101010101" pitchFamily="2" charset="-122"/>
              </a:rPr>
              <a:t>京</a:t>
            </a:r>
            <a:r>
              <a:rPr sz="1050" spc="-5"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 机</a:t>
            </a:r>
            <a:r>
              <a:rPr sz="1050" spc="5" dirty="0">
                <a:solidFill>
                  <a:srgbClr val="333333"/>
                </a:solidFill>
                <a:latin typeface="宋体" panose="02010600030101010101" pitchFamily="2" charset="-122"/>
                <a:cs typeface="宋体" panose="02010600030101010101" pitchFamily="2" charset="-122"/>
              </a:rPr>
              <a:t>械</a:t>
            </a:r>
            <a:r>
              <a:rPr sz="1050" spc="-10" dirty="0">
                <a:solidFill>
                  <a:srgbClr val="333333"/>
                </a:solidFill>
                <a:latin typeface="宋体" panose="02010600030101010101" pitchFamily="2" charset="-122"/>
                <a:cs typeface="宋体" panose="02010600030101010101" pitchFamily="2" charset="-122"/>
              </a:rPr>
              <a:t>工</a:t>
            </a:r>
            <a:r>
              <a:rPr sz="1050" spc="5" dirty="0">
                <a:solidFill>
                  <a:srgbClr val="333333"/>
                </a:solidFill>
                <a:latin typeface="宋体" panose="02010600030101010101" pitchFamily="2" charset="-122"/>
                <a:cs typeface="宋体" panose="02010600030101010101" pitchFamily="2" charset="-122"/>
              </a:rPr>
              <a:t>业</a:t>
            </a:r>
            <a:r>
              <a:rPr sz="1050" spc="-10" dirty="0">
                <a:solidFill>
                  <a:srgbClr val="333333"/>
                </a:solidFill>
                <a:latin typeface="宋体" panose="02010600030101010101" pitchFamily="2" charset="-122"/>
                <a:cs typeface="宋体" panose="02010600030101010101" pitchFamily="2" charset="-122"/>
              </a:rPr>
              <a:t>出</a:t>
            </a:r>
            <a:r>
              <a:rPr sz="1050" spc="5" dirty="0">
                <a:solidFill>
                  <a:srgbClr val="333333"/>
                </a:solidFill>
                <a:latin typeface="宋体" panose="02010600030101010101" pitchFamily="2" charset="-122"/>
                <a:cs typeface="宋体" panose="02010600030101010101" pitchFamily="2" charset="-122"/>
              </a:rPr>
              <a:t>版社</a:t>
            </a:r>
            <a:r>
              <a:rPr sz="1050" spc="-5" dirty="0">
                <a:solidFill>
                  <a:srgbClr val="333333"/>
                </a:solidFill>
                <a:latin typeface="宋体" panose="02010600030101010101" pitchFamily="2" charset="-122"/>
                <a:cs typeface="宋体" panose="02010600030101010101" pitchFamily="2" charset="-122"/>
              </a:rPr>
              <a:t>.(2020)</a:t>
            </a:r>
            <a:endParaRPr sz="1050">
              <a:latin typeface="宋体" panose="02010600030101010101" pitchFamily="2" charset="-122"/>
              <a:cs typeface="宋体" panose="02010600030101010101" pitchFamily="2" charset="-122"/>
            </a:endParaRPr>
          </a:p>
          <a:p>
            <a:pPr marL="12700" marR="6350">
              <a:lnSpc>
                <a:spcPct val="186000"/>
              </a:lnSpc>
              <a:buAutoNum type="arabicPlain"/>
              <a:tabLst>
                <a:tab pos="279400" algn="l"/>
              </a:tabLst>
            </a:pPr>
            <a:r>
              <a:rPr sz="1050" spc="-10" dirty="0">
                <a:solidFill>
                  <a:srgbClr val="333333"/>
                </a:solidFill>
                <a:latin typeface="宋体" panose="02010600030101010101" pitchFamily="2" charset="-122"/>
                <a:cs typeface="宋体" panose="02010600030101010101" pitchFamily="2" charset="-122"/>
              </a:rPr>
              <a:t>王</a:t>
            </a:r>
            <a:r>
              <a:rPr sz="1050" spc="5" dirty="0">
                <a:solidFill>
                  <a:srgbClr val="333333"/>
                </a:solidFill>
                <a:latin typeface="宋体" panose="02010600030101010101" pitchFamily="2" charset="-122"/>
                <a:cs typeface="宋体" panose="02010600030101010101" pitchFamily="2" charset="-122"/>
              </a:rPr>
              <a:t>龙</a:t>
            </a:r>
            <a:r>
              <a:rPr sz="1050" spc="-10" dirty="0">
                <a:solidFill>
                  <a:srgbClr val="333333"/>
                </a:solidFill>
                <a:latin typeface="宋体" panose="02010600030101010101" pitchFamily="2" charset="-122"/>
                <a:cs typeface="宋体" panose="02010600030101010101" pitchFamily="2" charset="-122"/>
              </a:rPr>
              <a:t>军</a:t>
            </a:r>
            <a:r>
              <a:rPr sz="1050"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王</a:t>
            </a:r>
            <a:r>
              <a:rPr sz="1050" spc="5" dirty="0">
                <a:solidFill>
                  <a:srgbClr val="333333"/>
                </a:solidFill>
                <a:latin typeface="宋体" panose="02010600030101010101" pitchFamily="2" charset="-122"/>
                <a:cs typeface="宋体" panose="02010600030101010101" pitchFamily="2" charset="-122"/>
              </a:rPr>
              <a:t>晶</a:t>
            </a:r>
            <a:r>
              <a:rPr sz="1050"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许</a:t>
            </a:r>
            <a:r>
              <a:rPr sz="1050" spc="5" dirty="0">
                <a:solidFill>
                  <a:srgbClr val="333333"/>
                </a:solidFill>
                <a:latin typeface="宋体" panose="02010600030101010101" pitchFamily="2" charset="-122"/>
                <a:cs typeface="宋体" panose="02010600030101010101" pitchFamily="2" charset="-122"/>
              </a:rPr>
              <a:t>靖</a:t>
            </a:r>
            <a:r>
              <a:rPr sz="1050" spc="-10" dirty="0">
                <a:solidFill>
                  <a:srgbClr val="333333"/>
                </a:solidFill>
                <a:latin typeface="宋体" panose="02010600030101010101" pitchFamily="2" charset="-122"/>
                <a:cs typeface="宋体" panose="02010600030101010101" pitchFamily="2" charset="-122"/>
              </a:rPr>
              <a:t>唯</a:t>
            </a:r>
            <a:r>
              <a:rPr sz="1050"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基</a:t>
            </a:r>
            <a:r>
              <a:rPr sz="1050" spc="-5" dirty="0">
                <a:solidFill>
                  <a:srgbClr val="333333"/>
                </a:solidFill>
                <a:latin typeface="宋体" panose="02010600030101010101" pitchFamily="2" charset="-122"/>
                <a:cs typeface="宋体" panose="02010600030101010101" pitchFamily="2" charset="-122"/>
              </a:rPr>
              <a:t>于</a:t>
            </a:r>
            <a:r>
              <a:rPr sz="1050" spc="-2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Spring</a:t>
            </a:r>
            <a:r>
              <a:rPr sz="1050" spc="-75" dirty="0">
                <a:solidFill>
                  <a:srgbClr val="333333"/>
                </a:solidFill>
                <a:latin typeface="宋体" panose="02010600030101010101" pitchFamily="2" charset="-122"/>
                <a:cs typeface="宋体" panose="02010600030101010101" pitchFamily="2" charset="-122"/>
              </a:rPr>
              <a:t> </a:t>
            </a:r>
            <a:r>
              <a:rPr sz="1050" dirty="0">
                <a:solidFill>
                  <a:srgbClr val="333333"/>
                </a:solidFill>
                <a:latin typeface="宋体" panose="02010600030101010101" pitchFamily="2" charset="-122"/>
                <a:cs typeface="宋体" panose="02010600030101010101" pitchFamily="2" charset="-122"/>
              </a:rPr>
              <a:t>Boot</a:t>
            </a:r>
            <a:r>
              <a:rPr sz="1050" spc="-27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与</a:t>
            </a:r>
            <a:r>
              <a:rPr sz="1050" spc="-27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Vue.js</a:t>
            </a:r>
            <a:r>
              <a:rPr sz="1050" spc="-265"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的</a:t>
            </a:r>
            <a:r>
              <a:rPr sz="1050" spc="5" dirty="0">
                <a:solidFill>
                  <a:srgbClr val="333333"/>
                </a:solidFill>
                <a:latin typeface="宋体" panose="02010600030101010101" pitchFamily="2" charset="-122"/>
                <a:cs typeface="宋体" panose="02010600030101010101" pitchFamily="2" charset="-122"/>
              </a:rPr>
              <a:t>问</a:t>
            </a:r>
            <a:r>
              <a:rPr sz="1050" spc="-10" dirty="0">
                <a:solidFill>
                  <a:srgbClr val="333333"/>
                </a:solidFill>
                <a:latin typeface="宋体" panose="02010600030101010101" pitchFamily="2" charset="-122"/>
                <a:cs typeface="宋体" panose="02010600030101010101" pitchFamily="2" charset="-122"/>
              </a:rPr>
              <a:t>卷</a:t>
            </a:r>
            <a:r>
              <a:rPr sz="1050" spc="5" dirty="0">
                <a:solidFill>
                  <a:srgbClr val="333333"/>
                </a:solidFill>
                <a:latin typeface="宋体" panose="02010600030101010101" pitchFamily="2" charset="-122"/>
                <a:cs typeface="宋体" panose="02010600030101010101" pitchFamily="2" charset="-122"/>
              </a:rPr>
              <a:t>模</a:t>
            </a:r>
            <a:r>
              <a:rPr sz="1050" spc="-10" dirty="0">
                <a:solidFill>
                  <a:srgbClr val="333333"/>
                </a:solidFill>
                <a:latin typeface="宋体" panose="02010600030101010101" pitchFamily="2" charset="-122"/>
                <a:cs typeface="宋体" panose="02010600030101010101" pitchFamily="2" charset="-122"/>
              </a:rPr>
              <a:t>块</a:t>
            </a:r>
            <a:r>
              <a:rPr sz="1050" spc="5" dirty="0">
                <a:solidFill>
                  <a:srgbClr val="333333"/>
                </a:solidFill>
                <a:latin typeface="宋体" panose="02010600030101010101" pitchFamily="2" charset="-122"/>
                <a:cs typeface="宋体" panose="02010600030101010101" pitchFamily="2" charset="-122"/>
              </a:rPr>
              <a:t>在</a:t>
            </a:r>
            <a:r>
              <a:rPr sz="1050" spc="-10" dirty="0">
                <a:solidFill>
                  <a:srgbClr val="333333"/>
                </a:solidFill>
                <a:latin typeface="宋体" panose="02010600030101010101" pitchFamily="2" charset="-122"/>
                <a:cs typeface="宋体" panose="02010600030101010101" pitchFamily="2" charset="-122"/>
              </a:rPr>
              <a:t>数</a:t>
            </a:r>
            <a:r>
              <a:rPr sz="1050" spc="5" dirty="0">
                <a:solidFill>
                  <a:srgbClr val="333333"/>
                </a:solidFill>
                <a:latin typeface="宋体" panose="02010600030101010101" pitchFamily="2" charset="-122"/>
                <a:cs typeface="宋体" panose="02010600030101010101" pitchFamily="2" charset="-122"/>
              </a:rPr>
              <a:t>字</a:t>
            </a:r>
            <a:r>
              <a:rPr sz="1050" spc="-10" dirty="0">
                <a:solidFill>
                  <a:srgbClr val="333333"/>
                </a:solidFill>
                <a:latin typeface="宋体" panose="02010600030101010101" pitchFamily="2" charset="-122"/>
                <a:cs typeface="宋体" panose="02010600030101010101" pitchFamily="2" charset="-122"/>
              </a:rPr>
              <a:t>阅</a:t>
            </a:r>
            <a:r>
              <a:rPr sz="1050" spc="5" dirty="0">
                <a:solidFill>
                  <a:srgbClr val="333333"/>
                </a:solidFill>
                <a:latin typeface="宋体" panose="02010600030101010101" pitchFamily="2" charset="-122"/>
                <a:cs typeface="宋体" panose="02010600030101010101" pitchFamily="2" charset="-122"/>
              </a:rPr>
              <a:t>读</a:t>
            </a:r>
            <a:r>
              <a:rPr sz="1050" spc="-10" dirty="0">
                <a:solidFill>
                  <a:srgbClr val="333333"/>
                </a:solidFill>
                <a:latin typeface="宋体" panose="02010600030101010101" pitchFamily="2" charset="-122"/>
                <a:cs typeface="宋体" panose="02010600030101010101" pitchFamily="2" charset="-122"/>
              </a:rPr>
              <a:t>推</a:t>
            </a:r>
            <a:r>
              <a:rPr sz="1050" spc="5" dirty="0">
                <a:solidFill>
                  <a:srgbClr val="333333"/>
                </a:solidFill>
                <a:latin typeface="宋体" panose="02010600030101010101" pitchFamily="2" charset="-122"/>
                <a:cs typeface="宋体" panose="02010600030101010101" pitchFamily="2" charset="-122"/>
              </a:rPr>
              <a:t>广</a:t>
            </a:r>
            <a:r>
              <a:rPr sz="1050" spc="-10" dirty="0">
                <a:solidFill>
                  <a:srgbClr val="333333"/>
                </a:solidFill>
                <a:latin typeface="宋体" panose="02010600030101010101" pitchFamily="2" charset="-122"/>
                <a:cs typeface="宋体" panose="02010600030101010101" pitchFamily="2" charset="-122"/>
              </a:rPr>
              <a:t>系</a:t>
            </a:r>
            <a:r>
              <a:rPr sz="1050" spc="5" dirty="0">
                <a:solidFill>
                  <a:srgbClr val="333333"/>
                </a:solidFill>
                <a:latin typeface="宋体" panose="02010600030101010101" pitchFamily="2" charset="-122"/>
                <a:cs typeface="宋体" panose="02010600030101010101" pitchFamily="2" charset="-122"/>
              </a:rPr>
              <a:t>统</a:t>
            </a:r>
            <a:r>
              <a:rPr sz="1050" spc="-10" dirty="0">
                <a:solidFill>
                  <a:srgbClr val="333333"/>
                </a:solidFill>
                <a:latin typeface="宋体" panose="02010600030101010101" pitchFamily="2" charset="-122"/>
                <a:cs typeface="宋体" panose="02010600030101010101" pitchFamily="2" charset="-122"/>
              </a:rPr>
              <a:t>中</a:t>
            </a:r>
            <a:r>
              <a:rPr sz="1050" spc="5" dirty="0">
                <a:solidFill>
                  <a:srgbClr val="333333"/>
                </a:solidFill>
                <a:latin typeface="宋体" panose="02010600030101010101" pitchFamily="2" charset="-122"/>
                <a:cs typeface="宋体" panose="02010600030101010101" pitchFamily="2" charset="-122"/>
              </a:rPr>
              <a:t>的</a:t>
            </a:r>
            <a:r>
              <a:rPr sz="1050" spc="-10" dirty="0">
                <a:solidFill>
                  <a:srgbClr val="333333"/>
                </a:solidFill>
                <a:latin typeface="宋体" panose="02010600030101010101" pitchFamily="2" charset="-122"/>
                <a:cs typeface="宋体" panose="02010600030101010101" pitchFamily="2" charset="-122"/>
              </a:rPr>
              <a:t>设</a:t>
            </a:r>
            <a:r>
              <a:rPr sz="1050" spc="5" dirty="0">
                <a:solidFill>
                  <a:srgbClr val="333333"/>
                </a:solidFill>
                <a:latin typeface="宋体" panose="02010600030101010101" pitchFamily="2" charset="-122"/>
                <a:cs typeface="宋体" panose="02010600030101010101" pitchFamily="2" charset="-122"/>
              </a:rPr>
              <a:t>计</a:t>
            </a:r>
            <a:r>
              <a:rPr sz="1050" spc="-10" dirty="0">
                <a:solidFill>
                  <a:srgbClr val="333333"/>
                </a:solidFill>
                <a:latin typeface="宋体" panose="02010600030101010101" pitchFamily="2" charset="-122"/>
                <a:cs typeface="宋体" panose="02010600030101010101" pitchFamily="2" charset="-122"/>
              </a:rPr>
              <a:t>与</a:t>
            </a:r>
            <a:r>
              <a:rPr sz="1050" spc="-5" dirty="0">
                <a:solidFill>
                  <a:srgbClr val="333333"/>
                </a:solidFill>
                <a:latin typeface="宋体" panose="02010600030101010101" pitchFamily="2" charset="-122"/>
                <a:cs typeface="宋体" panose="02010600030101010101" pitchFamily="2" charset="-122"/>
              </a:rPr>
              <a:t>实 </a:t>
            </a:r>
            <a:r>
              <a:rPr sz="1050" spc="-10" dirty="0">
                <a:solidFill>
                  <a:srgbClr val="333333"/>
                </a:solidFill>
                <a:latin typeface="宋体" panose="02010600030101010101" pitchFamily="2" charset="-122"/>
                <a:cs typeface="宋体" panose="02010600030101010101" pitchFamily="2" charset="-122"/>
              </a:rPr>
              <a:t>现</a:t>
            </a:r>
            <a:r>
              <a:rPr sz="1050" spc="-5" dirty="0">
                <a:solidFill>
                  <a:srgbClr val="333333"/>
                </a:solidFill>
                <a:latin typeface="宋体" panose="02010600030101010101" pitchFamily="2" charset="-122"/>
                <a:cs typeface="宋体" panose="02010600030101010101" pitchFamily="2" charset="-122"/>
              </a:rPr>
              <a:t>[J].</a:t>
            </a:r>
            <a:r>
              <a:rPr sz="1050" spc="-10" dirty="0">
                <a:solidFill>
                  <a:srgbClr val="333333"/>
                </a:solidFill>
                <a:latin typeface="宋体" panose="02010600030101010101" pitchFamily="2" charset="-122"/>
                <a:cs typeface="宋体" panose="02010600030101010101" pitchFamily="2" charset="-122"/>
              </a:rPr>
              <a:t>内</a:t>
            </a:r>
            <a:r>
              <a:rPr sz="1050" spc="5" dirty="0">
                <a:solidFill>
                  <a:srgbClr val="333333"/>
                </a:solidFill>
                <a:latin typeface="宋体" panose="02010600030101010101" pitchFamily="2" charset="-122"/>
                <a:cs typeface="宋体" panose="02010600030101010101" pitchFamily="2" charset="-122"/>
              </a:rPr>
              <a:t>蒙</a:t>
            </a:r>
            <a:r>
              <a:rPr sz="1050" spc="-10" dirty="0">
                <a:solidFill>
                  <a:srgbClr val="333333"/>
                </a:solidFill>
                <a:latin typeface="宋体" panose="02010600030101010101" pitchFamily="2" charset="-122"/>
                <a:cs typeface="宋体" panose="02010600030101010101" pitchFamily="2" charset="-122"/>
              </a:rPr>
              <a:t>古</a:t>
            </a:r>
            <a:r>
              <a:rPr sz="1050" spc="5" dirty="0">
                <a:solidFill>
                  <a:srgbClr val="333333"/>
                </a:solidFill>
                <a:latin typeface="宋体" panose="02010600030101010101" pitchFamily="2" charset="-122"/>
                <a:cs typeface="宋体" panose="02010600030101010101" pitchFamily="2" charset="-122"/>
              </a:rPr>
              <a:t>科</a:t>
            </a:r>
            <a:r>
              <a:rPr sz="1050" spc="-10" dirty="0">
                <a:solidFill>
                  <a:srgbClr val="333333"/>
                </a:solidFill>
                <a:latin typeface="宋体" panose="02010600030101010101" pitchFamily="2" charset="-122"/>
                <a:cs typeface="宋体" panose="02010600030101010101" pitchFamily="2" charset="-122"/>
              </a:rPr>
              <a:t>技</a:t>
            </a:r>
            <a:r>
              <a:rPr sz="1050" spc="5" dirty="0">
                <a:solidFill>
                  <a:srgbClr val="333333"/>
                </a:solidFill>
                <a:latin typeface="宋体" panose="02010600030101010101" pitchFamily="2" charset="-122"/>
                <a:cs typeface="宋体" panose="02010600030101010101" pitchFamily="2" charset="-122"/>
              </a:rPr>
              <a:t>与</a:t>
            </a:r>
            <a:r>
              <a:rPr sz="1050" spc="-10" dirty="0">
                <a:solidFill>
                  <a:srgbClr val="333333"/>
                </a:solidFill>
                <a:latin typeface="宋体" panose="02010600030101010101" pitchFamily="2" charset="-122"/>
                <a:cs typeface="宋体" panose="02010600030101010101" pitchFamily="2" charset="-122"/>
              </a:rPr>
              <a:t>经</a:t>
            </a:r>
            <a:r>
              <a:rPr sz="1050" spc="5" dirty="0">
                <a:solidFill>
                  <a:srgbClr val="333333"/>
                </a:solidFill>
                <a:latin typeface="宋体" panose="02010600030101010101" pitchFamily="2" charset="-122"/>
                <a:cs typeface="宋体" panose="02010600030101010101" pitchFamily="2" charset="-122"/>
              </a:rPr>
              <a:t>济</a:t>
            </a:r>
            <a:r>
              <a:rPr sz="1050" spc="-5" dirty="0">
                <a:solidFill>
                  <a:srgbClr val="333333"/>
                </a:solidFill>
                <a:latin typeface="宋体" panose="02010600030101010101" pitchFamily="2" charset="-122"/>
                <a:cs typeface="宋体" panose="02010600030101010101" pitchFamily="2" charset="-122"/>
              </a:rPr>
              <a:t>,2023(18):115-118.</a:t>
            </a:r>
            <a:endParaRPr sz="1050">
              <a:latin typeface="宋体" panose="02010600030101010101" pitchFamily="2" charset="-122"/>
              <a:cs typeface="宋体" panose="02010600030101010101" pitchFamily="2" charset="-122"/>
            </a:endParaRPr>
          </a:p>
          <a:p>
            <a:pPr marL="12700" marR="5080">
              <a:lnSpc>
                <a:spcPct val="186000"/>
              </a:lnSpc>
              <a:buAutoNum type="arabicPlain"/>
              <a:tabLst>
                <a:tab pos="279400" algn="l"/>
              </a:tabLst>
            </a:pPr>
            <a:r>
              <a:rPr sz="1050" spc="-5" dirty="0">
                <a:solidFill>
                  <a:srgbClr val="333333"/>
                </a:solidFill>
                <a:latin typeface="宋体" panose="02010600030101010101" pitchFamily="2" charset="-122"/>
                <a:cs typeface="宋体" panose="02010600030101010101" pitchFamily="2" charset="-122"/>
              </a:rPr>
              <a:t>高</a:t>
            </a:r>
            <a:r>
              <a:rPr sz="1050" spc="-22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鹏</a:t>
            </a:r>
            <a:r>
              <a:rPr sz="1050" spc="-21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a:t>
            </a:r>
            <a:r>
              <a:rPr sz="1050" spc="-21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高</a:t>
            </a:r>
            <a:r>
              <a:rPr sz="1050" spc="-21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宇</a:t>
            </a:r>
            <a:r>
              <a:rPr sz="1050" spc="-22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a:t>
            </a:r>
            <a:r>
              <a:rPr sz="1050" spc="-21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高</a:t>
            </a:r>
            <a:r>
              <a:rPr sz="1050" spc="-22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梦</a:t>
            </a:r>
            <a:r>
              <a:rPr sz="1050" spc="-204"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祎</a:t>
            </a:r>
            <a:r>
              <a:rPr sz="1050" spc="-22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a:t>
            </a:r>
            <a:r>
              <a:rPr sz="1050" spc="-22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弹</a:t>
            </a:r>
            <a:r>
              <a:rPr sz="1050" spc="-22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幕</a:t>
            </a:r>
            <a:r>
              <a:rPr sz="1050" spc="-204"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视</a:t>
            </a:r>
            <a:r>
              <a:rPr sz="1050" spc="-22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频</a:t>
            </a:r>
            <a:r>
              <a:rPr sz="1050" spc="-21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网</a:t>
            </a:r>
            <a:r>
              <a:rPr sz="1050" spc="-21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站</a:t>
            </a:r>
            <a:r>
              <a:rPr sz="1050" spc="-21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盈</a:t>
            </a:r>
            <a:r>
              <a:rPr sz="1050" spc="-21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利</a:t>
            </a:r>
            <a:r>
              <a:rPr sz="1050" spc="-21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模</a:t>
            </a:r>
            <a:r>
              <a:rPr sz="1050" spc="-21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式</a:t>
            </a:r>
            <a:r>
              <a:rPr sz="1050" spc="-22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分</a:t>
            </a:r>
            <a:r>
              <a:rPr sz="1050" spc="-204"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析</a:t>
            </a:r>
            <a:r>
              <a:rPr sz="1050" spc="-22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a:t>
            </a:r>
            <a:r>
              <a:rPr sz="1050" spc="-21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a:t>
            </a:r>
            <a:r>
              <a:rPr sz="1050" spc="-21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以</a:t>
            </a:r>
            <a:r>
              <a:rPr sz="1050" spc="4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B</a:t>
            </a:r>
            <a:r>
              <a:rPr sz="1050" spc="5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站</a:t>
            </a:r>
            <a:r>
              <a:rPr sz="1050" spc="-21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为</a:t>
            </a:r>
            <a:r>
              <a:rPr sz="1050" spc="-204"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例</a:t>
            </a:r>
            <a:r>
              <a:rPr sz="1050" spc="-22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[J].</a:t>
            </a:r>
            <a:r>
              <a:rPr sz="1050" spc="-21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中</a:t>
            </a:r>
            <a:r>
              <a:rPr sz="1050" spc="-22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国</a:t>
            </a:r>
            <a:r>
              <a:rPr sz="1050" spc="-204"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商 </a:t>
            </a:r>
            <a:r>
              <a:rPr sz="1050" spc="-10" dirty="0">
                <a:solidFill>
                  <a:srgbClr val="333333"/>
                </a:solidFill>
                <a:latin typeface="宋体" panose="02010600030101010101" pitchFamily="2" charset="-122"/>
                <a:cs typeface="宋体" panose="02010600030101010101" pitchFamily="2" charset="-122"/>
              </a:rPr>
              <a:t>论</a:t>
            </a:r>
            <a:r>
              <a:rPr sz="1050" spc="-5" dirty="0">
                <a:solidFill>
                  <a:srgbClr val="333333"/>
                </a:solidFill>
                <a:latin typeface="宋体" panose="02010600030101010101" pitchFamily="2" charset="-122"/>
                <a:cs typeface="宋体" panose="02010600030101010101" pitchFamily="2" charset="-122"/>
              </a:rPr>
              <a:t>,2024(01):41-44.DOI:10.19699/j.cnki.issn2096-0298.2024.01.041.</a:t>
            </a:r>
            <a:endParaRPr sz="1050">
              <a:latin typeface="宋体" panose="02010600030101010101" pitchFamily="2" charset="-122"/>
              <a:cs typeface="宋体" panose="02010600030101010101" pitchFamily="2" charset="-122"/>
            </a:endParaRPr>
          </a:p>
          <a:p>
            <a:pPr>
              <a:lnSpc>
                <a:spcPct val="100000"/>
              </a:lnSpc>
              <a:spcBef>
                <a:spcPts val="55"/>
              </a:spcBef>
              <a:buClr>
                <a:srgbClr val="333333"/>
              </a:buClr>
              <a:buAutoNum type="arabicPlain"/>
            </a:pPr>
            <a:endParaRPr sz="800">
              <a:latin typeface="宋体" panose="02010600030101010101" pitchFamily="2" charset="-122"/>
              <a:cs typeface="宋体" panose="02010600030101010101" pitchFamily="2" charset="-122"/>
            </a:endParaRPr>
          </a:p>
          <a:p>
            <a:pPr marL="344805" indent="-332740">
              <a:lnSpc>
                <a:spcPct val="100000"/>
              </a:lnSpc>
              <a:buAutoNum type="arabicPlain"/>
              <a:tabLst>
                <a:tab pos="345440" algn="l"/>
              </a:tabLst>
            </a:pPr>
            <a:r>
              <a:rPr sz="1050" spc="-10" dirty="0">
                <a:solidFill>
                  <a:srgbClr val="333333"/>
                </a:solidFill>
                <a:latin typeface="宋体" panose="02010600030101010101" pitchFamily="2" charset="-122"/>
                <a:cs typeface="宋体" panose="02010600030101010101" pitchFamily="2" charset="-122"/>
              </a:rPr>
              <a:t>邱</a:t>
            </a:r>
            <a:r>
              <a:rPr sz="1050" spc="5" dirty="0">
                <a:solidFill>
                  <a:srgbClr val="333333"/>
                </a:solidFill>
                <a:latin typeface="宋体" panose="02010600030101010101" pitchFamily="2" charset="-122"/>
                <a:cs typeface="宋体" panose="02010600030101010101" pitchFamily="2" charset="-122"/>
              </a:rPr>
              <a:t>宇</a:t>
            </a:r>
            <a:r>
              <a:rPr sz="1050"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基</a:t>
            </a:r>
            <a:r>
              <a:rPr sz="1050" spc="-5" dirty="0">
                <a:solidFill>
                  <a:srgbClr val="333333"/>
                </a:solidFill>
                <a:latin typeface="宋体" panose="02010600030101010101" pitchFamily="2" charset="-122"/>
                <a:cs typeface="宋体" panose="02010600030101010101" pitchFamily="2" charset="-122"/>
              </a:rPr>
              <a:t>于</a:t>
            </a:r>
            <a:r>
              <a:rPr sz="1050" spc="-2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MinI0</a:t>
            </a:r>
            <a:r>
              <a:rPr sz="1050" spc="-260"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分</a:t>
            </a:r>
            <a:r>
              <a:rPr sz="1050" spc="5" dirty="0">
                <a:solidFill>
                  <a:srgbClr val="333333"/>
                </a:solidFill>
                <a:latin typeface="宋体" panose="02010600030101010101" pitchFamily="2" charset="-122"/>
                <a:cs typeface="宋体" panose="02010600030101010101" pitchFamily="2" charset="-122"/>
              </a:rPr>
              <a:t>布</a:t>
            </a:r>
            <a:r>
              <a:rPr sz="1050" spc="-10" dirty="0">
                <a:solidFill>
                  <a:srgbClr val="333333"/>
                </a:solidFill>
                <a:latin typeface="宋体" panose="02010600030101010101" pitchFamily="2" charset="-122"/>
                <a:cs typeface="宋体" panose="02010600030101010101" pitchFamily="2" charset="-122"/>
              </a:rPr>
              <a:t>式</a:t>
            </a:r>
            <a:r>
              <a:rPr sz="1050" spc="5" dirty="0">
                <a:solidFill>
                  <a:srgbClr val="333333"/>
                </a:solidFill>
                <a:latin typeface="宋体" panose="02010600030101010101" pitchFamily="2" charset="-122"/>
                <a:cs typeface="宋体" panose="02010600030101010101" pitchFamily="2" charset="-122"/>
              </a:rPr>
              <a:t>存</a:t>
            </a:r>
            <a:r>
              <a:rPr sz="1050" spc="-10" dirty="0">
                <a:solidFill>
                  <a:srgbClr val="333333"/>
                </a:solidFill>
                <a:latin typeface="宋体" panose="02010600030101010101" pitchFamily="2" charset="-122"/>
                <a:cs typeface="宋体" panose="02010600030101010101" pitchFamily="2" charset="-122"/>
              </a:rPr>
              <a:t>储</a:t>
            </a:r>
            <a:r>
              <a:rPr sz="1050" spc="5" dirty="0">
                <a:solidFill>
                  <a:srgbClr val="333333"/>
                </a:solidFill>
                <a:latin typeface="宋体" panose="02010600030101010101" pitchFamily="2" charset="-122"/>
                <a:cs typeface="宋体" panose="02010600030101010101" pitchFamily="2" charset="-122"/>
              </a:rPr>
              <a:t>的</a:t>
            </a:r>
            <a:r>
              <a:rPr sz="1050" spc="-10" dirty="0">
                <a:solidFill>
                  <a:srgbClr val="333333"/>
                </a:solidFill>
                <a:latin typeface="宋体" panose="02010600030101010101" pitchFamily="2" charset="-122"/>
                <a:cs typeface="宋体" panose="02010600030101010101" pitchFamily="2" charset="-122"/>
              </a:rPr>
              <a:t>微</a:t>
            </a:r>
            <a:r>
              <a:rPr sz="1050" spc="5" dirty="0">
                <a:solidFill>
                  <a:srgbClr val="333333"/>
                </a:solidFill>
                <a:latin typeface="宋体" panose="02010600030101010101" pitchFamily="2" charset="-122"/>
                <a:cs typeface="宋体" panose="02010600030101010101" pitchFamily="2" charset="-122"/>
              </a:rPr>
              <a:t>服</a:t>
            </a:r>
            <a:r>
              <a:rPr sz="1050" spc="-10" dirty="0">
                <a:solidFill>
                  <a:srgbClr val="333333"/>
                </a:solidFill>
                <a:latin typeface="宋体" panose="02010600030101010101" pitchFamily="2" charset="-122"/>
                <a:cs typeface="宋体" panose="02010600030101010101" pitchFamily="2" charset="-122"/>
              </a:rPr>
              <a:t>务</a:t>
            </a:r>
            <a:r>
              <a:rPr sz="1050" spc="5" dirty="0">
                <a:solidFill>
                  <a:srgbClr val="333333"/>
                </a:solidFill>
                <a:latin typeface="宋体" panose="02010600030101010101" pitchFamily="2" charset="-122"/>
                <a:cs typeface="宋体" panose="02010600030101010101" pitchFamily="2" charset="-122"/>
              </a:rPr>
              <a:t>模</a:t>
            </a:r>
            <a:r>
              <a:rPr sz="1050" spc="-10" dirty="0">
                <a:solidFill>
                  <a:srgbClr val="333333"/>
                </a:solidFill>
                <a:latin typeface="宋体" panose="02010600030101010101" pitchFamily="2" charset="-122"/>
                <a:cs typeface="宋体" panose="02010600030101010101" pitchFamily="2" charset="-122"/>
              </a:rPr>
              <a:t>块</a:t>
            </a:r>
            <a:r>
              <a:rPr sz="1050" spc="5" dirty="0">
                <a:solidFill>
                  <a:srgbClr val="333333"/>
                </a:solidFill>
                <a:latin typeface="宋体" panose="02010600030101010101" pitchFamily="2" charset="-122"/>
                <a:cs typeface="宋体" panose="02010600030101010101" pitchFamily="2" charset="-122"/>
              </a:rPr>
              <a:t>开</a:t>
            </a:r>
            <a:r>
              <a:rPr sz="1050" spc="-10" dirty="0">
                <a:solidFill>
                  <a:srgbClr val="333333"/>
                </a:solidFill>
                <a:latin typeface="宋体" panose="02010600030101010101" pitchFamily="2" charset="-122"/>
                <a:cs typeface="宋体" panose="02010600030101010101" pitchFamily="2" charset="-122"/>
              </a:rPr>
              <a:t>发</a:t>
            </a:r>
            <a:r>
              <a:rPr sz="1050" spc="5" dirty="0">
                <a:solidFill>
                  <a:srgbClr val="333333"/>
                </a:solidFill>
                <a:latin typeface="宋体" panose="02010600030101010101" pitchFamily="2" charset="-122"/>
                <a:cs typeface="宋体" panose="02010600030101010101" pitchFamily="2" charset="-122"/>
              </a:rPr>
              <a:t>应</a:t>
            </a:r>
            <a:r>
              <a:rPr sz="1050" spc="-10" dirty="0">
                <a:solidFill>
                  <a:srgbClr val="333333"/>
                </a:solidFill>
                <a:latin typeface="宋体" panose="02010600030101010101" pitchFamily="2" charset="-122"/>
                <a:cs typeface="宋体" panose="02010600030101010101" pitchFamily="2" charset="-122"/>
              </a:rPr>
              <a:t>用</a:t>
            </a:r>
            <a:r>
              <a:rPr sz="1050" spc="-5" dirty="0">
                <a:solidFill>
                  <a:srgbClr val="333333"/>
                </a:solidFill>
                <a:latin typeface="宋体" panose="02010600030101010101" pitchFamily="2" charset="-122"/>
                <a:cs typeface="宋体" panose="02010600030101010101" pitchFamily="2" charset="-122"/>
              </a:rPr>
              <a:t>[J].</a:t>
            </a:r>
            <a:r>
              <a:rPr sz="1050" spc="-10" dirty="0">
                <a:solidFill>
                  <a:srgbClr val="333333"/>
                </a:solidFill>
                <a:latin typeface="宋体" panose="02010600030101010101" pitchFamily="2" charset="-122"/>
                <a:cs typeface="宋体" panose="02010600030101010101" pitchFamily="2" charset="-122"/>
              </a:rPr>
              <a:t>互</a:t>
            </a:r>
            <a:r>
              <a:rPr sz="1050" spc="5" dirty="0">
                <a:solidFill>
                  <a:srgbClr val="333333"/>
                </a:solidFill>
                <a:latin typeface="宋体" panose="02010600030101010101" pitchFamily="2" charset="-122"/>
                <a:cs typeface="宋体" panose="02010600030101010101" pitchFamily="2" charset="-122"/>
              </a:rPr>
              <a:t>联</a:t>
            </a:r>
            <a:r>
              <a:rPr sz="1050" spc="-10" dirty="0">
                <a:solidFill>
                  <a:srgbClr val="333333"/>
                </a:solidFill>
                <a:latin typeface="宋体" panose="02010600030101010101" pitchFamily="2" charset="-122"/>
                <a:cs typeface="宋体" panose="02010600030101010101" pitchFamily="2" charset="-122"/>
              </a:rPr>
              <a:t>网</a:t>
            </a:r>
            <a:r>
              <a:rPr sz="1050" spc="5" dirty="0">
                <a:solidFill>
                  <a:srgbClr val="333333"/>
                </a:solidFill>
                <a:latin typeface="宋体" panose="02010600030101010101" pitchFamily="2" charset="-122"/>
                <a:cs typeface="宋体" panose="02010600030101010101" pitchFamily="2" charset="-122"/>
              </a:rPr>
              <a:t>周刊</a:t>
            </a:r>
            <a:r>
              <a:rPr sz="1050" spc="-5" dirty="0">
                <a:solidFill>
                  <a:srgbClr val="333333"/>
                </a:solidFill>
                <a:latin typeface="宋体" panose="02010600030101010101" pitchFamily="2" charset="-122"/>
                <a:cs typeface="宋体" panose="02010600030101010101" pitchFamily="2" charset="-122"/>
              </a:rPr>
              <a:t>,2023(22):38-40.</a:t>
            </a:r>
            <a:endParaRPr sz="1050">
              <a:latin typeface="宋体" panose="02010600030101010101" pitchFamily="2" charset="-122"/>
              <a:cs typeface="宋体" panose="02010600030101010101" pitchFamily="2" charset="-122"/>
            </a:endParaRPr>
          </a:p>
          <a:p>
            <a:pPr>
              <a:lnSpc>
                <a:spcPct val="100000"/>
              </a:lnSpc>
              <a:spcBef>
                <a:spcPts val="55"/>
              </a:spcBef>
              <a:buClr>
                <a:srgbClr val="333333"/>
              </a:buClr>
              <a:buAutoNum type="arabicPlain"/>
            </a:pPr>
            <a:endParaRPr sz="800">
              <a:latin typeface="宋体" panose="02010600030101010101" pitchFamily="2" charset="-122"/>
              <a:cs typeface="宋体" panose="02010600030101010101" pitchFamily="2" charset="-122"/>
            </a:endParaRPr>
          </a:p>
          <a:p>
            <a:pPr marL="344805" indent="-332740">
              <a:lnSpc>
                <a:spcPct val="100000"/>
              </a:lnSpc>
              <a:buAutoNum type="arabicPlain"/>
              <a:tabLst>
                <a:tab pos="345440" algn="l"/>
              </a:tabLst>
            </a:pPr>
            <a:r>
              <a:rPr sz="1050" spc="-10" dirty="0">
                <a:solidFill>
                  <a:srgbClr val="333333"/>
                </a:solidFill>
                <a:latin typeface="宋体" panose="02010600030101010101" pitchFamily="2" charset="-122"/>
                <a:cs typeface="宋体" panose="02010600030101010101" pitchFamily="2" charset="-122"/>
              </a:rPr>
              <a:t>赵</a:t>
            </a:r>
            <a:r>
              <a:rPr sz="1050" spc="5" dirty="0">
                <a:solidFill>
                  <a:srgbClr val="333333"/>
                </a:solidFill>
                <a:latin typeface="宋体" panose="02010600030101010101" pitchFamily="2" charset="-122"/>
                <a:cs typeface="宋体" panose="02010600030101010101" pitchFamily="2" charset="-122"/>
              </a:rPr>
              <a:t>元超</a:t>
            </a:r>
            <a:r>
              <a:rPr sz="1050"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微</a:t>
            </a:r>
            <a:r>
              <a:rPr sz="1050" spc="5" dirty="0">
                <a:solidFill>
                  <a:srgbClr val="333333"/>
                </a:solidFill>
                <a:latin typeface="宋体" panose="02010600030101010101" pitchFamily="2" charset="-122"/>
                <a:cs typeface="宋体" panose="02010600030101010101" pitchFamily="2" charset="-122"/>
              </a:rPr>
              <a:t>信</a:t>
            </a:r>
            <a:r>
              <a:rPr sz="1050" spc="-5" dirty="0">
                <a:solidFill>
                  <a:srgbClr val="333333"/>
                </a:solidFill>
                <a:latin typeface="宋体" panose="02010600030101010101" pitchFamily="2" charset="-122"/>
                <a:cs typeface="宋体" panose="02010600030101010101" pitchFamily="2" charset="-122"/>
              </a:rPr>
              <a:t>与</a:t>
            </a:r>
            <a:r>
              <a:rPr sz="1050" spc="-270" dirty="0">
                <a:solidFill>
                  <a:srgbClr val="333333"/>
                </a:solidFill>
                <a:latin typeface="宋体" panose="02010600030101010101" pitchFamily="2" charset="-122"/>
                <a:cs typeface="宋体" panose="02010600030101010101" pitchFamily="2" charset="-122"/>
              </a:rPr>
              <a:t> </a:t>
            </a:r>
            <a:r>
              <a:rPr sz="1050" dirty="0">
                <a:solidFill>
                  <a:srgbClr val="333333"/>
                </a:solidFill>
                <a:latin typeface="宋体" panose="02010600030101010101" pitchFamily="2" charset="-122"/>
                <a:cs typeface="宋体" panose="02010600030101010101" pitchFamily="2" charset="-122"/>
              </a:rPr>
              <a:t>QQ</a:t>
            </a:r>
            <a:r>
              <a:rPr sz="1050" spc="-270"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功</a:t>
            </a:r>
            <a:r>
              <a:rPr sz="1050" spc="5" dirty="0">
                <a:solidFill>
                  <a:srgbClr val="333333"/>
                </a:solidFill>
                <a:latin typeface="宋体" panose="02010600030101010101" pitchFamily="2" charset="-122"/>
                <a:cs typeface="宋体" panose="02010600030101010101" pitchFamily="2" charset="-122"/>
              </a:rPr>
              <a:t>能</a:t>
            </a:r>
            <a:r>
              <a:rPr sz="1050" spc="-10" dirty="0">
                <a:solidFill>
                  <a:srgbClr val="333333"/>
                </a:solidFill>
                <a:latin typeface="宋体" panose="02010600030101010101" pitchFamily="2" charset="-122"/>
                <a:cs typeface="宋体" panose="02010600030101010101" pitchFamily="2" charset="-122"/>
              </a:rPr>
              <a:t>区</a:t>
            </a:r>
            <a:r>
              <a:rPr sz="1050" spc="5" dirty="0">
                <a:solidFill>
                  <a:srgbClr val="333333"/>
                </a:solidFill>
                <a:latin typeface="宋体" panose="02010600030101010101" pitchFamily="2" charset="-122"/>
                <a:cs typeface="宋体" panose="02010600030101010101" pitchFamily="2" charset="-122"/>
              </a:rPr>
              <a:t>别</a:t>
            </a:r>
            <a:r>
              <a:rPr sz="1050" spc="-10" dirty="0">
                <a:solidFill>
                  <a:srgbClr val="333333"/>
                </a:solidFill>
                <a:latin typeface="宋体" panose="02010600030101010101" pitchFamily="2" charset="-122"/>
                <a:cs typeface="宋体" panose="02010600030101010101" pitchFamily="2" charset="-122"/>
              </a:rPr>
              <a:t>和</a:t>
            </a:r>
            <a:r>
              <a:rPr sz="1050" spc="5" dirty="0">
                <a:solidFill>
                  <a:srgbClr val="333333"/>
                </a:solidFill>
                <a:latin typeface="宋体" panose="02010600030101010101" pitchFamily="2" charset="-122"/>
                <a:cs typeface="宋体" panose="02010600030101010101" pitchFamily="2" charset="-122"/>
              </a:rPr>
              <a:t>用</a:t>
            </a:r>
            <a:r>
              <a:rPr sz="1050" spc="-10" dirty="0">
                <a:solidFill>
                  <a:srgbClr val="333333"/>
                </a:solidFill>
                <a:latin typeface="宋体" panose="02010600030101010101" pitchFamily="2" charset="-122"/>
                <a:cs typeface="宋体" panose="02010600030101010101" pitchFamily="2" charset="-122"/>
              </a:rPr>
              <a:t>户</a:t>
            </a:r>
            <a:r>
              <a:rPr sz="1050" spc="5" dirty="0">
                <a:solidFill>
                  <a:srgbClr val="333333"/>
                </a:solidFill>
                <a:latin typeface="宋体" panose="02010600030101010101" pitchFamily="2" charset="-122"/>
                <a:cs typeface="宋体" panose="02010600030101010101" pitchFamily="2" charset="-122"/>
              </a:rPr>
              <a:t>差</a:t>
            </a:r>
            <a:r>
              <a:rPr sz="1050" spc="-10" dirty="0">
                <a:solidFill>
                  <a:srgbClr val="333333"/>
                </a:solidFill>
                <a:latin typeface="宋体" panose="02010600030101010101" pitchFamily="2" charset="-122"/>
                <a:cs typeface="宋体" panose="02010600030101010101" pitchFamily="2" charset="-122"/>
              </a:rPr>
              <a:t>异</a:t>
            </a:r>
            <a:r>
              <a:rPr sz="1050" spc="5" dirty="0">
                <a:solidFill>
                  <a:srgbClr val="333333"/>
                </a:solidFill>
                <a:latin typeface="宋体" panose="02010600030101010101" pitchFamily="2" charset="-122"/>
                <a:cs typeface="宋体" panose="02010600030101010101" pitchFamily="2" charset="-122"/>
              </a:rPr>
              <a:t>分析</a:t>
            </a:r>
            <a:r>
              <a:rPr sz="1050" spc="-5" dirty="0">
                <a:solidFill>
                  <a:srgbClr val="333333"/>
                </a:solidFill>
                <a:latin typeface="宋体" panose="02010600030101010101" pitchFamily="2" charset="-122"/>
                <a:cs typeface="宋体" panose="02010600030101010101" pitchFamily="2" charset="-122"/>
              </a:rPr>
              <a:t>[J].</a:t>
            </a:r>
            <a:r>
              <a:rPr sz="1050" spc="-10" dirty="0">
                <a:solidFill>
                  <a:srgbClr val="333333"/>
                </a:solidFill>
                <a:latin typeface="宋体" panose="02010600030101010101" pitchFamily="2" charset="-122"/>
                <a:cs typeface="宋体" panose="02010600030101010101" pitchFamily="2" charset="-122"/>
              </a:rPr>
              <a:t>传</a:t>
            </a:r>
            <a:r>
              <a:rPr sz="1050" spc="5" dirty="0">
                <a:solidFill>
                  <a:srgbClr val="333333"/>
                </a:solidFill>
                <a:latin typeface="宋体" panose="02010600030101010101" pitchFamily="2" charset="-122"/>
                <a:cs typeface="宋体" panose="02010600030101010101" pitchFamily="2" charset="-122"/>
              </a:rPr>
              <a:t>播</a:t>
            </a:r>
            <a:r>
              <a:rPr sz="1050" spc="-10" dirty="0">
                <a:solidFill>
                  <a:srgbClr val="333333"/>
                </a:solidFill>
                <a:latin typeface="宋体" panose="02010600030101010101" pitchFamily="2" charset="-122"/>
                <a:cs typeface="宋体" panose="02010600030101010101" pitchFamily="2" charset="-122"/>
              </a:rPr>
              <a:t>力</a:t>
            </a:r>
            <a:r>
              <a:rPr sz="1050" spc="5" dirty="0">
                <a:solidFill>
                  <a:srgbClr val="333333"/>
                </a:solidFill>
                <a:latin typeface="宋体" panose="02010600030101010101" pitchFamily="2" charset="-122"/>
                <a:cs typeface="宋体" panose="02010600030101010101" pitchFamily="2" charset="-122"/>
              </a:rPr>
              <a:t>研</a:t>
            </a:r>
            <a:r>
              <a:rPr sz="1050" spc="-10" dirty="0">
                <a:solidFill>
                  <a:srgbClr val="333333"/>
                </a:solidFill>
                <a:latin typeface="宋体" panose="02010600030101010101" pitchFamily="2" charset="-122"/>
                <a:cs typeface="宋体" panose="02010600030101010101" pitchFamily="2" charset="-122"/>
              </a:rPr>
              <a:t>究</a:t>
            </a:r>
            <a:r>
              <a:rPr sz="1050" spc="-5" dirty="0">
                <a:solidFill>
                  <a:srgbClr val="333333"/>
                </a:solidFill>
                <a:latin typeface="宋体" panose="02010600030101010101" pitchFamily="2" charset="-122"/>
                <a:cs typeface="宋体" panose="02010600030101010101" pitchFamily="2" charset="-122"/>
              </a:rPr>
              <a:t>,2018,2(30):90-91.</a:t>
            </a:r>
            <a:endParaRPr sz="1050">
              <a:latin typeface="宋体" panose="02010600030101010101" pitchFamily="2" charset="-122"/>
              <a:cs typeface="宋体" panose="02010600030101010101" pitchFamily="2" charset="-122"/>
            </a:endParaRPr>
          </a:p>
          <a:p>
            <a:pPr marL="12700" marR="6350">
              <a:lnSpc>
                <a:spcPct val="186000"/>
              </a:lnSpc>
              <a:buAutoNum type="arabicPlain"/>
              <a:tabLst>
                <a:tab pos="345440" algn="l"/>
              </a:tabLst>
            </a:pPr>
            <a:r>
              <a:rPr sz="1050" spc="30" dirty="0">
                <a:solidFill>
                  <a:srgbClr val="333333"/>
                </a:solidFill>
                <a:latin typeface="宋体" panose="02010600030101010101" pitchFamily="2" charset="-122"/>
                <a:cs typeface="宋体" panose="02010600030101010101" pitchFamily="2" charset="-122"/>
              </a:rPr>
              <a:t>白茹鑫</a:t>
            </a:r>
            <a:r>
              <a:rPr sz="1050" spc="20" dirty="0">
                <a:solidFill>
                  <a:srgbClr val="333333"/>
                </a:solidFill>
                <a:latin typeface="宋体" panose="02010600030101010101" pitchFamily="2" charset="-122"/>
                <a:cs typeface="宋体" panose="02010600030101010101" pitchFamily="2" charset="-122"/>
              </a:rPr>
              <a:t>.</a:t>
            </a:r>
            <a:r>
              <a:rPr sz="1050" spc="30" dirty="0">
                <a:solidFill>
                  <a:srgbClr val="333333"/>
                </a:solidFill>
                <a:latin typeface="宋体" panose="02010600030101010101" pitchFamily="2" charset="-122"/>
                <a:cs typeface="宋体" panose="02010600030101010101" pitchFamily="2" charset="-122"/>
              </a:rPr>
              <a:t>基</a:t>
            </a:r>
            <a:r>
              <a:rPr sz="1050" spc="-5" dirty="0">
                <a:solidFill>
                  <a:srgbClr val="333333"/>
                </a:solidFill>
                <a:latin typeface="宋体" panose="02010600030101010101" pitchFamily="2" charset="-122"/>
                <a:cs typeface="宋体" panose="02010600030101010101" pitchFamily="2" charset="-122"/>
              </a:rPr>
              <a:t>于</a:t>
            </a:r>
            <a:r>
              <a:rPr sz="1050" spc="-24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SpringBoot+SSM</a:t>
            </a:r>
            <a:r>
              <a:rPr sz="1050" spc="-245" dirty="0">
                <a:solidFill>
                  <a:srgbClr val="333333"/>
                </a:solidFill>
                <a:latin typeface="宋体" panose="02010600030101010101" pitchFamily="2" charset="-122"/>
                <a:cs typeface="宋体" panose="02010600030101010101" pitchFamily="2" charset="-122"/>
              </a:rPr>
              <a:t> </a:t>
            </a:r>
            <a:r>
              <a:rPr sz="1050" spc="30" dirty="0">
                <a:solidFill>
                  <a:srgbClr val="333333"/>
                </a:solidFill>
                <a:latin typeface="宋体" panose="02010600030101010101" pitchFamily="2" charset="-122"/>
                <a:cs typeface="宋体" panose="02010600030101010101" pitchFamily="2" charset="-122"/>
              </a:rPr>
              <a:t>框架得企业安全培训</a:t>
            </a:r>
            <a:r>
              <a:rPr sz="1050" spc="15" dirty="0">
                <a:solidFill>
                  <a:srgbClr val="333333"/>
                </a:solidFill>
                <a:latin typeface="宋体" panose="02010600030101010101" pitchFamily="2" charset="-122"/>
                <a:cs typeface="宋体" panose="02010600030101010101" pitchFamily="2" charset="-122"/>
              </a:rPr>
              <a:t>管</a:t>
            </a:r>
            <a:r>
              <a:rPr sz="1050" spc="30" dirty="0">
                <a:solidFill>
                  <a:srgbClr val="333333"/>
                </a:solidFill>
                <a:latin typeface="宋体" panose="02010600030101010101" pitchFamily="2" charset="-122"/>
                <a:cs typeface="宋体" panose="02010600030101010101" pitchFamily="2" charset="-122"/>
              </a:rPr>
              <a:t>理系统设计与实</a:t>
            </a:r>
            <a:r>
              <a:rPr sz="1050" spc="15" dirty="0">
                <a:solidFill>
                  <a:srgbClr val="333333"/>
                </a:solidFill>
                <a:latin typeface="宋体" panose="02010600030101010101" pitchFamily="2" charset="-122"/>
                <a:cs typeface="宋体" panose="02010600030101010101" pitchFamily="2" charset="-122"/>
              </a:rPr>
              <a:t>现</a:t>
            </a:r>
            <a:r>
              <a:rPr sz="1050" spc="-5"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 </a:t>
            </a:r>
            <a:r>
              <a:rPr sz="1050" spc="30" dirty="0">
                <a:solidFill>
                  <a:srgbClr val="333333"/>
                </a:solidFill>
                <a:latin typeface="宋体" panose="02010600030101010101" pitchFamily="2" charset="-122"/>
                <a:cs typeface="宋体" panose="02010600030101010101" pitchFamily="2" charset="-122"/>
              </a:rPr>
              <a:t>信息科技</a:t>
            </a:r>
            <a:r>
              <a:rPr sz="1050" spc="20" dirty="0">
                <a:solidFill>
                  <a:srgbClr val="333333"/>
                </a:solidFill>
                <a:latin typeface="宋体" panose="02010600030101010101" pitchFamily="2" charset="-122"/>
                <a:cs typeface="宋体" panose="02010600030101010101" pitchFamily="2" charset="-122"/>
              </a:rPr>
              <a:t>.</a:t>
            </a:r>
            <a:r>
              <a:rPr sz="1050" spc="30" dirty="0">
                <a:solidFill>
                  <a:srgbClr val="333333"/>
                </a:solidFill>
                <a:latin typeface="宋体" panose="02010600030101010101" pitchFamily="2" charset="-122"/>
                <a:cs typeface="宋体" panose="02010600030101010101" pitchFamily="2" charset="-122"/>
              </a:rPr>
              <a:t>分类号</a:t>
            </a:r>
            <a:r>
              <a:rPr sz="1050" spc="-5" dirty="0">
                <a:solidFill>
                  <a:srgbClr val="333333"/>
                </a:solidFill>
                <a:latin typeface="宋体" panose="02010600030101010101" pitchFamily="2" charset="-122"/>
                <a:cs typeface="宋体" panose="02010600030101010101" pitchFamily="2" charset="-122"/>
              </a:rPr>
              <a:t>：  TP311.52</a:t>
            </a:r>
            <a:r>
              <a:rPr sz="1050" spc="-1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(2024).</a:t>
            </a:r>
            <a:endParaRPr sz="1050">
              <a:latin typeface="宋体" panose="02010600030101010101" pitchFamily="2" charset="-122"/>
              <a:cs typeface="宋体" panose="02010600030101010101" pitchFamily="2" charset="-122"/>
            </a:endParaRPr>
          </a:p>
          <a:p>
            <a:pPr>
              <a:lnSpc>
                <a:spcPct val="100000"/>
              </a:lnSpc>
              <a:spcBef>
                <a:spcPts val="55"/>
              </a:spcBef>
              <a:buClr>
                <a:srgbClr val="333333"/>
              </a:buClr>
              <a:buAutoNum type="arabicPlain"/>
            </a:pPr>
            <a:endParaRPr sz="800">
              <a:latin typeface="宋体" panose="02010600030101010101" pitchFamily="2" charset="-122"/>
              <a:cs typeface="宋体" panose="02010600030101010101" pitchFamily="2" charset="-122"/>
            </a:endParaRPr>
          </a:p>
          <a:p>
            <a:pPr marL="344805" indent="-332740">
              <a:lnSpc>
                <a:spcPct val="100000"/>
              </a:lnSpc>
              <a:buAutoNum type="arabicPlain"/>
              <a:tabLst>
                <a:tab pos="345440" algn="l"/>
              </a:tabLst>
            </a:pPr>
            <a:r>
              <a:rPr sz="1050" spc="-10" dirty="0">
                <a:solidFill>
                  <a:srgbClr val="333333"/>
                </a:solidFill>
                <a:latin typeface="宋体" panose="02010600030101010101" pitchFamily="2" charset="-122"/>
                <a:cs typeface="宋体" panose="02010600030101010101" pitchFamily="2" charset="-122"/>
              </a:rPr>
              <a:t>田</a:t>
            </a:r>
            <a:r>
              <a:rPr sz="1050" spc="5" dirty="0">
                <a:solidFill>
                  <a:srgbClr val="333333"/>
                </a:solidFill>
                <a:latin typeface="宋体" panose="02010600030101010101" pitchFamily="2" charset="-122"/>
                <a:cs typeface="宋体" panose="02010600030101010101" pitchFamily="2" charset="-122"/>
              </a:rPr>
              <a:t>丽娜</a:t>
            </a:r>
            <a:r>
              <a:rPr sz="1050"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基</a:t>
            </a:r>
            <a:r>
              <a:rPr sz="1050" spc="-5" dirty="0">
                <a:solidFill>
                  <a:srgbClr val="333333"/>
                </a:solidFill>
                <a:latin typeface="宋体" panose="02010600030101010101" pitchFamily="2" charset="-122"/>
                <a:cs typeface="宋体" panose="02010600030101010101" pitchFamily="2" charset="-122"/>
              </a:rPr>
              <a:t>于</a:t>
            </a:r>
            <a:r>
              <a:rPr sz="1050" spc="-26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ElasticSearch</a:t>
            </a:r>
            <a:r>
              <a:rPr sz="1050" spc="-2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得</a:t>
            </a:r>
            <a:r>
              <a:rPr sz="1050" spc="-10" dirty="0">
                <a:solidFill>
                  <a:srgbClr val="333333"/>
                </a:solidFill>
                <a:latin typeface="宋体" panose="02010600030101010101" pitchFamily="2" charset="-122"/>
                <a:cs typeface="宋体" panose="02010600030101010101" pitchFamily="2" charset="-122"/>
              </a:rPr>
              <a:t>搜</a:t>
            </a:r>
            <a:r>
              <a:rPr sz="1050" spc="5" dirty="0">
                <a:solidFill>
                  <a:srgbClr val="333333"/>
                </a:solidFill>
                <a:latin typeface="宋体" panose="02010600030101010101" pitchFamily="2" charset="-122"/>
                <a:cs typeface="宋体" panose="02010600030101010101" pitchFamily="2" charset="-122"/>
              </a:rPr>
              <a:t>索</a:t>
            </a:r>
            <a:r>
              <a:rPr sz="1050" spc="-10" dirty="0">
                <a:solidFill>
                  <a:srgbClr val="333333"/>
                </a:solidFill>
                <a:latin typeface="宋体" panose="02010600030101010101" pitchFamily="2" charset="-122"/>
                <a:cs typeface="宋体" panose="02010600030101010101" pitchFamily="2" charset="-122"/>
              </a:rPr>
              <a:t>引</a:t>
            </a:r>
            <a:r>
              <a:rPr sz="1050" spc="5" dirty="0">
                <a:solidFill>
                  <a:srgbClr val="333333"/>
                </a:solidFill>
                <a:latin typeface="宋体" panose="02010600030101010101" pitchFamily="2" charset="-122"/>
                <a:cs typeface="宋体" panose="02010600030101010101" pitchFamily="2" charset="-122"/>
              </a:rPr>
              <a:t>擎</a:t>
            </a:r>
            <a:r>
              <a:rPr sz="1050" spc="-10" dirty="0">
                <a:solidFill>
                  <a:srgbClr val="333333"/>
                </a:solidFill>
                <a:latin typeface="宋体" panose="02010600030101010101" pitchFamily="2" charset="-122"/>
                <a:cs typeface="宋体" panose="02010600030101010101" pitchFamily="2" charset="-122"/>
              </a:rPr>
              <a:t>设</a:t>
            </a:r>
            <a:r>
              <a:rPr sz="1050" spc="5" dirty="0">
                <a:solidFill>
                  <a:srgbClr val="333333"/>
                </a:solidFill>
                <a:latin typeface="宋体" panose="02010600030101010101" pitchFamily="2" charset="-122"/>
                <a:cs typeface="宋体" panose="02010600030101010101" pitchFamily="2" charset="-122"/>
              </a:rPr>
              <a:t>计</a:t>
            </a:r>
            <a:r>
              <a:rPr sz="1050" spc="-10" dirty="0">
                <a:solidFill>
                  <a:srgbClr val="333333"/>
                </a:solidFill>
                <a:latin typeface="宋体" panose="02010600030101010101" pitchFamily="2" charset="-122"/>
                <a:cs typeface="宋体" panose="02010600030101010101" pitchFamily="2" charset="-122"/>
              </a:rPr>
              <a:t>与</a:t>
            </a:r>
            <a:r>
              <a:rPr sz="1050" spc="5" dirty="0">
                <a:solidFill>
                  <a:srgbClr val="333333"/>
                </a:solidFill>
                <a:latin typeface="宋体" panose="02010600030101010101" pitchFamily="2" charset="-122"/>
                <a:cs typeface="宋体" panose="02010600030101010101" pitchFamily="2" charset="-122"/>
              </a:rPr>
              <a:t>实</a:t>
            </a:r>
            <a:r>
              <a:rPr sz="1050" spc="-5" dirty="0">
                <a:solidFill>
                  <a:srgbClr val="333333"/>
                </a:solidFill>
                <a:latin typeface="宋体" panose="02010600030101010101" pitchFamily="2" charset="-122"/>
                <a:cs typeface="宋体" panose="02010600030101010101" pitchFamily="2" charset="-122"/>
              </a:rPr>
              <a:t>现</a:t>
            </a:r>
            <a:r>
              <a:rPr sz="1050"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信</a:t>
            </a:r>
            <a:r>
              <a:rPr sz="1050" spc="5" dirty="0">
                <a:solidFill>
                  <a:srgbClr val="333333"/>
                </a:solidFill>
                <a:latin typeface="宋体" panose="02010600030101010101" pitchFamily="2" charset="-122"/>
                <a:cs typeface="宋体" panose="02010600030101010101" pitchFamily="2" charset="-122"/>
              </a:rPr>
              <a:t>息</a:t>
            </a:r>
            <a:r>
              <a:rPr sz="1050" spc="-10" dirty="0">
                <a:solidFill>
                  <a:srgbClr val="333333"/>
                </a:solidFill>
                <a:latin typeface="宋体" panose="02010600030101010101" pitchFamily="2" charset="-122"/>
                <a:cs typeface="宋体" panose="02010600030101010101" pitchFamily="2" charset="-122"/>
              </a:rPr>
              <a:t>科</a:t>
            </a:r>
            <a:r>
              <a:rPr sz="1050" spc="-5" dirty="0">
                <a:solidFill>
                  <a:srgbClr val="333333"/>
                </a:solidFill>
                <a:latin typeface="宋体" panose="02010600030101010101" pitchFamily="2" charset="-122"/>
                <a:cs typeface="宋体" panose="02010600030101010101" pitchFamily="2" charset="-122"/>
              </a:rPr>
              <a:t>技</a:t>
            </a:r>
            <a:r>
              <a:rPr sz="1050"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分</a:t>
            </a:r>
            <a:r>
              <a:rPr sz="1050" spc="5" dirty="0">
                <a:solidFill>
                  <a:srgbClr val="333333"/>
                </a:solidFill>
                <a:latin typeface="宋体" panose="02010600030101010101" pitchFamily="2" charset="-122"/>
                <a:cs typeface="宋体" panose="02010600030101010101" pitchFamily="2" charset="-122"/>
              </a:rPr>
              <a:t>类</a:t>
            </a:r>
            <a:r>
              <a:rPr sz="1050" spc="-10" dirty="0">
                <a:solidFill>
                  <a:srgbClr val="333333"/>
                </a:solidFill>
                <a:latin typeface="宋体" panose="02010600030101010101" pitchFamily="2" charset="-122"/>
                <a:cs typeface="宋体" panose="02010600030101010101" pitchFamily="2" charset="-122"/>
              </a:rPr>
              <a:t>号</a:t>
            </a:r>
            <a:r>
              <a:rPr sz="1050" spc="-5" dirty="0">
                <a:solidFill>
                  <a:srgbClr val="333333"/>
                </a:solidFill>
                <a:latin typeface="宋体" panose="02010600030101010101" pitchFamily="2" charset="-122"/>
                <a:cs typeface="宋体" panose="02010600030101010101" pitchFamily="2" charset="-122"/>
              </a:rPr>
              <a:t>：</a:t>
            </a:r>
            <a:r>
              <a:rPr sz="1050" spc="2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TP391.3 (2023)</a:t>
            </a:r>
            <a:endParaRPr sz="1050">
              <a:latin typeface="宋体" panose="02010600030101010101" pitchFamily="2" charset="-122"/>
              <a:cs typeface="宋体" panose="02010600030101010101" pitchFamily="2" charset="-122"/>
            </a:endParaRPr>
          </a:p>
          <a:p>
            <a:pPr>
              <a:lnSpc>
                <a:spcPct val="100000"/>
              </a:lnSpc>
              <a:spcBef>
                <a:spcPts val="55"/>
              </a:spcBef>
              <a:buClr>
                <a:srgbClr val="333333"/>
              </a:buClr>
              <a:buAutoNum type="arabicPlain"/>
            </a:pPr>
            <a:endParaRPr sz="800">
              <a:latin typeface="宋体" panose="02010600030101010101" pitchFamily="2" charset="-122"/>
              <a:cs typeface="宋体" panose="02010600030101010101" pitchFamily="2" charset="-122"/>
            </a:endParaRPr>
          </a:p>
          <a:p>
            <a:pPr marL="344805" indent="-332740">
              <a:lnSpc>
                <a:spcPct val="100000"/>
              </a:lnSpc>
              <a:buAutoNum type="arabicPlain"/>
              <a:tabLst>
                <a:tab pos="345440" algn="l"/>
              </a:tabLst>
            </a:pPr>
            <a:r>
              <a:rPr sz="1050" spc="-10" dirty="0">
                <a:solidFill>
                  <a:srgbClr val="333333"/>
                </a:solidFill>
                <a:latin typeface="宋体" panose="02010600030101010101" pitchFamily="2" charset="-122"/>
                <a:cs typeface="宋体" panose="02010600030101010101" pitchFamily="2" charset="-122"/>
              </a:rPr>
              <a:t>李</a:t>
            </a:r>
            <a:r>
              <a:rPr sz="1050" spc="5" dirty="0">
                <a:solidFill>
                  <a:srgbClr val="333333"/>
                </a:solidFill>
                <a:latin typeface="宋体" panose="02010600030101010101" pitchFamily="2" charset="-122"/>
                <a:cs typeface="宋体" panose="02010600030101010101" pitchFamily="2" charset="-122"/>
              </a:rPr>
              <a:t>轲</a:t>
            </a:r>
            <a:r>
              <a:rPr sz="1050"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原</a:t>
            </a:r>
            <a:r>
              <a:rPr sz="1050" spc="-5" dirty="0">
                <a:solidFill>
                  <a:srgbClr val="333333"/>
                </a:solidFill>
                <a:latin typeface="宋体" panose="02010600030101010101" pitchFamily="2" charset="-122"/>
                <a:cs typeface="宋体" panose="02010600030101010101" pitchFamily="2" charset="-122"/>
              </a:rPr>
              <a:t>生</a:t>
            </a:r>
            <a:r>
              <a:rPr sz="1050" spc="-2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Redis</a:t>
            </a:r>
            <a:r>
              <a:rPr sz="1050" spc="-260"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集</a:t>
            </a:r>
            <a:r>
              <a:rPr sz="1050" spc="5" dirty="0">
                <a:solidFill>
                  <a:srgbClr val="333333"/>
                </a:solidFill>
                <a:latin typeface="宋体" panose="02010600030101010101" pitchFamily="2" charset="-122"/>
                <a:cs typeface="宋体" panose="02010600030101010101" pitchFamily="2" charset="-122"/>
              </a:rPr>
              <a:t>群</a:t>
            </a:r>
            <a:r>
              <a:rPr sz="1050" spc="-10" dirty="0">
                <a:solidFill>
                  <a:srgbClr val="333333"/>
                </a:solidFill>
                <a:latin typeface="宋体" panose="02010600030101010101" pitchFamily="2" charset="-122"/>
                <a:cs typeface="宋体" panose="02010600030101010101" pitchFamily="2" charset="-122"/>
              </a:rPr>
              <a:t>得优</a:t>
            </a:r>
            <a:r>
              <a:rPr sz="1050" spc="5" dirty="0">
                <a:solidFill>
                  <a:srgbClr val="333333"/>
                </a:solidFill>
                <a:latin typeface="宋体" panose="02010600030101010101" pitchFamily="2" charset="-122"/>
                <a:cs typeface="宋体" panose="02010600030101010101" pitchFamily="2" charset="-122"/>
              </a:rPr>
              <a:t>化</a:t>
            </a:r>
            <a:r>
              <a:rPr sz="1050" spc="-10" dirty="0">
                <a:solidFill>
                  <a:srgbClr val="333333"/>
                </a:solidFill>
                <a:latin typeface="宋体" panose="02010600030101010101" pitchFamily="2" charset="-122"/>
                <a:cs typeface="宋体" panose="02010600030101010101" pitchFamily="2" charset="-122"/>
              </a:rPr>
              <a:t>与</a:t>
            </a:r>
            <a:r>
              <a:rPr sz="1050" spc="5" dirty="0">
                <a:solidFill>
                  <a:srgbClr val="333333"/>
                </a:solidFill>
                <a:latin typeface="宋体" panose="02010600030101010101" pitchFamily="2" charset="-122"/>
                <a:cs typeface="宋体" panose="02010600030101010101" pitchFamily="2" charset="-122"/>
              </a:rPr>
              <a:t>实现</a:t>
            </a:r>
            <a:r>
              <a:rPr sz="1050" spc="-5"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信</a:t>
            </a:r>
            <a:r>
              <a:rPr sz="1050" spc="5" dirty="0">
                <a:solidFill>
                  <a:srgbClr val="333333"/>
                </a:solidFill>
                <a:latin typeface="宋体" panose="02010600030101010101" pitchFamily="2" charset="-122"/>
                <a:cs typeface="宋体" panose="02010600030101010101" pitchFamily="2" charset="-122"/>
              </a:rPr>
              <a:t>息</a:t>
            </a:r>
            <a:r>
              <a:rPr sz="1050" spc="-10" dirty="0">
                <a:solidFill>
                  <a:srgbClr val="333333"/>
                </a:solidFill>
                <a:latin typeface="宋体" panose="02010600030101010101" pitchFamily="2" charset="-122"/>
                <a:cs typeface="宋体" panose="02010600030101010101" pitchFamily="2" charset="-122"/>
              </a:rPr>
              <a:t>科</a:t>
            </a:r>
            <a:r>
              <a:rPr sz="1050" spc="5" dirty="0">
                <a:solidFill>
                  <a:srgbClr val="333333"/>
                </a:solidFill>
                <a:latin typeface="宋体" panose="02010600030101010101" pitchFamily="2" charset="-122"/>
                <a:cs typeface="宋体" panose="02010600030101010101" pitchFamily="2" charset="-122"/>
              </a:rPr>
              <a:t>技</a:t>
            </a:r>
            <a:r>
              <a:rPr sz="1050" spc="-5" dirty="0">
                <a:solidFill>
                  <a:srgbClr val="333333"/>
                </a:solidFill>
                <a:latin typeface="宋体" panose="02010600030101010101" pitchFamily="2" charset="-122"/>
                <a:cs typeface="宋体" panose="02010600030101010101" pitchFamily="2" charset="-122"/>
              </a:rPr>
              <a:t>,</a:t>
            </a:r>
            <a:r>
              <a:rPr sz="105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2019</a:t>
            </a:r>
            <a:r>
              <a:rPr sz="1050" spc="-270"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年</a:t>
            </a:r>
            <a:r>
              <a:rPr sz="1050" spc="-5" dirty="0">
                <a:solidFill>
                  <a:srgbClr val="333333"/>
                </a:solidFill>
                <a:latin typeface="宋体" panose="02010600030101010101" pitchFamily="2" charset="-122"/>
                <a:cs typeface="宋体" panose="02010600030101010101" pitchFamily="2" charset="-122"/>
              </a:rPr>
              <a:t>第</a:t>
            </a:r>
            <a:r>
              <a:rPr sz="1050" spc="-250" dirty="0">
                <a:solidFill>
                  <a:srgbClr val="333333"/>
                </a:solidFill>
                <a:latin typeface="宋体" panose="02010600030101010101" pitchFamily="2" charset="-122"/>
                <a:cs typeface="宋体" panose="02010600030101010101" pitchFamily="2" charset="-122"/>
              </a:rPr>
              <a:t> </a:t>
            </a:r>
            <a:r>
              <a:rPr sz="1050" dirty="0">
                <a:solidFill>
                  <a:srgbClr val="333333"/>
                </a:solidFill>
                <a:latin typeface="宋体" panose="02010600030101010101" pitchFamily="2" charset="-122"/>
                <a:cs typeface="宋体" panose="02010600030101010101" pitchFamily="2" charset="-122"/>
              </a:rPr>
              <a:t>03</a:t>
            </a:r>
            <a:r>
              <a:rPr sz="1050" spc="-260"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期</a:t>
            </a:r>
            <a:r>
              <a:rPr sz="1050" spc="-5" dirty="0">
                <a:solidFill>
                  <a:srgbClr val="333333"/>
                </a:solidFill>
                <a:latin typeface="宋体" panose="02010600030101010101" pitchFamily="2" charset="-122"/>
                <a:cs typeface="宋体" panose="02010600030101010101" pitchFamily="2" charset="-122"/>
              </a:rPr>
              <a:t>.</a:t>
            </a:r>
            <a:endParaRPr sz="1050">
              <a:latin typeface="宋体" panose="02010600030101010101" pitchFamily="2" charset="-122"/>
              <a:cs typeface="宋体" panose="02010600030101010101" pitchFamily="2" charset="-122"/>
            </a:endParaRPr>
          </a:p>
          <a:p>
            <a:pPr>
              <a:lnSpc>
                <a:spcPct val="100000"/>
              </a:lnSpc>
              <a:spcBef>
                <a:spcPts val="55"/>
              </a:spcBef>
              <a:buClr>
                <a:srgbClr val="333333"/>
              </a:buClr>
              <a:buAutoNum type="arabicPlain"/>
            </a:pPr>
            <a:endParaRPr sz="800">
              <a:latin typeface="宋体" panose="02010600030101010101" pitchFamily="2" charset="-122"/>
              <a:cs typeface="宋体" panose="02010600030101010101" pitchFamily="2" charset="-122"/>
            </a:endParaRPr>
          </a:p>
          <a:p>
            <a:pPr marL="344805" indent="-332740">
              <a:lnSpc>
                <a:spcPct val="100000"/>
              </a:lnSpc>
              <a:buAutoNum type="arabicPlain"/>
              <a:tabLst>
                <a:tab pos="345440" algn="l"/>
              </a:tabLst>
            </a:pPr>
            <a:r>
              <a:rPr sz="1050" spc="-10" dirty="0">
                <a:solidFill>
                  <a:srgbClr val="333333"/>
                </a:solidFill>
                <a:latin typeface="宋体" panose="02010600030101010101" pitchFamily="2" charset="-122"/>
                <a:cs typeface="宋体" panose="02010600030101010101" pitchFamily="2" charset="-122"/>
              </a:rPr>
              <a:t>罗</a:t>
            </a:r>
            <a:r>
              <a:rPr sz="1050" spc="5" dirty="0">
                <a:solidFill>
                  <a:srgbClr val="333333"/>
                </a:solidFill>
                <a:latin typeface="宋体" panose="02010600030101010101" pitchFamily="2" charset="-122"/>
                <a:cs typeface="宋体" panose="02010600030101010101" pitchFamily="2" charset="-122"/>
              </a:rPr>
              <a:t>文辉</a:t>
            </a:r>
            <a:r>
              <a:rPr sz="1050"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基</a:t>
            </a:r>
            <a:r>
              <a:rPr sz="1050" spc="150" dirty="0">
                <a:solidFill>
                  <a:srgbClr val="333333"/>
                </a:solidFill>
                <a:latin typeface="宋体" panose="02010600030101010101" pitchFamily="2" charset="-122"/>
                <a:cs typeface="宋体" panose="02010600030101010101" pitchFamily="2" charset="-122"/>
              </a:rPr>
              <a:t>于</a:t>
            </a:r>
            <a:r>
              <a:rPr sz="1050" spc="-5" dirty="0">
                <a:solidFill>
                  <a:srgbClr val="333333"/>
                </a:solidFill>
                <a:latin typeface="宋体" panose="02010600030101010101" pitchFamily="2" charset="-122"/>
                <a:cs typeface="宋体" panose="02010600030101010101" pitchFamily="2" charset="-122"/>
              </a:rPr>
              <a:t>Redis</a:t>
            </a:r>
            <a:r>
              <a:rPr sz="1050" spc="-390"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得实</a:t>
            </a:r>
            <a:r>
              <a:rPr sz="1050" spc="5" dirty="0">
                <a:solidFill>
                  <a:srgbClr val="333333"/>
                </a:solidFill>
                <a:latin typeface="宋体" panose="02010600030101010101" pitchFamily="2" charset="-122"/>
                <a:cs typeface="宋体" panose="02010600030101010101" pitchFamily="2" charset="-122"/>
              </a:rPr>
              <a:t>时</a:t>
            </a:r>
            <a:r>
              <a:rPr sz="1050" spc="-10" dirty="0">
                <a:solidFill>
                  <a:srgbClr val="333333"/>
                </a:solidFill>
                <a:latin typeface="宋体" panose="02010600030101010101" pitchFamily="2" charset="-122"/>
                <a:cs typeface="宋体" panose="02010600030101010101" pitchFamily="2" charset="-122"/>
              </a:rPr>
              <a:t>数</a:t>
            </a:r>
            <a:r>
              <a:rPr sz="1050" spc="5" dirty="0">
                <a:solidFill>
                  <a:srgbClr val="333333"/>
                </a:solidFill>
                <a:latin typeface="宋体" panose="02010600030101010101" pitchFamily="2" charset="-122"/>
                <a:cs typeface="宋体" panose="02010600030101010101" pitchFamily="2" charset="-122"/>
              </a:rPr>
              <a:t>据</a:t>
            </a:r>
            <a:r>
              <a:rPr sz="1050" spc="-10" dirty="0">
                <a:solidFill>
                  <a:srgbClr val="333333"/>
                </a:solidFill>
                <a:latin typeface="宋体" panose="02010600030101010101" pitchFamily="2" charset="-122"/>
                <a:cs typeface="宋体" panose="02010600030101010101" pitchFamily="2" charset="-122"/>
              </a:rPr>
              <a:t>库</a:t>
            </a:r>
            <a:r>
              <a:rPr sz="1050" spc="5" dirty="0">
                <a:solidFill>
                  <a:srgbClr val="333333"/>
                </a:solidFill>
                <a:latin typeface="宋体" panose="02010600030101010101" pitchFamily="2" charset="-122"/>
                <a:cs typeface="宋体" panose="02010600030101010101" pitchFamily="2" charset="-122"/>
              </a:rPr>
              <a:t>并</a:t>
            </a:r>
            <a:r>
              <a:rPr sz="1050" spc="-10" dirty="0">
                <a:solidFill>
                  <a:srgbClr val="333333"/>
                </a:solidFill>
                <a:latin typeface="宋体" panose="02010600030101010101" pitchFamily="2" charset="-122"/>
                <a:cs typeface="宋体" panose="02010600030101010101" pitchFamily="2" charset="-122"/>
              </a:rPr>
              <a:t>发</a:t>
            </a:r>
            <a:r>
              <a:rPr sz="1050" spc="5" dirty="0">
                <a:solidFill>
                  <a:srgbClr val="333333"/>
                </a:solidFill>
                <a:latin typeface="宋体" panose="02010600030101010101" pitchFamily="2" charset="-122"/>
                <a:cs typeface="宋体" panose="02010600030101010101" pitchFamily="2" charset="-122"/>
              </a:rPr>
              <a:t>控</a:t>
            </a:r>
            <a:r>
              <a:rPr sz="1050" spc="-10" dirty="0">
                <a:solidFill>
                  <a:srgbClr val="333333"/>
                </a:solidFill>
                <a:latin typeface="宋体" panose="02010600030101010101" pitchFamily="2" charset="-122"/>
                <a:cs typeface="宋体" panose="02010600030101010101" pitchFamily="2" charset="-122"/>
              </a:rPr>
              <a:t>制</a:t>
            </a:r>
            <a:r>
              <a:rPr sz="1050" spc="5" dirty="0">
                <a:solidFill>
                  <a:srgbClr val="333333"/>
                </a:solidFill>
                <a:latin typeface="宋体" panose="02010600030101010101" pitchFamily="2" charset="-122"/>
                <a:cs typeface="宋体" panose="02010600030101010101" pitchFamily="2" charset="-122"/>
              </a:rPr>
              <a:t>算</a:t>
            </a:r>
            <a:r>
              <a:rPr sz="1050" spc="-10" dirty="0">
                <a:solidFill>
                  <a:srgbClr val="333333"/>
                </a:solidFill>
                <a:latin typeface="宋体" panose="02010600030101010101" pitchFamily="2" charset="-122"/>
                <a:cs typeface="宋体" panose="02010600030101010101" pitchFamily="2" charset="-122"/>
              </a:rPr>
              <a:t>法</a:t>
            </a:r>
            <a:r>
              <a:rPr sz="1050" spc="5" dirty="0">
                <a:solidFill>
                  <a:srgbClr val="333333"/>
                </a:solidFill>
                <a:latin typeface="宋体" panose="02010600030101010101" pitchFamily="2" charset="-122"/>
                <a:cs typeface="宋体" panose="02010600030101010101" pitchFamily="2" charset="-122"/>
              </a:rPr>
              <a:t>设</a:t>
            </a:r>
            <a:r>
              <a:rPr sz="1050" spc="-10" dirty="0">
                <a:solidFill>
                  <a:srgbClr val="333333"/>
                </a:solidFill>
                <a:latin typeface="宋体" panose="02010600030101010101" pitchFamily="2" charset="-122"/>
                <a:cs typeface="宋体" panose="02010600030101010101" pitchFamily="2" charset="-122"/>
              </a:rPr>
              <a:t>计</a:t>
            </a:r>
            <a:r>
              <a:rPr sz="1050" spc="5" dirty="0">
                <a:solidFill>
                  <a:srgbClr val="333333"/>
                </a:solidFill>
                <a:latin typeface="宋体" panose="02010600030101010101" pitchFamily="2" charset="-122"/>
                <a:cs typeface="宋体" panose="02010600030101010101" pitchFamily="2" charset="-122"/>
              </a:rPr>
              <a:t>与</a:t>
            </a:r>
            <a:r>
              <a:rPr sz="1050" spc="-10" dirty="0">
                <a:solidFill>
                  <a:srgbClr val="333333"/>
                </a:solidFill>
                <a:latin typeface="宋体" panose="02010600030101010101" pitchFamily="2" charset="-122"/>
                <a:cs typeface="宋体" panose="02010600030101010101" pitchFamily="2" charset="-122"/>
              </a:rPr>
              <a:t>实</a:t>
            </a:r>
            <a:r>
              <a:rPr sz="1050" spc="5" dirty="0">
                <a:solidFill>
                  <a:srgbClr val="333333"/>
                </a:solidFill>
                <a:latin typeface="宋体" panose="02010600030101010101" pitchFamily="2" charset="-122"/>
                <a:cs typeface="宋体" panose="02010600030101010101" pitchFamily="2" charset="-122"/>
              </a:rPr>
              <a:t>现</a:t>
            </a:r>
            <a:r>
              <a:rPr sz="1050" spc="-5" dirty="0">
                <a:solidFill>
                  <a:srgbClr val="333333"/>
                </a:solidFill>
                <a:latin typeface="宋体" panose="02010600030101010101" pitchFamily="2" charset="-122"/>
                <a:cs typeface="宋体" panose="02010600030101010101" pitchFamily="2" charset="-122"/>
              </a:rPr>
              <a:t>.</a:t>
            </a:r>
            <a:r>
              <a:rPr sz="1050" spc="-25"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信</a:t>
            </a:r>
            <a:r>
              <a:rPr sz="1050" spc="5" dirty="0">
                <a:solidFill>
                  <a:srgbClr val="333333"/>
                </a:solidFill>
                <a:latin typeface="宋体" panose="02010600030101010101" pitchFamily="2" charset="-122"/>
                <a:cs typeface="宋体" panose="02010600030101010101" pitchFamily="2" charset="-122"/>
              </a:rPr>
              <a:t>息</a:t>
            </a:r>
            <a:r>
              <a:rPr sz="1050" spc="-10" dirty="0">
                <a:solidFill>
                  <a:srgbClr val="333333"/>
                </a:solidFill>
                <a:latin typeface="宋体" panose="02010600030101010101" pitchFamily="2" charset="-122"/>
                <a:cs typeface="宋体" panose="02010600030101010101" pitchFamily="2" charset="-122"/>
              </a:rPr>
              <a:t>科</a:t>
            </a:r>
            <a:r>
              <a:rPr sz="1050" spc="5" dirty="0">
                <a:solidFill>
                  <a:srgbClr val="333333"/>
                </a:solidFill>
                <a:latin typeface="宋体" panose="02010600030101010101" pitchFamily="2" charset="-122"/>
                <a:cs typeface="宋体" panose="02010600030101010101" pitchFamily="2" charset="-122"/>
              </a:rPr>
              <a:t>技</a:t>
            </a:r>
            <a:r>
              <a:rPr sz="1050" spc="-5" dirty="0">
                <a:solidFill>
                  <a:srgbClr val="333333"/>
                </a:solidFill>
                <a:latin typeface="宋体" panose="02010600030101010101" pitchFamily="2" charset="-122"/>
                <a:cs typeface="宋体" panose="02010600030101010101" pitchFamily="2" charset="-122"/>
              </a:rPr>
              <a:t>,</a:t>
            </a:r>
            <a:r>
              <a:rPr sz="1050" spc="-28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2019</a:t>
            </a:r>
            <a:r>
              <a:rPr sz="1050" spc="-39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年</a:t>
            </a:r>
            <a:r>
              <a:rPr sz="1050" spc="135" dirty="0">
                <a:solidFill>
                  <a:srgbClr val="333333"/>
                </a:solidFill>
                <a:latin typeface="宋体" panose="02010600030101010101" pitchFamily="2" charset="-122"/>
                <a:cs typeface="宋体" panose="02010600030101010101" pitchFamily="2" charset="-122"/>
              </a:rPr>
              <a:t>第</a:t>
            </a:r>
            <a:r>
              <a:rPr sz="1050" dirty="0">
                <a:solidFill>
                  <a:srgbClr val="333333"/>
                </a:solidFill>
                <a:latin typeface="宋体" panose="02010600030101010101" pitchFamily="2" charset="-122"/>
                <a:cs typeface="宋体" panose="02010600030101010101" pitchFamily="2" charset="-122"/>
              </a:rPr>
              <a:t>02</a:t>
            </a:r>
            <a:r>
              <a:rPr sz="1050" spc="-385"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期</a:t>
            </a:r>
            <a:r>
              <a:rPr sz="1050" dirty="0">
                <a:solidFill>
                  <a:srgbClr val="333333"/>
                </a:solidFill>
                <a:latin typeface="宋体" panose="02010600030101010101" pitchFamily="2" charset="-122"/>
                <a:cs typeface="宋体" panose="02010600030101010101" pitchFamily="2" charset="-122"/>
              </a:rPr>
              <a:t>.(2019).</a:t>
            </a:r>
            <a:endParaRPr sz="1050">
              <a:latin typeface="宋体" panose="02010600030101010101" pitchFamily="2" charset="-122"/>
              <a:cs typeface="宋体" panose="02010600030101010101" pitchFamily="2" charset="-122"/>
            </a:endParaRPr>
          </a:p>
          <a:p>
            <a:pPr>
              <a:lnSpc>
                <a:spcPct val="100000"/>
              </a:lnSpc>
              <a:spcBef>
                <a:spcPts val="55"/>
              </a:spcBef>
              <a:buClr>
                <a:srgbClr val="333333"/>
              </a:buClr>
              <a:buAutoNum type="arabicPlain"/>
            </a:pPr>
            <a:endParaRPr sz="800">
              <a:latin typeface="宋体" panose="02010600030101010101" pitchFamily="2" charset="-122"/>
              <a:cs typeface="宋体" panose="02010600030101010101" pitchFamily="2" charset="-122"/>
            </a:endParaRPr>
          </a:p>
          <a:p>
            <a:pPr marL="344805" indent="-332740">
              <a:lnSpc>
                <a:spcPct val="100000"/>
              </a:lnSpc>
              <a:buAutoNum type="arabicPlain"/>
              <a:tabLst>
                <a:tab pos="345440" algn="l"/>
              </a:tabLst>
            </a:pPr>
            <a:r>
              <a:rPr sz="1050" spc="-10" dirty="0">
                <a:solidFill>
                  <a:srgbClr val="333333"/>
                </a:solidFill>
                <a:latin typeface="宋体" panose="02010600030101010101" pitchFamily="2" charset="-122"/>
                <a:cs typeface="宋体" panose="02010600030101010101" pitchFamily="2" charset="-122"/>
              </a:rPr>
              <a:t>王</a:t>
            </a:r>
            <a:r>
              <a:rPr sz="1050" spc="5" dirty="0">
                <a:solidFill>
                  <a:srgbClr val="333333"/>
                </a:solidFill>
                <a:latin typeface="宋体" panose="02010600030101010101" pitchFamily="2" charset="-122"/>
                <a:cs typeface="宋体" panose="02010600030101010101" pitchFamily="2" charset="-122"/>
              </a:rPr>
              <a:t>磊</a:t>
            </a:r>
            <a:r>
              <a:rPr sz="1050" spc="-5" dirty="0">
                <a:solidFill>
                  <a:srgbClr val="333333"/>
                </a:solidFill>
                <a:latin typeface="宋体" panose="02010600030101010101" pitchFamily="2" charset="-122"/>
                <a:cs typeface="宋体" panose="02010600030101010101" pitchFamily="2" charset="-122"/>
              </a:rPr>
              <a:t>.Spring</a:t>
            </a:r>
            <a:r>
              <a:rPr sz="1050" spc="-20" dirty="0">
                <a:solidFill>
                  <a:srgbClr val="333333"/>
                </a:solidFill>
                <a:latin typeface="宋体" panose="02010600030101010101" pitchFamily="2" charset="-122"/>
                <a:cs typeface="宋体" panose="02010600030101010101" pitchFamily="2" charset="-122"/>
              </a:rPr>
              <a:t> </a:t>
            </a:r>
            <a:r>
              <a:rPr sz="1050" dirty="0">
                <a:solidFill>
                  <a:srgbClr val="333333"/>
                </a:solidFill>
                <a:latin typeface="宋体" panose="02010600030101010101" pitchFamily="2" charset="-122"/>
                <a:cs typeface="宋体" panose="02010600030101010101" pitchFamily="2" charset="-122"/>
              </a:rPr>
              <a:t>Boot</a:t>
            </a:r>
            <a:r>
              <a:rPr sz="1050" spc="-275"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集</a:t>
            </a:r>
            <a:r>
              <a:rPr sz="1050" spc="-5" dirty="0">
                <a:solidFill>
                  <a:srgbClr val="333333"/>
                </a:solidFill>
                <a:latin typeface="宋体" panose="02010600030101010101" pitchFamily="2" charset="-122"/>
                <a:cs typeface="宋体" panose="02010600030101010101" pitchFamily="2" charset="-122"/>
              </a:rPr>
              <a:t>成</a:t>
            </a:r>
            <a:r>
              <a:rPr sz="1050" spc="-260" dirty="0">
                <a:solidFill>
                  <a:srgbClr val="333333"/>
                </a:solidFill>
                <a:latin typeface="宋体" panose="02010600030101010101" pitchFamily="2" charset="-122"/>
                <a:cs typeface="宋体" panose="02010600030101010101" pitchFamily="2" charset="-122"/>
              </a:rPr>
              <a:t> </a:t>
            </a:r>
            <a:r>
              <a:rPr sz="1050" dirty="0">
                <a:solidFill>
                  <a:srgbClr val="333333"/>
                </a:solidFill>
                <a:latin typeface="宋体" panose="02010600030101010101" pitchFamily="2" charset="-122"/>
                <a:cs typeface="宋体" panose="02010600030101010101" pitchFamily="2" charset="-122"/>
              </a:rPr>
              <a:t>RabbitMQ</a:t>
            </a:r>
            <a:r>
              <a:rPr sz="1050" spc="-275"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实</a:t>
            </a:r>
            <a:r>
              <a:rPr sz="1050" spc="5" dirty="0">
                <a:solidFill>
                  <a:srgbClr val="333333"/>
                </a:solidFill>
                <a:latin typeface="宋体" panose="02010600030101010101" pitchFamily="2" charset="-122"/>
                <a:cs typeface="宋体" panose="02010600030101010101" pitchFamily="2" charset="-122"/>
              </a:rPr>
              <a:t>现</a:t>
            </a:r>
            <a:r>
              <a:rPr sz="1050" spc="-10" dirty="0">
                <a:solidFill>
                  <a:srgbClr val="333333"/>
                </a:solidFill>
                <a:latin typeface="宋体" panose="02010600030101010101" pitchFamily="2" charset="-122"/>
                <a:cs typeface="宋体" panose="02010600030101010101" pitchFamily="2" charset="-122"/>
              </a:rPr>
              <a:t>异</a:t>
            </a:r>
            <a:r>
              <a:rPr sz="1050" spc="5" dirty="0">
                <a:solidFill>
                  <a:srgbClr val="333333"/>
                </a:solidFill>
                <a:latin typeface="宋体" panose="02010600030101010101" pitchFamily="2" charset="-122"/>
                <a:cs typeface="宋体" panose="02010600030101010101" pitchFamily="2" charset="-122"/>
              </a:rPr>
              <a:t>步</a:t>
            </a:r>
            <a:r>
              <a:rPr sz="1050" spc="-10" dirty="0">
                <a:solidFill>
                  <a:srgbClr val="333333"/>
                </a:solidFill>
                <a:latin typeface="宋体" panose="02010600030101010101" pitchFamily="2" charset="-122"/>
                <a:cs typeface="宋体" panose="02010600030101010101" pitchFamily="2" charset="-122"/>
              </a:rPr>
              <a:t>消</a:t>
            </a:r>
            <a:r>
              <a:rPr sz="1050" spc="5" dirty="0">
                <a:solidFill>
                  <a:srgbClr val="333333"/>
                </a:solidFill>
                <a:latin typeface="宋体" panose="02010600030101010101" pitchFamily="2" charset="-122"/>
                <a:cs typeface="宋体" panose="02010600030101010101" pitchFamily="2" charset="-122"/>
              </a:rPr>
              <a:t>息</a:t>
            </a:r>
            <a:r>
              <a:rPr sz="1050" spc="-10" dirty="0">
                <a:solidFill>
                  <a:srgbClr val="333333"/>
                </a:solidFill>
                <a:latin typeface="宋体" panose="02010600030101010101" pitchFamily="2" charset="-122"/>
                <a:cs typeface="宋体" panose="02010600030101010101" pitchFamily="2" charset="-122"/>
              </a:rPr>
              <a:t>处</a:t>
            </a:r>
            <a:r>
              <a:rPr sz="1050" spc="5" dirty="0">
                <a:solidFill>
                  <a:srgbClr val="333333"/>
                </a:solidFill>
                <a:latin typeface="宋体" panose="02010600030101010101" pitchFamily="2" charset="-122"/>
                <a:cs typeface="宋体" panose="02010600030101010101" pitchFamily="2" charset="-122"/>
              </a:rPr>
              <a:t>理</a:t>
            </a:r>
            <a:r>
              <a:rPr sz="1050" spc="-5" dirty="0">
                <a:solidFill>
                  <a:srgbClr val="333333"/>
                </a:solidFill>
                <a:latin typeface="宋体" panose="02010600030101010101" pitchFamily="2" charset="-122"/>
                <a:cs typeface="宋体" panose="02010600030101010101" pitchFamily="2" charset="-122"/>
              </a:rPr>
              <a:t>.</a:t>
            </a:r>
            <a:r>
              <a:rPr sz="1050" spc="-15"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上</a:t>
            </a:r>
            <a:r>
              <a:rPr sz="1050" spc="5" dirty="0">
                <a:solidFill>
                  <a:srgbClr val="333333"/>
                </a:solidFill>
                <a:latin typeface="宋体" panose="02010600030101010101" pitchFamily="2" charset="-122"/>
                <a:cs typeface="宋体" panose="02010600030101010101" pitchFamily="2" charset="-122"/>
              </a:rPr>
              <a:t>海</a:t>
            </a:r>
            <a:r>
              <a:rPr sz="1050" spc="-5"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 上</a:t>
            </a:r>
            <a:r>
              <a:rPr sz="1050" spc="5" dirty="0">
                <a:solidFill>
                  <a:srgbClr val="333333"/>
                </a:solidFill>
                <a:latin typeface="宋体" panose="02010600030101010101" pitchFamily="2" charset="-122"/>
                <a:cs typeface="宋体" panose="02010600030101010101" pitchFamily="2" charset="-122"/>
              </a:rPr>
              <a:t>海</a:t>
            </a:r>
            <a:r>
              <a:rPr sz="1050" spc="-10" dirty="0">
                <a:solidFill>
                  <a:srgbClr val="333333"/>
                </a:solidFill>
                <a:latin typeface="宋体" panose="02010600030101010101" pitchFamily="2" charset="-122"/>
                <a:cs typeface="宋体" panose="02010600030101010101" pitchFamily="2" charset="-122"/>
              </a:rPr>
              <a:t>科</a:t>
            </a:r>
            <a:r>
              <a:rPr sz="1050" spc="5" dirty="0">
                <a:solidFill>
                  <a:srgbClr val="333333"/>
                </a:solidFill>
                <a:latin typeface="宋体" panose="02010600030101010101" pitchFamily="2" charset="-122"/>
                <a:cs typeface="宋体" panose="02010600030101010101" pitchFamily="2" charset="-122"/>
              </a:rPr>
              <a:t>学</a:t>
            </a:r>
            <a:r>
              <a:rPr sz="1050" spc="-10" dirty="0">
                <a:solidFill>
                  <a:srgbClr val="333333"/>
                </a:solidFill>
                <a:latin typeface="宋体" panose="02010600030101010101" pitchFamily="2" charset="-122"/>
                <a:cs typeface="宋体" panose="02010600030101010101" pitchFamily="2" charset="-122"/>
              </a:rPr>
              <a:t>技</a:t>
            </a:r>
            <a:r>
              <a:rPr sz="1050" spc="5" dirty="0">
                <a:solidFill>
                  <a:srgbClr val="333333"/>
                </a:solidFill>
                <a:latin typeface="宋体" panose="02010600030101010101" pitchFamily="2" charset="-122"/>
                <a:cs typeface="宋体" panose="02010600030101010101" pitchFamily="2" charset="-122"/>
              </a:rPr>
              <a:t>术</a:t>
            </a:r>
            <a:r>
              <a:rPr sz="1050" spc="-10" dirty="0">
                <a:solidFill>
                  <a:srgbClr val="333333"/>
                </a:solidFill>
                <a:latin typeface="宋体" panose="02010600030101010101" pitchFamily="2" charset="-122"/>
                <a:cs typeface="宋体" panose="02010600030101010101" pitchFamily="2" charset="-122"/>
              </a:rPr>
              <a:t>出</a:t>
            </a:r>
            <a:r>
              <a:rPr sz="1050" spc="5" dirty="0">
                <a:solidFill>
                  <a:srgbClr val="333333"/>
                </a:solidFill>
                <a:latin typeface="宋体" panose="02010600030101010101" pitchFamily="2" charset="-122"/>
                <a:cs typeface="宋体" panose="02010600030101010101" pitchFamily="2" charset="-122"/>
              </a:rPr>
              <a:t>版</a:t>
            </a:r>
            <a:r>
              <a:rPr sz="1050" spc="-10" dirty="0">
                <a:solidFill>
                  <a:srgbClr val="333333"/>
                </a:solidFill>
                <a:latin typeface="宋体" panose="02010600030101010101" pitchFamily="2" charset="-122"/>
                <a:cs typeface="宋体" panose="02010600030101010101" pitchFamily="2" charset="-122"/>
              </a:rPr>
              <a:t>社</a:t>
            </a:r>
            <a:r>
              <a:rPr sz="1050" dirty="0">
                <a:solidFill>
                  <a:srgbClr val="333333"/>
                </a:solidFill>
                <a:latin typeface="宋体" panose="02010600030101010101" pitchFamily="2" charset="-122"/>
                <a:cs typeface="宋体" panose="02010600030101010101" pitchFamily="2" charset="-122"/>
              </a:rPr>
              <a:t>.(2021).</a:t>
            </a:r>
            <a:endParaRPr sz="1050">
              <a:latin typeface="宋体" panose="02010600030101010101" pitchFamily="2" charset="-122"/>
              <a:cs typeface="宋体" panose="02010600030101010101" pitchFamily="2" charset="-122"/>
            </a:endParaRPr>
          </a:p>
          <a:p>
            <a:pPr>
              <a:lnSpc>
                <a:spcPct val="100000"/>
              </a:lnSpc>
              <a:spcBef>
                <a:spcPts val="55"/>
              </a:spcBef>
              <a:buClr>
                <a:srgbClr val="333333"/>
              </a:buClr>
              <a:buAutoNum type="arabicPlain"/>
            </a:pPr>
            <a:endParaRPr sz="800">
              <a:latin typeface="宋体" panose="02010600030101010101" pitchFamily="2" charset="-122"/>
              <a:cs typeface="宋体" panose="02010600030101010101" pitchFamily="2" charset="-122"/>
            </a:endParaRPr>
          </a:p>
          <a:p>
            <a:pPr marL="344805" indent="-332740">
              <a:lnSpc>
                <a:spcPct val="100000"/>
              </a:lnSpc>
              <a:buAutoNum type="arabicPlain"/>
              <a:tabLst>
                <a:tab pos="345440" algn="l"/>
              </a:tabLst>
            </a:pPr>
            <a:r>
              <a:rPr sz="1050" spc="-10" dirty="0">
                <a:solidFill>
                  <a:srgbClr val="333333"/>
                </a:solidFill>
                <a:latin typeface="宋体" panose="02010600030101010101" pitchFamily="2" charset="-122"/>
                <a:cs typeface="宋体" panose="02010600030101010101" pitchFamily="2" charset="-122"/>
                <a:hlinkClick r:id="rId1"/>
              </a:rPr>
              <a:t>刘</a:t>
            </a:r>
            <a:r>
              <a:rPr sz="1050" spc="5" dirty="0">
                <a:solidFill>
                  <a:srgbClr val="333333"/>
                </a:solidFill>
                <a:latin typeface="宋体" panose="02010600030101010101" pitchFamily="2" charset="-122"/>
                <a:cs typeface="宋体" panose="02010600030101010101" pitchFamily="2" charset="-122"/>
                <a:hlinkClick r:id="rId1"/>
              </a:rPr>
              <a:t>文举</a:t>
            </a:r>
            <a:r>
              <a:rPr sz="1050"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人</a:t>
            </a:r>
            <a:r>
              <a:rPr sz="1050" spc="5" dirty="0">
                <a:solidFill>
                  <a:srgbClr val="333333"/>
                </a:solidFill>
                <a:latin typeface="宋体" panose="02010600030101010101" pitchFamily="2" charset="-122"/>
                <a:cs typeface="宋体" panose="02010600030101010101" pitchFamily="2" charset="-122"/>
              </a:rPr>
              <a:t>员</a:t>
            </a:r>
            <a:r>
              <a:rPr sz="1050" spc="-10" dirty="0">
                <a:solidFill>
                  <a:srgbClr val="333333"/>
                </a:solidFill>
                <a:latin typeface="宋体" panose="02010600030101010101" pitchFamily="2" charset="-122"/>
                <a:cs typeface="宋体" panose="02010600030101010101" pitchFamily="2" charset="-122"/>
              </a:rPr>
              <a:t>定</a:t>
            </a:r>
            <a:r>
              <a:rPr sz="1050" spc="5" dirty="0">
                <a:solidFill>
                  <a:srgbClr val="333333"/>
                </a:solidFill>
                <a:latin typeface="宋体" panose="02010600030101010101" pitchFamily="2" charset="-122"/>
                <a:cs typeface="宋体" panose="02010600030101010101" pitchFamily="2" charset="-122"/>
              </a:rPr>
              <a:t>位</a:t>
            </a:r>
            <a:r>
              <a:rPr sz="1050" spc="-10" dirty="0">
                <a:solidFill>
                  <a:srgbClr val="333333"/>
                </a:solidFill>
                <a:latin typeface="宋体" panose="02010600030101010101" pitchFamily="2" charset="-122"/>
                <a:cs typeface="宋体" panose="02010600030101010101" pitchFamily="2" charset="-122"/>
              </a:rPr>
              <a:t>与</a:t>
            </a:r>
            <a:r>
              <a:rPr sz="1050" spc="5" dirty="0">
                <a:solidFill>
                  <a:srgbClr val="333333"/>
                </a:solidFill>
                <a:latin typeface="宋体" panose="02010600030101010101" pitchFamily="2" charset="-122"/>
                <a:cs typeface="宋体" panose="02010600030101010101" pitchFamily="2" charset="-122"/>
              </a:rPr>
              <a:t>门</a:t>
            </a:r>
            <a:r>
              <a:rPr sz="1050" spc="-10" dirty="0">
                <a:solidFill>
                  <a:srgbClr val="333333"/>
                </a:solidFill>
                <a:latin typeface="宋体" panose="02010600030101010101" pitchFamily="2" charset="-122"/>
                <a:cs typeface="宋体" panose="02010600030101010101" pitchFamily="2" charset="-122"/>
              </a:rPr>
              <a:t>禁</a:t>
            </a:r>
            <a:r>
              <a:rPr sz="1050" spc="5" dirty="0">
                <a:solidFill>
                  <a:srgbClr val="333333"/>
                </a:solidFill>
                <a:latin typeface="宋体" panose="02010600030101010101" pitchFamily="2" charset="-122"/>
                <a:cs typeface="宋体" panose="02010600030101010101" pitchFamily="2" charset="-122"/>
              </a:rPr>
              <a:t>管</a:t>
            </a:r>
            <a:r>
              <a:rPr sz="1050" spc="-10" dirty="0">
                <a:solidFill>
                  <a:srgbClr val="333333"/>
                </a:solidFill>
                <a:latin typeface="宋体" panose="02010600030101010101" pitchFamily="2" charset="-122"/>
                <a:cs typeface="宋体" panose="02010600030101010101" pitchFamily="2" charset="-122"/>
              </a:rPr>
              <a:t>理</a:t>
            </a:r>
            <a:r>
              <a:rPr sz="1050" spc="5" dirty="0">
                <a:solidFill>
                  <a:srgbClr val="333333"/>
                </a:solidFill>
                <a:latin typeface="宋体" panose="02010600030101010101" pitchFamily="2" charset="-122"/>
                <a:cs typeface="宋体" panose="02010600030101010101" pitchFamily="2" charset="-122"/>
              </a:rPr>
              <a:t>系</a:t>
            </a:r>
            <a:r>
              <a:rPr sz="1050" spc="-10" dirty="0">
                <a:solidFill>
                  <a:srgbClr val="333333"/>
                </a:solidFill>
                <a:latin typeface="宋体" panose="02010600030101010101" pitchFamily="2" charset="-122"/>
                <a:cs typeface="宋体" panose="02010600030101010101" pitchFamily="2" charset="-122"/>
              </a:rPr>
              <a:t>统</a:t>
            </a:r>
            <a:r>
              <a:rPr sz="1050" spc="5" dirty="0">
                <a:solidFill>
                  <a:srgbClr val="333333"/>
                </a:solidFill>
                <a:latin typeface="宋体" panose="02010600030101010101" pitchFamily="2" charset="-122"/>
                <a:cs typeface="宋体" panose="02010600030101010101" pitchFamily="2" charset="-122"/>
              </a:rPr>
              <a:t>设</a:t>
            </a:r>
            <a:r>
              <a:rPr sz="1050" spc="-5" dirty="0">
                <a:solidFill>
                  <a:srgbClr val="333333"/>
                </a:solidFill>
                <a:latin typeface="宋体" panose="02010600030101010101" pitchFamily="2" charset="-122"/>
                <a:cs typeface="宋体" panose="02010600030101010101" pitchFamily="2" charset="-122"/>
              </a:rPr>
              <a:t>计</a:t>
            </a:r>
            <a:r>
              <a:rPr sz="1050" spc="-10" dirty="0">
                <a:solidFill>
                  <a:srgbClr val="333333"/>
                </a:solidFill>
                <a:latin typeface="宋体" panose="02010600030101010101" pitchFamily="2" charset="-122"/>
                <a:cs typeface="宋体" panose="02010600030101010101" pitchFamily="2" charset="-122"/>
              </a:rPr>
              <a:t> 计</a:t>
            </a:r>
            <a:r>
              <a:rPr sz="1050" spc="5" dirty="0">
                <a:solidFill>
                  <a:srgbClr val="333333"/>
                </a:solidFill>
                <a:latin typeface="宋体" panose="02010600030101010101" pitchFamily="2" charset="-122"/>
                <a:cs typeface="宋体" panose="02010600030101010101" pitchFamily="2" charset="-122"/>
              </a:rPr>
              <a:t>算</a:t>
            </a:r>
            <a:r>
              <a:rPr sz="1050" spc="-10" dirty="0">
                <a:solidFill>
                  <a:srgbClr val="333333"/>
                </a:solidFill>
                <a:latin typeface="宋体" panose="02010600030101010101" pitchFamily="2" charset="-122"/>
                <a:cs typeface="宋体" panose="02010600030101010101" pitchFamily="2" charset="-122"/>
              </a:rPr>
              <a:t>机</a:t>
            </a:r>
            <a:r>
              <a:rPr sz="1050" spc="5" dirty="0">
                <a:solidFill>
                  <a:srgbClr val="333333"/>
                </a:solidFill>
                <a:latin typeface="宋体" panose="02010600030101010101" pitchFamily="2" charset="-122"/>
                <a:cs typeface="宋体" panose="02010600030101010101" pitchFamily="2" charset="-122"/>
              </a:rPr>
              <a:t>软</a:t>
            </a:r>
            <a:r>
              <a:rPr sz="1050" spc="-10" dirty="0">
                <a:solidFill>
                  <a:srgbClr val="333333"/>
                </a:solidFill>
                <a:latin typeface="宋体" panose="02010600030101010101" pitchFamily="2" charset="-122"/>
                <a:cs typeface="宋体" panose="02010600030101010101" pitchFamily="2" charset="-122"/>
              </a:rPr>
              <a:t>件</a:t>
            </a:r>
            <a:r>
              <a:rPr sz="1050" spc="5" dirty="0">
                <a:solidFill>
                  <a:srgbClr val="333333"/>
                </a:solidFill>
                <a:latin typeface="宋体" panose="02010600030101010101" pitchFamily="2" charset="-122"/>
                <a:cs typeface="宋体" panose="02010600030101010101" pitchFamily="2" charset="-122"/>
              </a:rPr>
              <a:t>及</a:t>
            </a:r>
            <a:r>
              <a:rPr sz="1050" spc="-10" dirty="0">
                <a:solidFill>
                  <a:srgbClr val="333333"/>
                </a:solidFill>
                <a:latin typeface="宋体" panose="02010600030101010101" pitchFamily="2" charset="-122"/>
                <a:cs typeface="宋体" panose="02010600030101010101" pitchFamily="2" charset="-122"/>
              </a:rPr>
              <a:t>计</a:t>
            </a:r>
            <a:r>
              <a:rPr sz="1050" spc="5" dirty="0">
                <a:solidFill>
                  <a:srgbClr val="333333"/>
                </a:solidFill>
                <a:latin typeface="宋体" panose="02010600030101010101" pitchFamily="2" charset="-122"/>
                <a:cs typeface="宋体" panose="02010600030101010101" pitchFamily="2" charset="-122"/>
              </a:rPr>
              <a:t>算</a:t>
            </a:r>
            <a:r>
              <a:rPr sz="1050" spc="-10" dirty="0">
                <a:solidFill>
                  <a:srgbClr val="333333"/>
                </a:solidFill>
                <a:latin typeface="宋体" panose="02010600030101010101" pitchFamily="2" charset="-122"/>
                <a:cs typeface="宋体" panose="02010600030101010101" pitchFamily="2" charset="-122"/>
              </a:rPr>
              <a:t>机</a:t>
            </a:r>
            <a:r>
              <a:rPr sz="1050" spc="5" dirty="0">
                <a:solidFill>
                  <a:srgbClr val="333333"/>
                </a:solidFill>
                <a:latin typeface="宋体" panose="02010600030101010101" pitchFamily="2" charset="-122"/>
                <a:cs typeface="宋体" panose="02010600030101010101" pitchFamily="2" charset="-122"/>
              </a:rPr>
              <a:t>应</a:t>
            </a:r>
            <a:r>
              <a:rPr sz="1050" spc="-5" dirty="0">
                <a:solidFill>
                  <a:srgbClr val="333333"/>
                </a:solidFill>
                <a:latin typeface="宋体" panose="02010600030101010101" pitchFamily="2" charset="-122"/>
                <a:cs typeface="宋体" panose="02010600030101010101" pitchFamily="2" charset="-122"/>
              </a:rPr>
              <a:t>用</a:t>
            </a:r>
            <a:r>
              <a:rPr sz="1050" spc="-265" dirty="0">
                <a:solidFill>
                  <a:srgbClr val="333333"/>
                </a:solidFill>
                <a:latin typeface="宋体" panose="02010600030101010101" pitchFamily="2" charset="-122"/>
                <a:cs typeface="宋体" panose="02010600030101010101" pitchFamily="2" charset="-122"/>
              </a:rPr>
              <a:t> </a:t>
            </a:r>
            <a:r>
              <a:rPr sz="1050" dirty="0">
                <a:solidFill>
                  <a:srgbClr val="333333"/>
                </a:solidFill>
                <a:latin typeface="宋体" panose="02010600030101010101" pitchFamily="2" charset="-122"/>
                <a:cs typeface="宋体" panose="02010600030101010101" pitchFamily="2" charset="-122"/>
              </a:rPr>
              <a:t>TP311.56</a:t>
            </a:r>
            <a:r>
              <a:rPr sz="1050" spc="-1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2023.22.05</a:t>
            </a:r>
            <a:endParaRPr sz="1050">
              <a:latin typeface="宋体" panose="02010600030101010101" pitchFamily="2" charset="-122"/>
              <a:cs typeface="宋体" panose="02010600030101010101" pitchFamily="2" charset="-122"/>
            </a:endParaRPr>
          </a:p>
          <a:p>
            <a:pPr>
              <a:lnSpc>
                <a:spcPct val="100000"/>
              </a:lnSpc>
              <a:spcBef>
                <a:spcPts val="55"/>
              </a:spcBef>
              <a:buClr>
                <a:srgbClr val="333333"/>
              </a:buClr>
              <a:buAutoNum type="arabicPlain"/>
            </a:pPr>
            <a:endParaRPr sz="800">
              <a:latin typeface="宋体" panose="02010600030101010101" pitchFamily="2" charset="-122"/>
              <a:cs typeface="宋体" panose="02010600030101010101" pitchFamily="2" charset="-122"/>
            </a:endParaRPr>
          </a:p>
          <a:p>
            <a:pPr marL="344805" indent="-332740">
              <a:lnSpc>
                <a:spcPct val="100000"/>
              </a:lnSpc>
              <a:buAutoNum type="arabicPlain"/>
              <a:tabLst>
                <a:tab pos="345440" algn="l"/>
              </a:tabLst>
            </a:pPr>
            <a:r>
              <a:rPr sz="1050" spc="-10" dirty="0">
                <a:solidFill>
                  <a:srgbClr val="333333"/>
                </a:solidFill>
                <a:latin typeface="宋体" panose="02010600030101010101" pitchFamily="2" charset="-122"/>
                <a:cs typeface="宋体" panose="02010600030101010101" pitchFamily="2" charset="-122"/>
              </a:rPr>
              <a:t>李</a:t>
            </a:r>
            <a:r>
              <a:rPr sz="1050" spc="5" dirty="0">
                <a:solidFill>
                  <a:srgbClr val="333333"/>
                </a:solidFill>
                <a:latin typeface="宋体" panose="02010600030101010101" pitchFamily="2" charset="-122"/>
                <a:cs typeface="宋体" panose="02010600030101010101" pitchFamily="2" charset="-122"/>
              </a:rPr>
              <a:t>明华</a:t>
            </a:r>
            <a:r>
              <a:rPr sz="1050" spc="-5" dirty="0">
                <a:solidFill>
                  <a:srgbClr val="333333"/>
                </a:solidFill>
                <a:latin typeface="宋体" panose="02010600030101010101" pitchFamily="2" charset="-122"/>
                <a:cs typeface="宋体" panose="02010600030101010101" pitchFamily="2" charset="-122"/>
              </a:rPr>
              <a:t>.</a:t>
            </a:r>
            <a:r>
              <a:rPr sz="1050" spc="-15" dirty="0">
                <a:solidFill>
                  <a:srgbClr val="333333"/>
                </a:solidFill>
                <a:latin typeface="宋体" panose="02010600030101010101" pitchFamily="2" charset="-122"/>
                <a:cs typeface="宋体" panose="02010600030101010101" pitchFamily="2" charset="-122"/>
              </a:rPr>
              <a:t> </a:t>
            </a:r>
            <a:r>
              <a:rPr sz="1050" dirty="0">
                <a:solidFill>
                  <a:srgbClr val="333333"/>
                </a:solidFill>
                <a:latin typeface="宋体" panose="02010600030101010101" pitchFamily="2" charset="-122"/>
                <a:cs typeface="宋体" panose="02010600030101010101" pitchFamily="2" charset="-122"/>
              </a:rPr>
              <a:t>RabbitMQ</a:t>
            </a:r>
            <a:r>
              <a:rPr sz="1050" spc="-270"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消</a:t>
            </a:r>
            <a:r>
              <a:rPr sz="1050" spc="5" dirty="0">
                <a:solidFill>
                  <a:srgbClr val="333333"/>
                </a:solidFill>
                <a:latin typeface="宋体" panose="02010600030101010101" pitchFamily="2" charset="-122"/>
                <a:cs typeface="宋体" panose="02010600030101010101" pitchFamily="2" charset="-122"/>
              </a:rPr>
              <a:t>息</a:t>
            </a:r>
            <a:r>
              <a:rPr sz="1050" spc="-10" dirty="0">
                <a:solidFill>
                  <a:srgbClr val="333333"/>
                </a:solidFill>
                <a:latin typeface="宋体" panose="02010600030101010101" pitchFamily="2" charset="-122"/>
                <a:cs typeface="宋体" panose="02010600030101010101" pitchFamily="2" charset="-122"/>
              </a:rPr>
              <a:t>队</a:t>
            </a:r>
            <a:r>
              <a:rPr sz="1050" spc="5" dirty="0">
                <a:solidFill>
                  <a:srgbClr val="333333"/>
                </a:solidFill>
                <a:latin typeface="宋体" panose="02010600030101010101" pitchFamily="2" charset="-122"/>
                <a:cs typeface="宋体" panose="02010600030101010101" pitchFamily="2" charset="-122"/>
              </a:rPr>
              <a:t>列</a:t>
            </a:r>
            <a:r>
              <a:rPr sz="1050" spc="-10" dirty="0">
                <a:solidFill>
                  <a:srgbClr val="333333"/>
                </a:solidFill>
                <a:latin typeface="宋体" panose="02010600030101010101" pitchFamily="2" charset="-122"/>
                <a:cs typeface="宋体" panose="02010600030101010101" pitchFamily="2" charset="-122"/>
              </a:rPr>
              <a:t>在</a:t>
            </a:r>
            <a:r>
              <a:rPr sz="1050" spc="5" dirty="0">
                <a:solidFill>
                  <a:srgbClr val="333333"/>
                </a:solidFill>
                <a:latin typeface="宋体" panose="02010600030101010101" pitchFamily="2" charset="-122"/>
                <a:cs typeface="宋体" panose="02010600030101010101" pitchFamily="2" charset="-122"/>
              </a:rPr>
              <a:t>分</a:t>
            </a:r>
            <a:r>
              <a:rPr sz="1050" spc="-10" dirty="0">
                <a:solidFill>
                  <a:srgbClr val="333333"/>
                </a:solidFill>
                <a:latin typeface="宋体" panose="02010600030101010101" pitchFamily="2" charset="-122"/>
                <a:cs typeface="宋体" panose="02010600030101010101" pitchFamily="2" charset="-122"/>
              </a:rPr>
              <a:t>布</a:t>
            </a:r>
            <a:r>
              <a:rPr sz="1050" spc="5" dirty="0">
                <a:solidFill>
                  <a:srgbClr val="333333"/>
                </a:solidFill>
                <a:latin typeface="宋体" panose="02010600030101010101" pitchFamily="2" charset="-122"/>
                <a:cs typeface="宋体" panose="02010600030101010101" pitchFamily="2" charset="-122"/>
              </a:rPr>
              <a:t>式</a:t>
            </a:r>
            <a:r>
              <a:rPr sz="1050" spc="-10" dirty="0">
                <a:solidFill>
                  <a:srgbClr val="333333"/>
                </a:solidFill>
                <a:latin typeface="宋体" panose="02010600030101010101" pitchFamily="2" charset="-122"/>
                <a:cs typeface="宋体" panose="02010600030101010101" pitchFamily="2" charset="-122"/>
              </a:rPr>
              <a:t>系</a:t>
            </a:r>
            <a:r>
              <a:rPr sz="1050" spc="5" dirty="0">
                <a:solidFill>
                  <a:srgbClr val="333333"/>
                </a:solidFill>
                <a:latin typeface="宋体" panose="02010600030101010101" pitchFamily="2" charset="-122"/>
                <a:cs typeface="宋体" panose="02010600030101010101" pitchFamily="2" charset="-122"/>
              </a:rPr>
              <a:t>统中</a:t>
            </a:r>
            <a:r>
              <a:rPr sz="1050" spc="-10" dirty="0">
                <a:solidFill>
                  <a:srgbClr val="333333"/>
                </a:solidFill>
                <a:latin typeface="宋体" panose="02010600030101010101" pitchFamily="2" charset="-122"/>
                <a:cs typeface="宋体" panose="02010600030101010101" pitchFamily="2" charset="-122"/>
              </a:rPr>
              <a:t>得应</a:t>
            </a:r>
            <a:r>
              <a:rPr sz="1050" spc="5" dirty="0">
                <a:solidFill>
                  <a:srgbClr val="333333"/>
                </a:solidFill>
                <a:latin typeface="宋体" panose="02010600030101010101" pitchFamily="2" charset="-122"/>
                <a:cs typeface="宋体" panose="02010600030101010101" pitchFamily="2" charset="-122"/>
              </a:rPr>
              <a:t>用</a:t>
            </a:r>
            <a:r>
              <a:rPr sz="1050" spc="-10" dirty="0">
                <a:solidFill>
                  <a:srgbClr val="333333"/>
                </a:solidFill>
                <a:latin typeface="宋体" panose="02010600030101010101" pitchFamily="2" charset="-122"/>
                <a:cs typeface="宋体" panose="02010600030101010101" pitchFamily="2" charset="-122"/>
              </a:rPr>
              <a:t>研</a:t>
            </a:r>
            <a:r>
              <a:rPr sz="1050" spc="5" dirty="0">
                <a:solidFill>
                  <a:srgbClr val="333333"/>
                </a:solidFill>
                <a:latin typeface="宋体" panose="02010600030101010101" pitchFamily="2" charset="-122"/>
                <a:cs typeface="宋体" panose="02010600030101010101" pitchFamily="2" charset="-122"/>
              </a:rPr>
              <a:t>究</a:t>
            </a:r>
            <a:r>
              <a:rPr sz="1050" spc="-5" dirty="0">
                <a:solidFill>
                  <a:srgbClr val="333333"/>
                </a:solidFill>
                <a:latin typeface="宋体" panose="02010600030101010101" pitchFamily="2" charset="-122"/>
                <a:cs typeface="宋体" panose="02010600030101010101" pitchFamily="2" charset="-122"/>
              </a:rPr>
              <a:t>. </a:t>
            </a:r>
            <a:r>
              <a:rPr sz="1050" spc="-10" dirty="0">
                <a:solidFill>
                  <a:srgbClr val="333333"/>
                </a:solidFill>
                <a:latin typeface="宋体" panose="02010600030101010101" pitchFamily="2" charset="-122"/>
                <a:cs typeface="宋体" panose="02010600030101010101" pitchFamily="2" charset="-122"/>
              </a:rPr>
              <a:t>北</a:t>
            </a:r>
            <a:r>
              <a:rPr sz="1050" spc="5" dirty="0">
                <a:solidFill>
                  <a:srgbClr val="333333"/>
                </a:solidFill>
                <a:latin typeface="宋体" panose="02010600030101010101" pitchFamily="2" charset="-122"/>
                <a:cs typeface="宋体" panose="02010600030101010101" pitchFamily="2" charset="-122"/>
              </a:rPr>
              <a:t>京</a:t>
            </a:r>
            <a:r>
              <a:rPr sz="1050" spc="-5" dirty="0">
                <a:solidFill>
                  <a:srgbClr val="333333"/>
                </a:solidFill>
                <a:latin typeface="宋体" panose="02010600030101010101" pitchFamily="2" charset="-122"/>
                <a:cs typeface="宋体" panose="02010600030101010101" pitchFamily="2" charset="-122"/>
              </a:rPr>
              <a:t>:</a:t>
            </a:r>
            <a:r>
              <a:rPr sz="1050" spc="-10" dirty="0">
                <a:solidFill>
                  <a:srgbClr val="333333"/>
                </a:solidFill>
                <a:latin typeface="宋体" panose="02010600030101010101" pitchFamily="2" charset="-122"/>
                <a:cs typeface="宋体" panose="02010600030101010101" pitchFamily="2" charset="-122"/>
              </a:rPr>
              <a:t> 清</a:t>
            </a:r>
            <a:r>
              <a:rPr sz="1050" spc="5" dirty="0">
                <a:solidFill>
                  <a:srgbClr val="333333"/>
                </a:solidFill>
                <a:latin typeface="宋体" panose="02010600030101010101" pitchFamily="2" charset="-122"/>
                <a:cs typeface="宋体" panose="02010600030101010101" pitchFamily="2" charset="-122"/>
              </a:rPr>
              <a:t>华</a:t>
            </a:r>
            <a:r>
              <a:rPr sz="1050" spc="-10" dirty="0">
                <a:solidFill>
                  <a:srgbClr val="333333"/>
                </a:solidFill>
                <a:latin typeface="宋体" panose="02010600030101010101" pitchFamily="2" charset="-122"/>
                <a:cs typeface="宋体" panose="02010600030101010101" pitchFamily="2" charset="-122"/>
              </a:rPr>
              <a:t>大</a:t>
            </a:r>
            <a:r>
              <a:rPr sz="1050" spc="5" dirty="0">
                <a:solidFill>
                  <a:srgbClr val="333333"/>
                </a:solidFill>
                <a:latin typeface="宋体" panose="02010600030101010101" pitchFamily="2" charset="-122"/>
                <a:cs typeface="宋体" panose="02010600030101010101" pitchFamily="2" charset="-122"/>
              </a:rPr>
              <a:t>学</a:t>
            </a:r>
            <a:r>
              <a:rPr sz="1050" spc="-10" dirty="0">
                <a:solidFill>
                  <a:srgbClr val="333333"/>
                </a:solidFill>
                <a:latin typeface="宋体" panose="02010600030101010101" pitchFamily="2" charset="-122"/>
                <a:cs typeface="宋体" panose="02010600030101010101" pitchFamily="2" charset="-122"/>
              </a:rPr>
              <a:t>出</a:t>
            </a:r>
            <a:r>
              <a:rPr sz="1050" spc="5" dirty="0">
                <a:solidFill>
                  <a:srgbClr val="333333"/>
                </a:solidFill>
                <a:latin typeface="宋体" panose="02010600030101010101" pitchFamily="2" charset="-122"/>
                <a:cs typeface="宋体" panose="02010600030101010101" pitchFamily="2" charset="-122"/>
              </a:rPr>
              <a:t>版社</a:t>
            </a:r>
            <a:r>
              <a:rPr sz="1050" spc="-5" dirty="0">
                <a:solidFill>
                  <a:srgbClr val="333333"/>
                </a:solidFill>
                <a:latin typeface="宋体" panose="02010600030101010101" pitchFamily="2" charset="-122"/>
                <a:cs typeface="宋体" panose="02010600030101010101" pitchFamily="2" charset="-122"/>
              </a:rPr>
              <a:t>.(2020)</a:t>
            </a:r>
            <a:endParaRPr sz="1050">
              <a:latin typeface="宋体" panose="02010600030101010101" pitchFamily="2" charset="-122"/>
              <a:cs typeface="宋体" panose="02010600030101010101" pitchFamily="2" charset="-122"/>
            </a:endParaRPr>
          </a:p>
          <a:p>
            <a:pPr marL="12700" marR="6350">
              <a:lnSpc>
                <a:spcPct val="186000"/>
              </a:lnSpc>
              <a:buAutoNum type="arabicPlain"/>
              <a:tabLst>
                <a:tab pos="345440" algn="l"/>
              </a:tabLst>
            </a:pPr>
            <a:r>
              <a:rPr sz="1050" spc="-5" dirty="0">
                <a:solidFill>
                  <a:srgbClr val="333333"/>
                </a:solidFill>
                <a:latin typeface="宋体" panose="02010600030101010101" pitchFamily="2" charset="-122"/>
                <a:cs typeface="宋体" panose="02010600030101010101" pitchFamily="2" charset="-122"/>
              </a:rPr>
              <a:t>王</a:t>
            </a:r>
            <a:r>
              <a:rPr sz="1050" spc="-6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靖</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超</a:t>
            </a:r>
            <a:r>
              <a:rPr sz="1050" spc="-6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a:t>
            </a:r>
            <a:r>
              <a:rPr sz="1050" spc="45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基</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于</a:t>
            </a:r>
            <a:r>
              <a:rPr sz="1050" spc="20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JMeter</a:t>
            </a:r>
            <a:r>
              <a:rPr sz="1050" spc="19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的</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应</a:t>
            </a:r>
            <a:r>
              <a:rPr sz="1050" spc="-6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用</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软</a:t>
            </a:r>
            <a:r>
              <a:rPr sz="1050" spc="-6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件</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性</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能</a:t>
            </a:r>
            <a:r>
              <a:rPr sz="1050" spc="-6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测</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试</a:t>
            </a:r>
            <a:r>
              <a:rPr sz="1050" spc="-6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研</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究</a:t>
            </a:r>
            <a:r>
              <a:rPr sz="1050" spc="-65" dirty="0">
                <a:solidFill>
                  <a:srgbClr val="333333"/>
                </a:solidFill>
                <a:latin typeface="宋体" panose="02010600030101010101" pitchFamily="2" charset="-122"/>
                <a:cs typeface="宋体" panose="02010600030101010101" pitchFamily="2" charset="-122"/>
              </a:rPr>
              <a:t> </a:t>
            </a:r>
            <a:r>
              <a:rPr sz="1050" dirty="0">
                <a:solidFill>
                  <a:srgbClr val="333333"/>
                </a:solidFill>
                <a:latin typeface="宋体" panose="02010600030101010101" pitchFamily="2" charset="-122"/>
                <a:cs typeface="宋体" panose="02010600030101010101" pitchFamily="2" charset="-122"/>
              </a:rPr>
              <a:t>[D].</a:t>
            </a:r>
            <a:r>
              <a:rPr sz="1050" spc="-6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华</a:t>
            </a:r>
            <a:r>
              <a:rPr sz="1050" spc="-6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北</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电</a:t>
            </a:r>
            <a:r>
              <a:rPr sz="1050" spc="-6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力</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大</a:t>
            </a:r>
            <a:r>
              <a:rPr sz="1050" spc="-6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学</a:t>
            </a:r>
            <a:r>
              <a:rPr sz="1050" spc="-6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a:t>
            </a:r>
            <a:r>
              <a:rPr sz="1050" spc="-6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北 </a:t>
            </a:r>
            <a:r>
              <a:rPr sz="1050" spc="-10" dirty="0">
                <a:solidFill>
                  <a:srgbClr val="333333"/>
                </a:solidFill>
                <a:latin typeface="宋体" panose="02010600030101010101" pitchFamily="2" charset="-122"/>
                <a:cs typeface="宋体" panose="02010600030101010101" pitchFamily="2" charset="-122"/>
              </a:rPr>
              <a:t>京</a:t>
            </a:r>
            <a:r>
              <a:rPr sz="1050" spc="-5" dirty="0">
                <a:solidFill>
                  <a:srgbClr val="333333"/>
                </a:solidFill>
                <a:latin typeface="宋体" panose="02010600030101010101" pitchFamily="2" charset="-122"/>
                <a:cs typeface="宋体" panose="02010600030101010101" pitchFamily="2" charset="-122"/>
              </a:rPr>
              <a:t>),2024.DOI:10.27140/d.cnki.ghbbu.2023.000820.</a:t>
            </a:r>
            <a:endParaRPr sz="1050">
              <a:latin typeface="宋体" panose="02010600030101010101" pitchFamily="2" charset="-122"/>
              <a:cs typeface="宋体" panose="02010600030101010101" pitchFamily="2" charset="-122"/>
            </a:endParaRPr>
          </a:p>
          <a:p>
            <a:pPr marL="12700" marR="5715">
              <a:lnSpc>
                <a:spcPct val="186000"/>
              </a:lnSpc>
              <a:buAutoNum type="arabicPlain"/>
              <a:tabLst>
                <a:tab pos="345440" algn="l"/>
              </a:tabLst>
            </a:pPr>
            <a:r>
              <a:rPr sz="1050" dirty="0">
                <a:solidFill>
                  <a:srgbClr val="333333"/>
                </a:solidFill>
                <a:latin typeface="宋体" panose="02010600030101010101" pitchFamily="2" charset="-122"/>
                <a:cs typeface="宋体" panose="02010600030101010101" pitchFamily="2" charset="-122"/>
              </a:rPr>
              <a:t>Yang Y.Design and </a:t>
            </a:r>
            <a:r>
              <a:rPr sz="1050" spc="-5" dirty="0">
                <a:solidFill>
                  <a:srgbClr val="333333"/>
                </a:solidFill>
                <a:latin typeface="宋体" panose="02010600030101010101" pitchFamily="2" charset="-122"/>
                <a:cs typeface="宋体" panose="02010600030101010101" pitchFamily="2" charset="-122"/>
              </a:rPr>
              <a:t>Implementation </a:t>
            </a:r>
            <a:r>
              <a:rPr sz="1050" dirty="0">
                <a:solidFill>
                  <a:srgbClr val="333333"/>
                </a:solidFill>
                <a:latin typeface="宋体" panose="02010600030101010101" pitchFamily="2" charset="-122"/>
                <a:cs typeface="宋体" panose="02010600030101010101" pitchFamily="2" charset="-122"/>
              </a:rPr>
              <a:t>of </a:t>
            </a:r>
            <a:r>
              <a:rPr sz="1050" spc="-5" dirty="0">
                <a:solidFill>
                  <a:srgbClr val="333333"/>
                </a:solidFill>
                <a:latin typeface="宋体" panose="02010600030101010101" pitchFamily="2" charset="-122"/>
                <a:cs typeface="宋体" panose="02010600030101010101" pitchFamily="2" charset="-122"/>
              </a:rPr>
              <a:t>Student Information Management System Based </a:t>
            </a:r>
            <a:r>
              <a:rPr sz="1050" dirty="0">
                <a:solidFill>
                  <a:srgbClr val="333333"/>
                </a:solidFill>
                <a:latin typeface="宋体" panose="02010600030101010101" pitchFamily="2" charset="-122"/>
                <a:cs typeface="宋体" panose="02010600030101010101" pitchFamily="2" charset="-122"/>
              </a:rPr>
              <a:t>on  </a:t>
            </a:r>
            <a:r>
              <a:rPr sz="1050" spc="-5" dirty="0">
                <a:solidFill>
                  <a:srgbClr val="333333"/>
                </a:solidFill>
                <a:latin typeface="宋体" panose="02010600030101010101" pitchFamily="2" charset="-122"/>
                <a:cs typeface="宋体" panose="02010600030101010101" pitchFamily="2" charset="-122"/>
              </a:rPr>
              <a:t>Springboot </a:t>
            </a:r>
            <a:r>
              <a:rPr sz="1050" dirty="0">
                <a:solidFill>
                  <a:srgbClr val="333333"/>
                </a:solidFill>
                <a:latin typeface="宋体" panose="02010600030101010101" pitchFamily="2" charset="-122"/>
                <a:cs typeface="宋体" panose="02010600030101010101" pitchFamily="2" charset="-122"/>
              </a:rPr>
              <a:t>[J]. </a:t>
            </a:r>
            <a:r>
              <a:rPr sz="1050" spc="-5" dirty="0">
                <a:solidFill>
                  <a:srgbClr val="333333"/>
                </a:solidFill>
                <a:latin typeface="宋体" panose="02010600030101010101" pitchFamily="2" charset="-122"/>
                <a:cs typeface="宋体" panose="02010600030101010101" pitchFamily="2" charset="-122"/>
              </a:rPr>
              <a:t>Advances </a:t>
            </a:r>
            <a:r>
              <a:rPr sz="1050" dirty="0">
                <a:solidFill>
                  <a:srgbClr val="333333"/>
                </a:solidFill>
                <a:latin typeface="宋体" panose="02010600030101010101" pitchFamily="2" charset="-122"/>
                <a:cs typeface="宋体" panose="02010600030101010101" pitchFamily="2" charset="-122"/>
              </a:rPr>
              <a:t>in </a:t>
            </a:r>
            <a:r>
              <a:rPr sz="1050" spc="-5" dirty="0">
                <a:solidFill>
                  <a:srgbClr val="333333"/>
                </a:solidFill>
                <a:latin typeface="宋体" panose="02010600030101010101" pitchFamily="2" charset="-122"/>
                <a:cs typeface="宋体" panose="02010600030101010101" pitchFamily="2" charset="-122"/>
              </a:rPr>
              <a:t>Computer, Signals </a:t>
            </a:r>
            <a:r>
              <a:rPr sz="1050" dirty="0">
                <a:solidFill>
                  <a:srgbClr val="333333"/>
                </a:solidFill>
                <a:latin typeface="宋体" panose="02010600030101010101" pitchFamily="2" charset="-122"/>
                <a:cs typeface="宋体" panose="02010600030101010101" pitchFamily="2" charset="-122"/>
              </a:rPr>
              <a:t>and Systems, </a:t>
            </a:r>
            <a:r>
              <a:rPr sz="1050" spc="-5" dirty="0">
                <a:solidFill>
                  <a:srgbClr val="333333"/>
                </a:solidFill>
                <a:latin typeface="宋体" panose="02010600030101010101" pitchFamily="2" charset="-122"/>
                <a:cs typeface="宋体" panose="02010600030101010101" pitchFamily="2" charset="-122"/>
              </a:rPr>
              <a:t>2022,</a:t>
            </a:r>
            <a:r>
              <a:rPr sz="105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6</a:t>
            </a:r>
            <a:endParaRPr sz="1050">
              <a:latin typeface="宋体" panose="02010600030101010101" pitchFamily="2" charset="-122"/>
              <a:cs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823975" y="528955"/>
            <a:ext cx="5884545" cy="2403475"/>
          </a:xfrm>
          <a:prstGeom prst="rect">
            <a:avLst/>
          </a:prstGeom>
        </p:spPr>
        <p:txBody>
          <a:bodyPr vert="horz" wrap="square" lIns="0" tIns="12700" rIns="0" bIns="0" rtlCol="0">
            <a:spAutoFit/>
          </a:bodyPr>
          <a:lstStyle/>
          <a:p>
            <a:pPr marL="303530"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spcBef>
                <a:spcPts val="45"/>
              </a:spcBef>
            </a:pPr>
            <a:endParaRPr sz="950">
              <a:latin typeface="宋体" panose="02010600030101010101" pitchFamily="2" charset="-122"/>
              <a:cs typeface="宋体" panose="02010600030101010101" pitchFamily="2" charset="-122"/>
            </a:endParaRPr>
          </a:p>
          <a:p>
            <a:pPr marL="12700" marR="5080" algn="just">
              <a:lnSpc>
                <a:spcPct val="186000"/>
              </a:lnSpc>
              <a:buClr>
                <a:srgbClr val="000000"/>
              </a:buClr>
              <a:buAutoNum type="arabicPlain" startAt="21"/>
              <a:tabLst>
                <a:tab pos="345440" algn="l"/>
              </a:tabLst>
            </a:pPr>
            <a:r>
              <a:rPr sz="1050" spc="-5" dirty="0">
                <a:solidFill>
                  <a:srgbClr val="333333"/>
                </a:solidFill>
                <a:latin typeface="宋体" panose="02010600030101010101" pitchFamily="2" charset="-122"/>
                <a:cs typeface="宋体" panose="02010600030101010101" pitchFamily="2" charset="-122"/>
              </a:rPr>
              <a:t>Yuqing Zhu.Transaction Support over Redis: </a:t>
            </a:r>
            <a:r>
              <a:rPr sz="1050" dirty="0">
                <a:solidFill>
                  <a:srgbClr val="333333"/>
                </a:solidFill>
                <a:latin typeface="宋体" panose="02010600030101010101" pitchFamily="2" charset="-122"/>
                <a:cs typeface="宋体" panose="02010600030101010101" pitchFamily="2" charset="-122"/>
              </a:rPr>
              <a:t>An </a:t>
            </a:r>
            <a:r>
              <a:rPr sz="1050" spc="-5" dirty="0">
                <a:solidFill>
                  <a:srgbClr val="333333"/>
                </a:solidFill>
                <a:latin typeface="宋体" panose="02010600030101010101" pitchFamily="2" charset="-122"/>
                <a:cs typeface="宋体" panose="02010600030101010101" pitchFamily="2" charset="-122"/>
              </a:rPr>
              <a:t>Overview.Computer Vision </a:t>
            </a:r>
            <a:r>
              <a:rPr sz="1050" dirty="0">
                <a:solidFill>
                  <a:srgbClr val="333333"/>
                </a:solidFill>
                <a:latin typeface="宋体" panose="02010600030101010101" pitchFamily="2" charset="-122"/>
                <a:cs typeface="宋体" panose="02010600030101010101" pitchFamily="2" charset="-122"/>
              </a:rPr>
              <a:t>and </a:t>
            </a:r>
            <a:r>
              <a:rPr sz="1050" spc="-5" dirty="0">
                <a:solidFill>
                  <a:srgbClr val="333333"/>
                </a:solidFill>
                <a:latin typeface="宋体" panose="02010600030101010101" pitchFamily="2" charset="-122"/>
                <a:cs typeface="宋体" panose="02010600030101010101" pitchFamily="2" charset="-122"/>
              </a:rPr>
              <a:t>Pattern  Recognition.2017</a:t>
            </a:r>
            <a:endParaRPr sz="1050">
              <a:latin typeface="宋体" panose="02010600030101010101" pitchFamily="2" charset="-122"/>
              <a:cs typeface="宋体" panose="02010600030101010101" pitchFamily="2" charset="-122"/>
            </a:endParaRPr>
          </a:p>
          <a:p>
            <a:pPr marL="12700" marR="5715" algn="just">
              <a:lnSpc>
                <a:spcPct val="186000"/>
              </a:lnSpc>
              <a:spcBef>
                <a:spcPts val="5"/>
              </a:spcBef>
              <a:buAutoNum type="arabicPlain" startAt="21"/>
              <a:tabLst>
                <a:tab pos="345440" algn="l"/>
              </a:tabLst>
            </a:pPr>
            <a:r>
              <a:rPr sz="1050" spc="110" dirty="0">
                <a:latin typeface="宋体" panose="02010600030101010101" pitchFamily="2" charset="-122"/>
                <a:cs typeface="宋体" panose="02010600030101010101" pitchFamily="2" charset="-122"/>
              </a:rPr>
              <a:t>霍育</a:t>
            </a:r>
            <a:r>
              <a:rPr sz="1050" spc="125" dirty="0">
                <a:latin typeface="宋体" panose="02010600030101010101" pitchFamily="2" charset="-122"/>
                <a:cs typeface="宋体" panose="02010600030101010101" pitchFamily="2" charset="-122"/>
              </a:rPr>
              <a:t>福</a:t>
            </a:r>
            <a:r>
              <a:rPr sz="1050" spc="-5" dirty="0">
                <a:latin typeface="宋体" panose="02010600030101010101" pitchFamily="2" charset="-122"/>
                <a:cs typeface="宋体" panose="02010600030101010101" pitchFamily="2" charset="-122"/>
              </a:rPr>
              <a:t>,</a:t>
            </a:r>
            <a:r>
              <a:rPr sz="1050" spc="-425" dirty="0">
                <a:latin typeface="宋体" panose="02010600030101010101" pitchFamily="2" charset="-122"/>
                <a:cs typeface="宋体" panose="02010600030101010101" pitchFamily="2" charset="-122"/>
              </a:rPr>
              <a:t> </a:t>
            </a:r>
            <a:r>
              <a:rPr sz="1050" spc="110" dirty="0">
                <a:latin typeface="宋体" panose="02010600030101010101" pitchFamily="2" charset="-122"/>
                <a:cs typeface="宋体" panose="02010600030101010101" pitchFamily="2" charset="-122"/>
              </a:rPr>
              <a:t>金蓓弘</a:t>
            </a:r>
            <a:r>
              <a:rPr sz="1050" spc="-5" dirty="0">
                <a:latin typeface="宋体" panose="02010600030101010101" pitchFamily="2" charset="-122"/>
                <a:cs typeface="宋体" panose="02010600030101010101" pitchFamily="2" charset="-122"/>
              </a:rPr>
              <a:t>,</a:t>
            </a:r>
            <a:r>
              <a:rPr sz="1050" spc="-409" dirty="0">
                <a:latin typeface="宋体" panose="02010600030101010101" pitchFamily="2" charset="-122"/>
                <a:cs typeface="宋体" panose="02010600030101010101" pitchFamily="2" charset="-122"/>
              </a:rPr>
              <a:t> </a:t>
            </a:r>
            <a:r>
              <a:rPr sz="1050" spc="110" dirty="0">
                <a:latin typeface="宋体" panose="02010600030101010101" pitchFamily="2" charset="-122"/>
                <a:cs typeface="宋体" panose="02010600030101010101" pitchFamily="2" charset="-122"/>
              </a:rPr>
              <a:t>廖肇翊</a:t>
            </a:r>
            <a:r>
              <a:rPr sz="1050" spc="-5" dirty="0">
                <a:latin typeface="宋体" panose="02010600030101010101" pitchFamily="2" charset="-122"/>
                <a:cs typeface="宋体" panose="02010600030101010101" pitchFamily="2" charset="-122"/>
              </a:rPr>
              <a:t>.</a:t>
            </a:r>
            <a:r>
              <a:rPr sz="1050" spc="-425" dirty="0">
                <a:latin typeface="宋体" panose="02010600030101010101" pitchFamily="2" charset="-122"/>
                <a:cs typeface="宋体" panose="02010600030101010101" pitchFamily="2" charset="-122"/>
              </a:rPr>
              <a:t> </a:t>
            </a:r>
            <a:r>
              <a:rPr sz="1050" spc="110" dirty="0">
                <a:latin typeface="宋体" panose="02010600030101010101" pitchFamily="2" charset="-122"/>
                <a:cs typeface="宋体" panose="02010600030101010101" pitchFamily="2" charset="-122"/>
              </a:rPr>
              <a:t>多模态信息增</a:t>
            </a:r>
            <a:r>
              <a:rPr sz="1050" spc="125" dirty="0">
                <a:latin typeface="宋体" panose="02010600030101010101" pitchFamily="2" charset="-122"/>
                <a:cs typeface="宋体" panose="02010600030101010101" pitchFamily="2" charset="-122"/>
              </a:rPr>
              <a:t>强</a:t>
            </a:r>
            <a:r>
              <a:rPr sz="1050" spc="110" dirty="0">
                <a:latin typeface="宋体" panose="02010600030101010101" pitchFamily="2" charset="-122"/>
                <a:cs typeface="宋体" panose="02010600030101010101" pitchFamily="2" charset="-122"/>
              </a:rPr>
              <a:t>得短视频推荐模型</a:t>
            </a:r>
            <a:r>
              <a:rPr sz="1050" spc="-5" dirty="0">
                <a:latin typeface="宋体" panose="02010600030101010101" pitchFamily="2" charset="-122"/>
                <a:cs typeface="宋体" panose="02010600030101010101" pitchFamily="2" charset="-122"/>
              </a:rPr>
              <a:t>[J/OL].</a:t>
            </a:r>
            <a:r>
              <a:rPr sz="1050" spc="-425" dirty="0">
                <a:latin typeface="宋体" panose="02010600030101010101" pitchFamily="2" charset="-122"/>
                <a:cs typeface="宋体" panose="02010600030101010101" pitchFamily="2" charset="-122"/>
              </a:rPr>
              <a:t> </a:t>
            </a:r>
            <a:r>
              <a:rPr sz="1050" spc="110" dirty="0">
                <a:latin typeface="宋体" panose="02010600030101010101" pitchFamily="2" charset="-122"/>
                <a:cs typeface="宋体" panose="02010600030101010101" pitchFamily="2" charset="-122"/>
              </a:rPr>
              <a:t>浙江大学学</a:t>
            </a:r>
            <a:r>
              <a:rPr sz="1050" spc="125" dirty="0">
                <a:latin typeface="宋体" panose="02010600030101010101" pitchFamily="2" charset="-122"/>
                <a:cs typeface="宋体" panose="02010600030101010101" pitchFamily="2" charset="-122"/>
              </a:rPr>
              <a:t>报</a:t>
            </a:r>
            <a:r>
              <a:rPr sz="1050" spc="-5" dirty="0">
                <a:latin typeface="宋体" panose="02010600030101010101" pitchFamily="2" charset="-122"/>
                <a:cs typeface="宋体" panose="02010600030101010101" pitchFamily="2" charset="-122"/>
              </a:rPr>
              <a:t>(</a:t>
            </a:r>
            <a:r>
              <a:rPr sz="1050" spc="-425" dirty="0">
                <a:latin typeface="宋体" panose="02010600030101010101" pitchFamily="2" charset="-122"/>
                <a:cs typeface="宋体" panose="02010600030101010101" pitchFamily="2" charset="-122"/>
              </a:rPr>
              <a:t> </a:t>
            </a:r>
            <a:r>
              <a:rPr sz="1050" spc="110" dirty="0">
                <a:latin typeface="宋体" panose="02010600030101010101" pitchFamily="2" charset="-122"/>
                <a:cs typeface="宋体" panose="02010600030101010101" pitchFamily="2" charset="-122"/>
              </a:rPr>
              <a:t>工</a:t>
            </a:r>
            <a:r>
              <a:rPr sz="1050" spc="-5" dirty="0">
                <a:latin typeface="宋体" panose="02010600030101010101" pitchFamily="2" charset="-122"/>
                <a:cs typeface="宋体" panose="02010600030101010101" pitchFamily="2" charset="-122"/>
              </a:rPr>
              <a:t>学 </a:t>
            </a:r>
            <a:r>
              <a:rPr sz="1050" spc="-10" dirty="0">
                <a:latin typeface="宋体" panose="02010600030101010101" pitchFamily="2" charset="-122"/>
                <a:cs typeface="宋体" panose="02010600030101010101" pitchFamily="2" charset="-122"/>
              </a:rPr>
              <a:t>版</a:t>
            </a:r>
            <a:r>
              <a:rPr sz="1050" spc="-5" dirty="0">
                <a:latin typeface="宋体" panose="02010600030101010101" pitchFamily="2" charset="-122"/>
                <a:cs typeface="宋体" panose="02010600030101010101" pitchFamily="2" charset="-122"/>
              </a:rPr>
              <a:t>):1-11[2024-05-01].</a:t>
            </a:r>
            <a:endParaRPr sz="1050">
              <a:latin typeface="宋体" panose="02010600030101010101" pitchFamily="2" charset="-122"/>
              <a:cs typeface="宋体" panose="02010600030101010101" pitchFamily="2" charset="-122"/>
            </a:endParaRPr>
          </a:p>
          <a:p>
            <a:pPr marL="12700" marR="5080" algn="just">
              <a:lnSpc>
                <a:spcPct val="186000"/>
              </a:lnSpc>
              <a:buAutoNum type="arabicPlain" startAt="21"/>
              <a:tabLst>
                <a:tab pos="345440" algn="l"/>
              </a:tabLst>
            </a:pPr>
            <a:r>
              <a:rPr sz="1050" spc="-5" dirty="0">
                <a:solidFill>
                  <a:srgbClr val="333333"/>
                </a:solidFill>
                <a:latin typeface="宋体" panose="02010600030101010101" pitchFamily="2" charset="-122"/>
                <a:cs typeface="宋体" panose="02010600030101010101" pitchFamily="2" charset="-122"/>
              </a:rPr>
              <a:t>Bastian </a:t>
            </a:r>
            <a:r>
              <a:rPr sz="1050" dirty="0">
                <a:solidFill>
                  <a:srgbClr val="333333"/>
                </a:solidFill>
                <a:latin typeface="宋体" panose="02010600030101010101" pitchFamily="2" charset="-122"/>
                <a:cs typeface="宋体" panose="02010600030101010101" pitchFamily="2" charset="-122"/>
              </a:rPr>
              <a:t>Greshake </a:t>
            </a:r>
            <a:r>
              <a:rPr sz="1050" spc="-5" dirty="0">
                <a:solidFill>
                  <a:srgbClr val="333333"/>
                </a:solidFill>
                <a:latin typeface="宋体" panose="02010600030101010101" pitchFamily="2" charset="-122"/>
                <a:cs typeface="宋体" panose="02010600030101010101" pitchFamily="2" charset="-122"/>
              </a:rPr>
              <a:t>Tzovaras Bastian </a:t>
            </a:r>
            <a:r>
              <a:rPr sz="1050" dirty="0">
                <a:solidFill>
                  <a:srgbClr val="333333"/>
                </a:solidFill>
                <a:latin typeface="宋体" panose="02010600030101010101" pitchFamily="2" charset="-122"/>
                <a:cs typeface="宋体" panose="02010600030101010101" pitchFamily="2" charset="-122"/>
              </a:rPr>
              <a:t>Greshake </a:t>
            </a:r>
            <a:r>
              <a:rPr sz="1050" spc="-5" dirty="0">
                <a:solidFill>
                  <a:srgbClr val="333333"/>
                </a:solidFill>
                <a:latin typeface="宋体" panose="02010600030101010101" pitchFamily="2" charset="-122"/>
                <a:cs typeface="宋体" panose="02010600030101010101" pitchFamily="2" charset="-122"/>
              </a:rPr>
              <a:t>Tzovaras.Co-Designing a wiki-based  community</a:t>
            </a:r>
            <a:r>
              <a:rPr sz="1050" spc="-229"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knowledge</a:t>
            </a:r>
            <a:r>
              <a:rPr sz="1050" spc="-220"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management</a:t>
            </a:r>
            <a:r>
              <a:rPr sz="1050" spc="-229"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system</a:t>
            </a:r>
            <a:r>
              <a:rPr sz="1050" spc="-225" dirty="0">
                <a:solidFill>
                  <a:srgbClr val="333333"/>
                </a:solidFill>
                <a:latin typeface="宋体" panose="02010600030101010101" pitchFamily="2" charset="-122"/>
                <a:cs typeface="宋体" panose="02010600030101010101" pitchFamily="2" charset="-122"/>
              </a:rPr>
              <a:t> </a:t>
            </a:r>
            <a:r>
              <a:rPr sz="1050" dirty="0">
                <a:solidFill>
                  <a:srgbClr val="333333"/>
                </a:solidFill>
                <a:latin typeface="宋体" panose="02010600030101010101" pitchFamily="2" charset="-122"/>
                <a:cs typeface="宋体" panose="02010600030101010101" pitchFamily="2" charset="-122"/>
              </a:rPr>
              <a:t>for</a:t>
            </a:r>
            <a:r>
              <a:rPr sz="1050" spc="-229" dirty="0">
                <a:solidFill>
                  <a:srgbClr val="333333"/>
                </a:solidFill>
                <a:latin typeface="宋体" panose="02010600030101010101" pitchFamily="2" charset="-122"/>
                <a:cs typeface="宋体" panose="02010600030101010101" pitchFamily="2" charset="-122"/>
              </a:rPr>
              <a:t> </a:t>
            </a:r>
            <a:r>
              <a:rPr sz="1050" dirty="0">
                <a:solidFill>
                  <a:srgbClr val="333333"/>
                </a:solidFill>
                <a:latin typeface="宋体" panose="02010600030101010101" pitchFamily="2" charset="-122"/>
                <a:cs typeface="宋体" panose="02010600030101010101" pitchFamily="2" charset="-122"/>
              </a:rPr>
              <a:t>personal</a:t>
            </a:r>
            <a:r>
              <a:rPr sz="1050" spc="-229" dirty="0">
                <a:solidFill>
                  <a:srgbClr val="333333"/>
                </a:solidFill>
                <a:latin typeface="宋体" panose="02010600030101010101" pitchFamily="2" charset="-122"/>
                <a:cs typeface="宋体" panose="02010600030101010101" pitchFamily="2" charset="-122"/>
              </a:rPr>
              <a:t> </a:t>
            </a:r>
            <a:r>
              <a:rPr sz="1050" dirty="0">
                <a:solidFill>
                  <a:srgbClr val="333333"/>
                </a:solidFill>
                <a:latin typeface="宋体" panose="02010600030101010101" pitchFamily="2" charset="-122"/>
                <a:cs typeface="宋体" panose="02010600030101010101" pitchFamily="2" charset="-122"/>
              </a:rPr>
              <a:t>science.</a:t>
            </a:r>
            <a:r>
              <a:rPr sz="1050" spc="-229"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Human-Computer</a:t>
            </a:r>
            <a:r>
              <a:rPr sz="1050" spc="-225"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Interaction.</a:t>
            </a:r>
            <a:r>
              <a:rPr sz="1050" spc="-229" dirty="0">
                <a:solidFill>
                  <a:srgbClr val="333333"/>
                </a:solidFill>
                <a:latin typeface="宋体" panose="02010600030101010101" pitchFamily="2" charset="-122"/>
                <a:cs typeface="宋体" panose="02010600030101010101" pitchFamily="2" charset="-122"/>
              </a:rPr>
              <a:t> </a:t>
            </a:r>
            <a:r>
              <a:rPr sz="1050" spc="-5" dirty="0">
                <a:solidFill>
                  <a:srgbClr val="333333"/>
                </a:solidFill>
                <a:latin typeface="宋体" panose="02010600030101010101" pitchFamily="2" charset="-122"/>
                <a:cs typeface="宋体" panose="02010600030101010101" pitchFamily="2" charset="-122"/>
              </a:rPr>
              <a:t>Thu,  </a:t>
            </a:r>
            <a:r>
              <a:rPr sz="1050" dirty="0">
                <a:solidFill>
                  <a:srgbClr val="333333"/>
                </a:solidFill>
                <a:latin typeface="宋体" panose="02010600030101010101" pitchFamily="2" charset="-122"/>
                <a:cs typeface="宋体" panose="02010600030101010101" pitchFamily="2" charset="-122"/>
              </a:rPr>
              <a:t>15 Feb 2024 </a:t>
            </a:r>
            <a:r>
              <a:rPr sz="1050" spc="-5" dirty="0">
                <a:solidFill>
                  <a:srgbClr val="333333"/>
                </a:solidFill>
                <a:latin typeface="宋体" panose="02010600030101010101" pitchFamily="2" charset="-122"/>
                <a:cs typeface="宋体" panose="02010600030101010101" pitchFamily="2" charset="-122"/>
              </a:rPr>
              <a:t>08:54:18</a:t>
            </a:r>
            <a:r>
              <a:rPr sz="1050" spc="-25" dirty="0">
                <a:solidFill>
                  <a:srgbClr val="333333"/>
                </a:solidFill>
                <a:latin typeface="宋体" panose="02010600030101010101" pitchFamily="2" charset="-122"/>
                <a:cs typeface="宋体" panose="02010600030101010101" pitchFamily="2" charset="-122"/>
              </a:rPr>
              <a:t> </a:t>
            </a:r>
            <a:r>
              <a:rPr sz="1050" dirty="0">
                <a:solidFill>
                  <a:srgbClr val="333333"/>
                </a:solidFill>
                <a:latin typeface="宋体" panose="02010600030101010101" pitchFamily="2" charset="-122"/>
                <a:cs typeface="宋体" panose="02010600030101010101" pitchFamily="2" charset="-122"/>
              </a:rPr>
              <a:t>UTC</a:t>
            </a:r>
            <a:endParaRPr sz="1050">
              <a:latin typeface="宋体" panose="02010600030101010101" pitchFamily="2" charset="-122"/>
              <a:cs typeface="宋体" panose="02010600030101010101" pitchFamily="2" charset="-122"/>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60</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1128775" y="1408430"/>
            <a:ext cx="5656580" cy="5283200"/>
          </a:xfrm>
          <a:prstGeom prst="rect">
            <a:avLst/>
          </a:prstGeom>
        </p:spPr>
        <p:txBody>
          <a:bodyPr vert="horz" wrap="square" lIns="0" tIns="12065" rIns="0" bIns="0" rtlCol="0">
            <a:spAutoFit/>
          </a:bodyPr>
          <a:lstStyle/>
          <a:p>
            <a:pPr marL="17780" algn="ctr">
              <a:lnSpc>
                <a:spcPct val="100000"/>
              </a:lnSpc>
              <a:spcBef>
                <a:spcPts val="95"/>
              </a:spcBef>
            </a:pPr>
            <a:r>
              <a:rPr sz="1600" b="1" spc="-5" dirty="0">
                <a:latin typeface="黑体" panose="02010609060101010101" charset="-122"/>
                <a:cs typeface="黑体" panose="02010609060101010101" charset="-122"/>
              </a:rPr>
              <a:t>第七</a:t>
            </a:r>
            <a:r>
              <a:rPr sz="1600" b="1" spc="-15" dirty="0">
                <a:latin typeface="黑体" panose="02010609060101010101" charset="-122"/>
                <a:cs typeface="黑体" panose="02010609060101010101" charset="-122"/>
              </a:rPr>
              <a:t>章</a:t>
            </a:r>
            <a:r>
              <a:rPr sz="1600" b="1" spc="-10" dirty="0">
                <a:latin typeface="黑体" panose="02010609060101010101" charset="-122"/>
                <a:cs typeface="黑体" panose="02010609060101010101" charset="-122"/>
              </a:rPr>
              <a:t> </a:t>
            </a:r>
            <a:r>
              <a:rPr sz="1600" b="1" spc="-15" dirty="0">
                <a:latin typeface="黑体" panose="02010609060101010101" charset="-122"/>
                <a:cs typeface="黑体" panose="02010609060101010101" charset="-122"/>
              </a:rPr>
              <a:t>谢</a:t>
            </a:r>
            <a:r>
              <a:rPr sz="1600" b="1" spc="-5" dirty="0">
                <a:latin typeface="黑体" panose="02010609060101010101" charset="-122"/>
                <a:cs typeface="黑体" panose="02010609060101010101" charset="-122"/>
              </a:rPr>
              <a:t> </a:t>
            </a:r>
            <a:r>
              <a:rPr sz="1600" b="1" spc="-15" dirty="0">
                <a:latin typeface="黑体" panose="02010609060101010101" charset="-122"/>
                <a:cs typeface="黑体" panose="02010609060101010101" charset="-122"/>
              </a:rPr>
              <a:t>辞</a:t>
            </a:r>
            <a:endParaRPr sz="1600">
              <a:latin typeface="黑体" panose="02010609060101010101" charset="-122"/>
              <a:cs typeface="黑体" panose="02010609060101010101" charset="-122"/>
            </a:endParaRPr>
          </a:p>
          <a:p>
            <a:pPr>
              <a:lnSpc>
                <a:spcPct val="100000"/>
              </a:lnSpc>
              <a:spcBef>
                <a:spcPts val="55"/>
              </a:spcBef>
            </a:pPr>
            <a:endParaRPr sz="1550">
              <a:latin typeface="黑体" panose="02010609060101010101" charset="-122"/>
              <a:cs typeface="黑体" panose="02010609060101010101" charset="-122"/>
            </a:endParaRPr>
          </a:p>
          <a:p>
            <a:pPr marL="12700" marR="81280" indent="304800" algn="just">
              <a:lnSpc>
                <a:spcPct val="163000"/>
              </a:lnSpc>
            </a:pPr>
            <a:r>
              <a:rPr sz="1200" spc="20" dirty="0">
                <a:latin typeface="宋体" panose="02010600030101010101" pitchFamily="2" charset="-122"/>
                <a:cs typeface="宋体" panose="02010600030101010101" pitchFamily="2" charset="-122"/>
              </a:rPr>
              <a:t>在此，我要对所有参与这</a:t>
            </a:r>
            <a:r>
              <a:rPr sz="1200" spc="35" dirty="0">
                <a:latin typeface="宋体" panose="02010600030101010101" pitchFamily="2" charset="-122"/>
                <a:cs typeface="宋体" panose="02010600030101010101" pitchFamily="2" charset="-122"/>
              </a:rPr>
              <a:t>个</a:t>
            </a:r>
            <a:r>
              <a:rPr sz="1200" spc="20" dirty="0">
                <a:latin typeface="宋体" panose="02010600030101010101" pitchFamily="2" charset="-122"/>
                <a:cs typeface="宋体" panose="02010600030101010101" pitchFamily="2" charset="-122"/>
              </a:rPr>
              <a:t>基</a:t>
            </a:r>
            <a:r>
              <a:rPr sz="1200" dirty="0">
                <a:latin typeface="宋体" panose="02010600030101010101" pitchFamily="2" charset="-122"/>
                <a:cs typeface="宋体" panose="02010600030101010101" pitchFamily="2" charset="-122"/>
              </a:rPr>
              <a:t>于</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Spring</a:t>
            </a:r>
            <a:r>
              <a:rPr sz="1200" spc="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Boot</a:t>
            </a:r>
            <a:r>
              <a:rPr sz="1200" spc="-29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和</a:t>
            </a:r>
            <a:r>
              <a:rPr sz="1200" spc="-29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ElasticSearch</a:t>
            </a:r>
            <a:r>
              <a:rPr sz="1200" spc="-29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的</a:t>
            </a:r>
            <a:r>
              <a:rPr sz="1200" spc="-27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vlog</a:t>
            </a:r>
            <a:r>
              <a:rPr sz="1200" spc="-290" dirty="0">
                <a:latin typeface="宋体" panose="02010600030101010101" pitchFamily="2" charset="-122"/>
                <a:cs typeface="宋体" panose="02010600030101010101" pitchFamily="2" charset="-122"/>
              </a:rPr>
              <a:t> </a:t>
            </a:r>
            <a:r>
              <a:rPr sz="1200" spc="20" dirty="0">
                <a:latin typeface="宋体" panose="02010600030101010101" pitchFamily="2" charset="-122"/>
                <a:cs typeface="宋体" panose="02010600030101010101" pitchFamily="2" charset="-122"/>
              </a:rPr>
              <a:t>共</a:t>
            </a:r>
            <a:r>
              <a:rPr sz="1200" dirty="0">
                <a:latin typeface="宋体" panose="02010600030101010101" pitchFamily="2" charset="-122"/>
                <a:cs typeface="宋体" panose="02010600030101010101" pitchFamily="2" charset="-122"/>
              </a:rPr>
              <a:t>享 </a:t>
            </a:r>
            <a:r>
              <a:rPr sz="1200" spc="10" dirty="0">
                <a:latin typeface="宋体" panose="02010600030101010101" pitchFamily="2" charset="-122"/>
                <a:cs typeface="宋体" panose="02010600030101010101" pitchFamily="2" charset="-122"/>
              </a:rPr>
              <a:t>平</a:t>
            </a:r>
            <a:r>
              <a:rPr sz="1200" spc="20" dirty="0">
                <a:latin typeface="宋体" panose="02010600030101010101" pitchFamily="2" charset="-122"/>
                <a:cs typeface="宋体" panose="02010600030101010101" pitchFamily="2" charset="-122"/>
              </a:rPr>
              <a:t>台</a:t>
            </a:r>
            <a:r>
              <a:rPr sz="1200" spc="10" dirty="0">
                <a:latin typeface="宋体" panose="02010600030101010101" pitchFamily="2" charset="-122"/>
                <a:cs typeface="宋体" panose="02010600030101010101" pitchFamily="2" charset="-122"/>
              </a:rPr>
              <a:t>设计与</a:t>
            </a:r>
            <a:r>
              <a:rPr sz="1200" spc="20" dirty="0">
                <a:latin typeface="宋体" panose="02010600030101010101" pitchFamily="2" charset="-122"/>
                <a:cs typeface="宋体" panose="02010600030101010101" pitchFamily="2" charset="-122"/>
              </a:rPr>
              <a:t>实</a:t>
            </a:r>
            <a:r>
              <a:rPr sz="1200" spc="10" dirty="0">
                <a:latin typeface="宋体" panose="02010600030101010101" pitchFamily="2" charset="-122"/>
                <a:cs typeface="宋体" panose="02010600030101010101" pitchFamily="2" charset="-122"/>
              </a:rPr>
              <a:t>现过</a:t>
            </a:r>
            <a:r>
              <a:rPr sz="1200" spc="20" dirty="0">
                <a:latin typeface="宋体" panose="02010600030101010101" pitchFamily="2" charset="-122"/>
                <a:cs typeface="宋体" panose="02010600030101010101" pitchFamily="2" charset="-122"/>
              </a:rPr>
              <a:t>程</a:t>
            </a:r>
            <a:r>
              <a:rPr sz="1200" spc="10" dirty="0">
                <a:latin typeface="宋体" panose="02010600030101010101" pitchFamily="2" charset="-122"/>
                <a:cs typeface="宋体" panose="02010600030101010101" pitchFamily="2" charset="-122"/>
              </a:rPr>
              <a:t>的人员</a:t>
            </a:r>
            <a:r>
              <a:rPr sz="1200" spc="20" dirty="0">
                <a:latin typeface="宋体" panose="02010600030101010101" pitchFamily="2" charset="-122"/>
                <a:cs typeface="宋体" panose="02010600030101010101" pitchFamily="2" charset="-122"/>
              </a:rPr>
              <a:t>表</a:t>
            </a:r>
            <a:r>
              <a:rPr sz="1200" spc="10" dirty="0">
                <a:latin typeface="宋体" panose="02010600030101010101" pitchFamily="2" charset="-122"/>
                <a:cs typeface="宋体" panose="02010600030101010101" pitchFamily="2" charset="-122"/>
              </a:rPr>
              <a:t>示由</a:t>
            </a:r>
            <a:r>
              <a:rPr sz="1200" spc="20" dirty="0">
                <a:latin typeface="宋体" panose="02010600030101010101" pitchFamily="2" charset="-122"/>
                <a:cs typeface="宋体" panose="02010600030101010101" pitchFamily="2" charset="-122"/>
              </a:rPr>
              <a:t>衷</a:t>
            </a:r>
            <a:r>
              <a:rPr sz="1200" spc="10" dirty="0">
                <a:latin typeface="宋体" panose="02010600030101010101" pitchFamily="2" charset="-122"/>
                <a:cs typeface="宋体" panose="02010600030101010101" pitchFamily="2" charset="-122"/>
              </a:rPr>
              <a:t>得感谢</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这个</a:t>
            </a:r>
            <a:r>
              <a:rPr sz="1200" spc="20" dirty="0">
                <a:latin typeface="宋体" panose="02010600030101010101" pitchFamily="2" charset="-122"/>
                <a:cs typeface="宋体" panose="02010600030101010101" pitchFamily="2" charset="-122"/>
              </a:rPr>
              <a:t>项</a:t>
            </a:r>
            <a:r>
              <a:rPr sz="1200" spc="10" dirty="0">
                <a:latin typeface="宋体" panose="02010600030101010101" pitchFamily="2" charset="-122"/>
                <a:cs typeface="宋体" panose="02010600030101010101" pitchFamily="2" charset="-122"/>
              </a:rPr>
              <a:t>目得成</a:t>
            </a:r>
            <a:r>
              <a:rPr sz="1200" spc="20" dirty="0">
                <a:latin typeface="宋体" panose="02010600030101010101" pitchFamily="2" charset="-122"/>
                <a:cs typeface="宋体" panose="02010600030101010101" pitchFamily="2" charset="-122"/>
              </a:rPr>
              <a:t>功</a:t>
            </a:r>
            <a:r>
              <a:rPr sz="1200" spc="10" dirty="0">
                <a:latin typeface="宋体" panose="02010600030101010101" pitchFamily="2" charset="-122"/>
                <a:cs typeface="宋体" panose="02010600030101010101" pitchFamily="2" charset="-122"/>
              </a:rPr>
              <a:t>离不</a:t>
            </a:r>
            <a:r>
              <a:rPr sz="1200" spc="20" dirty="0">
                <a:latin typeface="宋体" panose="02010600030101010101" pitchFamily="2" charset="-122"/>
                <a:cs typeface="宋体" panose="02010600030101010101" pitchFamily="2" charset="-122"/>
              </a:rPr>
              <a:t>开</a:t>
            </a:r>
            <a:r>
              <a:rPr sz="1200" spc="10" dirty="0">
                <a:latin typeface="宋体" panose="02010600030101010101" pitchFamily="2" charset="-122"/>
                <a:cs typeface="宋体" panose="02010600030101010101" pitchFamily="2" charset="-122"/>
              </a:rPr>
              <a:t>大家得</a:t>
            </a:r>
            <a:r>
              <a:rPr sz="1200" spc="20" dirty="0">
                <a:latin typeface="宋体" panose="02010600030101010101" pitchFamily="2" charset="-122"/>
                <a:cs typeface="宋体" panose="02010600030101010101" pitchFamily="2" charset="-122"/>
              </a:rPr>
              <a:t>共</a:t>
            </a:r>
            <a:r>
              <a:rPr sz="1200" spc="10" dirty="0">
                <a:latin typeface="宋体" panose="02010600030101010101" pitchFamily="2" charset="-122"/>
                <a:cs typeface="宋体" panose="02010600030101010101" pitchFamily="2" charset="-122"/>
              </a:rPr>
              <a:t>同</a:t>
            </a:r>
            <a:r>
              <a:rPr sz="1200" dirty="0">
                <a:latin typeface="宋体" panose="02010600030101010101" pitchFamily="2" charset="-122"/>
                <a:cs typeface="宋体" panose="02010600030101010101" pitchFamily="2" charset="-122"/>
              </a:rPr>
              <a:t>努 力和智慧。</a:t>
            </a:r>
            <a:endParaRPr sz="1200">
              <a:latin typeface="宋体" panose="02010600030101010101" pitchFamily="2" charset="-122"/>
              <a:cs typeface="宋体" panose="02010600030101010101" pitchFamily="2" charset="-122"/>
            </a:endParaRPr>
          </a:p>
          <a:p>
            <a:pPr marL="12700" marR="81280" indent="304800" algn="just">
              <a:lnSpc>
                <a:spcPct val="163000"/>
              </a:lnSpc>
            </a:pPr>
            <a:r>
              <a:rPr sz="1200" spc="10" dirty="0">
                <a:latin typeface="宋体" panose="02010600030101010101" pitchFamily="2" charset="-122"/>
                <a:cs typeface="宋体" panose="02010600030101010101" pitchFamily="2" charset="-122"/>
              </a:rPr>
              <a:t>在</a:t>
            </a:r>
            <a:r>
              <a:rPr sz="1200" spc="20" dirty="0">
                <a:latin typeface="宋体" panose="02010600030101010101" pitchFamily="2" charset="-122"/>
                <a:cs typeface="宋体" panose="02010600030101010101" pitchFamily="2" charset="-122"/>
              </a:rPr>
              <a:t>这</a:t>
            </a:r>
            <a:r>
              <a:rPr sz="1200" spc="10" dirty="0">
                <a:latin typeface="宋体" panose="02010600030101010101" pitchFamily="2" charset="-122"/>
                <a:cs typeface="宋体" panose="02010600030101010101" pitchFamily="2" charset="-122"/>
              </a:rPr>
              <a:t>特殊</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时</a:t>
            </a:r>
            <a:r>
              <a:rPr sz="1200" spc="20" dirty="0">
                <a:latin typeface="宋体" panose="02010600030101010101" pitchFamily="2" charset="-122"/>
                <a:cs typeface="宋体" panose="02010600030101010101" pitchFamily="2" charset="-122"/>
              </a:rPr>
              <a:t>刻</a:t>
            </a:r>
            <a:r>
              <a:rPr sz="1200" spc="10" dirty="0">
                <a:latin typeface="宋体" panose="02010600030101010101" pitchFamily="2" charset="-122"/>
                <a:cs typeface="宋体" panose="02010600030101010101" pitchFamily="2" charset="-122"/>
              </a:rPr>
              <a:t>，我</a:t>
            </a:r>
            <a:r>
              <a:rPr sz="1200" spc="20" dirty="0">
                <a:latin typeface="宋体" panose="02010600030101010101" pitchFamily="2" charset="-122"/>
                <a:cs typeface="宋体" panose="02010600030101010101" pitchFamily="2" charset="-122"/>
              </a:rPr>
              <a:t>要</a:t>
            </a:r>
            <a:r>
              <a:rPr sz="1200" spc="10" dirty="0">
                <a:latin typeface="宋体" panose="02010600030101010101" pitchFamily="2" charset="-122"/>
                <a:cs typeface="宋体" panose="02010600030101010101" pitchFamily="2" charset="-122"/>
              </a:rPr>
              <a:t>把最</a:t>
            </a:r>
            <a:r>
              <a:rPr sz="1200" spc="20" dirty="0">
                <a:latin typeface="宋体" panose="02010600030101010101" pitchFamily="2" charset="-122"/>
                <a:cs typeface="宋体" panose="02010600030101010101" pitchFamily="2" charset="-122"/>
              </a:rPr>
              <a:t>崇</a:t>
            </a:r>
            <a:r>
              <a:rPr sz="1200" spc="10" dirty="0">
                <a:latin typeface="宋体" panose="02010600030101010101" pitchFamily="2" charset="-122"/>
                <a:cs typeface="宋体" panose="02010600030101010101" pitchFamily="2" charset="-122"/>
              </a:rPr>
              <a:t>高的</a:t>
            </a:r>
            <a:r>
              <a:rPr sz="1200" spc="20" dirty="0">
                <a:latin typeface="宋体" panose="02010600030101010101" pitchFamily="2" charset="-122"/>
                <a:cs typeface="宋体" panose="02010600030101010101" pitchFamily="2" charset="-122"/>
              </a:rPr>
              <a:t>敬</a:t>
            </a:r>
            <a:r>
              <a:rPr sz="1200" spc="10" dirty="0">
                <a:latin typeface="宋体" panose="02010600030101010101" pitchFamily="2" charset="-122"/>
                <a:cs typeface="宋体" panose="02010600030101010101" pitchFamily="2" charset="-122"/>
              </a:rPr>
              <a:t>意</a:t>
            </a:r>
            <a:r>
              <a:rPr sz="1200" spc="20" dirty="0">
                <a:latin typeface="宋体" panose="02010600030101010101" pitchFamily="2" charset="-122"/>
                <a:cs typeface="宋体" panose="02010600030101010101" pitchFamily="2" charset="-122"/>
              </a:rPr>
              <a:t>献</a:t>
            </a:r>
            <a:r>
              <a:rPr sz="1200" spc="10" dirty="0">
                <a:latin typeface="宋体" panose="02010600030101010101" pitchFamily="2" charset="-122"/>
                <a:cs typeface="宋体" panose="02010600030101010101" pitchFamily="2" charset="-122"/>
              </a:rPr>
              <a:t>给我</a:t>
            </a:r>
            <a:r>
              <a:rPr sz="1200" spc="20" dirty="0">
                <a:latin typeface="宋体" panose="02010600030101010101" pitchFamily="2" charset="-122"/>
                <a:cs typeface="宋体" panose="02010600030101010101" pitchFamily="2" charset="-122"/>
              </a:rPr>
              <a:t>敬</a:t>
            </a:r>
            <a:r>
              <a:rPr sz="1200" spc="10" dirty="0">
                <a:latin typeface="宋体" panose="02010600030101010101" pitchFamily="2" charset="-122"/>
                <a:cs typeface="宋体" panose="02010600030101010101" pitchFamily="2" charset="-122"/>
              </a:rPr>
              <a:t>爱的</a:t>
            </a:r>
            <a:r>
              <a:rPr sz="1200" spc="20" dirty="0">
                <a:latin typeface="宋体" panose="02010600030101010101" pitchFamily="2" charset="-122"/>
                <a:cs typeface="宋体" panose="02010600030101010101" pitchFamily="2" charset="-122"/>
              </a:rPr>
              <a:t>教</a:t>
            </a:r>
            <a:r>
              <a:rPr sz="1200" spc="10" dirty="0">
                <a:latin typeface="宋体" panose="02010600030101010101" pitchFamily="2" charset="-122"/>
                <a:cs typeface="宋体" panose="02010600030101010101" pitchFamily="2" charset="-122"/>
              </a:rPr>
              <a:t>官们</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在</a:t>
            </a:r>
            <a:r>
              <a:rPr sz="1200" spc="20" dirty="0">
                <a:latin typeface="宋体" panose="02010600030101010101" pitchFamily="2" charset="-122"/>
                <a:cs typeface="宋体" panose="02010600030101010101" pitchFamily="2" charset="-122"/>
              </a:rPr>
              <a:t>整</a:t>
            </a:r>
            <a:r>
              <a:rPr sz="1200" spc="10" dirty="0">
                <a:latin typeface="宋体" panose="02010600030101010101" pitchFamily="2" charset="-122"/>
                <a:cs typeface="宋体" panose="02010600030101010101" pitchFamily="2" charset="-122"/>
              </a:rPr>
              <a:t>个工</a:t>
            </a:r>
            <a:r>
              <a:rPr sz="1200" spc="20" dirty="0">
                <a:latin typeface="宋体" panose="02010600030101010101" pitchFamily="2" charset="-122"/>
                <a:cs typeface="宋体" panose="02010600030101010101" pitchFamily="2" charset="-122"/>
              </a:rPr>
              <a:t>程</a:t>
            </a:r>
            <a:r>
              <a:rPr sz="1200" spc="10" dirty="0">
                <a:latin typeface="宋体" panose="02010600030101010101" pitchFamily="2" charset="-122"/>
                <a:cs typeface="宋体" panose="02010600030101010101" pitchFamily="2" charset="-122"/>
              </a:rPr>
              <a:t>征</a:t>
            </a:r>
            <a:r>
              <a:rPr sz="1200" dirty="0">
                <a:latin typeface="宋体" panose="02010600030101010101" pitchFamily="2" charset="-122"/>
                <a:cs typeface="宋体" panose="02010600030101010101" pitchFamily="2" charset="-122"/>
              </a:rPr>
              <a:t>途 </a:t>
            </a:r>
            <a:r>
              <a:rPr sz="1200" spc="10" dirty="0">
                <a:latin typeface="宋体" panose="02010600030101010101" pitchFamily="2" charset="-122"/>
                <a:cs typeface="宋体" panose="02010600030101010101" pitchFamily="2" charset="-122"/>
              </a:rPr>
              <a:t>中</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老师始</a:t>
            </a:r>
            <a:r>
              <a:rPr sz="1200" spc="20" dirty="0">
                <a:latin typeface="宋体" panose="02010600030101010101" pitchFamily="2" charset="-122"/>
                <a:cs typeface="宋体" panose="02010600030101010101" pitchFamily="2" charset="-122"/>
              </a:rPr>
              <a:t>终</a:t>
            </a:r>
            <a:r>
              <a:rPr sz="1200" spc="10" dirty="0">
                <a:latin typeface="宋体" panose="02010600030101010101" pitchFamily="2" charset="-122"/>
                <a:cs typeface="宋体" panose="02010600030101010101" pitchFamily="2" charset="-122"/>
              </a:rPr>
              <a:t>像一</a:t>
            </a:r>
            <a:r>
              <a:rPr sz="1200" spc="20" dirty="0">
                <a:latin typeface="宋体" panose="02010600030101010101" pitchFamily="2" charset="-122"/>
                <a:cs typeface="宋体" panose="02010600030101010101" pitchFamily="2" charset="-122"/>
              </a:rPr>
              <a:t>盏</a:t>
            </a:r>
            <a:r>
              <a:rPr sz="1200" spc="10" dirty="0">
                <a:latin typeface="宋体" panose="02010600030101010101" pitchFamily="2" charset="-122"/>
                <a:cs typeface="宋体" panose="02010600030101010101" pitchFamily="2" charset="-122"/>
              </a:rPr>
              <a:t>明灯一</a:t>
            </a:r>
            <a:r>
              <a:rPr sz="1200" spc="20" dirty="0">
                <a:latin typeface="宋体" panose="02010600030101010101" pitchFamily="2" charset="-122"/>
                <a:cs typeface="宋体" panose="02010600030101010101" pitchFamily="2" charset="-122"/>
              </a:rPr>
              <a:t>样</a:t>
            </a:r>
            <a:r>
              <a:rPr sz="1200" spc="10" dirty="0">
                <a:latin typeface="宋体" panose="02010600030101010101" pitchFamily="2" charset="-122"/>
                <a:cs typeface="宋体" panose="02010600030101010101" pitchFamily="2" charset="-122"/>
              </a:rPr>
              <a:t>，为</a:t>
            </a:r>
            <a:r>
              <a:rPr sz="1200" spc="20" dirty="0">
                <a:latin typeface="宋体" panose="02010600030101010101" pitchFamily="2" charset="-122"/>
                <a:cs typeface="宋体" panose="02010600030101010101" pitchFamily="2" charset="-122"/>
              </a:rPr>
              <a:t>我</a:t>
            </a:r>
            <a:r>
              <a:rPr sz="1200" spc="10" dirty="0">
                <a:latin typeface="宋体" panose="02010600030101010101" pitchFamily="2" charset="-122"/>
                <a:cs typeface="宋体" panose="02010600030101010101" pitchFamily="2" charset="-122"/>
              </a:rPr>
              <a:t>照亮前</a:t>
            </a:r>
            <a:r>
              <a:rPr sz="1200" spc="20" dirty="0">
                <a:latin typeface="宋体" panose="02010600030101010101" pitchFamily="2" charset="-122"/>
                <a:cs typeface="宋体" panose="02010600030101010101" pitchFamily="2" charset="-122"/>
              </a:rPr>
              <a:t>行</a:t>
            </a:r>
            <a:r>
              <a:rPr sz="1200" spc="10" dirty="0">
                <a:latin typeface="宋体" panose="02010600030101010101" pitchFamily="2" charset="-122"/>
                <a:cs typeface="宋体" panose="02010600030101010101" pitchFamily="2" charset="-122"/>
              </a:rPr>
              <a:t>之路</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是我坚</a:t>
            </a:r>
            <a:r>
              <a:rPr sz="1200" spc="20" dirty="0">
                <a:latin typeface="宋体" panose="02010600030101010101" pitchFamily="2" charset="-122"/>
                <a:cs typeface="宋体" panose="02010600030101010101" pitchFamily="2" charset="-122"/>
              </a:rPr>
              <a:t>实</a:t>
            </a:r>
            <a:r>
              <a:rPr sz="1200" spc="10" dirty="0">
                <a:latin typeface="宋体" panose="02010600030101010101" pitchFamily="2" charset="-122"/>
                <a:cs typeface="宋体" panose="02010600030101010101" pitchFamily="2" charset="-122"/>
              </a:rPr>
              <a:t>的支</a:t>
            </a:r>
            <a:r>
              <a:rPr sz="1200" spc="20" dirty="0">
                <a:latin typeface="宋体" panose="02010600030101010101" pitchFamily="2" charset="-122"/>
                <a:cs typeface="宋体" panose="02010600030101010101" pitchFamily="2" charset="-122"/>
              </a:rPr>
              <a:t>柱</a:t>
            </a:r>
            <a:r>
              <a:rPr sz="1200" spc="10" dirty="0">
                <a:latin typeface="宋体" panose="02010600030101010101" pitchFamily="2" charset="-122"/>
                <a:cs typeface="宋体" panose="02010600030101010101" pitchFamily="2" charset="-122"/>
              </a:rPr>
              <a:t>。治学</a:t>
            </a:r>
            <a:r>
              <a:rPr sz="1200" spc="20" dirty="0">
                <a:latin typeface="宋体" panose="02010600030101010101" pitchFamily="2" charset="-122"/>
                <a:cs typeface="宋体" panose="02010600030101010101" pitchFamily="2" charset="-122"/>
              </a:rPr>
              <a:t>态</a:t>
            </a:r>
            <a:r>
              <a:rPr sz="1200" spc="10" dirty="0">
                <a:latin typeface="宋体" panose="02010600030101010101" pitchFamily="2" charset="-122"/>
                <a:cs typeface="宋体" panose="02010600030101010101" pitchFamily="2" charset="-122"/>
              </a:rPr>
              <a:t>度</a:t>
            </a:r>
            <a:r>
              <a:rPr sz="1200" dirty="0">
                <a:latin typeface="宋体" panose="02010600030101010101" pitchFamily="2" charset="-122"/>
                <a:cs typeface="宋体" panose="02010600030101010101" pitchFamily="2" charset="-122"/>
              </a:rPr>
              <a:t>严 </a:t>
            </a:r>
            <a:r>
              <a:rPr sz="1200" spc="10" dirty="0">
                <a:latin typeface="宋体" panose="02010600030101010101" pitchFamily="2" charset="-122"/>
                <a:cs typeface="宋体" panose="02010600030101010101" pitchFamily="2" charset="-122"/>
              </a:rPr>
              <a:t>谨</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悉心指</a:t>
            </a:r>
            <a:r>
              <a:rPr sz="1200" spc="20" dirty="0">
                <a:latin typeface="宋体" panose="02010600030101010101" pitchFamily="2" charset="-122"/>
                <a:cs typeface="宋体" panose="02010600030101010101" pitchFamily="2" charset="-122"/>
              </a:rPr>
              <a:t>导</a:t>
            </a:r>
            <a:r>
              <a:rPr sz="1200" spc="10" dirty="0">
                <a:latin typeface="宋体" panose="02010600030101010101" pitchFamily="2" charset="-122"/>
                <a:cs typeface="宋体" panose="02010600030101010101" pitchFamily="2" charset="-122"/>
              </a:rPr>
              <a:t>、耐</a:t>
            </a:r>
            <a:r>
              <a:rPr sz="1200" spc="20" dirty="0">
                <a:latin typeface="宋体" panose="02010600030101010101" pitchFamily="2" charset="-122"/>
                <a:cs typeface="宋体" panose="02010600030101010101" pitchFamily="2" charset="-122"/>
              </a:rPr>
              <a:t>心</a:t>
            </a:r>
            <a:r>
              <a:rPr sz="1200" spc="10" dirty="0">
                <a:latin typeface="宋体" panose="02010600030101010101" pitchFamily="2" charset="-122"/>
                <a:cs typeface="宋体" panose="02010600030101010101" pitchFamily="2" charset="-122"/>
              </a:rPr>
              <a:t>教导，</a:t>
            </a:r>
            <a:r>
              <a:rPr sz="1200" spc="20" dirty="0">
                <a:latin typeface="宋体" panose="02010600030101010101" pitchFamily="2" charset="-122"/>
                <a:cs typeface="宋体" panose="02010600030101010101" pitchFamily="2" charset="-122"/>
              </a:rPr>
              <a:t>使</a:t>
            </a:r>
            <a:r>
              <a:rPr sz="1200" spc="10" dirty="0">
                <a:latin typeface="宋体" panose="02010600030101010101" pitchFamily="2" charset="-122"/>
                <a:cs typeface="宋体" panose="02010600030101010101" pitchFamily="2" charset="-122"/>
              </a:rPr>
              <a:t>我受</a:t>
            </a:r>
            <a:r>
              <a:rPr sz="1200" spc="20" dirty="0">
                <a:latin typeface="宋体" panose="02010600030101010101" pitchFamily="2" charset="-122"/>
                <a:cs typeface="宋体" panose="02010600030101010101" pitchFamily="2" charset="-122"/>
              </a:rPr>
              <a:t>益</a:t>
            </a:r>
            <a:r>
              <a:rPr sz="1200" spc="10" dirty="0">
                <a:latin typeface="宋体" panose="02010600030101010101" pitchFamily="2" charset="-122"/>
                <a:cs typeface="宋体" panose="02010600030101010101" pitchFamily="2" charset="-122"/>
              </a:rPr>
              <a:t>匪浅。</a:t>
            </a:r>
            <a:r>
              <a:rPr sz="1200" spc="20" dirty="0">
                <a:latin typeface="宋体" panose="02010600030101010101" pitchFamily="2" charset="-122"/>
                <a:cs typeface="宋体" panose="02010600030101010101" pitchFamily="2" charset="-122"/>
              </a:rPr>
              <a:t>在</a:t>
            </a:r>
            <a:r>
              <a:rPr sz="1200" spc="10" dirty="0">
                <a:latin typeface="宋体" panose="02010600030101010101" pitchFamily="2" charset="-122"/>
                <a:cs typeface="宋体" panose="02010600030101010101" pitchFamily="2" charset="-122"/>
              </a:rPr>
              <a:t>老师</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悉心指</a:t>
            </a:r>
            <a:r>
              <a:rPr sz="1200" spc="20" dirty="0">
                <a:latin typeface="宋体" panose="02010600030101010101" pitchFamily="2" charset="-122"/>
                <a:cs typeface="宋体" panose="02010600030101010101" pitchFamily="2" charset="-122"/>
              </a:rPr>
              <a:t>导</a:t>
            </a:r>
            <a:r>
              <a:rPr sz="1200" spc="10" dirty="0">
                <a:latin typeface="宋体" panose="02010600030101010101" pitchFamily="2" charset="-122"/>
                <a:cs typeface="宋体" panose="02010600030101010101" pitchFamily="2" charset="-122"/>
              </a:rPr>
              <a:t>下，</a:t>
            </a:r>
            <a:r>
              <a:rPr sz="1200" spc="20" dirty="0">
                <a:latin typeface="宋体" panose="02010600030101010101" pitchFamily="2" charset="-122"/>
                <a:cs typeface="宋体" panose="02010600030101010101" pitchFamily="2" charset="-122"/>
              </a:rPr>
              <a:t>我</a:t>
            </a:r>
            <a:r>
              <a:rPr sz="1200" spc="10" dirty="0">
                <a:latin typeface="宋体" panose="02010600030101010101" pitchFamily="2" charset="-122"/>
                <a:cs typeface="宋体" panose="02010600030101010101" pitchFamily="2" charset="-122"/>
              </a:rPr>
              <a:t>对相关</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技</a:t>
            </a:r>
            <a:r>
              <a:rPr sz="1200" dirty="0">
                <a:latin typeface="宋体" panose="02010600030101010101" pitchFamily="2" charset="-122"/>
                <a:cs typeface="宋体" panose="02010600030101010101" pitchFamily="2" charset="-122"/>
              </a:rPr>
              <a:t>术 </a:t>
            </a:r>
            <a:r>
              <a:rPr sz="1200" spc="10" dirty="0">
                <a:latin typeface="宋体" panose="02010600030101010101" pitchFamily="2" charset="-122"/>
                <a:cs typeface="宋体" panose="02010600030101010101" pitchFamily="2" charset="-122"/>
              </a:rPr>
              <a:t>和</a:t>
            </a:r>
            <a:r>
              <a:rPr sz="1200" spc="20" dirty="0">
                <a:latin typeface="宋体" panose="02010600030101010101" pitchFamily="2" charset="-122"/>
                <a:cs typeface="宋体" panose="02010600030101010101" pitchFamily="2" charset="-122"/>
              </a:rPr>
              <a:t>方</a:t>
            </a:r>
            <a:r>
              <a:rPr sz="1200" spc="10" dirty="0">
                <a:latin typeface="宋体" panose="02010600030101010101" pitchFamily="2" charset="-122"/>
                <a:cs typeface="宋体" panose="02010600030101010101" pitchFamily="2" charset="-122"/>
              </a:rPr>
              <a:t>法能有</a:t>
            </a:r>
            <a:r>
              <a:rPr sz="1200" spc="20" dirty="0">
                <a:latin typeface="宋体" panose="02010600030101010101" pitchFamily="2" charset="-122"/>
                <a:cs typeface="宋体" panose="02010600030101010101" pitchFamily="2" charset="-122"/>
              </a:rPr>
              <a:t>全</a:t>
            </a:r>
            <a:r>
              <a:rPr sz="1200" spc="10" dirty="0">
                <a:latin typeface="宋体" panose="02010600030101010101" pitchFamily="2" charset="-122"/>
                <a:cs typeface="宋体" panose="02010600030101010101" pitchFamily="2" charset="-122"/>
              </a:rPr>
              <a:t>面深</a:t>
            </a:r>
            <a:r>
              <a:rPr sz="1200" spc="20" dirty="0">
                <a:latin typeface="宋体" panose="02010600030101010101" pitchFamily="2" charset="-122"/>
                <a:cs typeface="宋体" panose="02010600030101010101" pitchFamily="2" charset="-122"/>
              </a:rPr>
              <a:t>入</a:t>
            </a:r>
            <a:r>
              <a:rPr sz="1200" spc="10" dirty="0">
                <a:latin typeface="宋体" panose="02010600030101010101" pitchFamily="2" charset="-122"/>
                <a:cs typeface="宋体" panose="02010600030101010101" pitchFamily="2" charset="-122"/>
              </a:rPr>
              <a:t>的了解</a:t>
            </a:r>
            <a:r>
              <a:rPr sz="1200" spc="20" dirty="0">
                <a:latin typeface="宋体" panose="02010600030101010101" pitchFamily="2" charset="-122"/>
                <a:cs typeface="宋体" panose="02010600030101010101" pitchFamily="2" charset="-122"/>
              </a:rPr>
              <a:t>和</a:t>
            </a:r>
            <a:r>
              <a:rPr sz="1200" spc="10" dirty="0">
                <a:latin typeface="宋体" panose="02010600030101010101" pitchFamily="2" charset="-122"/>
                <a:cs typeface="宋体" panose="02010600030101010101" pitchFamily="2" charset="-122"/>
              </a:rPr>
              <a:t>掌握</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从而使</a:t>
            </a:r>
            <a:r>
              <a:rPr sz="1200" spc="20" dirty="0">
                <a:latin typeface="宋体" panose="02010600030101010101" pitchFamily="2" charset="-122"/>
                <a:cs typeface="宋体" panose="02010600030101010101" pitchFamily="2" charset="-122"/>
              </a:rPr>
              <a:t>工</a:t>
            </a:r>
            <a:r>
              <a:rPr sz="1200" spc="10" dirty="0">
                <a:latin typeface="宋体" panose="02010600030101010101" pitchFamily="2" charset="-122"/>
                <a:cs typeface="宋体" panose="02010600030101010101" pitchFamily="2" charset="-122"/>
              </a:rPr>
              <a:t>程得</a:t>
            </a:r>
            <a:r>
              <a:rPr sz="1200" spc="20" dirty="0">
                <a:latin typeface="宋体" panose="02010600030101010101" pitchFamily="2" charset="-122"/>
                <a:cs typeface="宋体" panose="02010600030101010101" pitchFamily="2" charset="-122"/>
              </a:rPr>
              <a:t>以</a:t>
            </a:r>
            <a:r>
              <a:rPr sz="1200" spc="10" dirty="0">
                <a:latin typeface="宋体" panose="02010600030101010101" pitchFamily="2" charset="-122"/>
                <a:cs typeface="宋体" panose="02010600030101010101" pitchFamily="2" charset="-122"/>
              </a:rPr>
              <a:t>顺利开</a:t>
            </a:r>
            <a:r>
              <a:rPr sz="1200" spc="20" dirty="0">
                <a:latin typeface="宋体" panose="02010600030101010101" pitchFamily="2" charset="-122"/>
                <a:cs typeface="宋体" panose="02010600030101010101" pitchFamily="2" charset="-122"/>
              </a:rPr>
              <a:t>展</a:t>
            </a:r>
            <a:r>
              <a:rPr sz="1200" spc="10" dirty="0">
                <a:latin typeface="宋体" panose="02010600030101010101" pitchFamily="2" charset="-122"/>
                <a:cs typeface="宋体" panose="02010600030101010101" pitchFamily="2" charset="-122"/>
              </a:rPr>
              <a:t>。在</a:t>
            </a:r>
            <a:r>
              <a:rPr sz="1200" spc="20" dirty="0">
                <a:latin typeface="宋体" panose="02010600030101010101" pitchFamily="2" charset="-122"/>
                <a:cs typeface="宋体" panose="02010600030101010101" pitchFamily="2" charset="-122"/>
              </a:rPr>
              <a:t>这</a:t>
            </a:r>
            <a:r>
              <a:rPr sz="1200" spc="10" dirty="0">
                <a:latin typeface="宋体" panose="02010600030101010101" pitchFamily="2" charset="-122"/>
                <a:cs typeface="宋体" panose="02010600030101010101" pitchFamily="2" charset="-122"/>
              </a:rPr>
              <a:t>个过程</a:t>
            </a:r>
            <a:r>
              <a:rPr sz="1200" spc="20" dirty="0">
                <a:latin typeface="宋体" panose="02010600030101010101" pitchFamily="2" charset="-122"/>
                <a:cs typeface="宋体" panose="02010600030101010101" pitchFamily="2" charset="-122"/>
              </a:rPr>
              <a:t>中</a:t>
            </a:r>
            <a:r>
              <a:rPr sz="1200" spc="1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老 </a:t>
            </a:r>
            <a:r>
              <a:rPr sz="1200" spc="10" dirty="0">
                <a:latin typeface="宋体" panose="02010600030101010101" pitchFamily="2" charset="-122"/>
                <a:cs typeface="宋体" panose="02010600030101010101" pitchFamily="2" charset="-122"/>
              </a:rPr>
              <a:t>师</a:t>
            </a:r>
            <a:r>
              <a:rPr sz="1200" spc="20" dirty="0">
                <a:latin typeface="宋体" panose="02010600030101010101" pitchFamily="2" charset="-122"/>
                <a:cs typeface="宋体" panose="02010600030101010101" pitchFamily="2" charset="-122"/>
              </a:rPr>
              <a:t>教</a:t>
            </a:r>
            <a:r>
              <a:rPr sz="1200" spc="10" dirty="0">
                <a:latin typeface="宋体" panose="02010600030101010101" pitchFamily="2" charset="-122"/>
                <a:cs typeface="宋体" panose="02010600030101010101" pitchFamily="2" charset="-122"/>
              </a:rPr>
              <a:t>给我的</a:t>
            </a:r>
            <a:r>
              <a:rPr sz="1200" spc="20" dirty="0">
                <a:latin typeface="宋体" panose="02010600030101010101" pitchFamily="2" charset="-122"/>
                <a:cs typeface="宋体" panose="02010600030101010101" pitchFamily="2" charset="-122"/>
              </a:rPr>
              <a:t>不</a:t>
            </a:r>
            <a:r>
              <a:rPr sz="1200" spc="10" dirty="0">
                <a:latin typeface="宋体" panose="02010600030101010101" pitchFamily="2" charset="-122"/>
                <a:cs typeface="宋体" panose="02010600030101010101" pitchFamily="2" charset="-122"/>
              </a:rPr>
              <a:t>只是</a:t>
            </a:r>
            <a:r>
              <a:rPr sz="1200" spc="20" dirty="0">
                <a:latin typeface="宋体" panose="02010600030101010101" pitchFamily="2" charset="-122"/>
                <a:cs typeface="宋体" panose="02010600030101010101" pitchFamily="2" charset="-122"/>
              </a:rPr>
              <a:t>解</a:t>
            </a:r>
            <a:r>
              <a:rPr sz="1200" spc="10" dirty="0">
                <a:latin typeface="宋体" panose="02010600030101010101" pitchFamily="2" charset="-122"/>
                <a:cs typeface="宋体" panose="02010600030101010101" pitchFamily="2" charset="-122"/>
              </a:rPr>
              <a:t>决问题</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方法</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更重要</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是让</a:t>
            </a:r>
            <a:r>
              <a:rPr sz="1200" spc="20" dirty="0">
                <a:latin typeface="宋体" panose="02010600030101010101" pitchFamily="2" charset="-122"/>
                <a:cs typeface="宋体" panose="02010600030101010101" pitchFamily="2" charset="-122"/>
              </a:rPr>
              <a:t>我</a:t>
            </a:r>
            <a:r>
              <a:rPr sz="1200" spc="10" dirty="0">
                <a:latin typeface="宋体" panose="02010600030101010101" pitchFamily="2" charset="-122"/>
                <a:cs typeface="宋体" panose="02010600030101010101" pitchFamily="2" charset="-122"/>
              </a:rPr>
              <a:t>懂得怎</a:t>
            </a:r>
            <a:r>
              <a:rPr sz="1200" spc="20" dirty="0">
                <a:latin typeface="宋体" panose="02010600030101010101" pitchFamily="2" charset="-122"/>
                <a:cs typeface="宋体" panose="02010600030101010101" pitchFamily="2" charset="-122"/>
              </a:rPr>
              <a:t>样</a:t>
            </a:r>
            <a:r>
              <a:rPr sz="1200" spc="10" dirty="0">
                <a:latin typeface="宋体" panose="02010600030101010101" pitchFamily="2" charset="-122"/>
                <a:cs typeface="宋体" panose="02010600030101010101" pitchFamily="2" charset="-122"/>
              </a:rPr>
              <a:t>想问</a:t>
            </a:r>
            <a:r>
              <a:rPr sz="1200" spc="20" dirty="0">
                <a:latin typeface="宋体" panose="02010600030101010101" pitchFamily="2" charset="-122"/>
                <a:cs typeface="宋体" panose="02010600030101010101" pitchFamily="2" charset="-122"/>
              </a:rPr>
              <a:t>题</a:t>
            </a:r>
            <a:r>
              <a:rPr sz="1200" spc="10" dirty="0">
                <a:latin typeface="宋体" panose="02010600030101010101" pitchFamily="2" charset="-122"/>
                <a:cs typeface="宋体" panose="02010600030101010101" pitchFamily="2" charset="-122"/>
              </a:rPr>
              <a:t>，怎样</a:t>
            </a:r>
            <a:r>
              <a:rPr sz="1200" spc="20" dirty="0">
                <a:latin typeface="宋体" panose="02010600030101010101" pitchFamily="2" charset="-122"/>
                <a:cs typeface="宋体" panose="02010600030101010101" pitchFamily="2" charset="-122"/>
              </a:rPr>
              <a:t>把</a:t>
            </a:r>
            <a:r>
              <a:rPr sz="1200" spc="10" dirty="0">
                <a:latin typeface="宋体" panose="02010600030101010101" pitchFamily="2" charset="-122"/>
                <a:cs typeface="宋体" panose="02010600030101010101" pitchFamily="2" charset="-122"/>
              </a:rPr>
              <a:t>理</a:t>
            </a:r>
            <a:r>
              <a:rPr sz="1200" dirty="0">
                <a:latin typeface="宋体" panose="02010600030101010101" pitchFamily="2" charset="-122"/>
                <a:cs typeface="宋体" panose="02010600030101010101" pitchFamily="2" charset="-122"/>
              </a:rPr>
              <a:t>论 </a:t>
            </a:r>
            <a:r>
              <a:rPr sz="1200" spc="10" dirty="0">
                <a:latin typeface="宋体" panose="02010600030101010101" pitchFamily="2" charset="-122"/>
                <a:cs typeface="宋体" panose="02010600030101010101" pitchFamily="2" charset="-122"/>
              </a:rPr>
              <a:t>知识</a:t>
            </a:r>
            <a:r>
              <a:rPr sz="1200" spc="20" dirty="0">
                <a:latin typeface="宋体" panose="02010600030101010101" pitchFamily="2" charset="-122"/>
                <a:cs typeface="宋体" panose="02010600030101010101" pitchFamily="2" charset="-122"/>
              </a:rPr>
              <a:t>和</a:t>
            </a:r>
            <a:r>
              <a:rPr sz="1200" spc="10" dirty="0">
                <a:latin typeface="宋体" panose="02010600030101010101" pitchFamily="2" charset="-122"/>
                <a:cs typeface="宋体" panose="02010600030101010101" pitchFamily="2" charset="-122"/>
              </a:rPr>
              <a:t>实际项</a:t>
            </a:r>
            <a:r>
              <a:rPr sz="1200" spc="20" dirty="0">
                <a:latin typeface="宋体" panose="02010600030101010101" pitchFamily="2" charset="-122"/>
                <a:cs typeface="宋体" panose="02010600030101010101" pitchFamily="2" charset="-122"/>
              </a:rPr>
              <a:t>目</a:t>
            </a:r>
            <a:r>
              <a:rPr sz="1200" spc="10" dirty="0">
                <a:latin typeface="宋体" panose="02010600030101010101" pitchFamily="2" charset="-122"/>
                <a:cs typeface="宋体" panose="02010600030101010101" pitchFamily="2" charset="-122"/>
              </a:rPr>
              <a:t>结合起来</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这对</a:t>
            </a:r>
            <a:r>
              <a:rPr sz="1200" spc="20" dirty="0">
                <a:latin typeface="宋体" panose="02010600030101010101" pitchFamily="2" charset="-122"/>
                <a:cs typeface="宋体" panose="02010600030101010101" pitchFamily="2" charset="-122"/>
              </a:rPr>
              <a:t>我</a:t>
            </a:r>
            <a:r>
              <a:rPr sz="1200" spc="10" dirty="0">
                <a:latin typeface="宋体" panose="02010600030101010101" pitchFamily="2" charset="-122"/>
                <a:cs typeface="宋体" panose="02010600030101010101" pitchFamily="2" charset="-122"/>
              </a:rPr>
              <a:t>来说是</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笔宝贵</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财富,受益</a:t>
            </a:r>
            <a:r>
              <a:rPr sz="1200" spc="20" dirty="0">
                <a:latin typeface="宋体" panose="02010600030101010101" pitchFamily="2" charset="-122"/>
                <a:cs typeface="宋体" panose="02010600030101010101" pitchFamily="2" charset="-122"/>
              </a:rPr>
              <a:t>终</a:t>
            </a:r>
            <a:r>
              <a:rPr sz="1200" spc="10" dirty="0">
                <a:latin typeface="宋体" panose="02010600030101010101" pitchFamily="2" charset="-122"/>
                <a:cs typeface="宋体" panose="02010600030101010101" pitchFamily="2" charset="-122"/>
              </a:rPr>
              <a:t>生在此</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我深深</a:t>
            </a:r>
            <a:r>
              <a:rPr sz="1200" dirty="0">
                <a:latin typeface="宋体" panose="02010600030101010101" pitchFamily="2" charset="-122"/>
                <a:cs typeface="宋体" panose="02010600030101010101" pitchFamily="2" charset="-122"/>
              </a:rPr>
              <a:t>地 向各位教师表示感谢，并致以高的敬意。感恩恩师的教诲，让我受益良多。</a:t>
            </a:r>
            <a:endParaRPr sz="1200">
              <a:latin typeface="宋体" panose="02010600030101010101" pitchFamily="2" charset="-122"/>
              <a:cs typeface="宋体" panose="02010600030101010101" pitchFamily="2" charset="-122"/>
            </a:endParaRPr>
          </a:p>
          <a:p>
            <a:pPr marL="12700" marR="5080" indent="304800">
              <a:lnSpc>
                <a:spcPct val="163000"/>
              </a:lnSpc>
            </a:pPr>
            <a:r>
              <a:rPr sz="1200" spc="10" dirty="0">
                <a:latin typeface="宋体" panose="02010600030101010101" pitchFamily="2" charset="-122"/>
                <a:cs typeface="宋体" panose="02010600030101010101" pitchFamily="2" charset="-122"/>
              </a:rPr>
              <a:t>感</a:t>
            </a:r>
            <a:r>
              <a:rPr sz="1200" spc="20" dirty="0">
                <a:latin typeface="宋体" panose="02010600030101010101" pitchFamily="2" charset="-122"/>
                <a:cs typeface="宋体" panose="02010600030101010101" pitchFamily="2" charset="-122"/>
              </a:rPr>
              <a:t>谢</a:t>
            </a:r>
            <a:r>
              <a:rPr sz="1200" spc="10" dirty="0">
                <a:latin typeface="宋体" panose="02010600030101010101" pitchFamily="2" charset="-122"/>
                <a:cs typeface="宋体" panose="02010600030101010101" pitchFamily="2" charset="-122"/>
              </a:rPr>
              <a:t>所有</a:t>
            </a:r>
            <a:r>
              <a:rPr sz="1200" spc="20" dirty="0">
                <a:latin typeface="宋体" panose="02010600030101010101" pitchFamily="2" charset="-122"/>
                <a:cs typeface="宋体" panose="02010600030101010101" pitchFamily="2" charset="-122"/>
              </a:rPr>
              <a:t>为</a:t>
            </a:r>
            <a:r>
              <a:rPr sz="1200" spc="10" dirty="0">
                <a:latin typeface="宋体" panose="02010600030101010101" pitchFamily="2" charset="-122"/>
                <a:cs typeface="宋体" panose="02010600030101010101" pitchFamily="2" charset="-122"/>
              </a:rPr>
              <a:t>这</a:t>
            </a:r>
            <a:r>
              <a:rPr sz="1200" spc="20" dirty="0">
                <a:latin typeface="宋体" panose="02010600030101010101" pitchFamily="2" charset="-122"/>
                <a:cs typeface="宋体" panose="02010600030101010101" pitchFamily="2" charset="-122"/>
              </a:rPr>
              <a:t>个</a:t>
            </a:r>
            <a:r>
              <a:rPr sz="1200" spc="10" dirty="0">
                <a:latin typeface="宋体" panose="02010600030101010101" pitchFamily="2" charset="-122"/>
                <a:cs typeface="宋体" panose="02010600030101010101" pitchFamily="2" charset="-122"/>
              </a:rPr>
              <a:t>项目</a:t>
            </a:r>
            <a:r>
              <a:rPr sz="1200" spc="20" dirty="0">
                <a:latin typeface="宋体" panose="02010600030101010101" pitchFamily="2" charset="-122"/>
                <a:cs typeface="宋体" panose="02010600030101010101" pitchFamily="2" charset="-122"/>
              </a:rPr>
              <a:t>付</a:t>
            </a:r>
            <a:r>
              <a:rPr sz="1200" spc="10" dirty="0">
                <a:latin typeface="宋体" panose="02010600030101010101" pitchFamily="2" charset="-122"/>
                <a:cs typeface="宋体" panose="02010600030101010101" pitchFamily="2" charset="-122"/>
              </a:rPr>
              <a:t>出过</a:t>
            </a:r>
            <a:r>
              <a:rPr sz="1200" spc="20" dirty="0">
                <a:latin typeface="宋体" panose="02010600030101010101" pitchFamily="2" charset="-122"/>
                <a:cs typeface="宋体" panose="02010600030101010101" pitchFamily="2" charset="-122"/>
              </a:rPr>
              <a:t>得</a:t>
            </a:r>
            <a:r>
              <a:rPr sz="1200" spc="10" dirty="0">
                <a:latin typeface="宋体" panose="02010600030101010101" pitchFamily="2" charset="-122"/>
                <a:cs typeface="宋体" panose="02010600030101010101" pitchFamily="2" charset="-122"/>
              </a:rPr>
              <a:t>同学</a:t>
            </a:r>
            <a:r>
              <a:rPr sz="1200" spc="20" dirty="0">
                <a:latin typeface="宋体" panose="02010600030101010101" pitchFamily="2" charset="-122"/>
                <a:cs typeface="宋体" panose="02010600030101010101" pitchFamily="2" charset="-122"/>
              </a:rPr>
              <a:t>和</a:t>
            </a:r>
            <a:r>
              <a:rPr sz="1200" spc="10" dirty="0">
                <a:latin typeface="宋体" panose="02010600030101010101" pitchFamily="2" charset="-122"/>
                <a:cs typeface="宋体" panose="02010600030101010101" pitchFamily="2" charset="-122"/>
              </a:rPr>
              <a:t>朋</a:t>
            </a:r>
            <a:r>
              <a:rPr sz="1200" spc="20" dirty="0">
                <a:latin typeface="宋体" panose="02010600030101010101" pitchFamily="2" charset="-122"/>
                <a:cs typeface="宋体" panose="02010600030101010101" pitchFamily="2" charset="-122"/>
              </a:rPr>
              <a:t>友</a:t>
            </a:r>
            <a:r>
              <a:rPr sz="1200" spc="10" dirty="0">
                <a:latin typeface="宋体" panose="02010600030101010101" pitchFamily="2" charset="-122"/>
                <a:cs typeface="宋体" panose="02010600030101010101" pitchFamily="2" charset="-122"/>
              </a:rPr>
              <a:t>们！</a:t>
            </a:r>
            <a:r>
              <a:rPr sz="1200" spc="20" dirty="0">
                <a:latin typeface="宋体" panose="02010600030101010101" pitchFamily="2" charset="-122"/>
                <a:cs typeface="宋体" panose="02010600030101010101" pitchFamily="2" charset="-122"/>
              </a:rPr>
              <a:t>在</a:t>
            </a:r>
            <a:r>
              <a:rPr sz="1200" spc="10" dirty="0">
                <a:latin typeface="宋体" panose="02010600030101010101" pitchFamily="2" charset="-122"/>
                <a:cs typeface="宋体" panose="02010600030101010101" pitchFamily="2" charset="-122"/>
              </a:rPr>
              <a:t>做得</a:t>
            </a:r>
            <a:r>
              <a:rPr sz="1200" spc="20" dirty="0">
                <a:latin typeface="宋体" panose="02010600030101010101" pitchFamily="2" charset="-122"/>
                <a:cs typeface="宋体" panose="02010600030101010101" pitchFamily="2" charset="-122"/>
              </a:rPr>
              <a:t>过</a:t>
            </a:r>
            <a:r>
              <a:rPr sz="1200" spc="10" dirty="0">
                <a:latin typeface="宋体" panose="02010600030101010101" pitchFamily="2" charset="-122"/>
                <a:cs typeface="宋体" panose="02010600030101010101" pitchFamily="2" charset="-122"/>
              </a:rPr>
              <a:t>程中</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你</a:t>
            </a:r>
            <a:r>
              <a:rPr sz="1200" spc="20" dirty="0">
                <a:latin typeface="宋体" panose="02010600030101010101" pitchFamily="2" charset="-122"/>
                <a:cs typeface="宋体" panose="02010600030101010101" pitchFamily="2" charset="-122"/>
              </a:rPr>
              <a:t>们</a:t>
            </a:r>
            <a:r>
              <a:rPr sz="1200" spc="10" dirty="0">
                <a:latin typeface="宋体" panose="02010600030101010101" pitchFamily="2" charset="-122"/>
                <a:cs typeface="宋体" panose="02010600030101010101" pitchFamily="2" charset="-122"/>
              </a:rPr>
              <a:t>真得</a:t>
            </a:r>
            <a:r>
              <a:rPr sz="1200" spc="20" dirty="0">
                <a:latin typeface="宋体" panose="02010600030101010101" pitchFamily="2" charset="-122"/>
                <a:cs typeface="宋体" panose="02010600030101010101" pitchFamily="2" charset="-122"/>
              </a:rPr>
              <a:t>帮</a:t>
            </a:r>
            <a:r>
              <a:rPr sz="1200" spc="10" dirty="0">
                <a:latin typeface="宋体" panose="02010600030101010101" pitchFamily="2" charset="-122"/>
                <a:cs typeface="宋体" panose="02010600030101010101" pitchFamily="2" charset="-122"/>
              </a:rPr>
              <a:t>了</a:t>
            </a:r>
            <a:r>
              <a:rPr sz="1200" dirty="0">
                <a:latin typeface="宋体" panose="02010600030101010101" pitchFamily="2" charset="-122"/>
                <a:cs typeface="宋体" panose="02010600030101010101" pitchFamily="2" charset="-122"/>
              </a:rPr>
              <a:t>我 好多</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提出了那么多有用得建议和意见</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没有你们</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这个项目肯定没现在这么完美。 非常感谢大家得支持和帮助。</a:t>
            </a:r>
            <a:endParaRPr sz="1200">
              <a:latin typeface="宋体" panose="02010600030101010101" pitchFamily="2" charset="-122"/>
              <a:cs typeface="宋体" panose="02010600030101010101" pitchFamily="2" charset="-122"/>
            </a:endParaRPr>
          </a:p>
          <a:p>
            <a:pPr marL="12700" marR="81280" indent="304800" algn="just">
              <a:lnSpc>
                <a:spcPct val="163000"/>
              </a:lnSpc>
            </a:pPr>
            <a:r>
              <a:rPr sz="1200" spc="10" dirty="0">
                <a:latin typeface="宋体" panose="02010600030101010101" pitchFamily="2" charset="-122"/>
                <a:cs typeface="宋体" panose="02010600030101010101" pitchFamily="2" charset="-122"/>
              </a:rPr>
              <a:t>最</a:t>
            </a:r>
            <a:r>
              <a:rPr sz="1200" spc="20" dirty="0">
                <a:latin typeface="宋体" panose="02010600030101010101" pitchFamily="2" charset="-122"/>
                <a:cs typeface="宋体" panose="02010600030101010101" pitchFamily="2" charset="-122"/>
              </a:rPr>
              <a:t>终</a:t>
            </a:r>
            <a:r>
              <a:rPr sz="1200" spc="10" dirty="0">
                <a:latin typeface="宋体" panose="02010600030101010101" pitchFamily="2" charset="-122"/>
                <a:cs typeface="宋体" panose="02010600030101010101" pitchFamily="2" charset="-122"/>
              </a:rPr>
              <a:t>，我</a:t>
            </a:r>
            <a:r>
              <a:rPr sz="1200" spc="20" dirty="0">
                <a:latin typeface="宋体" panose="02010600030101010101" pitchFamily="2" charset="-122"/>
                <a:cs typeface="宋体" panose="02010600030101010101" pitchFamily="2" charset="-122"/>
              </a:rPr>
              <a:t>还</a:t>
            </a:r>
            <a:r>
              <a:rPr sz="1200" spc="10" dirty="0">
                <a:latin typeface="宋体" panose="02010600030101010101" pitchFamily="2" charset="-122"/>
                <a:cs typeface="宋体" panose="02010600030101010101" pitchFamily="2" charset="-122"/>
              </a:rPr>
              <a:t>要</a:t>
            </a:r>
            <a:r>
              <a:rPr sz="1200" spc="20" dirty="0">
                <a:latin typeface="宋体" panose="02010600030101010101" pitchFamily="2" charset="-122"/>
                <a:cs typeface="宋体" panose="02010600030101010101" pitchFamily="2" charset="-122"/>
              </a:rPr>
              <a:t>向</a:t>
            </a:r>
            <a:r>
              <a:rPr sz="1200" spc="10" dirty="0">
                <a:latin typeface="宋体" panose="02010600030101010101" pitchFamily="2" charset="-122"/>
                <a:cs typeface="宋体" panose="02010600030101010101" pitchFamily="2" charset="-122"/>
              </a:rPr>
              <a:t>母校</a:t>
            </a:r>
            <a:r>
              <a:rPr sz="1200" spc="20" dirty="0">
                <a:latin typeface="宋体" panose="02010600030101010101" pitchFamily="2" charset="-122"/>
                <a:cs typeface="宋体" panose="02010600030101010101" pitchFamily="2" charset="-122"/>
              </a:rPr>
              <a:t>以</a:t>
            </a:r>
            <a:r>
              <a:rPr sz="1200" spc="10" dirty="0">
                <a:latin typeface="宋体" panose="02010600030101010101" pitchFamily="2" charset="-122"/>
                <a:cs typeface="宋体" panose="02010600030101010101" pitchFamily="2" charset="-122"/>
              </a:rPr>
              <a:t>及所</a:t>
            </a:r>
            <a:r>
              <a:rPr sz="1200" spc="20" dirty="0">
                <a:latin typeface="宋体" panose="02010600030101010101" pitchFamily="2" charset="-122"/>
                <a:cs typeface="宋体" panose="02010600030101010101" pitchFamily="2" charset="-122"/>
              </a:rPr>
              <a:t>有</a:t>
            </a:r>
            <a:r>
              <a:rPr sz="1200" spc="10" dirty="0">
                <a:latin typeface="宋体" panose="02010600030101010101" pitchFamily="2" charset="-122"/>
                <a:cs typeface="宋体" panose="02010600030101010101" pitchFamily="2" charset="-122"/>
              </a:rPr>
              <a:t>参与</a:t>
            </a:r>
            <a:r>
              <a:rPr sz="1200" spc="20" dirty="0">
                <a:latin typeface="宋体" panose="02010600030101010101" pitchFamily="2" charset="-122"/>
                <a:cs typeface="宋体" panose="02010600030101010101" pitchFamily="2" charset="-122"/>
              </a:rPr>
              <a:t>项</a:t>
            </a:r>
            <a:r>
              <a:rPr sz="1200" spc="10" dirty="0">
                <a:latin typeface="宋体" panose="02010600030101010101" pitchFamily="2" charset="-122"/>
                <a:cs typeface="宋体" panose="02010600030101010101" pitchFamily="2" charset="-122"/>
              </a:rPr>
              <a:t>目</a:t>
            </a:r>
            <a:r>
              <a:rPr sz="1200" spc="20" dirty="0">
                <a:latin typeface="宋体" panose="02010600030101010101" pitchFamily="2" charset="-122"/>
                <a:cs typeface="宋体" panose="02010600030101010101" pitchFamily="2" charset="-122"/>
              </a:rPr>
              <a:t>得</a:t>
            </a:r>
            <a:r>
              <a:rPr sz="1200" spc="10" dirty="0">
                <a:latin typeface="宋体" panose="02010600030101010101" pitchFamily="2" charset="-122"/>
                <a:cs typeface="宋体" panose="02010600030101010101" pitchFamily="2" charset="-122"/>
              </a:rPr>
              <a:t>老师</a:t>
            </a:r>
            <a:r>
              <a:rPr sz="1200" spc="20" dirty="0">
                <a:latin typeface="宋体" panose="02010600030101010101" pitchFamily="2" charset="-122"/>
                <a:cs typeface="宋体" panose="02010600030101010101" pitchFamily="2" charset="-122"/>
              </a:rPr>
              <a:t>和</a:t>
            </a:r>
            <a:r>
              <a:rPr sz="1200" spc="10" dirty="0">
                <a:latin typeface="宋体" panose="02010600030101010101" pitchFamily="2" charset="-122"/>
                <a:cs typeface="宋体" panose="02010600030101010101" pitchFamily="2" charset="-122"/>
              </a:rPr>
              <a:t>同学</a:t>
            </a:r>
            <a:r>
              <a:rPr sz="1200" spc="20" dirty="0">
                <a:latin typeface="宋体" panose="02010600030101010101" pitchFamily="2" charset="-122"/>
                <a:cs typeface="宋体" panose="02010600030101010101" pitchFamily="2" charset="-122"/>
              </a:rPr>
              <a:t>们</a:t>
            </a:r>
            <a:r>
              <a:rPr sz="1200" spc="10" dirty="0">
                <a:latin typeface="宋体" panose="02010600030101010101" pitchFamily="2" charset="-122"/>
                <a:cs typeface="宋体" panose="02010600030101010101" pitchFamily="2" charset="-122"/>
              </a:rPr>
              <a:t>表达</a:t>
            </a:r>
            <a:r>
              <a:rPr sz="1200" spc="20" dirty="0">
                <a:latin typeface="宋体" panose="02010600030101010101" pitchFamily="2" charset="-122"/>
                <a:cs typeface="宋体" panose="02010600030101010101" pitchFamily="2" charset="-122"/>
              </a:rPr>
              <a:t>最</a:t>
            </a:r>
            <a:r>
              <a:rPr sz="1200" spc="10" dirty="0">
                <a:latin typeface="宋体" panose="02010600030101010101" pitchFamily="2" charset="-122"/>
                <a:cs typeface="宋体" panose="02010600030101010101" pitchFamily="2" charset="-122"/>
              </a:rPr>
              <a:t>诚</a:t>
            </a:r>
            <a:r>
              <a:rPr sz="1200" spc="20" dirty="0">
                <a:latin typeface="宋体" panose="02010600030101010101" pitchFamily="2" charset="-122"/>
                <a:cs typeface="宋体" panose="02010600030101010101" pitchFamily="2" charset="-122"/>
              </a:rPr>
              <a:t>挚</a:t>
            </a:r>
            <a:r>
              <a:rPr sz="1200" spc="10" dirty="0">
                <a:latin typeface="宋体" panose="02010600030101010101" pitchFamily="2" charset="-122"/>
                <a:cs typeface="宋体" panose="02010600030101010101" pitchFamily="2" charset="-122"/>
              </a:rPr>
              <a:t>得感</a:t>
            </a:r>
            <a:r>
              <a:rPr sz="1200" spc="20" dirty="0">
                <a:latin typeface="宋体" panose="02010600030101010101" pitchFamily="2" charset="-122"/>
                <a:cs typeface="宋体" panose="02010600030101010101" pitchFamily="2" charset="-122"/>
              </a:rPr>
              <a:t>谢</a:t>
            </a:r>
            <a:r>
              <a:rPr sz="1200" spc="1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他 </a:t>
            </a:r>
            <a:r>
              <a:rPr sz="1200" spc="10" dirty="0">
                <a:latin typeface="宋体" panose="02010600030101010101" pitchFamily="2" charset="-122"/>
                <a:cs typeface="宋体" panose="02010600030101010101" pitchFamily="2" charset="-122"/>
              </a:rPr>
              <a:t>们</a:t>
            </a:r>
            <a:r>
              <a:rPr sz="1200" spc="20" dirty="0">
                <a:latin typeface="宋体" panose="02010600030101010101" pitchFamily="2" charset="-122"/>
                <a:cs typeface="宋体" panose="02010600030101010101" pitchFamily="2" charset="-122"/>
              </a:rPr>
              <a:t>是</a:t>
            </a:r>
            <a:r>
              <a:rPr sz="1200" spc="10" dirty="0">
                <a:latin typeface="宋体" panose="02010600030101010101" pitchFamily="2" charset="-122"/>
                <a:cs typeface="宋体" panose="02010600030101010101" pitchFamily="2" charset="-122"/>
              </a:rPr>
              <a:t>我成长</a:t>
            </a:r>
            <a:r>
              <a:rPr sz="1200" spc="20" dirty="0">
                <a:latin typeface="宋体" panose="02010600030101010101" pitchFamily="2" charset="-122"/>
                <a:cs typeface="宋体" panose="02010600030101010101" pitchFamily="2" charset="-122"/>
              </a:rPr>
              <a:t>道</a:t>
            </a:r>
            <a:r>
              <a:rPr sz="1200" spc="10" dirty="0">
                <a:latin typeface="宋体" panose="02010600030101010101" pitchFamily="2" charset="-122"/>
                <a:cs typeface="宋体" panose="02010600030101010101" pitchFamily="2" charset="-122"/>
              </a:rPr>
              <a:t>路上</a:t>
            </a:r>
            <a:r>
              <a:rPr sz="1200" spc="20" dirty="0">
                <a:latin typeface="宋体" panose="02010600030101010101" pitchFamily="2" charset="-122"/>
                <a:cs typeface="宋体" panose="02010600030101010101" pitchFamily="2" charset="-122"/>
              </a:rPr>
              <a:t>得</a:t>
            </a:r>
            <a:r>
              <a:rPr sz="1200" spc="10" dirty="0">
                <a:latin typeface="宋体" panose="02010600030101010101" pitchFamily="2" charset="-122"/>
                <a:cs typeface="宋体" panose="02010600030101010101" pitchFamily="2" charset="-122"/>
              </a:rPr>
              <a:t>重要导</a:t>
            </a:r>
            <a:r>
              <a:rPr sz="1200" spc="20" dirty="0">
                <a:latin typeface="宋体" panose="02010600030101010101" pitchFamily="2" charset="-122"/>
                <a:cs typeface="宋体" panose="02010600030101010101" pitchFamily="2" charset="-122"/>
              </a:rPr>
              <a:t>师</a:t>
            </a:r>
            <a:r>
              <a:rPr sz="1200" spc="10" dirty="0">
                <a:latin typeface="宋体" panose="02010600030101010101" pitchFamily="2" charset="-122"/>
                <a:cs typeface="宋体" panose="02010600030101010101" pitchFamily="2" charset="-122"/>
              </a:rPr>
              <a:t>和伙</a:t>
            </a:r>
            <a:r>
              <a:rPr sz="1200" spc="20" dirty="0">
                <a:latin typeface="宋体" panose="02010600030101010101" pitchFamily="2" charset="-122"/>
                <a:cs typeface="宋体" panose="02010600030101010101" pitchFamily="2" charset="-122"/>
              </a:rPr>
              <a:t>伴</a:t>
            </a:r>
            <a:r>
              <a:rPr sz="1200" spc="10" dirty="0">
                <a:latin typeface="宋体" panose="02010600030101010101" pitchFamily="2" charset="-122"/>
                <a:cs typeface="宋体" panose="02010600030101010101" pitchFamily="2" charset="-122"/>
              </a:rPr>
              <a:t>。我们</a:t>
            </a:r>
            <a:r>
              <a:rPr sz="1200" spc="20" dirty="0">
                <a:latin typeface="宋体" panose="02010600030101010101" pitchFamily="2" charset="-122"/>
                <a:cs typeface="宋体" panose="02010600030101010101" pitchFamily="2" charset="-122"/>
              </a:rPr>
              <a:t>共</a:t>
            </a:r>
            <a:r>
              <a:rPr sz="1200" spc="10" dirty="0">
                <a:latin typeface="宋体" panose="02010600030101010101" pitchFamily="2" charset="-122"/>
                <a:cs typeface="宋体" panose="02010600030101010101" pitchFamily="2" charset="-122"/>
              </a:rPr>
              <a:t>同度</a:t>
            </a:r>
            <a:r>
              <a:rPr sz="1200" spc="20" dirty="0">
                <a:latin typeface="宋体" panose="02010600030101010101" pitchFamily="2" charset="-122"/>
                <a:cs typeface="宋体" panose="02010600030101010101" pitchFamily="2" charset="-122"/>
              </a:rPr>
              <a:t>过</a:t>
            </a:r>
            <a:r>
              <a:rPr sz="1200" spc="10" dirty="0">
                <a:latin typeface="宋体" panose="02010600030101010101" pitchFamily="2" charset="-122"/>
                <a:cs typeface="宋体" panose="02010600030101010101" pitchFamily="2" charset="-122"/>
              </a:rPr>
              <a:t>了项目</a:t>
            </a:r>
            <a:r>
              <a:rPr sz="1200" spc="20" dirty="0">
                <a:latin typeface="宋体" panose="02010600030101010101" pitchFamily="2" charset="-122"/>
                <a:cs typeface="宋体" panose="02010600030101010101" pitchFamily="2" charset="-122"/>
              </a:rPr>
              <a:t>实</a:t>
            </a:r>
            <a:r>
              <a:rPr sz="1200" spc="10" dirty="0">
                <a:latin typeface="宋体" panose="02010600030101010101" pitchFamily="2" charset="-122"/>
                <a:cs typeface="宋体" panose="02010600030101010101" pitchFamily="2" charset="-122"/>
              </a:rPr>
              <a:t>施得</a:t>
            </a:r>
            <a:r>
              <a:rPr sz="1200" spc="20" dirty="0">
                <a:latin typeface="宋体" panose="02010600030101010101" pitchFamily="2" charset="-122"/>
                <a:cs typeface="宋体" panose="02010600030101010101" pitchFamily="2" charset="-122"/>
              </a:rPr>
              <a:t>艰</a:t>
            </a:r>
            <a:r>
              <a:rPr sz="1200" spc="10" dirty="0">
                <a:latin typeface="宋体" panose="02010600030101010101" pitchFamily="2" charset="-122"/>
                <a:cs typeface="宋体" panose="02010600030101010101" pitchFamily="2" charset="-122"/>
              </a:rPr>
              <a:t>辛和快</a:t>
            </a:r>
            <a:r>
              <a:rPr sz="1200" spc="20" dirty="0">
                <a:latin typeface="宋体" panose="02010600030101010101" pitchFamily="2" charset="-122"/>
                <a:cs typeface="宋体" panose="02010600030101010101" pitchFamily="2" charset="-122"/>
              </a:rPr>
              <a:t>乐</a:t>
            </a:r>
            <a:r>
              <a:rPr sz="1200" spc="1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共 同分享了项目成功得喜悦。感谢这段宝贵得经历，让我们共同成长。</a:t>
            </a:r>
            <a:endParaRPr sz="1200">
              <a:latin typeface="宋体" panose="02010600030101010101" pitchFamily="2" charset="-122"/>
              <a:cs typeface="宋体" panose="02010600030101010101" pitchFamily="2" charset="-122"/>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61</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1128775" y="1268209"/>
            <a:ext cx="5579110" cy="8411845"/>
          </a:xfrm>
          <a:prstGeom prst="rect">
            <a:avLst/>
          </a:prstGeom>
        </p:spPr>
        <p:txBody>
          <a:bodyPr vert="horz" wrap="square" lIns="0" tIns="12065" rIns="0" bIns="0" rtlCol="0">
            <a:spAutoFit/>
          </a:bodyPr>
          <a:lstStyle/>
          <a:p>
            <a:pPr marL="403860" algn="ctr">
              <a:lnSpc>
                <a:spcPct val="100000"/>
              </a:lnSpc>
              <a:spcBef>
                <a:spcPts val="95"/>
              </a:spcBef>
            </a:pPr>
            <a:r>
              <a:rPr sz="1600" b="1" spc="-5" dirty="0">
                <a:solidFill>
                  <a:srgbClr val="0D0D0D"/>
                </a:solidFill>
                <a:latin typeface="黑体" panose="02010609060101010101" charset="-122"/>
                <a:cs typeface="黑体" panose="02010609060101010101" charset="-122"/>
              </a:rPr>
              <a:t>附</a:t>
            </a:r>
            <a:r>
              <a:rPr sz="1600" b="1" spc="-15" dirty="0">
                <a:solidFill>
                  <a:srgbClr val="0D0D0D"/>
                </a:solidFill>
                <a:latin typeface="黑体" panose="02010609060101010101" charset="-122"/>
                <a:cs typeface="黑体" panose="02010609060101010101" charset="-122"/>
              </a:rPr>
              <a:t>录</a:t>
            </a:r>
            <a:endParaRPr sz="1600">
              <a:latin typeface="黑体" panose="02010609060101010101" charset="-122"/>
              <a:cs typeface="黑体" panose="02010609060101010101" charset="-122"/>
            </a:endParaRPr>
          </a:p>
          <a:p>
            <a:pPr>
              <a:lnSpc>
                <a:spcPct val="100000"/>
              </a:lnSpc>
            </a:pPr>
            <a:endParaRPr sz="1600">
              <a:latin typeface="黑体" panose="02010609060101010101" charset="-122"/>
              <a:cs typeface="黑体" panose="02010609060101010101" charset="-122"/>
            </a:endParaRPr>
          </a:p>
          <a:p>
            <a:pPr>
              <a:lnSpc>
                <a:spcPct val="100000"/>
              </a:lnSpc>
              <a:spcBef>
                <a:spcPts val="15"/>
              </a:spcBef>
            </a:pPr>
            <a:endParaRPr sz="1200">
              <a:latin typeface="黑体" panose="02010609060101010101" charset="-122"/>
              <a:cs typeface="黑体" panose="02010609060101010101" charset="-122"/>
            </a:endParaRPr>
          </a:p>
          <a:p>
            <a:pPr marL="12700">
              <a:lnSpc>
                <a:spcPct val="100000"/>
              </a:lnSpc>
            </a:pPr>
            <a:r>
              <a:rPr sz="1500" b="1" spc="-10" dirty="0">
                <a:solidFill>
                  <a:srgbClr val="0D0D0D"/>
                </a:solidFill>
                <a:latin typeface="黑体" panose="02010609060101010101" charset="-122"/>
                <a:cs typeface="黑体" panose="02010609060101010101" charset="-122"/>
              </a:rPr>
              <a:t>附录</a:t>
            </a:r>
            <a:r>
              <a:rPr sz="1500" b="1" spc="-380" dirty="0">
                <a:solidFill>
                  <a:srgbClr val="0D0D0D"/>
                </a:solidFill>
                <a:latin typeface="黑体" panose="02010609060101010101" charset="-122"/>
                <a:cs typeface="黑体" panose="02010609060101010101" charset="-122"/>
              </a:rPr>
              <a:t> </a:t>
            </a:r>
            <a:r>
              <a:rPr sz="1500" b="1" spc="-10" dirty="0">
                <a:solidFill>
                  <a:srgbClr val="0D0D0D"/>
                </a:solidFill>
                <a:latin typeface="黑体" panose="02010609060101010101" charset="-122"/>
                <a:cs typeface="黑体" panose="02010609060101010101" charset="-122"/>
              </a:rPr>
              <a:t>1</a:t>
            </a:r>
            <a:r>
              <a:rPr sz="1500" b="1" spc="5" dirty="0">
                <a:solidFill>
                  <a:srgbClr val="0D0D0D"/>
                </a:solidFill>
                <a:latin typeface="黑体" panose="02010609060101010101" charset="-122"/>
                <a:cs typeface="黑体" panose="02010609060101010101" charset="-122"/>
              </a:rPr>
              <a:t> </a:t>
            </a:r>
            <a:r>
              <a:rPr sz="1500" b="1" spc="-10" dirty="0">
                <a:solidFill>
                  <a:srgbClr val="0D0D0D"/>
                </a:solidFill>
                <a:latin typeface="黑体" panose="02010609060101010101" charset="-122"/>
                <a:cs typeface="黑体" panose="02010609060101010101" charset="-122"/>
              </a:rPr>
              <a:t>视</a:t>
            </a:r>
            <a:r>
              <a:rPr sz="1500" b="1" dirty="0">
                <a:solidFill>
                  <a:srgbClr val="0D0D0D"/>
                </a:solidFill>
                <a:latin typeface="黑体" panose="02010609060101010101" charset="-122"/>
                <a:cs typeface="黑体" panose="02010609060101010101" charset="-122"/>
              </a:rPr>
              <a:t>频</a:t>
            </a:r>
            <a:r>
              <a:rPr sz="1500" b="1" spc="-10" dirty="0">
                <a:solidFill>
                  <a:srgbClr val="0D0D0D"/>
                </a:solidFill>
                <a:latin typeface="黑体" panose="02010609060101010101" charset="-122"/>
                <a:cs typeface="黑体" panose="02010609060101010101" charset="-122"/>
              </a:rPr>
              <a:t>上</a:t>
            </a:r>
            <a:r>
              <a:rPr sz="1500" b="1" dirty="0">
                <a:solidFill>
                  <a:srgbClr val="0D0D0D"/>
                </a:solidFill>
                <a:latin typeface="黑体" panose="02010609060101010101" charset="-122"/>
                <a:cs typeface="黑体" panose="02010609060101010101" charset="-122"/>
              </a:rPr>
              <a:t>传</a:t>
            </a:r>
            <a:r>
              <a:rPr sz="1500" b="1" spc="-10" dirty="0">
                <a:solidFill>
                  <a:srgbClr val="0D0D0D"/>
                </a:solidFill>
                <a:latin typeface="黑体" panose="02010609060101010101" charset="-122"/>
                <a:cs typeface="黑体" panose="02010609060101010101" charset="-122"/>
              </a:rPr>
              <a:t>核</a:t>
            </a:r>
            <a:r>
              <a:rPr sz="1500" b="1" dirty="0">
                <a:solidFill>
                  <a:srgbClr val="0D0D0D"/>
                </a:solidFill>
                <a:latin typeface="黑体" panose="02010609060101010101" charset="-122"/>
                <a:cs typeface="黑体" panose="02010609060101010101" charset="-122"/>
              </a:rPr>
              <a:t>心</a:t>
            </a:r>
            <a:r>
              <a:rPr sz="1500" b="1" spc="-10" dirty="0">
                <a:solidFill>
                  <a:srgbClr val="0D0D0D"/>
                </a:solidFill>
                <a:latin typeface="黑体" panose="02010609060101010101" charset="-122"/>
                <a:cs typeface="黑体" panose="02010609060101010101" charset="-122"/>
              </a:rPr>
              <a:t>代码</a:t>
            </a:r>
            <a:endParaRPr sz="1500">
              <a:latin typeface="黑体" panose="02010609060101010101" charset="-122"/>
              <a:cs typeface="黑体" panose="02010609060101010101" charset="-122"/>
            </a:endParaRPr>
          </a:p>
          <a:p>
            <a:pPr marL="88900">
              <a:lnSpc>
                <a:spcPct val="100000"/>
              </a:lnSpc>
              <a:spcBef>
                <a:spcPts val="1115"/>
              </a:spcBef>
            </a:pPr>
            <a:r>
              <a:rPr sz="1200" b="1" spc="-5" dirty="0">
                <a:solidFill>
                  <a:srgbClr val="006F1F"/>
                </a:solidFill>
                <a:latin typeface="Times New Roman" panose="02020603050405020304"/>
                <a:cs typeface="Times New Roman" panose="02020603050405020304"/>
              </a:rPr>
              <a:t>public </a:t>
            </a:r>
            <a:r>
              <a:rPr sz="1200" spc="-5" dirty="0">
                <a:solidFill>
                  <a:srgbClr val="008000"/>
                </a:solidFill>
                <a:latin typeface="Times New Roman" panose="02020603050405020304"/>
                <a:cs typeface="Times New Roman" panose="02020603050405020304"/>
              </a:rPr>
              <a:t>Integer </a:t>
            </a:r>
            <a:r>
              <a:rPr sz="1200" spc="-5" dirty="0">
                <a:solidFill>
                  <a:srgbClr val="06287D"/>
                </a:solidFill>
                <a:latin typeface="Times New Roman" panose="02020603050405020304"/>
                <a:cs typeface="Times New Roman" panose="02020603050405020304"/>
              </a:rPr>
              <a:t>upload</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HttpServletRequest </a:t>
            </a:r>
            <a:r>
              <a:rPr sz="1200" dirty="0">
                <a:latin typeface="Times New Roman" panose="02020603050405020304"/>
                <a:cs typeface="Times New Roman" panose="02020603050405020304"/>
              </a:rPr>
              <a:t>req</a:t>
            </a:r>
            <a:r>
              <a:rPr sz="1200" dirty="0">
                <a:solidFill>
                  <a:srgbClr val="666666"/>
                </a:solidFill>
                <a:latin typeface="Times New Roman" panose="02020603050405020304"/>
                <a:cs typeface="Times New Roman" panose="02020603050405020304"/>
              </a:rPr>
              <a:t>)</a:t>
            </a:r>
            <a:r>
              <a:rPr sz="1200" spc="10"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20"/>
              </a:spcBef>
            </a:pPr>
            <a:endParaRPr sz="1500">
              <a:latin typeface="Times New Roman" panose="02020603050405020304"/>
              <a:cs typeface="Times New Roman" panose="02020603050405020304"/>
            </a:endParaRPr>
          </a:p>
          <a:p>
            <a:pPr marL="622300">
              <a:lnSpc>
                <a:spcPct val="100000"/>
              </a:lnSpc>
            </a:pPr>
            <a:r>
              <a:rPr sz="1200" dirty="0">
                <a:latin typeface="Times New Roman" panose="02020603050405020304"/>
                <a:cs typeface="Times New Roman" panose="02020603050405020304"/>
              </a:rPr>
              <a:t>MultipartHttpServletRequest multipartRequest </a:t>
            </a:r>
            <a:r>
              <a:rPr sz="1200" dirty="0">
                <a:solidFill>
                  <a:srgbClr val="666666"/>
                </a:solidFill>
                <a:latin typeface="Times New Roman" panose="02020603050405020304"/>
                <a:cs typeface="Times New Roman" panose="02020603050405020304"/>
              </a:rPr>
              <a:t>=</a:t>
            </a:r>
            <a:r>
              <a:rPr sz="1200" spc="20"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r>
              <a:rPr sz="1200" dirty="0">
                <a:latin typeface="Times New Roman" panose="02020603050405020304"/>
                <a:cs typeface="Times New Roman" panose="02020603050405020304"/>
              </a:rPr>
              <a:t>MultipartHttpServletReques</a:t>
            </a:r>
            <a:endParaRPr sz="1200">
              <a:latin typeface="Times New Roman" panose="02020603050405020304"/>
              <a:cs typeface="Times New Roman" panose="02020603050405020304"/>
            </a:endParaRPr>
          </a:p>
          <a:p>
            <a:pPr marL="12700">
              <a:lnSpc>
                <a:spcPct val="100000"/>
              </a:lnSpc>
              <a:spcBef>
                <a:spcPts val="900"/>
              </a:spcBef>
            </a:pPr>
            <a:r>
              <a:rPr sz="1200" spc="-5" dirty="0">
                <a:latin typeface="Times New Roman" panose="02020603050405020304"/>
                <a:cs typeface="Times New Roman" panose="02020603050405020304"/>
              </a:rPr>
              <a:t>t</a:t>
            </a:r>
            <a:r>
              <a:rPr sz="1200" spc="-5" dirty="0">
                <a:solidFill>
                  <a:srgbClr val="666666"/>
                </a:solidFill>
                <a:latin typeface="Times New Roman" panose="02020603050405020304"/>
                <a:cs typeface="Times New Roman" panose="02020603050405020304"/>
              </a:rPr>
              <a:t>)</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req</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30"/>
              </a:spcBef>
            </a:pPr>
            <a:endParaRPr sz="1450">
              <a:latin typeface="Times New Roman" panose="02020603050405020304"/>
              <a:cs typeface="Times New Roman" panose="02020603050405020304"/>
            </a:endParaRPr>
          </a:p>
          <a:p>
            <a:pPr marL="622300">
              <a:lnSpc>
                <a:spcPct val="100000"/>
              </a:lnSpc>
            </a:pPr>
            <a:r>
              <a:rPr sz="1200" i="1" dirty="0">
                <a:solidFill>
                  <a:srgbClr val="5F9FAF"/>
                </a:solidFill>
                <a:latin typeface="Times New Roman" panose="02020603050405020304"/>
                <a:cs typeface="Times New Roman" panose="02020603050405020304"/>
              </a:rPr>
              <a:t>//</a:t>
            </a:r>
            <a:r>
              <a:rPr sz="1200" i="1" spc="229" dirty="0">
                <a:solidFill>
                  <a:srgbClr val="5F9FAF"/>
                </a:solidFill>
                <a:latin typeface="Times New Roman" panose="02020603050405020304"/>
                <a:cs typeface="Times New Roman" panose="02020603050405020304"/>
              </a:rPr>
              <a:t> </a:t>
            </a:r>
            <a:r>
              <a:rPr sz="1250" i="1" spc="-434" dirty="0">
                <a:solidFill>
                  <a:srgbClr val="5F9FAF"/>
                </a:solidFill>
                <a:latin typeface="宋体" panose="02010600030101010101" pitchFamily="2" charset="-122"/>
                <a:cs typeface="宋体" panose="02010600030101010101" pitchFamily="2" charset="-122"/>
              </a:rPr>
              <a:t>获得文件分片数</a:t>
            </a:r>
            <a:r>
              <a:rPr sz="1250" i="1" spc="-50" dirty="0">
                <a:solidFill>
                  <a:srgbClr val="5F9FAF"/>
                </a:solidFill>
                <a:latin typeface="宋体" panose="02010600030101010101" pitchFamily="2" charset="-122"/>
                <a:cs typeface="宋体" panose="02010600030101010101" pitchFamily="2" charset="-122"/>
              </a:rPr>
              <a:t>据</a:t>
            </a:r>
            <a:endParaRPr sz="1250">
              <a:latin typeface="宋体" panose="02010600030101010101" pitchFamily="2" charset="-122"/>
              <a:cs typeface="宋体" panose="02010600030101010101" pitchFamily="2" charset="-122"/>
            </a:endParaRPr>
          </a:p>
          <a:p>
            <a:pPr marL="622300">
              <a:lnSpc>
                <a:spcPct val="100000"/>
              </a:lnSpc>
              <a:spcBef>
                <a:spcPts val="890"/>
              </a:spcBef>
            </a:pPr>
            <a:r>
              <a:rPr sz="1200" i="1" dirty="0">
                <a:solidFill>
                  <a:srgbClr val="5F9FAF"/>
                </a:solidFill>
                <a:latin typeface="Times New Roman" panose="02020603050405020304"/>
                <a:cs typeface="Times New Roman" panose="02020603050405020304"/>
              </a:rPr>
              <a:t>// </a:t>
            </a:r>
            <a:r>
              <a:rPr sz="1200" i="1" spc="-5" dirty="0">
                <a:solidFill>
                  <a:srgbClr val="5F9FAF"/>
                </a:solidFill>
                <a:latin typeface="Times New Roman" panose="02020603050405020304"/>
                <a:cs typeface="Times New Roman" panose="02020603050405020304"/>
              </a:rPr>
              <a:t>((MultipartHttpServletRequest)</a:t>
            </a:r>
            <a:r>
              <a:rPr sz="1200" i="1" spc="285" dirty="0">
                <a:solidFill>
                  <a:srgbClr val="5F9FAF"/>
                </a:solidFill>
                <a:latin typeface="Times New Roman" panose="02020603050405020304"/>
                <a:cs typeface="Times New Roman" panose="02020603050405020304"/>
              </a:rPr>
              <a:t> </a:t>
            </a:r>
            <a:r>
              <a:rPr sz="1200" i="1" spc="-5" dirty="0">
                <a:solidFill>
                  <a:srgbClr val="5F9FAF"/>
                </a:solidFill>
                <a:latin typeface="Times New Roman" panose="02020603050405020304"/>
                <a:cs typeface="Times New Roman" panose="02020603050405020304"/>
              </a:rPr>
              <a:t>req).getFile()</a:t>
            </a:r>
            <a:endParaRPr sz="1200">
              <a:latin typeface="Times New Roman" panose="02020603050405020304"/>
              <a:cs typeface="Times New Roman" panose="02020603050405020304"/>
            </a:endParaRPr>
          </a:p>
          <a:p>
            <a:pPr marL="622300">
              <a:lnSpc>
                <a:spcPct val="100000"/>
              </a:lnSpc>
              <a:spcBef>
                <a:spcPts val="900"/>
              </a:spcBef>
            </a:pPr>
            <a:r>
              <a:rPr sz="1200" spc="-5" dirty="0">
                <a:latin typeface="Times New Roman" panose="02020603050405020304"/>
                <a:cs typeface="Times New Roman" panose="02020603050405020304"/>
              </a:rPr>
              <a:t>MultipartFile file </a:t>
            </a:r>
            <a:r>
              <a:rPr sz="1200" dirty="0">
                <a:solidFill>
                  <a:srgbClr val="666666"/>
                </a:solidFill>
                <a:latin typeface="Times New Roman" panose="02020603050405020304"/>
                <a:cs typeface="Times New Roman" panose="02020603050405020304"/>
              </a:rPr>
              <a:t>=</a:t>
            </a:r>
            <a:r>
              <a:rPr sz="1200" spc="2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multipartRequest</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getFile</a:t>
            </a:r>
            <a:r>
              <a:rPr sz="1200" spc="-5" dirty="0">
                <a:solidFill>
                  <a:srgbClr val="666666"/>
                </a:solidFill>
                <a:latin typeface="Times New Roman" panose="02020603050405020304"/>
                <a:cs typeface="Times New Roman" panose="02020603050405020304"/>
              </a:rPr>
              <a:t>(</a:t>
            </a:r>
            <a:r>
              <a:rPr sz="1200" spc="-5" dirty="0">
                <a:solidFill>
                  <a:srgbClr val="406F9F"/>
                </a:solidFill>
                <a:latin typeface="Times New Roman" panose="02020603050405020304"/>
                <a:cs typeface="Times New Roman" panose="02020603050405020304"/>
              </a:rPr>
              <a:t>"file"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25"/>
              </a:spcBef>
            </a:pPr>
            <a:endParaRPr sz="1450">
              <a:latin typeface="Times New Roman" panose="02020603050405020304"/>
              <a:cs typeface="Times New Roman" panose="02020603050405020304"/>
            </a:endParaRPr>
          </a:p>
          <a:p>
            <a:pPr marL="622300">
              <a:lnSpc>
                <a:spcPct val="100000"/>
              </a:lnSpc>
            </a:pPr>
            <a:r>
              <a:rPr sz="1200" i="1" dirty="0">
                <a:solidFill>
                  <a:srgbClr val="5F9FAF"/>
                </a:solidFill>
                <a:latin typeface="Times New Roman" panose="02020603050405020304"/>
                <a:cs typeface="Times New Roman" panose="02020603050405020304"/>
              </a:rPr>
              <a:t>//</a:t>
            </a:r>
            <a:r>
              <a:rPr sz="1200" i="1" spc="229" dirty="0">
                <a:solidFill>
                  <a:srgbClr val="5F9FAF"/>
                </a:solidFill>
                <a:latin typeface="Times New Roman" panose="02020603050405020304"/>
                <a:cs typeface="Times New Roman" panose="02020603050405020304"/>
              </a:rPr>
              <a:t> </a:t>
            </a:r>
            <a:r>
              <a:rPr sz="1250" i="1" spc="-434" dirty="0">
                <a:solidFill>
                  <a:srgbClr val="5F9FAF"/>
                </a:solidFill>
                <a:latin typeface="宋体" panose="02010600030101010101" pitchFamily="2" charset="-122"/>
                <a:cs typeface="宋体" panose="02010600030101010101" pitchFamily="2" charset="-122"/>
              </a:rPr>
              <a:t>上传过程中出现异常，状态码设置</a:t>
            </a:r>
            <a:r>
              <a:rPr sz="1250" i="1" spc="-80" dirty="0">
                <a:solidFill>
                  <a:srgbClr val="5F9FAF"/>
                </a:solidFill>
                <a:latin typeface="宋体" panose="02010600030101010101" pitchFamily="2" charset="-122"/>
                <a:cs typeface="宋体" panose="02010600030101010101" pitchFamily="2" charset="-122"/>
              </a:rPr>
              <a:t>为</a:t>
            </a:r>
            <a:r>
              <a:rPr sz="1200" i="1" dirty="0">
                <a:solidFill>
                  <a:srgbClr val="5F9FAF"/>
                </a:solidFill>
                <a:latin typeface="Times New Roman" panose="02020603050405020304"/>
                <a:cs typeface="Times New Roman" panose="02020603050405020304"/>
              </a:rPr>
              <a:t>50000</a:t>
            </a:r>
            <a:endParaRPr sz="1200">
              <a:latin typeface="Times New Roman" panose="02020603050405020304"/>
              <a:cs typeface="Times New Roman" panose="02020603050405020304"/>
            </a:endParaRPr>
          </a:p>
          <a:p>
            <a:pPr marL="622300">
              <a:lnSpc>
                <a:spcPct val="100000"/>
              </a:lnSpc>
              <a:spcBef>
                <a:spcPts val="890"/>
              </a:spcBef>
            </a:pPr>
            <a:r>
              <a:rPr sz="1200" spc="-5" dirty="0">
                <a:latin typeface="Times New Roman" panose="02020603050405020304"/>
                <a:cs typeface="Times New Roman" panose="02020603050405020304"/>
              </a:rPr>
              <a:t>ThrowUtils</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throwIf</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file </a:t>
            </a:r>
            <a:r>
              <a:rPr sz="1200" spc="-5" dirty="0">
                <a:solidFill>
                  <a:srgbClr val="666666"/>
                </a:solidFill>
                <a:latin typeface="Times New Roman" panose="02020603050405020304"/>
                <a:cs typeface="Times New Roman" panose="02020603050405020304"/>
              </a:rPr>
              <a:t>== </a:t>
            </a:r>
            <a:r>
              <a:rPr sz="1200" b="1" spc="-5" dirty="0">
                <a:solidFill>
                  <a:srgbClr val="006F1F"/>
                </a:solidFill>
                <a:latin typeface="Times New Roman" panose="02020603050405020304"/>
                <a:cs typeface="Times New Roman" panose="02020603050405020304"/>
              </a:rPr>
              <a:t>null</a:t>
            </a:r>
            <a:r>
              <a:rPr sz="1200" spc="-5" dirty="0">
                <a:solidFill>
                  <a:srgbClr val="666666"/>
                </a:solidFill>
                <a:latin typeface="Times New Roman" panose="02020603050405020304"/>
                <a:cs typeface="Times New Roman" panose="02020603050405020304"/>
              </a:rPr>
              <a:t>,</a:t>
            </a:r>
            <a:r>
              <a:rPr sz="1200" spc="4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ErrorCode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OPERATION_ERROR</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30"/>
              </a:spcBef>
            </a:pPr>
            <a:endParaRPr sz="1450">
              <a:latin typeface="Times New Roman" panose="02020603050405020304"/>
              <a:cs typeface="Times New Roman" panose="02020603050405020304"/>
            </a:endParaRPr>
          </a:p>
          <a:p>
            <a:pPr marL="622300">
              <a:lnSpc>
                <a:spcPct val="100000"/>
              </a:lnSpc>
            </a:pPr>
            <a:r>
              <a:rPr sz="1200" i="1" dirty="0">
                <a:solidFill>
                  <a:srgbClr val="5F9FAF"/>
                </a:solidFill>
                <a:latin typeface="Times New Roman" panose="02020603050405020304"/>
                <a:cs typeface="Times New Roman" panose="02020603050405020304"/>
              </a:rPr>
              <a:t>//</a:t>
            </a:r>
            <a:r>
              <a:rPr sz="1200" i="1" spc="229" dirty="0">
                <a:solidFill>
                  <a:srgbClr val="5F9FAF"/>
                </a:solidFill>
                <a:latin typeface="Times New Roman" panose="02020603050405020304"/>
                <a:cs typeface="Times New Roman" panose="02020603050405020304"/>
              </a:rPr>
              <a:t> </a:t>
            </a:r>
            <a:r>
              <a:rPr sz="1250" i="1" spc="-434" dirty="0">
                <a:solidFill>
                  <a:srgbClr val="5F9FAF"/>
                </a:solidFill>
                <a:latin typeface="宋体" panose="02010600030101010101" pitchFamily="2" charset="-122"/>
                <a:cs typeface="宋体" panose="02010600030101010101" pitchFamily="2" charset="-122"/>
              </a:rPr>
              <a:t>分片第几</a:t>
            </a:r>
            <a:r>
              <a:rPr sz="1250" i="1" spc="-50" dirty="0">
                <a:solidFill>
                  <a:srgbClr val="5F9FAF"/>
                </a:solidFill>
                <a:latin typeface="宋体" panose="02010600030101010101" pitchFamily="2" charset="-122"/>
                <a:cs typeface="宋体" panose="02010600030101010101" pitchFamily="2" charset="-122"/>
              </a:rPr>
              <a:t>片</a:t>
            </a:r>
            <a:endParaRPr sz="1250">
              <a:latin typeface="宋体" panose="02010600030101010101" pitchFamily="2" charset="-122"/>
              <a:cs typeface="宋体" panose="02010600030101010101" pitchFamily="2" charset="-122"/>
            </a:endParaRPr>
          </a:p>
          <a:p>
            <a:pPr marL="622300">
              <a:lnSpc>
                <a:spcPct val="100000"/>
              </a:lnSpc>
              <a:spcBef>
                <a:spcPts val="890"/>
              </a:spcBef>
            </a:pPr>
            <a:r>
              <a:rPr sz="1200" spc="-5" dirty="0">
                <a:solidFill>
                  <a:srgbClr val="008000"/>
                </a:solidFill>
                <a:latin typeface="Times New Roman" panose="02020603050405020304"/>
                <a:cs typeface="Times New Roman" panose="02020603050405020304"/>
              </a:rPr>
              <a:t>Integer </a:t>
            </a:r>
            <a:r>
              <a:rPr sz="1200" spc="-5" dirty="0">
                <a:latin typeface="Times New Roman" panose="02020603050405020304"/>
                <a:cs typeface="Times New Roman" panose="02020603050405020304"/>
              </a:rPr>
              <a:t>index </a:t>
            </a:r>
            <a:r>
              <a:rPr sz="1200" dirty="0">
                <a:solidFill>
                  <a:srgbClr val="666666"/>
                </a:solidFill>
                <a:latin typeface="Times New Roman" panose="02020603050405020304"/>
                <a:cs typeface="Times New Roman" panose="02020603050405020304"/>
              </a:rPr>
              <a:t>=</a:t>
            </a:r>
            <a:r>
              <a:rPr sz="1200" spc="70" dirty="0">
                <a:solidFill>
                  <a:srgbClr val="666666"/>
                </a:solidFill>
                <a:latin typeface="Times New Roman" panose="02020603050405020304"/>
                <a:cs typeface="Times New Roman" panose="02020603050405020304"/>
              </a:rPr>
              <a:t> </a:t>
            </a:r>
            <a:r>
              <a:rPr sz="1200" spc="-5" dirty="0">
                <a:solidFill>
                  <a:srgbClr val="008000"/>
                </a:solidFill>
                <a:latin typeface="Times New Roman" panose="02020603050405020304"/>
                <a:cs typeface="Times New Roman" panose="02020603050405020304"/>
              </a:rPr>
              <a:t>Integer</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parseInt</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multipartRequest</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getParameter</a:t>
            </a:r>
            <a:r>
              <a:rPr sz="1200" spc="-5" dirty="0">
                <a:solidFill>
                  <a:srgbClr val="666666"/>
                </a:solidFill>
                <a:latin typeface="Times New Roman" panose="02020603050405020304"/>
                <a:cs typeface="Times New Roman" panose="02020603050405020304"/>
              </a:rPr>
              <a:t>(</a:t>
            </a:r>
            <a:r>
              <a:rPr sz="1200" spc="-5" dirty="0">
                <a:solidFill>
                  <a:srgbClr val="406F9F"/>
                </a:solidFill>
                <a:latin typeface="Times New Roman" panose="02020603050405020304"/>
                <a:cs typeface="Times New Roman" panose="02020603050405020304"/>
              </a:rPr>
              <a:t>"index"</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850"/>
              </a:spcBef>
            </a:pPr>
            <a:r>
              <a:rPr sz="1200" i="1" dirty="0">
                <a:solidFill>
                  <a:srgbClr val="5F9FAF"/>
                </a:solidFill>
                <a:latin typeface="Times New Roman" panose="02020603050405020304"/>
                <a:cs typeface="Times New Roman" panose="02020603050405020304"/>
              </a:rPr>
              <a:t>//</a:t>
            </a:r>
            <a:r>
              <a:rPr sz="1200" i="1" spc="229" dirty="0">
                <a:solidFill>
                  <a:srgbClr val="5F9FAF"/>
                </a:solidFill>
                <a:latin typeface="Times New Roman" panose="02020603050405020304"/>
                <a:cs typeface="Times New Roman" panose="02020603050405020304"/>
              </a:rPr>
              <a:t> </a:t>
            </a:r>
            <a:r>
              <a:rPr sz="1250" i="1" spc="-434" dirty="0">
                <a:solidFill>
                  <a:srgbClr val="5F9FAF"/>
                </a:solidFill>
                <a:latin typeface="宋体" panose="02010600030101010101" pitchFamily="2" charset="-122"/>
                <a:cs typeface="宋体" panose="02010600030101010101" pitchFamily="2" charset="-122"/>
              </a:rPr>
              <a:t>总片</a:t>
            </a:r>
            <a:r>
              <a:rPr sz="1250" i="1" spc="-50" dirty="0">
                <a:solidFill>
                  <a:srgbClr val="5F9FAF"/>
                </a:solidFill>
                <a:latin typeface="宋体" panose="02010600030101010101" pitchFamily="2" charset="-122"/>
                <a:cs typeface="宋体" panose="02010600030101010101" pitchFamily="2" charset="-122"/>
              </a:rPr>
              <a:t>数</a:t>
            </a:r>
            <a:endParaRPr sz="1250">
              <a:latin typeface="宋体" panose="02010600030101010101" pitchFamily="2" charset="-122"/>
              <a:cs typeface="宋体" panose="02010600030101010101" pitchFamily="2" charset="-122"/>
            </a:endParaRPr>
          </a:p>
          <a:p>
            <a:pPr marL="622300">
              <a:lnSpc>
                <a:spcPct val="100000"/>
              </a:lnSpc>
              <a:spcBef>
                <a:spcPts val="890"/>
              </a:spcBef>
            </a:pPr>
            <a:r>
              <a:rPr sz="1200" spc="-5" dirty="0">
                <a:solidFill>
                  <a:srgbClr val="008000"/>
                </a:solidFill>
                <a:latin typeface="Times New Roman" panose="02020603050405020304"/>
                <a:cs typeface="Times New Roman" panose="02020603050405020304"/>
              </a:rPr>
              <a:t>Integer </a:t>
            </a:r>
            <a:r>
              <a:rPr sz="1200" spc="-5" dirty="0">
                <a:latin typeface="Times New Roman" panose="02020603050405020304"/>
                <a:cs typeface="Times New Roman" panose="02020603050405020304"/>
              </a:rPr>
              <a:t>total </a:t>
            </a:r>
            <a:r>
              <a:rPr sz="1200" dirty="0">
                <a:solidFill>
                  <a:srgbClr val="666666"/>
                </a:solidFill>
                <a:latin typeface="Times New Roman" panose="02020603050405020304"/>
                <a:cs typeface="Times New Roman" panose="02020603050405020304"/>
              </a:rPr>
              <a:t>=</a:t>
            </a:r>
            <a:r>
              <a:rPr sz="1200" spc="55" dirty="0">
                <a:solidFill>
                  <a:srgbClr val="666666"/>
                </a:solidFill>
                <a:latin typeface="Times New Roman" panose="02020603050405020304"/>
                <a:cs typeface="Times New Roman" panose="02020603050405020304"/>
              </a:rPr>
              <a:t> </a:t>
            </a:r>
            <a:r>
              <a:rPr sz="1200" spc="-5" dirty="0">
                <a:solidFill>
                  <a:srgbClr val="008000"/>
                </a:solidFill>
                <a:latin typeface="Times New Roman" panose="02020603050405020304"/>
                <a:cs typeface="Times New Roman" panose="02020603050405020304"/>
              </a:rPr>
              <a:t>Integer</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parseInt</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multipartRequest</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getParameter</a:t>
            </a:r>
            <a:r>
              <a:rPr sz="1200" spc="-5" dirty="0">
                <a:solidFill>
                  <a:srgbClr val="666666"/>
                </a:solidFill>
                <a:latin typeface="Times New Roman" panose="02020603050405020304"/>
                <a:cs typeface="Times New Roman" panose="02020603050405020304"/>
              </a:rPr>
              <a:t>(</a:t>
            </a:r>
            <a:r>
              <a:rPr sz="1200" spc="-5" dirty="0">
                <a:solidFill>
                  <a:srgbClr val="406F9F"/>
                </a:solidFill>
                <a:latin typeface="Times New Roman" panose="02020603050405020304"/>
                <a:cs typeface="Times New Roman" panose="02020603050405020304"/>
              </a:rPr>
              <a:t>"total"</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850"/>
              </a:spcBef>
            </a:pPr>
            <a:r>
              <a:rPr sz="1200" i="1" dirty="0">
                <a:solidFill>
                  <a:srgbClr val="5F9FAF"/>
                </a:solidFill>
                <a:latin typeface="Times New Roman" panose="02020603050405020304"/>
                <a:cs typeface="Times New Roman" panose="02020603050405020304"/>
              </a:rPr>
              <a:t>//</a:t>
            </a:r>
            <a:r>
              <a:rPr sz="1200" i="1" spc="229" dirty="0">
                <a:solidFill>
                  <a:srgbClr val="5F9FAF"/>
                </a:solidFill>
                <a:latin typeface="Times New Roman" panose="02020603050405020304"/>
                <a:cs typeface="Times New Roman" panose="02020603050405020304"/>
              </a:rPr>
              <a:t> </a:t>
            </a:r>
            <a:r>
              <a:rPr sz="1250" i="1" spc="-434" dirty="0">
                <a:solidFill>
                  <a:srgbClr val="5F9FAF"/>
                </a:solidFill>
                <a:latin typeface="宋体" panose="02010600030101010101" pitchFamily="2" charset="-122"/>
                <a:cs typeface="宋体" panose="02010600030101010101" pitchFamily="2" charset="-122"/>
              </a:rPr>
              <a:t>获取文件</a:t>
            </a:r>
            <a:r>
              <a:rPr sz="1250" i="1" spc="-50" dirty="0">
                <a:solidFill>
                  <a:srgbClr val="5F9FAF"/>
                </a:solidFill>
                <a:latin typeface="宋体" panose="02010600030101010101" pitchFamily="2" charset="-122"/>
                <a:cs typeface="宋体" panose="02010600030101010101" pitchFamily="2" charset="-122"/>
              </a:rPr>
              <a:t>名</a:t>
            </a:r>
            <a:endParaRPr sz="1250">
              <a:latin typeface="宋体" panose="02010600030101010101" pitchFamily="2" charset="-122"/>
              <a:cs typeface="宋体" panose="02010600030101010101" pitchFamily="2" charset="-122"/>
            </a:endParaRPr>
          </a:p>
          <a:p>
            <a:pPr marL="622300" marR="1036320">
              <a:lnSpc>
                <a:spcPts val="2340"/>
              </a:lnSpc>
              <a:spcBef>
                <a:spcPts val="220"/>
              </a:spcBef>
            </a:pPr>
            <a:r>
              <a:rPr sz="1200" spc="-5" dirty="0">
                <a:solidFill>
                  <a:srgbClr val="008000"/>
                </a:solidFill>
                <a:latin typeface="Times New Roman" panose="02020603050405020304"/>
                <a:cs typeface="Times New Roman" panose="02020603050405020304"/>
              </a:rPr>
              <a:t>String </a:t>
            </a:r>
            <a:r>
              <a:rPr sz="1200" spc="-5" dirty="0">
                <a:latin typeface="Times New Roman" panose="02020603050405020304"/>
                <a:cs typeface="Times New Roman" panose="02020603050405020304"/>
              </a:rPr>
              <a:t>fileName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multipartRequest</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getParameter</a:t>
            </a:r>
            <a:r>
              <a:rPr sz="1200" spc="-5" dirty="0">
                <a:solidFill>
                  <a:srgbClr val="666666"/>
                </a:solidFill>
                <a:latin typeface="Times New Roman" panose="02020603050405020304"/>
                <a:cs typeface="Times New Roman" panose="02020603050405020304"/>
              </a:rPr>
              <a:t>(</a:t>
            </a:r>
            <a:r>
              <a:rPr sz="1200" spc="-5" dirty="0">
                <a:solidFill>
                  <a:srgbClr val="406F9F"/>
                </a:solidFill>
                <a:latin typeface="Times New Roman" panose="02020603050405020304"/>
                <a:cs typeface="Times New Roman" panose="02020603050405020304"/>
              </a:rPr>
              <a:t>"name"</a:t>
            </a:r>
            <a:r>
              <a:rPr sz="1200" spc="-5" dirty="0">
                <a:solidFill>
                  <a:srgbClr val="666666"/>
                </a:solidFill>
                <a:latin typeface="Times New Roman" panose="02020603050405020304"/>
                <a:cs typeface="Times New Roman" panose="02020603050405020304"/>
              </a:rPr>
              <a:t>);  </a:t>
            </a:r>
            <a:r>
              <a:rPr sz="1200" spc="-5" dirty="0">
                <a:solidFill>
                  <a:srgbClr val="008000"/>
                </a:solidFill>
                <a:latin typeface="Times New Roman" panose="02020603050405020304"/>
                <a:cs typeface="Times New Roman" panose="02020603050405020304"/>
              </a:rPr>
              <a:t>String </a:t>
            </a:r>
            <a:r>
              <a:rPr sz="1200" spc="-5" dirty="0">
                <a:latin typeface="Times New Roman" panose="02020603050405020304"/>
                <a:cs typeface="Times New Roman" panose="02020603050405020304"/>
              </a:rPr>
              <a:t>totalSize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multipartRequest</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getParameter</a:t>
            </a:r>
            <a:r>
              <a:rPr sz="1200" spc="-5" dirty="0">
                <a:solidFill>
                  <a:srgbClr val="666666"/>
                </a:solidFill>
                <a:latin typeface="Times New Roman" panose="02020603050405020304"/>
                <a:cs typeface="Times New Roman" panose="02020603050405020304"/>
              </a:rPr>
              <a:t>(</a:t>
            </a:r>
            <a:r>
              <a:rPr sz="1200" spc="-5" dirty="0">
                <a:solidFill>
                  <a:srgbClr val="406F9F"/>
                </a:solidFill>
                <a:latin typeface="Times New Roman" panose="02020603050405020304"/>
                <a:cs typeface="Times New Roman" panose="02020603050405020304"/>
              </a:rPr>
              <a:t>"totalSize"</a:t>
            </a:r>
            <a:r>
              <a:rPr sz="1200" spc="-5" dirty="0">
                <a:solidFill>
                  <a:srgbClr val="666666"/>
                </a:solidFill>
                <a:latin typeface="Times New Roman" panose="02020603050405020304"/>
                <a:cs typeface="Times New Roman" panose="02020603050405020304"/>
              </a:rPr>
              <a:t>);  </a:t>
            </a:r>
            <a:r>
              <a:rPr sz="1200" spc="-5" dirty="0">
                <a:solidFill>
                  <a:srgbClr val="008000"/>
                </a:solidFill>
                <a:latin typeface="Times New Roman" panose="02020603050405020304"/>
                <a:cs typeface="Times New Roman" panose="02020603050405020304"/>
              </a:rPr>
              <a:t>String </a:t>
            </a:r>
            <a:r>
              <a:rPr sz="1200" dirty="0">
                <a:latin typeface="Times New Roman" panose="02020603050405020304"/>
                <a:cs typeface="Times New Roman" panose="02020603050405020304"/>
              </a:rPr>
              <a:t>md5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multipartRequest</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getParameter</a:t>
            </a:r>
            <a:r>
              <a:rPr sz="1200" spc="-5" dirty="0">
                <a:solidFill>
                  <a:srgbClr val="666666"/>
                </a:solidFill>
                <a:latin typeface="Times New Roman" panose="02020603050405020304"/>
                <a:cs typeface="Times New Roman" panose="02020603050405020304"/>
              </a:rPr>
              <a:t>(</a:t>
            </a:r>
            <a:r>
              <a:rPr sz="1200" spc="-5" dirty="0">
                <a:solidFill>
                  <a:srgbClr val="406F9F"/>
                </a:solidFill>
                <a:latin typeface="Times New Roman" panose="02020603050405020304"/>
                <a:cs typeface="Times New Roman" panose="02020603050405020304"/>
              </a:rPr>
              <a:t>"md5"</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25"/>
              </a:spcBef>
            </a:pPr>
            <a:endParaRPr sz="1250">
              <a:latin typeface="Times New Roman" panose="02020603050405020304"/>
              <a:cs typeface="Times New Roman" panose="02020603050405020304"/>
            </a:endParaRPr>
          </a:p>
          <a:p>
            <a:pPr marL="622300">
              <a:lnSpc>
                <a:spcPct val="100000"/>
              </a:lnSpc>
            </a:pPr>
            <a:r>
              <a:rPr sz="1200" i="1" dirty="0">
                <a:solidFill>
                  <a:srgbClr val="5F9FAF"/>
                </a:solidFill>
                <a:latin typeface="Times New Roman" panose="02020603050405020304"/>
                <a:cs typeface="Times New Roman" panose="02020603050405020304"/>
              </a:rPr>
              <a:t>//</a:t>
            </a:r>
            <a:r>
              <a:rPr sz="1200" i="1" spc="229" dirty="0">
                <a:solidFill>
                  <a:srgbClr val="5F9FAF"/>
                </a:solidFill>
                <a:latin typeface="Times New Roman" panose="02020603050405020304"/>
                <a:cs typeface="Times New Roman" panose="02020603050405020304"/>
              </a:rPr>
              <a:t> </a:t>
            </a:r>
            <a:r>
              <a:rPr sz="1250" i="1" spc="-434" dirty="0">
                <a:solidFill>
                  <a:srgbClr val="5F9FAF"/>
                </a:solidFill>
                <a:latin typeface="宋体" panose="02010600030101010101" pitchFamily="2" charset="-122"/>
                <a:cs typeface="宋体" panose="02010600030101010101" pitchFamily="2" charset="-122"/>
              </a:rPr>
              <a:t>创建文件</a:t>
            </a:r>
            <a:r>
              <a:rPr sz="1250" i="1" spc="-50" dirty="0">
                <a:solidFill>
                  <a:srgbClr val="5F9FAF"/>
                </a:solidFill>
                <a:latin typeface="宋体" panose="02010600030101010101" pitchFamily="2" charset="-122"/>
                <a:cs typeface="宋体" panose="02010600030101010101" pitchFamily="2" charset="-122"/>
              </a:rPr>
              <a:t>桶</a:t>
            </a:r>
            <a:endParaRPr sz="1250">
              <a:latin typeface="宋体" panose="02010600030101010101" pitchFamily="2" charset="-122"/>
              <a:cs typeface="宋体" panose="02010600030101010101" pitchFamily="2" charset="-122"/>
            </a:endParaRPr>
          </a:p>
          <a:p>
            <a:pPr marL="622300" marR="2141220">
              <a:lnSpc>
                <a:spcPts val="2340"/>
              </a:lnSpc>
              <a:spcBef>
                <a:spcPts val="90"/>
              </a:spcBef>
            </a:pPr>
            <a:r>
              <a:rPr sz="1200" spc="-5" dirty="0">
                <a:solidFill>
                  <a:srgbClr val="008000"/>
                </a:solidFill>
                <a:latin typeface="Times New Roman" panose="02020603050405020304"/>
                <a:cs typeface="Times New Roman" panose="02020603050405020304"/>
              </a:rPr>
              <a:t>String </a:t>
            </a:r>
            <a:r>
              <a:rPr sz="1200" spc="-5" dirty="0">
                <a:latin typeface="Times New Roman" panose="02020603050405020304"/>
                <a:cs typeface="Times New Roman" panose="02020603050405020304"/>
              </a:rPr>
              <a:t>bucketName </a:t>
            </a:r>
            <a:r>
              <a:rPr sz="1200" dirty="0">
                <a:solidFill>
                  <a:srgbClr val="666666"/>
                </a:solidFill>
                <a:latin typeface="Times New Roman" panose="02020603050405020304"/>
                <a:cs typeface="Times New Roman" panose="02020603050405020304"/>
              </a:rPr>
              <a:t>= </a:t>
            </a:r>
            <a:r>
              <a:rPr sz="1200" spc="-5" dirty="0">
                <a:solidFill>
                  <a:srgbClr val="406F9F"/>
                </a:solidFill>
                <a:latin typeface="Times New Roman" panose="02020603050405020304"/>
                <a:cs typeface="Times New Roman" panose="02020603050405020304"/>
              </a:rPr>
              <a:t>"md5"</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md5</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minioTemplate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makeBucket</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bucketName</a:t>
            </a:r>
            <a:r>
              <a:rPr sz="1200" spc="-5" dirty="0">
                <a:solidFill>
                  <a:srgbClr val="666666"/>
                </a:solidFill>
                <a:latin typeface="Times New Roman" panose="02020603050405020304"/>
                <a:cs typeface="Times New Roman" panose="02020603050405020304"/>
              </a:rPr>
              <a:t>);  </a:t>
            </a:r>
            <a:r>
              <a:rPr sz="1200" spc="-5" dirty="0">
                <a:solidFill>
                  <a:srgbClr val="008000"/>
                </a:solidFill>
                <a:latin typeface="Times New Roman" panose="02020603050405020304"/>
                <a:cs typeface="Times New Roman" panose="02020603050405020304"/>
              </a:rPr>
              <a:t>String </a:t>
            </a:r>
            <a:r>
              <a:rPr sz="1200" spc="-5" dirty="0">
                <a:latin typeface="Times New Roman" panose="02020603050405020304"/>
                <a:cs typeface="Times New Roman" panose="02020603050405020304"/>
              </a:rPr>
              <a:t>objectName </a:t>
            </a:r>
            <a:r>
              <a:rPr sz="1200" dirty="0">
                <a:solidFill>
                  <a:srgbClr val="666666"/>
                </a:solidFill>
                <a:latin typeface="Times New Roman" panose="02020603050405020304"/>
                <a:cs typeface="Times New Roman" panose="02020603050405020304"/>
              </a:rPr>
              <a:t>=</a:t>
            </a:r>
            <a:r>
              <a:rPr sz="1200" spc="45" dirty="0">
                <a:solidFill>
                  <a:srgbClr val="666666"/>
                </a:solidFill>
                <a:latin typeface="Times New Roman" panose="02020603050405020304"/>
                <a:cs typeface="Times New Roman" panose="02020603050405020304"/>
              </a:rPr>
              <a:t> </a:t>
            </a:r>
            <a:r>
              <a:rPr sz="1200" spc="-5" dirty="0">
                <a:solidFill>
                  <a:srgbClr val="008000"/>
                </a:solidFill>
                <a:latin typeface="Times New Roman" panose="02020603050405020304"/>
                <a:cs typeface="Times New Roman" panose="02020603050405020304"/>
              </a:rPr>
              <a:t>String</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valueOf</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index</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62</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1128775" y="1249794"/>
            <a:ext cx="5581015" cy="8529320"/>
          </a:xfrm>
          <a:prstGeom prst="rect">
            <a:avLst/>
          </a:prstGeom>
        </p:spPr>
        <p:txBody>
          <a:bodyPr vert="horz" wrap="square" lIns="0" tIns="12700" rIns="0" bIns="0" rtlCol="0">
            <a:spAutoFit/>
          </a:bodyPr>
          <a:lstStyle/>
          <a:p>
            <a:pPr marL="622300">
              <a:lnSpc>
                <a:spcPct val="100000"/>
              </a:lnSpc>
              <a:spcBef>
                <a:spcPts val="100"/>
              </a:spcBef>
            </a:pPr>
            <a:r>
              <a:rPr sz="1200" dirty="0">
                <a:latin typeface="Times New Roman" panose="02020603050405020304"/>
                <a:cs typeface="Times New Roman" panose="02020603050405020304"/>
              </a:rPr>
              <a:t>log</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info</a:t>
            </a:r>
            <a:r>
              <a:rPr sz="1200" dirty="0">
                <a:solidFill>
                  <a:srgbClr val="666666"/>
                </a:solidFill>
                <a:latin typeface="Times New Roman" panose="02020603050405020304"/>
                <a:cs typeface="Times New Roman" panose="02020603050405020304"/>
              </a:rPr>
              <a:t>(</a:t>
            </a:r>
            <a:r>
              <a:rPr sz="1200" dirty="0">
                <a:solidFill>
                  <a:srgbClr val="406F9F"/>
                </a:solidFill>
                <a:latin typeface="Times New Roman" panose="02020603050405020304"/>
                <a:cs typeface="Times New Roman" panose="02020603050405020304"/>
              </a:rPr>
              <a:t>"index: {}, </a:t>
            </a:r>
            <a:r>
              <a:rPr sz="1200" spc="-5" dirty="0">
                <a:solidFill>
                  <a:srgbClr val="406F9F"/>
                </a:solidFill>
                <a:latin typeface="Times New Roman" panose="02020603050405020304"/>
                <a:cs typeface="Times New Roman" panose="02020603050405020304"/>
              </a:rPr>
              <a:t>total:{}, fileName:{}, </a:t>
            </a:r>
            <a:r>
              <a:rPr sz="1200" dirty="0">
                <a:solidFill>
                  <a:srgbClr val="406F9F"/>
                </a:solidFill>
                <a:latin typeface="Times New Roman" panose="02020603050405020304"/>
                <a:cs typeface="Times New Roman" panose="02020603050405020304"/>
              </a:rPr>
              <a:t>md5:{}, objectName:{}"</a:t>
            </a:r>
            <a:r>
              <a:rPr sz="1200"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index</a:t>
            </a:r>
            <a:r>
              <a:rPr sz="1200" dirty="0">
                <a:solidFill>
                  <a:srgbClr val="666666"/>
                </a:solidFill>
                <a:latin typeface="Times New Roman" panose="02020603050405020304"/>
                <a:cs typeface="Times New Roman" panose="02020603050405020304"/>
              </a:rPr>
              <a:t>,</a:t>
            </a:r>
            <a:r>
              <a:rPr sz="1200" spc="95"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t</a:t>
            </a:r>
            <a:endParaRPr sz="1200">
              <a:latin typeface="Times New Roman" panose="02020603050405020304"/>
              <a:cs typeface="Times New Roman" panose="02020603050405020304"/>
            </a:endParaRPr>
          </a:p>
          <a:p>
            <a:pPr marL="12700">
              <a:lnSpc>
                <a:spcPct val="100000"/>
              </a:lnSpc>
              <a:spcBef>
                <a:spcPts val="900"/>
              </a:spcBef>
            </a:pPr>
            <a:r>
              <a:rPr sz="1200" spc="-5" dirty="0">
                <a:latin typeface="Times New Roman" panose="02020603050405020304"/>
                <a:cs typeface="Times New Roman" panose="02020603050405020304"/>
              </a:rPr>
              <a:t>otal</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fileName</a:t>
            </a:r>
            <a:r>
              <a:rPr sz="1200" spc="-5"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md5</a:t>
            </a:r>
            <a:r>
              <a:rPr sz="1200" dirty="0">
                <a:solidFill>
                  <a:srgbClr val="666666"/>
                </a:solidFill>
                <a:latin typeface="Times New Roman" panose="02020603050405020304"/>
                <a:cs typeface="Times New Roman" panose="02020603050405020304"/>
              </a:rPr>
              <a:t>,</a:t>
            </a:r>
            <a:r>
              <a:rPr sz="1200" spc="1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objectName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20"/>
              </a:spcBef>
            </a:pPr>
            <a:endParaRPr sz="1500">
              <a:latin typeface="Times New Roman" panose="02020603050405020304"/>
              <a:cs typeface="Times New Roman" panose="02020603050405020304"/>
            </a:endParaRPr>
          </a:p>
          <a:p>
            <a:pPr marL="622300">
              <a:lnSpc>
                <a:spcPct val="100000"/>
              </a:lnSpc>
            </a:pPr>
            <a:r>
              <a:rPr sz="1200" spc="-5" dirty="0">
                <a:solidFill>
                  <a:srgbClr val="008000"/>
                </a:solidFill>
                <a:latin typeface="Times New Roman" panose="02020603050405020304"/>
                <a:cs typeface="Times New Roman" panose="02020603050405020304"/>
              </a:rPr>
              <a:t>Integer </a:t>
            </a:r>
            <a:r>
              <a:rPr sz="1200" spc="-5" dirty="0">
                <a:latin typeface="Times New Roman" panose="02020603050405020304"/>
                <a:cs typeface="Times New Roman" panose="02020603050405020304"/>
              </a:rPr>
              <a:t>processIndex </a:t>
            </a:r>
            <a:r>
              <a:rPr sz="1200" dirty="0">
                <a:solidFill>
                  <a:srgbClr val="666666"/>
                </a:solidFill>
                <a:latin typeface="Times New Roman" panose="02020603050405020304"/>
                <a:cs typeface="Times New Roman" panose="02020603050405020304"/>
              </a:rPr>
              <a:t>= </a:t>
            </a:r>
            <a:r>
              <a:rPr sz="1200" spc="-5" dirty="0">
                <a:solidFill>
                  <a:srgbClr val="666666"/>
                </a:solidFill>
                <a:latin typeface="Times New Roman" panose="02020603050405020304"/>
                <a:cs typeface="Times New Roman" panose="02020603050405020304"/>
              </a:rPr>
              <a:t>(</a:t>
            </a:r>
            <a:r>
              <a:rPr sz="1200" spc="-5" dirty="0">
                <a:solidFill>
                  <a:srgbClr val="008000"/>
                </a:solidFill>
                <a:latin typeface="Times New Roman" panose="02020603050405020304"/>
                <a:cs typeface="Times New Roman" panose="02020603050405020304"/>
              </a:rPr>
              <a:t>Integer</a:t>
            </a:r>
            <a:r>
              <a:rPr sz="1200" spc="-5" dirty="0">
                <a:solidFill>
                  <a:srgbClr val="666666"/>
                </a:solidFill>
                <a:latin typeface="Times New Roman" panose="02020603050405020304"/>
                <a:cs typeface="Times New Roman" panose="02020603050405020304"/>
              </a:rPr>
              <a:t>)</a:t>
            </a:r>
            <a:r>
              <a:rPr sz="1200" spc="21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redisTemplate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opsForValue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bucketNam</a:t>
            </a:r>
            <a:endParaRPr sz="1200">
              <a:latin typeface="Times New Roman" panose="02020603050405020304"/>
              <a:cs typeface="Times New Roman" panose="02020603050405020304"/>
            </a:endParaRPr>
          </a:p>
          <a:p>
            <a:pPr marL="12700">
              <a:lnSpc>
                <a:spcPct val="100000"/>
              </a:lnSpc>
              <a:spcBef>
                <a:spcPts val="900"/>
              </a:spcBef>
            </a:pPr>
            <a:r>
              <a:rPr sz="1200" spc="-5" dirty="0">
                <a:latin typeface="Times New Roman" panose="02020603050405020304"/>
                <a:cs typeface="Times New Roman" panose="02020603050405020304"/>
              </a:rPr>
              <a:t>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25"/>
              </a:spcBef>
            </a:pPr>
            <a:endParaRPr sz="1450">
              <a:latin typeface="Times New Roman" panose="02020603050405020304"/>
              <a:cs typeface="Times New Roman" panose="02020603050405020304"/>
            </a:endParaRPr>
          </a:p>
          <a:p>
            <a:pPr marL="622300">
              <a:lnSpc>
                <a:spcPct val="100000"/>
              </a:lnSpc>
            </a:pPr>
            <a:r>
              <a:rPr sz="1200" i="1" dirty="0">
                <a:solidFill>
                  <a:srgbClr val="5F9FAF"/>
                </a:solidFill>
                <a:latin typeface="Times New Roman" panose="02020603050405020304"/>
                <a:cs typeface="Times New Roman" panose="02020603050405020304"/>
              </a:rPr>
              <a:t>//</a:t>
            </a:r>
            <a:r>
              <a:rPr sz="1200" i="1" spc="229" dirty="0">
                <a:solidFill>
                  <a:srgbClr val="5F9FAF"/>
                </a:solidFill>
                <a:latin typeface="Times New Roman" panose="02020603050405020304"/>
                <a:cs typeface="Times New Roman" panose="02020603050405020304"/>
              </a:rPr>
              <a:t> </a:t>
            </a:r>
            <a:r>
              <a:rPr sz="1250" i="1" spc="-434" dirty="0">
                <a:solidFill>
                  <a:srgbClr val="5F9FAF"/>
                </a:solidFill>
                <a:latin typeface="宋体" panose="02010600030101010101" pitchFamily="2" charset="-122"/>
                <a:cs typeface="宋体" panose="02010600030101010101" pitchFamily="2" charset="-122"/>
              </a:rPr>
              <a:t>查</a:t>
            </a:r>
            <a:r>
              <a:rPr sz="1250" i="1" spc="-80" dirty="0">
                <a:solidFill>
                  <a:srgbClr val="5F9FAF"/>
                </a:solidFill>
                <a:latin typeface="宋体" panose="02010600030101010101" pitchFamily="2" charset="-122"/>
                <a:cs typeface="宋体" panose="02010600030101010101" pitchFamily="2" charset="-122"/>
              </a:rPr>
              <a:t>看</a:t>
            </a:r>
            <a:r>
              <a:rPr sz="1200" i="1" spc="-5" dirty="0">
                <a:solidFill>
                  <a:srgbClr val="5F9FAF"/>
                </a:solidFill>
                <a:latin typeface="Times New Roman" panose="02020603050405020304"/>
                <a:cs typeface="Times New Roman" panose="02020603050405020304"/>
              </a:rPr>
              <a:t>redia</a:t>
            </a:r>
            <a:r>
              <a:rPr sz="1200" i="1" spc="-55" dirty="0">
                <a:solidFill>
                  <a:srgbClr val="5F9FAF"/>
                </a:solidFill>
                <a:latin typeface="Times New Roman" panose="02020603050405020304"/>
                <a:cs typeface="Times New Roman" panose="02020603050405020304"/>
              </a:rPr>
              <a:t> </a:t>
            </a:r>
            <a:r>
              <a:rPr sz="1250" i="1" spc="-434" dirty="0">
                <a:solidFill>
                  <a:srgbClr val="5F9FAF"/>
                </a:solidFill>
                <a:latin typeface="宋体" panose="02010600030101010101" pitchFamily="2" charset="-122"/>
                <a:cs typeface="宋体" panose="02010600030101010101" pitchFamily="2" charset="-122"/>
              </a:rPr>
              <a:t>里面的上传进</a:t>
            </a:r>
            <a:r>
              <a:rPr sz="1250" i="1" spc="-50" dirty="0">
                <a:solidFill>
                  <a:srgbClr val="5F9FAF"/>
                </a:solidFill>
                <a:latin typeface="宋体" panose="02010600030101010101" pitchFamily="2" charset="-122"/>
                <a:cs typeface="宋体" panose="02010600030101010101" pitchFamily="2" charset="-122"/>
              </a:rPr>
              <a:t>度</a:t>
            </a:r>
            <a:endParaRPr sz="1250">
              <a:latin typeface="宋体" panose="02010600030101010101" pitchFamily="2" charset="-122"/>
              <a:cs typeface="宋体" panose="02010600030101010101" pitchFamily="2" charset="-122"/>
            </a:endParaRPr>
          </a:p>
          <a:p>
            <a:pPr marL="622300">
              <a:lnSpc>
                <a:spcPct val="100000"/>
              </a:lnSpc>
              <a:spcBef>
                <a:spcPts val="890"/>
              </a:spcBef>
            </a:pPr>
            <a:r>
              <a:rPr sz="1200" b="1" dirty="0">
                <a:solidFill>
                  <a:srgbClr val="006F1F"/>
                </a:solidFill>
                <a:latin typeface="Times New Roman" panose="02020603050405020304"/>
                <a:cs typeface="Times New Roman" panose="02020603050405020304"/>
              </a:rPr>
              <a:t>if </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index</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equals</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processIndex</a:t>
            </a:r>
            <a:r>
              <a:rPr sz="1200" spc="-5" dirty="0">
                <a:solidFill>
                  <a:srgbClr val="666666"/>
                </a:solidFill>
                <a:latin typeface="Times New Roman" panose="02020603050405020304"/>
                <a:cs typeface="Times New Roman" panose="02020603050405020304"/>
              </a:rPr>
              <a:t>))</a:t>
            </a:r>
            <a:r>
              <a:rPr sz="1200" spc="5"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R="2797175" algn="ctr">
              <a:lnSpc>
                <a:spcPct val="100000"/>
              </a:lnSpc>
              <a:spcBef>
                <a:spcPts val="900"/>
              </a:spcBef>
            </a:pPr>
            <a:r>
              <a:rPr sz="1200" b="1" spc="-5" dirty="0">
                <a:solidFill>
                  <a:srgbClr val="006F1F"/>
                </a:solidFill>
                <a:latin typeface="Times New Roman" panose="02020603050405020304"/>
                <a:cs typeface="Times New Roman" panose="02020603050405020304"/>
              </a:rPr>
              <a:t>return</a:t>
            </a:r>
            <a:r>
              <a:rPr sz="1200" b="1" dirty="0">
                <a:solidFill>
                  <a:srgbClr val="006F1F"/>
                </a:solidFill>
                <a:latin typeface="Times New Roman" panose="02020603050405020304"/>
                <a:cs typeface="Times New Roman" panose="02020603050405020304"/>
              </a:rPr>
              <a:t> </a:t>
            </a:r>
            <a:r>
              <a:rPr sz="1200" dirty="0">
                <a:solidFill>
                  <a:srgbClr val="409F6F"/>
                </a:solidFill>
                <a:latin typeface="Times New Roman" panose="02020603050405020304"/>
                <a:cs typeface="Times New Roman" panose="02020603050405020304"/>
              </a:rPr>
              <a:t>20001</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30"/>
              </a:spcBef>
            </a:pPr>
            <a:endParaRPr sz="1450">
              <a:latin typeface="Times New Roman" panose="02020603050405020304"/>
              <a:cs typeface="Times New Roman" panose="02020603050405020304"/>
            </a:endParaRPr>
          </a:p>
          <a:p>
            <a:pPr marL="622300">
              <a:lnSpc>
                <a:spcPct val="100000"/>
              </a:lnSpc>
            </a:pPr>
            <a:r>
              <a:rPr sz="1200" i="1" dirty="0">
                <a:solidFill>
                  <a:srgbClr val="5F9FAF"/>
                </a:solidFill>
                <a:latin typeface="Times New Roman" panose="02020603050405020304"/>
                <a:cs typeface="Times New Roman" panose="02020603050405020304"/>
              </a:rPr>
              <a:t>//</a:t>
            </a:r>
            <a:r>
              <a:rPr sz="1200" i="1" spc="229" dirty="0">
                <a:solidFill>
                  <a:srgbClr val="5F9FAF"/>
                </a:solidFill>
                <a:latin typeface="Times New Roman" panose="02020603050405020304"/>
                <a:cs typeface="Times New Roman" panose="02020603050405020304"/>
              </a:rPr>
              <a:t> </a:t>
            </a:r>
            <a:r>
              <a:rPr sz="1250" i="1" spc="-434" dirty="0">
                <a:solidFill>
                  <a:srgbClr val="5F9FAF"/>
                </a:solidFill>
                <a:latin typeface="宋体" panose="02010600030101010101" pitchFamily="2" charset="-122"/>
                <a:cs typeface="宋体" panose="02010600030101010101" pitchFamily="2" charset="-122"/>
              </a:rPr>
              <a:t>当不是最后一片时，上传返回的状态码</a:t>
            </a:r>
            <a:r>
              <a:rPr sz="1250" i="1" spc="-80" dirty="0">
                <a:solidFill>
                  <a:srgbClr val="5F9FAF"/>
                </a:solidFill>
                <a:latin typeface="宋体" panose="02010600030101010101" pitchFamily="2" charset="-122"/>
                <a:cs typeface="宋体" panose="02010600030101010101" pitchFamily="2" charset="-122"/>
              </a:rPr>
              <a:t>为</a:t>
            </a:r>
            <a:r>
              <a:rPr sz="1200" i="1" dirty="0">
                <a:solidFill>
                  <a:srgbClr val="5F9FAF"/>
                </a:solidFill>
                <a:latin typeface="Times New Roman" panose="02020603050405020304"/>
                <a:cs typeface="Times New Roman" panose="02020603050405020304"/>
              </a:rPr>
              <a:t>20001</a:t>
            </a:r>
            <a:endParaRPr sz="1200">
              <a:latin typeface="Times New Roman" panose="02020603050405020304"/>
              <a:cs typeface="Times New Roman" panose="02020603050405020304"/>
            </a:endParaRPr>
          </a:p>
          <a:p>
            <a:pPr marR="2746375" algn="ctr">
              <a:lnSpc>
                <a:spcPct val="100000"/>
              </a:lnSpc>
              <a:spcBef>
                <a:spcPts val="890"/>
              </a:spcBef>
            </a:pPr>
            <a:r>
              <a:rPr sz="1200" b="1" dirty="0">
                <a:solidFill>
                  <a:srgbClr val="006F1F"/>
                </a:solidFill>
                <a:latin typeface="Times New Roman" panose="02020603050405020304"/>
                <a:cs typeface="Times New Roman" panose="02020603050405020304"/>
              </a:rPr>
              <a:t>if </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index </a:t>
            </a:r>
            <a:r>
              <a:rPr sz="1200" dirty="0">
                <a:solidFill>
                  <a:srgbClr val="666666"/>
                </a:solidFill>
                <a:latin typeface="Times New Roman" panose="02020603050405020304"/>
                <a:cs typeface="Times New Roman" panose="02020603050405020304"/>
              </a:rPr>
              <a:t>+ </a:t>
            </a:r>
            <a:r>
              <a:rPr sz="1200" dirty="0">
                <a:solidFill>
                  <a:srgbClr val="409F6F"/>
                </a:solidFill>
                <a:latin typeface="Times New Roman" panose="02020603050405020304"/>
                <a:cs typeface="Times New Roman" panose="02020603050405020304"/>
              </a:rPr>
              <a:t>1 </a:t>
            </a:r>
            <a:r>
              <a:rPr sz="1200" dirty="0">
                <a:solidFill>
                  <a:srgbClr val="666666"/>
                </a:solidFill>
                <a:latin typeface="Times New Roman" panose="02020603050405020304"/>
                <a:cs typeface="Times New Roman" panose="02020603050405020304"/>
              </a:rPr>
              <a:t>&lt; </a:t>
            </a:r>
            <a:r>
              <a:rPr sz="1200" spc="-5" dirty="0">
                <a:latin typeface="Times New Roman" panose="02020603050405020304"/>
                <a:cs typeface="Times New Roman" panose="02020603050405020304"/>
              </a:rPr>
              <a:t>total</a:t>
            </a:r>
            <a:r>
              <a:rPr sz="1200" spc="-5"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b="1" spc="-5" dirty="0">
                <a:solidFill>
                  <a:srgbClr val="006F1F"/>
                </a:solidFill>
                <a:latin typeface="Times New Roman" panose="02020603050405020304"/>
                <a:cs typeface="Times New Roman" panose="02020603050405020304"/>
              </a:rPr>
              <a:t>try</a:t>
            </a:r>
            <a:r>
              <a:rPr sz="1200" b="1" dirty="0">
                <a:solidFill>
                  <a:srgbClr val="006F1F"/>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31900">
              <a:lnSpc>
                <a:spcPct val="100000"/>
              </a:lnSpc>
              <a:spcBef>
                <a:spcPts val="850"/>
              </a:spcBef>
            </a:pPr>
            <a:r>
              <a:rPr sz="1200" i="1" dirty="0">
                <a:solidFill>
                  <a:srgbClr val="5F9FAF"/>
                </a:solidFill>
                <a:latin typeface="Times New Roman" panose="02020603050405020304"/>
                <a:cs typeface="Times New Roman" panose="02020603050405020304"/>
              </a:rPr>
              <a:t>//</a:t>
            </a:r>
            <a:r>
              <a:rPr sz="1200" i="1" spc="229" dirty="0">
                <a:solidFill>
                  <a:srgbClr val="5F9FAF"/>
                </a:solidFill>
                <a:latin typeface="Times New Roman" panose="02020603050405020304"/>
                <a:cs typeface="Times New Roman" panose="02020603050405020304"/>
              </a:rPr>
              <a:t> </a:t>
            </a:r>
            <a:r>
              <a:rPr sz="1250" i="1" spc="-434" dirty="0">
                <a:solidFill>
                  <a:srgbClr val="5F9FAF"/>
                </a:solidFill>
                <a:latin typeface="宋体" panose="02010600030101010101" pitchFamily="2" charset="-122"/>
                <a:cs typeface="宋体" panose="02010600030101010101" pitchFamily="2" charset="-122"/>
              </a:rPr>
              <a:t>上传文</a:t>
            </a:r>
            <a:r>
              <a:rPr sz="1250" i="1" spc="-50" dirty="0">
                <a:solidFill>
                  <a:srgbClr val="5F9FAF"/>
                </a:solidFill>
                <a:latin typeface="宋体" panose="02010600030101010101" pitchFamily="2" charset="-122"/>
                <a:cs typeface="宋体" panose="02010600030101010101" pitchFamily="2" charset="-122"/>
              </a:rPr>
              <a:t>件</a:t>
            </a:r>
            <a:endParaRPr sz="1250">
              <a:latin typeface="宋体" panose="02010600030101010101" pitchFamily="2" charset="-122"/>
              <a:cs typeface="宋体" panose="02010600030101010101" pitchFamily="2" charset="-122"/>
            </a:endParaRPr>
          </a:p>
          <a:p>
            <a:pPr marL="12700" marR="6350" indent="1219200">
              <a:lnSpc>
                <a:spcPts val="2340"/>
              </a:lnSpc>
              <a:spcBef>
                <a:spcPts val="215"/>
              </a:spcBef>
            </a:pPr>
            <a:r>
              <a:rPr sz="1200" dirty="0">
                <a:latin typeface="Times New Roman" panose="02020603050405020304"/>
                <a:cs typeface="Times New Roman" panose="02020603050405020304"/>
              </a:rPr>
              <a:t>OssFile ossFile </a:t>
            </a:r>
            <a:r>
              <a:rPr sz="1200"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minioTemplate</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putChunkObject</a:t>
            </a:r>
            <a:r>
              <a:rPr sz="1200" dirty="0">
                <a:solidFill>
                  <a:srgbClr val="666666"/>
                </a:solidFill>
                <a:latin typeface="Times New Roman" panose="02020603050405020304"/>
                <a:cs typeface="Times New Roman" panose="02020603050405020304"/>
              </a:rPr>
              <a:t>(</a:t>
            </a:r>
            <a:r>
              <a:rPr sz="1200" dirty="0">
                <a:latin typeface="Times New Roman" panose="02020603050405020304"/>
                <a:cs typeface="Times New Roman" panose="02020603050405020304"/>
              </a:rPr>
              <a:t>file</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getInputStrea  </a:t>
            </a:r>
            <a:r>
              <a:rPr sz="1200" spc="-5" dirty="0">
                <a:solidFill>
                  <a:srgbClr val="06287D"/>
                </a:solidFill>
                <a:latin typeface="Times New Roman" panose="02020603050405020304"/>
                <a:cs typeface="Times New Roman" panose="02020603050405020304"/>
              </a:rPr>
              <a:t>m</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bucketName</a:t>
            </a:r>
            <a:r>
              <a:rPr sz="1200" spc="-5" dirty="0">
                <a:solidFill>
                  <a:srgbClr val="666666"/>
                </a:solidFill>
                <a:latin typeface="Times New Roman" panose="02020603050405020304"/>
                <a:cs typeface="Times New Roman" panose="02020603050405020304"/>
              </a:rPr>
              <a:t>,</a:t>
            </a:r>
            <a:r>
              <a:rPr sz="1200" spc="2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objectName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31900">
              <a:lnSpc>
                <a:spcPct val="100000"/>
              </a:lnSpc>
              <a:spcBef>
                <a:spcPts val="675"/>
              </a:spcBef>
            </a:pPr>
            <a:r>
              <a:rPr sz="1200" spc="-5" dirty="0">
                <a:latin typeface="Times New Roman" panose="02020603050405020304"/>
                <a:cs typeface="Times New Roman" panose="02020603050405020304"/>
              </a:rPr>
              <a:t>log</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info</a:t>
            </a:r>
            <a:r>
              <a:rPr sz="1200" spc="-5" dirty="0">
                <a:solidFill>
                  <a:srgbClr val="666666"/>
                </a:solidFill>
                <a:latin typeface="Times New Roman" panose="02020603050405020304"/>
                <a:cs typeface="Times New Roman" panose="02020603050405020304"/>
              </a:rPr>
              <a:t>(</a:t>
            </a:r>
            <a:r>
              <a:rPr sz="1200" spc="-5" dirty="0">
                <a:solidFill>
                  <a:srgbClr val="406F9F"/>
                </a:solidFill>
                <a:latin typeface="Times New Roman" panose="02020603050405020304"/>
                <a:cs typeface="Times New Roman" panose="02020603050405020304"/>
              </a:rPr>
              <a:t>"{} upload success {}"</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objectName</a:t>
            </a:r>
            <a:r>
              <a:rPr sz="1200" spc="-5" dirty="0">
                <a:solidFill>
                  <a:srgbClr val="666666"/>
                </a:solidFill>
                <a:latin typeface="Times New Roman" panose="02020603050405020304"/>
                <a:cs typeface="Times New Roman" panose="02020603050405020304"/>
              </a:rPr>
              <a:t>,</a:t>
            </a:r>
            <a:r>
              <a:rPr sz="1200" spc="8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ossFile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31900">
              <a:lnSpc>
                <a:spcPct val="100000"/>
              </a:lnSpc>
              <a:spcBef>
                <a:spcPts val="850"/>
              </a:spcBef>
            </a:pPr>
            <a:r>
              <a:rPr sz="1200" i="1" dirty="0">
                <a:solidFill>
                  <a:srgbClr val="5F9FAF"/>
                </a:solidFill>
                <a:latin typeface="Times New Roman" panose="02020603050405020304"/>
                <a:cs typeface="Times New Roman" panose="02020603050405020304"/>
              </a:rPr>
              <a:t>//</a:t>
            </a:r>
            <a:r>
              <a:rPr sz="1200" i="1" spc="229" dirty="0">
                <a:solidFill>
                  <a:srgbClr val="5F9FAF"/>
                </a:solidFill>
                <a:latin typeface="Times New Roman" panose="02020603050405020304"/>
                <a:cs typeface="Times New Roman" panose="02020603050405020304"/>
              </a:rPr>
              <a:t> </a:t>
            </a:r>
            <a:r>
              <a:rPr sz="1250" i="1" spc="-80" dirty="0">
                <a:solidFill>
                  <a:srgbClr val="5F9FAF"/>
                </a:solidFill>
                <a:latin typeface="宋体" panose="02010600030101010101" pitchFamily="2" charset="-122"/>
                <a:cs typeface="宋体" panose="02010600030101010101" pitchFamily="2" charset="-122"/>
              </a:rPr>
              <a:t>在</a:t>
            </a:r>
            <a:r>
              <a:rPr sz="1200" i="1" spc="-5" dirty="0">
                <a:solidFill>
                  <a:srgbClr val="5F9FAF"/>
                </a:solidFill>
                <a:latin typeface="Times New Roman" panose="02020603050405020304"/>
                <a:cs typeface="Times New Roman" panose="02020603050405020304"/>
              </a:rPr>
              <a:t>redis</a:t>
            </a:r>
            <a:r>
              <a:rPr sz="1200" i="1" spc="-55" dirty="0">
                <a:solidFill>
                  <a:srgbClr val="5F9FAF"/>
                </a:solidFill>
                <a:latin typeface="Times New Roman" panose="02020603050405020304"/>
                <a:cs typeface="Times New Roman" panose="02020603050405020304"/>
              </a:rPr>
              <a:t> </a:t>
            </a:r>
            <a:r>
              <a:rPr sz="1250" i="1" spc="-434" dirty="0">
                <a:solidFill>
                  <a:srgbClr val="5F9FAF"/>
                </a:solidFill>
                <a:latin typeface="宋体" panose="02010600030101010101" pitchFamily="2" charset="-122"/>
                <a:cs typeface="宋体" panose="02010600030101010101" pitchFamily="2" charset="-122"/>
              </a:rPr>
              <a:t>里面记录进</a:t>
            </a:r>
            <a:r>
              <a:rPr sz="1250" i="1" spc="165" dirty="0">
                <a:solidFill>
                  <a:srgbClr val="5F9FAF"/>
                </a:solidFill>
                <a:latin typeface="宋体" panose="02010600030101010101" pitchFamily="2" charset="-122"/>
                <a:cs typeface="宋体" panose="02010600030101010101" pitchFamily="2" charset="-122"/>
              </a:rPr>
              <a:t>度</a:t>
            </a:r>
            <a:r>
              <a:rPr sz="1250" i="1" spc="-434" dirty="0">
                <a:solidFill>
                  <a:srgbClr val="5F9FAF"/>
                </a:solidFill>
                <a:latin typeface="宋体" panose="02010600030101010101" pitchFamily="2" charset="-122"/>
                <a:cs typeface="宋体" panose="02010600030101010101" pitchFamily="2" charset="-122"/>
              </a:rPr>
              <a:t>保存一天时</a:t>
            </a:r>
            <a:r>
              <a:rPr sz="1250" i="1" spc="-50" dirty="0">
                <a:solidFill>
                  <a:srgbClr val="5F9FAF"/>
                </a:solidFill>
                <a:latin typeface="宋体" panose="02010600030101010101" pitchFamily="2" charset="-122"/>
                <a:cs typeface="宋体" panose="02010600030101010101" pitchFamily="2" charset="-122"/>
              </a:rPr>
              <a:t>间</a:t>
            </a:r>
            <a:endParaRPr sz="1250">
              <a:latin typeface="宋体" panose="02010600030101010101" pitchFamily="2" charset="-122"/>
              <a:cs typeface="宋体" panose="02010600030101010101" pitchFamily="2" charset="-122"/>
            </a:endParaRPr>
          </a:p>
          <a:p>
            <a:pPr marL="12700" marR="6985" indent="1219200">
              <a:lnSpc>
                <a:spcPct val="156000"/>
              </a:lnSpc>
            </a:pPr>
            <a:r>
              <a:rPr sz="1200" i="1" dirty="0">
                <a:solidFill>
                  <a:srgbClr val="5F9FAF"/>
                </a:solidFill>
                <a:latin typeface="Times New Roman" panose="02020603050405020304"/>
                <a:cs typeface="Times New Roman" panose="02020603050405020304"/>
              </a:rPr>
              <a:t>// todo </a:t>
            </a:r>
            <a:r>
              <a:rPr sz="1250" i="1" spc="-434" dirty="0">
                <a:solidFill>
                  <a:srgbClr val="5F9FAF"/>
                </a:solidFill>
                <a:latin typeface="宋体" panose="02010600030101010101" pitchFamily="2" charset="-122"/>
                <a:cs typeface="宋体" panose="02010600030101010101" pitchFamily="2" charset="-122"/>
              </a:rPr>
              <a:t>超 </a:t>
            </a:r>
            <a:r>
              <a:rPr sz="1250" i="1" spc="-425" dirty="0">
                <a:solidFill>
                  <a:srgbClr val="5F9FAF"/>
                </a:solidFill>
                <a:latin typeface="宋体" panose="02010600030101010101" pitchFamily="2" charset="-122"/>
                <a:cs typeface="宋体" panose="02010600030101010101" pitchFamily="2" charset="-122"/>
              </a:rPr>
              <a:t>过 </a:t>
            </a:r>
            <a:r>
              <a:rPr sz="1250" i="1" spc="-434" dirty="0">
                <a:solidFill>
                  <a:srgbClr val="5F9FAF"/>
                </a:solidFill>
                <a:latin typeface="宋体" panose="02010600030101010101" pitchFamily="2" charset="-122"/>
                <a:cs typeface="宋体" panose="02010600030101010101" pitchFamily="2" charset="-122"/>
              </a:rPr>
              <a:t>时 长 没 </a:t>
            </a:r>
            <a:r>
              <a:rPr sz="1250" i="1" spc="-425" dirty="0">
                <a:solidFill>
                  <a:srgbClr val="5F9FAF"/>
                </a:solidFill>
                <a:latin typeface="宋体" panose="02010600030101010101" pitchFamily="2" charset="-122"/>
                <a:cs typeface="宋体" panose="02010600030101010101" pitchFamily="2" charset="-122"/>
              </a:rPr>
              <a:t>有 </a:t>
            </a:r>
            <a:r>
              <a:rPr sz="1250" i="1" spc="-434" dirty="0">
                <a:solidFill>
                  <a:srgbClr val="5F9FAF"/>
                </a:solidFill>
                <a:latin typeface="宋体" panose="02010600030101010101" pitchFamily="2" charset="-122"/>
                <a:cs typeface="宋体" panose="02010600030101010101" pitchFamily="2" charset="-122"/>
              </a:rPr>
              <a:t>继 续 上 </a:t>
            </a:r>
            <a:r>
              <a:rPr sz="1250" i="1" spc="-425" dirty="0">
                <a:solidFill>
                  <a:srgbClr val="5F9FAF"/>
                </a:solidFill>
                <a:latin typeface="宋体" panose="02010600030101010101" pitchFamily="2" charset="-122"/>
                <a:cs typeface="宋体" panose="02010600030101010101" pitchFamily="2" charset="-122"/>
              </a:rPr>
              <a:t>传 </a:t>
            </a:r>
            <a:r>
              <a:rPr sz="1250" i="1" spc="-434" dirty="0">
                <a:solidFill>
                  <a:srgbClr val="5F9FAF"/>
                </a:solidFill>
                <a:latin typeface="宋体" panose="02010600030101010101" pitchFamily="2" charset="-122"/>
                <a:cs typeface="宋体" panose="02010600030101010101" pitchFamily="2" charset="-122"/>
              </a:rPr>
              <a:t>， 这 里 </a:t>
            </a:r>
            <a:r>
              <a:rPr sz="1250" i="1" spc="-425" dirty="0">
                <a:solidFill>
                  <a:srgbClr val="5F9FAF"/>
                </a:solidFill>
                <a:latin typeface="宋体" panose="02010600030101010101" pitchFamily="2" charset="-122"/>
                <a:cs typeface="宋体" panose="02010600030101010101" pitchFamily="2" charset="-122"/>
              </a:rPr>
              <a:t>的 </a:t>
            </a:r>
            <a:r>
              <a:rPr sz="1250" i="1" spc="-434" dirty="0">
                <a:solidFill>
                  <a:srgbClr val="5F9FAF"/>
                </a:solidFill>
                <a:latin typeface="宋体" panose="02010600030101010101" pitchFamily="2" charset="-122"/>
                <a:cs typeface="宋体" panose="02010600030101010101" pitchFamily="2" charset="-122"/>
              </a:rPr>
              <a:t>记 录 删 </a:t>
            </a:r>
            <a:r>
              <a:rPr sz="1250" i="1" spc="-425" dirty="0">
                <a:solidFill>
                  <a:srgbClr val="5F9FAF"/>
                </a:solidFill>
                <a:latin typeface="宋体" panose="02010600030101010101" pitchFamily="2" charset="-122"/>
                <a:cs typeface="宋体" panose="02010600030101010101" pitchFamily="2" charset="-122"/>
              </a:rPr>
              <a:t>除 </a:t>
            </a:r>
            <a:r>
              <a:rPr sz="1250" i="1" spc="-434" dirty="0">
                <a:solidFill>
                  <a:srgbClr val="5F9FAF"/>
                </a:solidFill>
                <a:latin typeface="宋体" panose="02010600030101010101" pitchFamily="2" charset="-122"/>
                <a:cs typeface="宋体" panose="02010600030101010101" pitchFamily="2" charset="-122"/>
              </a:rPr>
              <a:t>之 后 ， </a:t>
            </a:r>
            <a:r>
              <a:rPr sz="1250" i="1" spc="-425" dirty="0">
                <a:solidFill>
                  <a:srgbClr val="5F9FAF"/>
                </a:solidFill>
                <a:latin typeface="宋体" panose="02010600030101010101" pitchFamily="2" charset="-122"/>
                <a:cs typeface="宋体" panose="02010600030101010101" pitchFamily="2" charset="-122"/>
              </a:rPr>
              <a:t>删 </a:t>
            </a:r>
            <a:r>
              <a:rPr sz="1250" i="1" spc="-80" dirty="0">
                <a:solidFill>
                  <a:srgbClr val="5F9FAF"/>
                </a:solidFill>
                <a:latin typeface="宋体" panose="02010600030101010101" pitchFamily="2" charset="-122"/>
                <a:cs typeface="宋体" panose="02010600030101010101" pitchFamily="2" charset="-122"/>
              </a:rPr>
              <a:t>除 </a:t>
            </a:r>
            <a:r>
              <a:rPr sz="1200" i="1" spc="-5" dirty="0">
                <a:solidFill>
                  <a:srgbClr val="5F9FAF"/>
                </a:solidFill>
                <a:latin typeface="Times New Roman" panose="02020603050405020304"/>
                <a:cs typeface="Times New Roman" panose="02020603050405020304"/>
              </a:rPr>
              <a:t>mini  </a:t>
            </a:r>
            <a:r>
              <a:rPr sz="1200" i="1" dirty="0">
                <a:solidFill>
                  <a:srgbClr val="5F9FAF"/>
                </a:solidFill>
                <a:latin typeface="Times New Roman" panose="02020603050405020304"/>
                <a:cs typeface="Times New Roman" panose="02020603050405020304"/>
              </a:rPr>
              <a:t>o</a:t>
            </a:r>
            <a:r>
              <a:rPr sz="1200" i="1" spc="240" dirty="0">
                <a:solidFill>
                  <a:srgbClr val="5F9FAF"/>
                </a:solidFill>
                <a:latin typeface="Times New Roman" panose="02020603050405020304"/>
                <a:cs typeface="Times New Roman" panose="02020603050405020304"/>
              </a:rPr>
              <a:t> </a:t>
            </a:r>
            <a:r>
              <a:rPr sz="1250" i="1" spc="-434" dirty="0">
                <a:solidFill>
                  <a:srgbClr val="5F9FAF"/>
                </a:solidFill>
                <a:latin typeface="宋体" panose="02010600030101010101" pitchFamily="2" charset="-122"/>
                <a:cs typeface="宋体" panose="02010600030101010101" pitchFamily="2" charset="-122"/>
              </a:rPr>
              <a:t>上传中断，没有继续上传的临时</a:t>
            </a:r>
            <a:r>
              <a:rPr sz="1250" i="1" spc="-50" dirty="0">
                <a:solidFill>
                  <a:srgbClr val="5F9FAF"/>
                </a:solidFill>
                <a:latin typeface="宋体" panose="02010600030101010101" pitchFamily="2" charset="-122"/>
                <a:cs typeface="宋体" panose="02010600030101010101" pitchFamily="2" charset="-122"/>
              </a:rPr>
              <a:t>桶</a:t>
            </a:r>
            <a:endParaRPr sz="1250">
              <a:latin typeface="宋体" panose="02010600030101010101" pitchFamily="2" charset="-122"/>
              <a:cs typeface="宋体" panose="02010600030101010101" pitchFamily="2" charset="-122"/>
            </a:endParaRPr>
          </a:p>
          <a:p>
            <a:pPr marL="1231900">
              <a:lnSpc>
                <a:spcPct val="100000"/>
              </a:lnSpc>
              <a:spcBef>
                <a:spcPts val="890"/>
              </a:spcBef>
            </a:pPr>
            <a:r>
              <a:rPr sz="1200" spc="-5" dirty="0">
                <a:latin typeface="Times New Roman" panose="02020603050405020304"/>
                <a:cs typeface="Times New Roman" panose="02020603050405020304"/>
              </a:rPr>
              <a:t>redisTemplate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opsForValue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set</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bucketName</a:t>
            </a:r>
            <a:r>
              <a:rPr sz="1200" spc="-5"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index</a:t>
            </a:r>
            <a:r>
              <a:rPr sz="1200" dirty="0">
                <a:solidFill>
                  <a:srgbClr val="666666"/>
                </a:solidFill>
                <a:latin typeface="Times New Roman" panose="02020603050405020304"/>
                <a:cs typeface="Times New Roman" panose="02020603050405020304"/>
              </a:rPr>
              <a:t>, </a:t>
            </a:r>
            <a:r>
              <a:rPr sz="1200" dirty="0">
                <a:solidFill>
                  <a:srgbClr val="409F6F"/>
                </a:solidFill>
                <a:latin typeface="Times New Roman" panose="02020603050405020304"/>
                <a:cs typeface="Times New Roman" panose="02020603050405020304"/>
              </a:rPr>
              <a:t>1</a:t>
            </a:r>
            <a:r>
              <a:rPr sz="1200" dirty="0">
                <a:solidFill>
                  <a:srgbClr val="666666"/>
                </a:solidFill>
                <a:latin typeface="Times New Roman" panose="02020603050405020304"/>
                <a:cs typeface="Times New Roman" panose="02020603050405020304"/>
              </a:rPr>
              <a:t>,</a:t>
            </a:r>
            <a:r>
              <a:rPr sz="1200" spc="155" dirty="0">
                <a:solidFill>
                  <a:srgbClr val="666666"/>
                </a:solidFill>
                <a:latin typeface="Times New Roman" panose="02020603050405020304"/>
                <a:cs typeface="Times New Roman" panose="02020603050405020304"/>
              </a:rPr>
              <a:t> </a:t>
            </a:r>
            <a:r>
              <a:rPr sz="1200" spc="-5" dirty="0">
                <a:solidFill>
                  <a:srgbClr val="008000"/>
                </a:solidFill>
                <a:latin typeface="Times New Roman" panose="02020603050405020304"/>
                <a:cs typeface="Times New Roman" panose="02020603050405020304"/>
              </a:rPr>
              <a:t>TimeUnit</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D</a:t>
            </a:r>
            <a:endParaRPr sz="1200">
              <a:latin typeface="Times New Roman" panose="02020603050405020304"/>
              <a:cs typeface="Times New Roman" panose="02020603050405020304"/>
            </a:endParaRPr>
          </a:p>
          <a:p>
            <a:pPr marL="12700">
              <a:lnSpc>
                <a:spcPct val="100000"/>
              </a:lnSpc>
              <a:spcBef>
                <a:spcPts val="900"/>
              </a:spcBef>
            </a:pPr>
            <a:r>
              <a:rPr sz="1200" spc="-5" dirty="0">
                <a:solidFill>
                  <a:srgbClr val="06287D"/>
                </a:solidFill>
                <a:latin typeface="Times New Roman" panose="02020603050405020304"/>
                <a:cs typeface="Times New Roman" panose="02020603050405020304"/>
              </a:rPr>
              <a:t>AYS</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31900">
              <a:lnSpc>
                <a:spcPct val="100000"/>
              </a:lnSpc>
              <a:spcBef>
                <a:spcPts val="900"/>
              </a:spcBef>
            </a:pPr>
            <a:r>
              <a:rPr sz="1200" b="1" spc="-5" dirty="0">
                <a:solidFill>
                  <a:srgbClr val="006F1F"/>
                </a:solidFill>
                <a:latin typeface="Times New Roman" panose="02020603050405020304"/>
                <a:cs typeface="Times New Roman" panose="02020603050405020304"/>
              </a:rPr>
              <a:t>return</a:t>
            </a:r>
            <a:r>
              <a:rPr sz="1200" b="1" dirty="0">
                <a:solidFill>
                  <a:srgbClr val="006F1F"/>
                </a:solidFill>
                <a:latin typeface="Times New Roman" panose="02020603050405020304"/>
                <a:cs typeface="Times New Roman" panose="02020603050405020304"/>
              </a:rPr>
              <a:t> </a:t>
            </a:r>
            <a:r>
              <a:rPr sz="1200" dirty="0">
                <a:solidFill>
                  <a:srgbClr val="409F6F"/>
                </a:solidFill>
                <a:latin typeface="Times New Roman" panose="02020603050405020304"/>
                <a:cs typeface="Times New Roman" panose="02020603050405020304"/>
              </a:rPr>
              <a:t>20001</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marL="1231900" marR="3060700" indent="-304800">
              <a:lnSpc>
                <a:spcPct val="163000"/>
              </a:lnSpc>
              <a:spcBef>
                <a:spcPts val="845"/>
              </a:spcBef>
            </a:pPr>
            <a:r>
              <a:rPr sz="1200" dirty="0">
                <a:solidFill>
                  <a:srgbClr val="666666"/>
                </a:solidFill>
                <a:latin typeface="Times New Roman" panose="02020603050405020304"/>
                <a:cs typeface="Times New Roman" panose="02020603050405020304"/>
              </a:rPr>
              <a:t>} </a:t>
            </a:r>
            <a:r>
              <a:rPr sz="1200" b="1" spc="-5" dirty="0">
                <a:solidFill>
                  <a:srgbClr val="006F1F"/>
                </a:solidFill>
                <a:latin typeface="Times New Roman" panose="02020603050405020304"/>
                <a:cs typeface="Times New Roman" panose="02020603050405020304"/>
              </a:rPr>
              <a:t>catch </a:t>
            </a:r>
            <a:r>
              <a:rPr sz="1200" spc="-5" dirty="0">
                <a:solidFill>
                  <a:srgbClr val="666666"/>
                </a:solidFill>
                <a:latin typeface="Times New Roman" panose="02020603050405020304"/>
                <a:cs typeface="Times New Roman" panose="02020603050405020304"/>
              </a:rPr>
              <a:t>(</a:t>
            </a:r>
            <a:r>
              <a:rPr sz="1200" spc="-5" dirty="0">
                <a:solidFill>
                  <a:srgbClr val="008000"/>
                </a:solidFill>
                <a:latin typeface="Times New Roman" panose="02020603050405020304"/>
                <a:cs typeface="Times New Roman" panose="02020603050405020304"/>
              </a:rPr>
              <a:t>Exception </a:t>
            </a:r>
            <a:r>
              <a:rPr sz="1200" spc="-5" dirty="0">
                <a:latin typeface="Times New Roman" panose="02020603050405020304"/>
                <a:cs typeface="Times New Roman" panose="02020603050405020304"/>
              </a:rPr>
              <a:t>e</a:t>
            </a:r>
            <a:r>
              <a:rPr sz="1200" spc="-5"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printStackTrace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dirty="0">
                <a:solidFill>
                  <a:srgbClr val="666666"/>
                </a:solidFill>
                <a:latin typeface="Times New Roman" panose="02020603050405020304"/>
                <a:cs typeface="Times New Roman" panose="02020603050405020304"/>
              </a:rPr>
              <a:t>} </a:t>
            </a:r>
            <a:r>
              <a:rPr sz="1200" b="1" spc="-5" dirty="0">
                <a:solidFill>
                  <a:srgbClr val="006F1F"/>
                </a:solidFill>
                <a:latin typeface="Times New Roman" panose="02020603050405020304"/>
                <a:cs typeface="Times New Roman" panose="02020603050405020304"/>
              </a:rPr>
              <a:t>else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63</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502910" cy="9052560"/>
          </a:xfrm>
          <a:prstGeom prst="rect">
            <a:avLst/>
          </a:prstGeom>
        </p:spPr>
        <p:txBody>
          <a:bodyPr vert="horz" wrap="square" lIns="0" tIns="12700" rIns="0" bIns="0" rtlCol="0">
            <a:spAutoFit/>
          </a:bodyPr>
          <a:lstStyle/>
          <a:p>
            <a:pPr marL="76200"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pPr>
            <a:endParaRPr sz="900">
              <a:latin typeface="宋体" panose="02010600030101010101" pitchFamily="2" charset="-122"/>
              <a:cs typeface="宋体" panose="02010600030101010101" pitchFamily="2" charset="-122"/>
            </a:endParaRPr>
          </a:p>
          <a:p>
            <a:pPr>
              <a:lnSpc>
                <a:spcPct val="100000"/>
              </a:lnSpc>
              <a:spcBef>
                <a:spcPts val="25"/>
              </a:spcBef>
            </a:pPr>
            <a:endParaRPr sz="800">
              <a:latin typeface="宋体" panose="02010600030101010101" pitchFamily="2" charset="-122"/>
              <a:cs typeface="宋体" panose="02010600030101010101" pitchFamily="2" charset="-122"/>
            </a:endParaRPr>
          </a:p>
          <a:p>
            <a:pPr marL="927100">
              <a:lnSpc>
                <a:spcPct val="100000"/>
              </a:lnSpc>
            </a:pPr>
            <a:r>
              <a:rPr sz="1200" i="1" dirty="0">
                <a:solidFill>
                  <a:srgbClr val="5F9FAF"/>
                </a:solidFill>
                <a:latin typeface="Times New Roman" panose="02020603050405020304"/>
                <a:cs typeface="Times New Roman" panose="02020603050405020304"/>
              </a:rPr>
              <a:t>//</a:t>
            </a:r>
            <a:r>
              <a:rPr sz="1200" i="1" spc="229" dirty="0">
                <a:solidFill>
                  <a:srgbClr val="5F9FAF"/>
                </a:solidFill>
                <a:latin typeface="Times New Roman" panose="02020603050405020304"/>
                <a:cs typeface="Times New Roman" panose="02020603050405020304"/>
              </a:rPr>
              <a:t> </a:t>
            </a:r>
            <a:r>
              <a:rPr sz="1250" i="1" spc="-434" dirty="0">
                <a:solidFill>
                  <a:srgbClr val="5F9FAF"/>
                </a:solidFill>
                <a:latin typeface="宋体" panose="02010600030101010101" pitchFamily="2" charset="-122"/>
                <a:cs typeface="宋体" panose="02010600030101010101" pitchFamily="2" charset="-122"/>
              </a:rPr>
              <a:t>为最后一片时状态码</a:t>
            </a:r>
            <a:r>
              <a:rPr sz="1250" i="1" spc="-80" dirty="0">
                <a:solidFill>
                  <a:srgbClr val="5F9FAF"/>
                </a:solidFill>
                <a:latin typeface="宋体" panose="02010600030101010101" pitchFamily="2" charset="-122"/>
                <a:cs typeface="宋体" panose="02010600030101010101" pitchFamily="2" charset="-122"/>
              </a:rPr>
              <a:t>为</a:t>
            </a:r>
            <a:r>
              <a:rPr sz="1200" i="1" dirty="0">
                <a:solidFill>
                  <a:srgbClr val="5F9FAF"/>
                </a:solidFill>
                <a:latin typeface="Times New Roman" panose="02020603050405020304"/>
                <a:cs typeface="Times New Roman" panose="02020603050405020304"/>
              </a:rPr>
              <a:t>20002</a:t>
            </a:r>
            <a:endParaRPr sz="1200">
              <a:latin typeface="Times New Roman" panose="02020603050405020304"/>
              <a:cs typeface="Times New Roman" panose="02020603050405020304"/>
            </a:endParaRPr>
          </a:p>
          <a:p>
            <a:pPr marL="927100">
              <a:lnSpc>
                <a:spcPct val="100000"/>
              </a:lnSpc>
              <a:spcBef>
                <a:spcPts val="890"/>
              </a:spcBef>
            </a:pPr>
            <a:r>
              <a:rPr sz="1200" b="1" spc="-5" dirty="0">
                <a:solidFill>
                  <a:srgbClr val="006F1F"/>
                </a:solidFill>
                <a:latin typeface="Times New Roman" panose="02020603050405020304"/>
                <a:cs typeface="Times New Roman" panose="02020603050405020304"/>
              </a:rPr>
              <a:t>try</a:t>
            </a:r>
            <a:r>
              <a:rPr sz="1200" b="1" dirty="0">
                <a:solidFill>
                  <a:srgbClr val="006F1F"/>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30"/>
              </a:spcBef>
            </a:pPr>
            <a:endParaRPr sz="1450">
              <a:latin typeface="Times New Roman" panose="02020603050405020304"/>
              <a:cs typeface="Times New Roman" panose="02020603050405020304"/>
            </a:endParaRPr>
          </a:p>
          <a:p>
            <a:pPr marL="1231900">
              <a:lnSpc>
                <a:spcPct val="100000"/>
              </a:lnSpc>
            </a:pPr>
            <a:r>
              <a:rPr sz="1200" i="1" dirty="0">
                <a:solidFill>
                  <a:srgbClr val="5F9FAF"/>
                </a:solidFill>
                <a:latin typeface="Times New Roman" panose="02020603050405020304"/>
                <a:cs typeface="Times New Roman" panose="02020603050405020304"/>
              </a:rPr>
              <a:t>//</a:t>
            </a:r>
            <a:r>
              <a:rPr sz="1200" i="1" spc="229" dirty="0">
                <a:solidFill>
                  <a:srgbClr val="5F9FAF"/>
                </a:solidFill>
                <a:latin typeface="Times New Roman" panose="02020603050405020304"/>
                <a:cs typeface="Times New Roman" panose="02020603050405020304"/>
              </a:rPr>
              <a:t> </a:t>
            </a:r>
            <a:r>
              <a:rPr sz="1250" i="1" spc="-434" dirty="0">
                <a:solidFill>
                  <a:srgbClr val="5F9FAF"/>
                </a:solidFill>
                <a:latin typeface="宋体" panose="02010600030101010101" pitchFamily="2" charset="-122"/>
                <a:cs typeface="宋体" panose="02010600030101010101" pitchFamily="2" charset="-122"/>
              </a:rPr>
              <a:t>上传文</a:t>
            </a:r>
            <a:r>
              <a:rPr sz="1250" i="1" spc="-50" dirty="0">
                <a:solidFill>
                  <a:srgbClr val="5F9FAF"/>
                </a:solidFill>
                <a:latin typeface="宋体" panose="02010600030101010101" pitchFamily="2" charset="-122"/>
                <a:cs typeface="宋体" panose="02010600030101010101" pitchFamily="2" charset="-122"/>
              </a:rPr>
              <a:t>件</a:t>
            </a:r>
            <a:endParaRPr sz="1250">
              <a:latin typeface="宋体" panose="02010600030101010101" pitchFamily="2" charset="-122"/>
              <a:cs typeface="宋体" panose="02010600030101010101" pitchFamily="2" charset="-122"/>
            </a:endParaRPr>
          </a:p>
          <a:p>
            <a:pPr marL="1231900">
              <a:lnSpc>
                <a:spcPct val="100000"/>
              </a:lnSpc>
              <a:spcBef>
                <a:spcPts val="890"/>
              </a:spcBef>
            </a:pPr>
            <a:r>
              <a:rPr sz="1200" dirty="0">
                <a:latin typeface="Times New Roman" panose="02020603050405020304"/>
                <a:cs typeface="Times New Roman" panose="02020603050405020304"/>
              </a:rPr>
              <a:t>minioTemplate</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putChunkObject</a:t>
            </a:r>
            <a:r>
              <a:rPr sz="1200" dirty="0">
                <a:solidFill>
                  <a:srgbClr val="666666"/>
                </a:solidFill>
                <a:latin typeface="Times New Roman" panose="02020603050405020304"/>
                <a:cs typeface="Times New Roman" panose="02020603050405020304"/>
              </a:rPr>
              <a:t>(</a:t>
            </a:r>
            <a:r>
              <a:rPr sz="1200" dirty="0">
                <a:latin typeface="Times New Roman" panose="02020603050405020304"/>
                <a:cs typeface="Times New Roman" panose="02020603050405020304"/>
              </a:rPr>
              <a:t>file</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getInputStream</a:t>
            </a:r>
            <a:r>
              <a:rPr sz="1200" dirty="0">
                <a:solidFill>
                  <a:srgbClr val="666666"/>
                </a:solidFill>
                <a:latin typeface="Times New Roman" panose="02020603050405020304"/>
                <a:cs typeface="Times New Roman" panose="02020603050405020304"/>
              </a:rPr>
              <a:t>(),</a:t>
            </a:r>
            <a:r>
              <a:rPr sz="1200" spc="290"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bucketName</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700">
              <a:lnSpc>
                <a:spcPct val="100000"/>
              </a:lnSpc>
              <a:spcBef>
                <a:spcPts val="900"/>
              </a:spcBef>
            </a:pPr>
            <a:r>
              <a:rPr sz="1200" spc="-5" dirty="0">
                <a:latin typeface="Times New Roman" panose="02020603050405020304"/>
                <a:cs typeface="Times New Roman" panose="02020603050405020304"/>
              </a:rPr>
              <a:t>objectName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25"/>
              </a:spcBef>
            </a:pPr>
            <a:endParaRPr sz="1450">
              <a:latin typeface="Times New Roman" panose="02020603050405020304"/>
              <a:cs typeface="Times New Roman" panose="02020603050405020304"/>
            </a:endParaRPr>
          </a:p>
          <a:p>
            <a:pPr marL="1231900">
              <a:lnSpc>
                <a:spcPct val="100000"/>
              </a:lnSpc>
            </a:pPr>
            <a:r>
              <a:rPr sz="1200" i="1" dirty="0">
                <a:solidFill>
                  <a:srgbClr val="5F9FAF"/>
                </a:solidFill>
                <a:latin typeface="Times New Roman" panose="02020603050405020304"/>
                <a:cs typeface="Times New Roman" panose="02020603050405020304"/>
              </a:rPr>
              <a:t>//</a:t>
            </a:r>
            <a:r>
              <a:rPr sz="1200" i="1" spc="229" dirty="0">
                <a:solidFill>
                  <a:srgbClr val="5F9FAF"/>
                </a:solidFill>
                <a:latin typeface="Times New Roman" panose="02020603050405020304"/>
                <a:cs typeface="Times New Roman" panose="02020603050405020304"/>
              </a:rPr>
              <a:t> </a:t>
            </a:r>
            <a:r>
              <a:rPr sz="1250" i="1" spc="-434" dirty="0">
                <a:solidFill>
                  <a:srgbClr val="5F9FAF"/>
                </a:solidFill>
                <a:latin typeface="宋体" panose="02010600030101010101" pitchFamily="2" charset="-122"/>
                <a:cs typeface="宋体" panose="02010600030101010101" pitchFamily="2" charset="-122"/>
              </a:rPr>
              <a:t>上传完成，删除进</a:t>
            </a:r>
            <a:r>
              <a:rPr sz="1250" i="1" spc="-50" dirty="0">
                <a:solidFill>
                  <a:srgbClr val="5F9FAF"/>
                </a:solidFill>
                <a:latin typeface="宋体" panose="02010600030101010101" pitchFamily="2" charset="-122"/>
                <a:cs typeface="宋体" panose="02010600030101010101" pitchFamily="2" charset="-122"/>
              </a:rPr>
              <a:t>度</a:t>
            </a:r>
            <a:endParaRPr sz="1250">
              <a:latin typeface="宋体" panose="02010600030101010101" pitchFamily="2" charset="-122"/>
              <a:cs typeface="宋体" panose="02010600030101010101" pitchFamily="2" charset="-122"/>
            </a:endParaRPr>
          </a:p>
          <a:p>
            <a:pPr marL="1231900">
              <a:lnSpc>
                <a:spcPct val="100000"/>
              </a:lnSpc>
              <a:spcBef>
                <a:spcPts val="890"/>
              </a:spcBef>
            </a:pPr>
            <a:r>
              <a:rPr sz="1200" spc="-5" dirty="0">
                <a:latin typeface="Times New Roman" panose="02020603050405020304"/>
                <a:cs typeface="Times New Roman" panose="02020603050405020304"/>
              </a:rPr>
              <a:t>redisTemplate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delete</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bucketName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20"/>
              </a:spcBef>
            </a:pPr>
            <a:endParaRPr sz="1500">
              <a:latin typeface="Times New Roman" panose="02020603050405020304"/>
              <a:cs typeface="Times New Roman" panose="02020603050405020304"/>
            </a:endParaRPr>
          </a:p>
          <a:p>
            <a:pPr marL="1231900">
              <a:lnSpc>
                <a:spcPct val="100000"/>
              </a:lnSpc>
            </a:pPr>
            <a:r>
              <a:rPr sz="1200" spc="-5" dirty="0">
                <a:solidFill>
                  <a:srgbClr val="06287D"/>
                </a:solidFill>
                <a:latin typeface="Times New Roman" panose="02020603050405020304"/>
                <a:cs typeface="Times New Roman" panose="02020603050405020304"/>
              </a:rPr>
              <a:t>merge</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total</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bucketName</a:t>
            </a:r>
            <a:r>
              <a:rPr sz="1200" spc="-5" dirty="0">
                <a:solidFill>
                  <a:srgbClr val="666666"/>
                </a:solidFill>
                <a:latin typeface="Times New Roman" panose="02020603050405020304"/>
                <a:cs typeface="Times New Roman" panose="02020603050405020304"/>
              </a:rPr>
              <a:t>,</a:t>
            </a:r>
            <a:r>
              <a:rPr sz="1200" spc="1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totalSize</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md5</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31900">
              <a:lnSpc>
                <a:spcPct val="100000"/>
              </a:lnSpc>
              <a:spcBef>
                <a:spcPts val="900"/>
              </a:spcBef>
            </a:pPr>
            <a:r>
              <a:rPr sz="1200" b="1" spc="-5" dirty="0">
                <a:solidFill>
                  <a:srgbClr val="006F1F"/>
                </a:solidFill>
                <a:latin typeface="Times New Roman" panose="02020603050405020304"/>
                <a:cs typeface="Times New Roman" panose="02020603050405020304"/>
              </a:rPr>
              <a:t>return</a:t>
            </a:r>
            <a:r>
              <a:rPr sz="1200" b="1" dirty="0">
                <a:solidFill>
                  <a:srgbClr val="006F1F"/>
                </a:solidFill>
                <a:latin typeface="Times New Roman" panose="02020603050405020304"/>
                <a:cs typeface="Times New Roman" panose="02020603050405020304"/>
              </a:rPr>
              <a:t> </a:t>
            </a:r>
            <a:r>
              <a:rPr sz="1200" dirty="0">
                <a:solidFill>
                  <a:srgbClr val="409F6F"/>
                </a:solidFill>
                <a:latin typeface="Times New Roman" panose="02020603050405020304"/>
                <a:cs typeface="Times New Roman" panose="02020603050405020304"/>
              </a:rPr>
              <a:t>20002</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marL="1231900" marR="2982595" indent="-304800">
              <a:lnSpc>
                <a:spcPct val="163000"/>
              </a:lnSpc>
              <a:spcBef>
                <a:spcPts val="845"/>
              </a:spcBef>
            </a:pPr>
            <a:r>
              <a:rPr sz="1200" dirty="0">
                <a:solidFill>
                  <a:srgbClr val="666666"/>
                </a:solidFill>
                <a:latin typeface="Times New Roman" panose="02020603050405020304"/>
                <a:cs typeface="Times New Roman" panose="02020603050405020304"/>
              </a:rPr>
              <a:t>} </a:t>
            </a:r>
            <a:r>
              <a:rPr sz="1200" b="1" spc="-5" dirty="0">
                <a:solidFill>
                  <a:srgbClr val="006F1F"/>
                </a:solidFill>
                <a:latin typeface="Times New Roman" panose="02020603050405020304"/>
                <a:cs typeface="Times New Roman" panose="02020603050405020304"/>
              </a:rPr>
              <a:t>catch </a:t>
            </a:r>
            <a:r>
              <a:rPr sz="1200" spc="-5" dirty="0">
                <a:solidFill>
                  <a:srgbClr val="666666"/>
                </a:solidFill>
                <a:latin typeface="Times New Roman" panose="02020603050405020304"/>
                <a:cs typeface="Times New Roman" panose="02020603050405020304"/>
              </a:rPr>
              <a:t>(</a:t>
            </a:r>
            <a:r>
              <a:rPr sz="1200" spc="-5" dirty="0">
                <a:solidFill>
                  <a:srgbClr val="008000"/>
                </a:solidFill>
                <a:latin typeface="Times New Roman" panose="02020603050405020304"/>
                <a:cs typeface="Times New Roman" panose="02020603050405020304"/>
              </a:rPr>
              <a:t>Exception </a:t>
            </a:r>
            <a:r>
              <a:rPr sz="1200" spc="-5" dirty="0">
                <a:latin typeface="Times New Roman" panose="02020603050405020304"/>
                <a:cs typeface="Times New Roman" panose="02020603050405020304"/>
              </a:rPr>
              <a:t>e</a:t>
            </a:r>
            <a:r>
              <a:rPr sz="1200" spc="-5"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printStackTrace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20"/>
              </a:spcBef>
            </a:pPr>
            <a:endParaRPr sz="1500">
              <a:latin typeface="Times New Roman" panose="02020603050405020304"/>
              <a:cs typeface="Times New Roman" panose="02020603050405020304"/>
            </a:endParaRPr>
          </a:p>
          <a:p>
            <a:pPr marL="1231900">
              <a:lnSpc>
                <a:spcPct val="100000"/>
              </a:lnSpc>
            </a:pPr>
            <a:r>
              <a:rPr sz="1200" b="1" spc="-5" dirty="0">
                <a:solidFill>
                  <a:srgbClr val="006F1F"/>
                </a:solidFill>
                <a:latin typeface="Times New Roman" panose="02020603050405020304"/>
                <a:cs typeface="Times New Roman" panose="02020603050405020304"/>
              </a:rPr>
              <a:t>return</a:t>
            </a:r>
            <a:r>
              <a:rPr sz="1200" b="1" spc="5" dirty="0">
                <a:solidFill>
                  <a:srgbClr val="006F1F"/>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ErrorCode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OPERATION_ERROR</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getCode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20"/>
              </a:spcBef>
            </a:pPr>
            <a:endParaRPr sz="1500">
              <a:latin typeface="Times New Roman" panose="02020603050405020304"/>
              <a:cs typeface="Times New Roman" panose="02020603050405020304"/>
            </a:endParaRPr>
          </a:p>
          <a:p>
            <a:pPr marL="622300">
              <a:lnSpc>
                <a:spcPct val="100000"/>
              </a:lnSpc>
              <a:spcBef>
                <a:spcPts val="5"/>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15"/>
              </a:spcBef>
            </a:pPr>
            <a:endParaRPr sz="1500">
              <a:latin typeface="Times New Roman" panose="02020603050405020304"/>
              <a:cs typeface="Times New Roman" panose="02020603050405020304"/>
            </a:endParaRPr>
          </a:p>
          <a:p>
            <a:pPr marL="622300">
              <a:lnSpc>
                <a:spcPct val="100000"/>
              </a:lnSpc>
              <a:spcBef>
                <a:spcPts val="5"/>
              </a:spcBef>
            </a:pPr>
            <a:r>
              <a:rPr sz="1200" b="1" spc="-5" dirty="0">
                <a:solidFill>
                  <a:srgbClr val="006F1F"/>
                </a:solidFill>
                <a:latin typeface="Times New Roman" panose="02020603050405020304"/>
                <a:cs typeface="Times New Roman" panose="02020603050405020304"/>
              </a:rPr>
              <a:t>return</a:t>
            </a:r>
            <a:r>
              <a:rPr sz="1200" b="1" spc="5" dirty="0">
                <a:solidFill>
                  <a:srgbClr val="006F1F"/>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ResultUtils</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success</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getCode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3175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700">
              <a:lnSpc>
                <a:spcPct val="100000"/>
              </a:lnSpc>
              <a:spcBef>
                <a:spcPts val="1100"/>
              </a:spcBef>
            </a:pPr>
            <a:r>
              <a:rPr sz="1500" b="1" spc="-10" dirty="0">
                <a:solidFill>
                  <a:srgbClr val="0D0D0D"/>
                </a:solidFill>
                <a:latin typeface="黑体" panose="02010609060101010101" charset="-122"/>
                <a:cs typeface="黑体" panose="02010609060101010101" charset="-122"/>
              </a:rPr>
              <a:t>附录</a:t>
            </a:r>
            <a:r>
              <a:rPr sz="1500" b="1" spc="-380" dirty="0">
                <a:solidFill>
                  <a:srgbClr val="0D0D0D"/>
                </a:solidFill>
                <a:latin typeface="黑体" panose="02010609060101010101" charset="-122"/>
                <a:cs typeface="黑体" panose="02010609060101010101" charset="-122"/>
              </a:rPr>
              <a:t> </a:t>
            </a:r>
            <a:r>
              <a:rPr sz="1500" b="1" spc="-10" dirty="0">
                <a:solidFill>
                  <a:srgbClr val="0D0D0D"/>
                </a:solidFill>
                <a:latin typeface="黑体" panose="02010609060101010101" charset="-122"/>
                <a:cs typeface="黑体" panose="02010609060101010101" charset="-122"/>
              </a:rPr>
              <a:t>2</a:t>
            </a:r>
            <a:r>
              <a:rPr sz="1500" b="1" spc="5" dirty="0">
                <a:solidFill>
                  <a:srgbClr val="0D0D0D"/>
                </a:solidFill>
                <a:latin typeface="黑体" panose="02010609060101010101" charset="-122"/>
                <a:cs typeface="黑体" panose="02010609060101010101" charset="-122"/>
              </a:rPr>
              <a:t> </a:t>
            </a:r>
            <a:r>
              <a:rPr sz="1500" b="1" spc="-10" dirty="0">
                <a:solidFill>
                  <a:srgbClr val="0D0D0D"/>
                </a:solidFill>
                <a:latin typeface="黑体" panose="02010609060101010101" charset="-122"/>
                <a:cs typeface="黑体" panose="02010609060101010101" charset="-122"/>
              </a:rPr>
              <a:t>私</a:t>
            </a:r>
            <a:r>
              <a:rPr sz="1500" b="1" dirty="0">
                <a:solidFill>
                  <a:srgbClr val="0D0D0D"/>
                </a:solidFill>
                <a:latin typeface="黑体" panose="02010609060101010101" charset="-122"/>
                <a:cs typeface="黑体" panose="02010609060101010101" charset="-122"/>
              </a:rPr>
              <a:t>信</a:t>
            </a:r>
            <a:r>
              <a:rPr sz="1500" b="1" spc="-10" dirty="0">
                <a:solidFill>
                  <a:srgbClr val="0D0D0D"/>
                </a:solidFill>
                <a:latin typeface="黑体" panose="02010609060101010101" charset="-122"/>
                <a:cs typeface="黑体" panose="02010609060101010101" charset="-122"/>
              </a:rPr>
              <a:t>核</a:t>
            </a:r>
            <a:r>
              <a:rPr sz="1500" b="1" dirty="0">
                <a:solidFill>
                  <a:srgbClr val="0D0D0D"/>
                </a:solidFill>
                <a:latin typeface="黑体" panose="02010609060101010101" charset="-122"/>
                <a:cs typeface="黑体" panose="02010609060101010101" charset="-122"/>
              </a:rPr>
              <a:t>心</a:t>
            </a:r>
            <a:r>
              <a:rPr sz="1500" b="1" spc="-10" dirty="0">
                <a:solidFill>
                  <a:srgbClr val="0D0D0D"/>
                </a:solidFill>
                <a:latin typeface="黑体" panose="02010609060101010101" charset="-122"/>
                <a:cs typeface="黑体" panose="02010609060101010101" charset="-122"/>
              </a:rPr>
              <a:t>代码</a:t>
            </a:r>
            <a:endParaRPr sz="1500">
              <a:latin typeface="黑体" panose="02010609060101010101" charset="-122"/>
              <a:cs typeface="黑体" panose="02010609060101010101" charset="-122"/>
            </a:endParaRPr>
          </a:p>
          <a:p>
            <a:pPr marL="12700">
              <a:lnSpc>
                <a:spcPct val="100000"/>
              </a:lnSpc>
              <a:spcBef>
                <a:spcPts val="1120"/>
              </a:spcBef>
            </a:pPr>
            <a:r>
              <a:rPr sz="1200" b="1" spc="-5" dirty="0">
                <a:solidFill>
                  <a:srgbClr val="006F1F"/>
                </a:solidFill>
                <a:latin typeface="Times New Roman" panose="02020603050405020304"/>
                <a:cs typeface="Times New Roman" panose="02020603050405020304"/>
              </a:rPr>
              <a:t>public </a:t>
            </a:r>
            <a:r>
              <a:rPr sz="1200" dirty="0">
                <a:solidFill>
                  <a:srgbClr val="901F00"/>
                </a:solidFill>
                <a:latin typeface="Times New Roman" panose="02020603050405020304"/>
                <a:cs typeface="Times New Roman" panose="02020603050405020304"/>
              </a:rPr>
              <a:t>void </a:t>
            </a:r>
            <a:r>
              <a:rPr sz="1200" spc="-5" dirty="0">
                <a:solidFill>
                  <a:srgbClr val="06287D"/>
                </a:solidFill>
                <a:latin typeface="Times New Roman" panose="02020603050405020304"/>
                <a:cs typeface="Times New Roman" panose="02020603050405020304"/>
              </a:rPr>
              <a:t>onMessage</a:t>
            </a:r>
            <a:r>
              <a:rPr sz="1200" spc="-5" dirty="0">
                <a:solidFill>
                  <a:srgbClr val="666666"/>
                </a:solidFill>
                <a:latin typeface="Times New Roman" panose="02020603050405020304"/>
                <a:cs typeface="Times New Roman" panose="02020603050405020304"/>
              </a:rPr>
              <a:t>(</a:t>
            </a:r>
            <a:r>
              <a:rPr sz="1200" spc="-5" dirty="0">
                <a:solidFill>
                  <a:srgbClr val="008000"/>
                </a:solidFill>
                <a:latin typeface="Times New Roman" panose="02020603050405020304"/>
                <a:cs typeface="Times New Roman" panose="02020603050405020304"/>
              </a:rPr>
              <a:t>String </a:t>
            </a:r>
            <a:r>
              <a:rPr sz="1200" spc="-5" dirty="0">
                <a:latin typeface="Times New Roman" panose="02020603050405020304"/>
                <a:cs typeface="Times New Roman" panose="02020603050405020304"/>
              </a:rPr>
              <a:t>message</a:t>
            </a:r>
            <a:r>
              <a:rPr sz="1200" spc="-5" dirty="0">
                <a:solidFill>
                  <a:srgbClr val="666666"/>
                </a:solidFill>
                <a:latin typeface="Times New Roman" panose="02020603050405020304"/>
                <a:cs typeface="Times New Roman" panose="02020603050405020304"/>
              </a:rPr>
              <a:t>)</a:t>
            </a:r>
            <a:r>
              <a:rPr sz="1200" dirty="0">
                <a:solidFill>
                  <a:srgbClr val="666666"/>
                </a:solidFill>
                <a:latin typeface="Times New Roman" panose="02020603050405020304"/>
                <a:cs typeface="Times New Roman" panose="02020603050405020304"/>
              </a:rPr>
              <a:t> {</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marL="622300" marR="2184400">
              <a:lnSpc>
                <a:spcPct val="163000"/>
              </a:lnSpc>
              <a:spcBef>
                <a:spcPts val="845"/>
              </a:spcBef>
            </a:pPr>
            <a:r>
              <a:rPr sz="1200" spc="-5" dirty="0">
                <a:latin typeface="Times New Roman" panose="02020603050405020304"/>
                <a:cs typeface="Times New Roman" panose="02020603050405020304"/>
              </a:rPr>
              <a:t>Session </a:t>
            </a:r>
            <a:r>
              <a:rPr sz="1200" dirty="0">
                <a:latin typeface="Times New Roman" panose="02020603050405020304"/>
                <a:cs typeface="Times New Roman" panose="02020603050405020304"/>
              </a:rPr>
              <a:t>s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chatOnlineMap</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reUserId</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ChatMsg chatMsg </a:t>
            </a:r>
            <a:r>
              <a:rPr sz="1200" dirty="0">
                <a:solidFill>
                  <a:srgbClr val="666666"/>
                </a:solidFill>
                <a:latin typeface="Times New Roman" panose="02020603050405020304"/>
                <a:cs typeface="Times New Roman" panose="02020603050405020304"/>
              </a:rPr>
              <a:t>= </a:t>
            </a:r>
            <a:r>
              <a:rPr sz="1200" b="1" spc="-5" dirty="0">
                <a:solidFill>
                  <a:srgbClr val="006F1F"/>
                </a:solidFill>
                <a:latin typeface="Times New Roman" panose="02020603050405020304"/>
                <a:cs typeface="Times New Roman" panose="02020603050405020304"/>
              </a:rPr>
              <a:t>new </a:t>
            </a:r>
            <a:r>
              <a:rPr sz="1200" spc="-5" dirty="0">
                <a:solidFill>
                  <a:srgbClr val="06287D"/>
                </a:solidFill>
                <a:latin typeface="Times New Roman" panose="02020603050405020304"/>
                <a:cs typeface="Times New Roman" panose="02020603050405020304"/>
              </a:rPr>
              <a:t>ChatMsg</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chatMsg</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setMessage</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message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64</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577840" cy="9250680"/>
          </a:xfrm>
          <a:prstGeom prst="rect">
            <a:avLst/>
          </a:prstGeom>
        </p:spPr>
        <p:txBody>
          <a:bodyPr vert="horz" wrap="square" lIns="0" tIns="12700" rIns="0" bIns="0" rtlCol="0">
            <a:spAutoFit/>
          </a:bodyPr>
          <a:lstStyle/>
          <a:p>
            <a:pPr marL="635"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spcBef>
                <a:spcPts val="10"/>
              </a:spcBef>
            </a:pPr>
            <a:endParaRPr sz="1050">
              <a:latin typeface="宋体" panose="02010600030101010101" pitchFamily="2" charset="-122"/>
              <a:cs typeface="宋体" panose="02010600030101010101" pitchFamily="2" charset="-122"/>
            </a:endParaRPr>
          </a:p>
          <a:p>
            <a:pPr marL="622300" marR="2418080">
              <a:lnSpc>
                <a:spcPct val="163000"/>
              </a:lnSpc>
            </a:pPr>
            <a:r>
              <a:rPr sz="1200" spc="-5" dirty="0">
                <a:latin typeface="Times New Roman" panose="02020603050405020304"/>
                <a:cs typeface="Times New Roman" panose="02020603050405020304"/>
              </a:rPr>
              <a:t>chatMsg</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setSendUserId</a:t>
            </a:r>
            <a:r>
              <a:rPr sz="1200" spc="-5" dirty="0">
                <a:solidFill>
                  <a:srgbClr val="666666"/>
                </a:solidFill>
                <a:latin typeface="Times New Roman" panose="02020603050405020304"/>
                <a:cs typeface="Times New Roman" panose="02020603050405020304"/>
              </a:rPr>
              <a:t>(</a:t>
            </a:r>
            <a:r>
              <a:rPr sz="1200" b="1" spc="-5" dirty="0">
                <a:solidFill>
                  <a:srgbClr val="006F1F"/>
                </a:solidFill>
                <a:latin typeface="Times New Roman" panose="02020603050405020304"/>
                <a:cs typeface="Times New Roman" panose="02020603050405020304"/>
              </a:rPr>
              <a:t>this</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myUserId</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chatMsg</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setAcceptUserId</a:t>
            </a:r>
            <a:r>
              <a:rPr sz="1200" spc="-5" dirty="0">
                <a:solidFill>
                  <a:srgbClr val="666666"/>
                </a:solidFill>
                <a:latin typeface="Times New Roman" panose="02020603050405020304"/>
                <a:cs typeface="Times New Roman" panose="02020603050405020304"/>
              </a:rPr>
              <a:t>(</a:t>
            </a:r>
            <a:r>
              <a:rPr sz="1200" b="1" spc="-5" dirty="0">
                <a:solidFill>
                  <a:srgbClr val="006F1F"/>
                </a:solidFill>
                <a:latin typeface="Times New Roman" panose="02020603050405020304"/>
                <a:cs typeface="Times New Roman" panose="02020603050405020304"/>
              </a:rPr>
              <a:t>this</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reUserId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700" marR="5080" indent="609600">
              <a:lnSpc>
                <a:spcPct val="163000"/>
              </a:lnSpc>
            </a:pPr>
            <a:r>
              <a:rPr sz="1200" spc="-5" dirty="0">
                <a:latin typeface="Times New Roman" panose="02020603050405020304"/>
                <a:cs typeface="Times New Roman" panose="02020603050405020304"/>
              </a:rPr>
              <a:t>ChatServiceImpl </a:t>
            </a:r>
            <a:r>
              <a:rPr sz="1200" dirty="0">
                <a:latin typeface="Times New Roman" panose="02020603050405020304"/>
                <a:cs typeface="Times New Roman" panose="02020603050405020304"/>
              </a:rPr>
              <a:t>chatService</a:t>
            </a:r>
            <a:r>
              <a:rPr sz="1200" dirty="0">
                <a:solidFill>
                  <a:srgbClr val="666666"/>
                </a:solidFill>
                <a:latin typeface="Times New Roman" panose="02020603050405020304"/>
                <a:cs typeface="Times New Roman" panose="02020603050405020304"/>
              </a:rPr>
              <a:t>= </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ChatServiceImpl</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ScrollingWebsocketControlle  r</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APPLICATION_CONTEXT</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getBean</a:t>
            </a:r>
            <a:r>
              <a:rPr sz="1200" spc="-5" dirty="0">
                <a:solidFill>
                  <a:srgbClr val="666666"/>
                </a:solidFill>
                <a:latin typeface="Times New Roman" panose="02020603050405020304"/>
                <a:cs typeface="Times New Roman" panose="02020603050405020304"/>
              </a:rPr>
              <a:t>(</a:t>
            </a:r>
            <a:r>
              <a:rPr sz="1200" spc="-5" dirty="0">
                <a:solidFill>
                  <a:srgbClr val="406F9F"/>
                </a:solidFill>
                <a:latin typeface="Times New Roman" panose="02020603050405020304"/>
                <a:cs typeface="Times New Roman" panose="02020603050405020304"/>
              </a:rPr>
              <a:t>"chatServiceImpl"</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b="1" spc="-5" dirty="0">
                <a:solidFill>
                  <a:srgbClr val="006F1F"/>
                </a:solidFill>
                <a:latin typeface="Times New Roman" panose="02020603050405020304"/>
                <a:cs typeface="Times New Roman" panose="02020603050405020304"/>
              </a:rPr>
              <a:t>if</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s</a:t>
            </a:r>
            <a:r>
              <a:rPr sz="1200" spc="-5" dirty="0">
                <a:solidFill>
                  <a:srgbClr val="666666"/>
                </a:solidFill>
                <a:latin typeface="Times New Roman" panose="02020603050405020304"/>
                <a:cs typeface="Times New Roman" panose="02020603050405020304"/>
              </a:rPr>
              <a:t>==</a:t>
            </a:r>
            <a:r>
              <a:rPr sz="1200" b="1" spc="-5" dirty="0">
                <a:solidFill>
                  <a:srgbClr val="006F1F"/>
                </a:solidFill>
                <a:latin typeface="Times New Roman" panose="02020603050405020304"/>
                <a:cs typeface="Times New Roman" panose="02020603050405020304"/>
              </a:rPr>
              <a:t>null</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spc="-5" dirty="0">
                <a:latin typeface="Times New Roman" panose="02020603050405020304"/>
                <a:cs typeface="Times New Roman" panose="02020603050405020304"/>
              </a:rPr>
              <a:t>chatService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syncSaveChat</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chatMsg</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spc="-5" dirty="0">
                <a:solidFill>
                  <a:srgbClr val="666666"/>
                </a:solidFill>
                <a:latin typeface="Times New Roman" panose="02020603050405020304"/>
                <a:cs typeface="Times New Roman" panose="02020603050405020304"/>
              </a:rPr>
              <a:t>}</a:t>
            </a:r>
            <a:r>
              <a:rPr sz="1200" b="1" spc="-5" dirty="0">
                <a:solidFill>
                  <a:srgbClr val="006F1F"/>
                </a:solidFill>
                <a:latin typeface="Times New Roman" panose="02020603050405020304"/>
                <a:cs typeface="Times New Roman" panose="02020603050405020304"/>
              </a:rPr>
              <a:t>else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31900" marR="1884680" indent="-304800">
              <a:lnSpc>
                <a:spcPct val="163000"/>
              </a:lnSpc>
            </a:pPr>
            <a:r>
              <a:rPr sz="1200" b="1" spc="-5" dirty="0">
                <a:solidFill>
                  <a:srgbClr val="006F1F"/>
                </a:solidFill>
                <a:latin typeface="Times New Roman" panose="02020603050405020304"/>
                <a:cs typeface="Times New Roman" panose="02020603050405020304"/>
              </a:rPr>
              <a:t>try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s</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getBasicRemote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sendText</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message</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chatService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asyncSaveChat</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chatMsg</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31900" marR="3001645" indent="-304800">
              <a:lnSpc>
                <a:spcPct val="163000"/>
              </a:lnSpc>
            </a:pPr>
            <a:r>
              <a:rPr sz="1200" spc="-5" dirty="0">
                <a:solidFill>
                  <a:srgbClr val="666666"/>
                </a:solidFill>
                <a:latin typeface="Times New Roman" panose="02020603050405020304"/>
                <a:cs typeface="Times New Roman" panose="02020603050405020304"/>
              </a:rPr>
              <a:t>}</a:t>
            </a:r>
            <a:r>
              <a:rPr sz="1200" b="1" spc="-5" dirty="0">
                <a:solidFill>
                  <a:srgbClr val="006F1F"/>
                </a:solidFill>
                <a:latin typeface="Times New Roman" panose="02020603050405020304"/>
                <a:cs typeface="Times New Roman" panose="02020603050405020304"/>
              </a:rPr>
              <a:t>catch </a:t>
            </a:r>
            <a:r>
              <a:rPr sz="1200" spc="-5" dirty="0">
                <a:solidFill>
                  <a:srgbClr val="666666"/>
                </a:solidFill>
                <a:latin typeface="Times New Roman" panose="02020603050405020304"/>
                <a:cs typeface="Times New Roman" panose="02020603050405020304"/>
              </a:rPr>
              <a:t>(</a:t>
            </a:r>
            <a:r>
              <a:rPr sz="1200" spc="-5" dirty="0">
                <a:solidFill>
                  <a:srgbClr val="008000"/>
                </a:solidFill>
                <a:latin typeface="Times New Roman" panose="02020603050405020304"/>
                <a:cs typeface="Times New Roman" panose="02020603050405020304"/>
              </a:rPr>
              <a:t>Exception </a:t>
            </a:r>
            <a:r>
              <a:rPr sz="1200" spc="-5" dirty="0">
                <a:latin typeface="Times New Roman" panose="02020603050405020304"/>
                <a:cs typeface="Times New Roman" panose="02020603050405020304"/>
              </a:rPr>
              <a:t>e</a:t>
            </a:r>
            <a:r>
              <a:rPr sz="1200" spc="-5" dirty="0">
                <a:solidFill>
                  <a:srgbClr val="666666"/>
                </a:solidFill>
                <a:latin typeface="Times New Roman" panose="02020603050405020304"/>
                <a:cs typeface="Times New Roman" panose="02020603050405020304"/>
              </a:rPr>
              <a:t>){  </a:t>
            </a:r>
            <a:r>
              <a:rPr sz="1200" dirty="0">
                <a:solidFill>
                  <a:srgbClr val="008000"/>
                </a:solidFill>
                <a:latin typeface="Times New Roman" panose="02020603050405020304"/>
                <a:cs typeface="Times New Roman" panose="02020603050405020304"/>
              </a:rPr>
              <a:t>S</a:t>
            </a:r>
            <a:r>
              <a:rPr sz="1200" spc="-25" dirty="0">
                <a:solidFill>
                  <a:srgbClr val="008000"/>
                </a:solidFill>
                <a:latin typeface="Times New Roman" panose="02020603050405020304"/>
                <a:cs typeface="Times New Roman" panose="02020603050405020304"/>
              </a:rPr>
              <a:t>y</a:t>
            </a:r>
            <a:r>
              <a:rPr sz="1200" spc="10" dirty="0">
                <a:solidFill>
                  <a:srgbClr val="008000"/>
                </a:solidFill>
                <a:latin typeface="Times New Roman" panose="02020603050405020304"/>
                <a:cs typeface="Times New Roman" panose="02020603050405020304"/>
              </a:rPr>
              <a:t>s</a:t>
            </a:r>
            <a:r>
              <a:rPr sz="1200" dirty="0">
                <a:solidFill>
                  <a:srgbClr val="008000"/>
                </a:solidFill>
                <a:latin typeface="Times New Roman" panose="02020603050405020304"/>
                <a:cs typeface="Times New Roman" panose="02020603050405020304"/>
              </a:rPr>
              <a:t>t</a:t>
            </a:r>
            <a:r>
              <a:rPr sz="1200" spc="-5" dirty="0">
                <a:solidFill>
                  <a:srgbClr val="008000"/>
                </a:solidFill>
                <a:latin typeface="Times New Roman" panose="02020603050405020304"/>
                <a:cs typeface="Times New Roman" panose="02020603050405020304"/>
              </a:rPr>
              <a:t>e</a:t>
            </a:r>
            <a:r>
              <a:rPr sz="1200" dirty="0">
                <a:solidFill>
                  <a:srgbClr val="008000"/>
                </a:solidFill>
                <a:latin typeface="Times New Roman" panose="02020603050405020304"/>
                <a:cs typeface="Times New Roman" panose="02020603050405020304"/>
              </a:rPr>
              <a:t>m</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out</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p</a:t>
            </a:r>
            <a:r>
              <a:rPr sz="1200" spc="-5" dirty="0">
                <a:solidFill>
                  <a:srgbClr val="06287D"/>
                </a:solidFill>
                <a:latin typeface="Times New Roman" panose="02020603050405020304"/>
                <a:cs typeface="Times New Roman" panose="02020603050405020304"/>
              </a:rPr>
              <a:t>r</a:t>
            </a:r>
            <a:r>
              <a:rPr sz="1200" dirty="0">
                <a:solidFill>
                  <a:srgbClr val="06287D"/>
                </a:solidFill>
                <a:latin typeface="Times New Roman" panose="02020603050405020304"/>
                <a:cs typeface="Times New Roman" panose="02020603050405020304"/>
              </a:rPr>
              <a:t>intl</a:t>
            </a:r>
            <a:r>
              <a:rPr sz="1200" spc="-15" dirty="0">
                <a:solidFill>
                  <a:srgbClr val="06287D"/>
                </a:solidFill>
                <a:latin typeface="Times New Roman" panose="02020603050405020304"/>
                <a:cs typeface="Times New Roman" panose="02020603050405020304"/>
              </a:rPr>
              <a:t>n</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e</a:t>
            </a:r>
            <a:r>
              <a:rPr sz="1200" spc="-5" dirty="0">
                <a:solidFill>
                  <a:srgbClr val="666666"/>
                </a:solidFill>
                <a:latin typeface="Times New Roman" panose="02020603050405020304"/>
                <a:cs typeface="Times New Roman" panose="02020603050405020304"/>
              </a:rPr>
              <a:t>)</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3175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20"/>
              </a:spcBef>
            </a:pPr>
            <a:endParaRPr sz="1500">
              <a:latin typeface="Times New Roman" panose="02020603050405020304"/>
              <a:cs typeface="Times New Roman" panose="02020603050405020304"/>
            </a:endParaRPr>
          </a:p>
          <a:p>
            <a:pPr marL="12700">
              <a:lnSpc>
                <a:spcPct val="100000"/>
              </a:lnSpc>
            </a:pPr>
            <a:r>
              <a:rPr sz="1200" spc="-5" dirty="0">
                <a:solidFill>
                  <a:srgbClr val="7C9029"/>
                </a:solidFill>
                <a:latin typeface="Times New Roman" panose="02020603050405020304"/>
                <a:cs typeface="Times New Roman" panose="02020603050405020304"/>
              </a:rPr>
              <a:t>@Override</a:t>
            </a:r>
            <a:endParaRPr sz="1200">
              <a:latin typeface="Times New Roman" panose="02020603050405020304"/>
              <a:cs typeface="Times New Roman" panose="02020603050405020304"/>
            </a:endParaRPr>
          </a:p>
          <a:p>
            <a:pPr marL="317500" marR="2454275" indent="-304800">
              <a:lnSpc>
                <a:spcPct val="163000"/>
              </a:lnSpc>
            </a:pPr>
            <a:r>
              <a:rPr sz="1200" b="1" spc="-5" dirty="0">
                <a:solidFill>
                  <a:srgbClr val="006F1F"/>
                </a:solidFill>
                <a:latin typeface="Times New Roman" panose="02020603050405020304"/>
                <a:cs typeface="Times New Roman" panose="02020603050405020304"/>
              </a:rPr>
              <a:t>public </a:t>
            </a:r>
            <a:r>
              <a:rPr sz="1200" dirty="0">
                <a:solidFill>
                  <a:srgbClr val="901F00"/>
                </a:solidFill>
                <a:latin typeface="Times New Roman" panose="02020603050405020304"/>
                <a:cs typeface="Times New Roman" panose="02020603050405020304"/>
              </a:rPr>
              <a:t>void </a:t>
            </a:r>
            <a:r>
              <a:rPr sz="1200" spc="-5" dirty="0">
                <a:solidFill>
                  <a:srgbClr val="06287D"/>
                </a:solidFill>
                <a:latin typeface="Times New Roman" panose="02020603050405020304"/>
                <a:cs typeface="Times New Roman" panose="02020603050405020304"/>
              </a:rPr>
              <a:t>syncSaveChat</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ChatMsg chatMsg</a:t>
            </a:r>
            <a:r>
              <a:rPr sz="1200" spc="-5"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chatMapper</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saveMsg</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chatMsg</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7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700">
              <a:lnSpc>
                <a:spcPct val="100000"/>
              </a:lnSpc>
              <a:spcBef>
                <a:spcPts val="900"/>
              </a:spcBef>
            </a:pPr>
            <a:r>
              <a:rPr sz="1200" spc="-5" dirty="0">
                <a:solidFill>
                  <a:srgbClr val="7C9029"/>
                </a:solidFill>
                <a:latin typeface="Times New Roman" panose="02020603050405020304"/>
                <a:cs typeface="Times New Roman" panose="02020603050405020304"/>
              </a:rPr>
              <a:t>@Override</a:t>
            </a:r>
            <a:endParaRPr sz="1200">
              <a:latin typeface="Times New Roman" panose="02020603050405020304"/>
              <a:cs typeface="Times New Roman" panose="02020603050405020304"/>
            </a:endParaRPr>
          </a:p>
          <a:p>
            <a:pPr marL="393700" marR="2385695" indent="-381000">
              <a:lnSpc>
                <a:spcPct val="163000"/>
              </a:lnSpc>
            </a:pPr>
            <a:r>
              <a:rPr sz="1200" b="1" spc="-5" dirty="0">
                <a:solidFill>
                  <a:srgbClr val="006F1F"/>
                </a:solidFill>
                <a:latin typeface="Times New Roman" panose="02020603050405020304"/>
                <a:cs typeface="Times New Roman" panose="02020603050405020304"/>
              </a:rPr>
              <a:t>public </a:t>
            </a:r>
            <a:r>
              <a:rPr sz="1200" dirty="0">
                <a:solidFill>
                  <a:srgbClr val="901F00"/>
                </a:solidFill>
                <a:latin typeface="Times New Roman" panose="02020603050405020304"/>
                <a:cs typeface="Times New Roman" panose="02020603050405020304"/>
              </a:rPr>
              <a:t>void </a:t>
            </a:r>
            <a:r>
              <a:rPr sz="1200" spc="-5" dirty="0">
                <a:solidFill>
                  <a:srgbClr val="06287D"/>
                </a:solidFill>
                <a:latin typeface="Times New Roman" panose="02020603050405020304"/>
                <a:cs typeface="Times New Roman" panose="02020603050405020304"/>
              </a:rPr>
              <a:t>asyncSaveChat</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ChatMsg chatMsg</a:t>
            </a:r>
            <a:r>
              <a:rPr sz="1200" spc="-5"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threadPoolExecutor</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submit</a:t>
            </a:r>
            <a:r>
              <a:rPr sz="1200" spc="-5" dirty="0">
                <a:solidFill>
                  <a:srgbClr val="666666"/>
                </a:solidFill>
                <a:latin typeface="Times New Roman" panose="02020603050405020304"/>
                <a:cs typeface="Times New Roman" panose="02020603050405020304"/>
              </a:rPr>
              <a:t>(()-&gt;{</a:t>
            </a:r>
            <a:endParaRPr sz="1200">
              <a:latin typeface="Times New Roman" panose="02020603050405020304"/>
              <a:cs typeface="Times New Roman" panose="02020603050405020304"/>
            </a:endParaRPr>
          </a:p>
          <a:p>
            <a:pPr marL="622300">
              <a:lnSpc>
                <a:spcPct val="100000"/>
              </a:lnSpc>
              <a:spcBef>
                <a:spcPts val="900"/>
              </a:spcBef>
            </a:pPr>
            <a:r>
              <a:rPr sz="1200" spc="-5" dirty="0">
                <a:latin typeface="Times New Roman" panose="02020603050405020304"/>
                <a:cs typeface="Times New Roman" panose="02020603050405020304"/>
              </a:rPr>
              <a:t>chatMapper</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saveMsg</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chatMsg</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317500">
              <a:lnSpc>
                <a:spcPct val="100000"/>
              </a:lnSpc>
              <a:spcBef>
                <a:spcPts val="900"/>
              </a:spcBef>
            </a:pP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7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700">
              <a:lnSpc>
                <a:spcPct val="100000"/>
              </a:lnSpc>
              <a:spcBef>
                <a:spcPts val="900"/>
              </a:spcBef>
            </a:pPr>
            <a:r>
              <a:rPr sz="1200" spc="-5" dirty="0">
                <a:solidFill>
                  <a:srgbClr val="7C9029"/>
                </a:solidFill>
                <a:latin typeface="Times New Roman" panose="02020603050405020304"/>
                <a:cs typeface="Times New Roman" panose="02020603050405020304"/>
              </a:rPr>
              <a:t>@Override</a:t>
            </a:r>
            <a:endParaRPr sz="1200">
              <a:latin typeface="Times New Roman" panose="02020603050405020304"/>
              <a:cs typeface="Times New Roman" panose="02020603050405020304"/>
            </a:endParaRPr>
          </a:p>
          <a:p>
            <a:pPr marL="12700">
              <a:lnSpc>
                <a:spcPct val="100000"/>
              </a:lnSpc>
              <a:spcBef>
                <a:spcPts val="900"/>
              </a:spcBef>
            </a:pPr>
            <a:r>
              <a:rPr sz="1200" b="1" spc="-5" dirty="0">
                <a:solidFill>
                  <a:srgbClr val="006F1F"/>
                </a:solidFill>
                <a:latin typeface="Times New Roman" panose="02020603050405020304"/>
                <a:cs typeface="Times New Roman" panose="02020603050405020304"/>
              </a:rPr>
              <a:t>public </a:t>
            </a:r>
            <a:r>
              <a:rPr sz="1200" spc="-5" dirty="0">
                <a:solidFill>
                  <a:srgbClr val="008000"/>
                </a:solidFill>
                <a:latin typeface="Times New Roman" panose="02020603050405020304"/>
                <a:cs typeface="Times New Roman" panose="02020603050405020304"/>
              </a:rPr>
              <a:t>List</a:t>
            </a:r>
            <a:r>
              <a:rPr sz="1200" spc="-5" dirty="0">
                <a:solidFill>
                  <a:srgbClr val="666666"/>
                </a:solidFill>
                <a:latin typeface="Times New Roman" panose="02020603050405020304"/>
                <a:cs typeface="Times New Roman" panose="02020603050405020304"/>
              </a:rPr>
              <a:t>&lt;</a:t>
            </a:r>
            <a:r>
              <a:rPr sz="1200" spc="-5" dirty="0">
                <a:solidFill>
                  <a:srgbClr val="008000"/>
                </a:solidFill>
                <a:latin typeface="Times New Roman" panose="02020603050405020304"/>
                <a:cs typeface="Times New Roman" panose="02020603050405020304"/>
              </a:rPr>
              <a:t>Map</a:t>
            </a:r>
            <a:r>
              <a:rPr sz="1200" spc="-5" dirty="0">
                <a:solidFill>
                  <a:srgbClr val="666666"/>
                </a:solidFill>
                <a:latin typeface="Times New Roman" panose="02020603050405020304"/>
                <a:cs typeface="Times New Roman" panose="02020603050405020304"/>
              </a:rPr>
              <a:t>&gt; </a:t>
            </a:r>
            <a:r>
              <a:rPr sz="1200" spc="-5" dirty="0">
                <a:solidFill>
                  <a:srgbClr val="06287D"/>
                </a:solidFill>
                <a:latin typeface="Times New Roman" panose="02020603050405020304"/>
                <a:cs typeface="Times New Roman" panose="02020603050405020304"/>
              </a:rPr>
              <a:t>getChatMsg</a:t>
            </a:r>
            <a:r>
              <a:rPr sz="1200" spc="-5" dirty="0">
                <a:solidFill>
                  <a:srgbClr val="666666"/>
                </a:solidFill>
                <a:latin typeface="Times New Roman" panose="02020603050405020304"/>
                <a:cs typeface="Times New Roman" panose="02020603050405020304"/>
              </a:rPr>
              <a:t>(</a:t>
            </a:r>
            <a:r>
              <a:rPr sz="1200" spc="-5" dirty="0">
                <a:solidFill>
                  <a:srgbClr val="008000"/>
                </a:solidFill>
                <a:latin typeface="Times New Roman" panose="02020603050405020304"/>
                <a:cs typeface="Times New Roman" panose="02020603050405020304"/>
              </a:rPr>
              <a:t>Long </a:t>
            </a:r>
            <a:r>
              <a:rPr sz="1200" spc="-5" dirty="0">
                <a:latin typeface="Times New Roman" panose="02020603050405020304"/>
                <a:cs typeface="Times New Roman" panose="02020603050405020304"/>
              </a:rPr>
              <a:t>userId</a:t>
            </a:r>
            <a:r>
              <a:rPr sz="1200" spc="-5" dirty="0">
                <a:solidFill>
                  <a:srgbClr val="666666"/>
                </a:solidFill>
                <a:latin typeface="Times New Roman" panose="02020603050405020304"/>
                <a:cs typeface="Times New Roman" panose="02020603050405020304"/>
              </a:rPr>
              <a:t>)</a:t>
            </a:r>
            <a:r>
              <a:rPr sz="1200" spc="15"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spc="-5" dirty="0">
                <a:solidFill>
                  <a:srgbClr val="008000"/>
                </a:solidFill>
                <a:latin typeface="Times New Roman" panose="02020603050405020304"/>
                <a:cs typeface="Times New Roman" panose="02020603050405020304"/>
              </a:rPr>
              <a:t>Long </a:t>
            </a:r>
            <a:r>
              <a:rPr sz="1200" spc="-5" dirty="0">
                <a:latin typeface="Times New Roman" panose="02020603050405020304"/>
                <a:cs typeface="Times New Roman" panose="02020603050405020304"/>
              </a:rPr>
              <a:t>currentUserId </a:t>
            </a:r>
            <a:r>
              <a:rPr sz="1200" dirty="0">
                <a:solidFill>
                  <a:srgbClr val="666666"/>
                </a:solidFill>
                <a:latin typeface="Times New Roman" panose="02020603050405020304"/>
                <a:cs typeface="Times New Roman" panose="02020603050405020304"/>
              </a:rPr>
              <a:t>=</a:t>
            </a:r>
            <a:r>
              <a:rPr sz="1200" spc="4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userSupport</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getCurrentUserId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spc="-5" dirty="0">
                <a:solidFill>
                  <a:srgbClr val="008000"/>
                </a:solidFill>
                <a:latin typeface="Times New Roman" panose="02020603050405020304"/>
                <a:cs typeface="Times New Roman" panose="02020603050405020304"/>
              </a:rPr>
              <a:t>List</a:t>
            </a:r>
            <a:r>
              <a:rPr sz="1200" spc="-5" dirty="0">
                <a:solidFill>
                  <a:srgbClr val="666666"/>
                </a:solidFill>
                <a:latin typeface="Times New Roman" panose="02020603050405020304"/>
                <a:cs typeface="Times New Roman" panose="02020603050405020304"/>
              </a:rPr>
              <a:t>&lt;</a:t>
            </a:r>
            <a:r>
              <a:rPr sz="1200" spc="-5" dirty="0">
                <a:latin typeface="Times New Roman" panose="02020603050405020304"/>
                <a:cs typeface="Times New Roman" panose="02020603050405020304"/>
              </a:rPr>
              <a:t>ChatMsg</a:t>
            </a:r>
            <a:r>
              <a:rPr sz="1200" spc="-5" dirty="0">
                <a:solidFill>
                  <a:srgbClr val="666666"/>
                </a:solidFill>
                <a:latin typeface="Times New Roman" panose="02020603050405020304"/>
                <a:cs typeface="Times New Roman" panose="02020603050405020304"/>
              </a:rPr>
              <a:t>&gt; </a:t>
            </a:r>
            <a:r>
              <a:rPr sz="1200" spc="-5" dirty="0">
                <a:latin typeface="Times New Roman" panose="02020603050405020304"/>
                <a:cs typeface="Times New Roman" panose="02020603050405020304"/>
              </a:rPr>
              <a:t>msgs </a:t>
            </a:r>
            <a:r>
              <a:rPr sz="1200" dirty="0">
                <a:solidFill>
                  <a:srgbClr val="666666"/>
                </a:solidFill>
                <a:latin typeface="Times New Roman" panose="02020603050405020304"/>
                <a:cs typeface="Times New Roman" panose="02020603050405020304"/>
              </a:rPr>
              <a:t>=</a:t>
            </a:r>
            <a:r>
              <a:rPr sz="1200" spc="5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chatMapper</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getChatMsg</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currentUserId</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userId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65</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579110" cy="9052560"/>
          </a:xfrm>
          <a:prstGeom prst="rect">
            <a:avLst/>
          </a:prstGeom>
        </p:spPr>
        <p:txBody>
          <a:bodyPr vert="horz" wrap="square" lIns="0" tIns="12700" rIns="0" bIns="0" rtlCol="0">
            <a:spAutoFit/>
          </a:bodyPr>
          <a:lstStyle/>
          <a:p>
            <a:pPr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pPr>
            <a:endParaRPr sz="900">
              <a:latin typeface="宋体" panose="02010600030101010101" pitchFamily="2" charset="-122"/>
              <a:cs typeface="宋体" panose="02010600030101010101" pitchFamily="2" charset="-122"/>
            </a:endParaRPr>
          </a:p>
          <a:p>
            <a:pPr>
              <a:lnSpc>
                <a:spcPct val="100000"/>
              </a:lnSpc>
              <a:spcBef>
                <a:spcPts val="10"/>
              </a:spcBef>
            </a:pPr>
            <a:endParaRPr sz="850">
              <a:latin typeface="宋体" panose="02010600030101010101" pitchFamily="2" charset="-122"/>
              <a:cs typeface="宋体" panose="02010600030101010101" pitchFamily="2" charset="-122"/>
            </a:endParaRPr>
          </a:p>
          <a:p>
            <a:pPr marL="622300">
              <a:lnSpc>
                <a:spcPct val="100000"/>
              </a:lnSpc>
            </a:pPr>
            <a:r>
              <a:rPr sz="1200" spc="-5" dirty="0">
                <a:solidFill>
                  <a:srgbClr val="008000"/>
                </a:solidFill>
                <a:latin typeface="Times New Roman" panose="02020603050405020304"/>
                <a:cs typeface="Times New Roman" panose="02020603050405020304"/>
              </a:rPr>
              <a:t>List</a:t>
            </a:r>
            <a:r>
              <a:rPr sz="1200" spc="-5" dirty="0">
                <a:solidFill>
                  <a:srgbClr val="666666"/>
                </a:solidFill>
                <a:latin typeface="Times New Roman" panose="02020603050405020304"/>
                <a:cs typeface="Times New Roman" panose="02020603050405020304"/>
              </a:rPr>
              <a:t>&lt;</a:t>
            </a:r>
            <a:r>
              <a:rPr sz="1200" spc="-5" dirty="0">
                <a:solidFill>
                  <a:srgbClr val="008000"/>
                </a:solidFill>
                <a:latin typeface="Times New Roman" panose="02020603050405020304"/>
                <a:cs typeface="Times New Roman" panose="02020603050405020304"/>
              </a:rPr>
              <a:t>Map</a:t>
            </a:r>
            <a:r>
              <a:rPr sz="1200" spc="-5" dirty="0">
                <a:solidFill>
                  <a:srgbClr val="666666"/>
                </a:solidFill>
                <a:latin typeface="Times New Roman" panose="02020603050405020304"/>
                <a:cs typeface="Times New Roman" panose="02020603050405020304"/>
              </a:rPr>
              <a:t>&gt; </a:t>
            </a:r>
            <a:r>
              <a:rPr sz="1200" spc="-5" dirty="0">
                <a:latin typeface="Times New Roman" panose="02020603050405020304"/>
                <a:cs typeface="Times New Roman" panose="02020603050405020304"/>
              </a:rPr>
              <a:t>msgMaps </a:t>
            </a:r>
            <a:r>
              <a:rPr sz="1200" dirty="0">
                <a:solidFill>
                  <a:srgbClr val="666666"/>
                </a:solidFill>
                <a:latin typeface="Times New Roman" panose="02020603050405020304"/>
                <a:cs typeface="Times New Roman" panose="02020603050405020304"/>
              </a:rPr>
              <a:t>= </a:t>
            </a:r>
            <a:r>
              <a:rPr sz="1200" b="1" spc="-5" dirty="0">
                <a:solidFill>
                  <a:srgbClr val="006F1F"/>
                </a:solidFill>
                <a:latin typeface="Times New Roman" panose="02020603050405020304"/>
                <a:cs typeface="Times New Roman" panose="02020603050405020304"/>
              </a:rPr>
              <a:t>new</a:t>
            </a:r>
            <a:r>
              <a:rPr sz="1200" b="1" spc="30" dirty="0">
                <a:solidFill>
                  <a:srgbClr val="006F1F"/>
                </a:solidFill>
                <a:latin typeface="Times New Roman" panose="02020603050405020304"/>
                <a:cs typeface="Times New Roman" panose="02020603050405020304"/>
              </a:rPr>
              <a:t> </a:t>
            </a:r>
            <a:r>
              <a:rPr sz="1200" spc="-5" dirty="0">
                <a:solidFill>
                  <a:srgbClr val="008000"/>
                </a:solidFill>
                <a:latin typeface="Times New Roman" panose="02020603050405020304"/>
                <a:cs typeface="Times New Roman" panose="02020603050405020304"/>
              </a:rPr>
              <a:t>LinkedList</a:t>
            </a:r>
            <a:r>
              <a:rPr sz="1200" spc="-5" dirty="0">
                <a:solidFill>
                  <a:srgbClr val="666666"/>
                </a:solidFill>
                <a:latin typeface="Times New Roman" panose="02020603050405020304"/>
                <a:cs typeface="Times New Roman" panose="02020603050405020304"/>
              </a:rPr>
              <a:t>&lt;&gt;();</a:t>
            </a:r>
            <a:endParaRPr sz="1200">
              <a:latin typeface="Times New Roman" panose="02020603050405020304"/>
              <a:cs typeface="Times New Roman" panose="02020603050405020304"/>
            </a:endParaRPr>
          </a:p>
          <a:p>
            <a:pPr marL="622300">
              <a:lnSpc>
                <a:spcPct val="100000"/>
              </a:lnSpc>
              <a:spcBef>
                <a:spcPts val="900"/>
              </a:spcBef>
            </a:pPr>
            <a:r>
              <a:rPr sz="1200" b="1" dirty="0">
                <a:solidFill>
                  <a:srgbClr val="006F1F"/>
                </a:solidFill>
                <a:latin typeface="Times New Roman" panose="02020603050405020304"/>
                <a:cs typeface="Times New Roman" panose="02020603050405020304"/>
              </a:rPr>
              <a:t>for </a:t>
            </a:r>
            <a:r>
              <a:rPr sz="1200" dirty="0">
                <a:solidFill>
                  <a:srgbClr val="666666"/>
                </a:solidFill>
                <a:latin typeface="Times New Roman" panose="02020603050405020304"/>
                <a:cs typeface="Times New Roman" panose="02020603050405020304"/>
              </a:rPr>
              <a:t>(</a:t>
            </a:r>
            <a:r>
              <a:rPr sz="1200" dirty="0">
                <a:latin typeface="Times New Roman" panose="02020603050405020304"/>
                <a:cs typeface="Times New Roman" panose="02020603050405020304"/>
              </a:rPr>
              <a:t>ChatMsg msg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msgs</a:t>
            </a:r>
            <a:r>
              <a:rPr sz="1200" spc="-5" dirty="0">
                <a:solidFill>
                  <a:srgbClr val="666666"/>
                </a:solidFill>
                <a:latin typeface="Times New Roman" panose="02020603050405020304"/>
                <a:cs typeface="Times New Roman" panose="02020603050405020304"/>
              </a:rPr>
              <a:t>)</a:t>
            </a:r>
            <a:r>
              <a:rPr sz="1200" spc="260"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marR="230505">
              <a:lnSpc>
                <a:spcPct val="163000"/>
              </a:lnSpc>
            </a:pPr>
            <a:r>
              <a:rPr sz="1200" spc="-5" dirty="0">
                <a:solidFill>
                  <a:srgbClr val="008000"/>
                </a:solidFill>
                <a:latin typeface="Times New Roman" panose="02020603050405020304"/>
                <a:cs typeface="Times New Roman" panose="02020603050405020304"/>
              </a:rPr>
              <a:t>Map</a:t>
            </a:r>
            <a:r>
              <a:rPr sz="1200" spc="-5" dirty="0">
                <a:solidFill>
                  <a:srgbClr val="666666"/>
                </a:solidFill>
                <a:latin typeface="Times New Roman" panose="02020603050405020304"/>
                <a:cs typeface="Times New Roman" panose="02020603050405020304"/>
              </a:rPr>
              <a:t>&lt;</a:t>
            </a:r>
            <a:r>
              <a:rPr sz="1200" spc="-5" dirty="0">
                <a:solidFill>
                  <a:srgbClr val="008000"/>
                </a:solidFill>
                <a:latin typeface="Times New Roman" panose="02020603050405020304"/>
                <a:cs typeface="Times New Roman" panose="02020603050405020304"/>
              </a:rPr>
              <a:t>String</a:t>
            </a:r>
            <a:r>
              <a:rPr sz="1200" spc="-5" dirty="0">
                <a:solidFill>
                  <a:srgbClr val="666666"/>
                </a:solidFill>
                <a:latin typeface="Times New Roman" panose="02020603050405020304"/>
                <a:cs typeface="Times New Roman" panose="02020603050405020304"/>
              </a:rPr>
              <a:t>, </a:t>
            </a:r>
            <a:r>
              <a:rPr sz="1200" spc="-5" dirty="0">
                <a:solidFill>
                  <a:srgbClr val="008000"/>
                </a:solidFill>
                <a:latin typeface="Times New Roman" panose="02020603050405020304"/>
                <a:cs typeface="Times New Roman" panose="02020603050405020304"/>
              </a:rPr>
              <a:t>Object</a:t>
            </a:r>
            <a:r>
              <a:rPr sz="1200" spc="-5" dirty="0">
                <a:solidFill>
                  <a:srgbClr val="666666"/>
                </a:solidFill>
                <a:latin typeface="Times New Roman" panose="02020603050405020304"/>
                <a:cs typeface="Times New Roman" panose="02020603050405020304"/>
              </a:rPr>
              <a:t>&gt; </a:t>
            </a:r>
            <a:r>
              <a:rPr sz="1200" spc="-5" dirty="0">
                <a:latin typeface="Times New Roman" panose="02020603050405020304"/>
                <a:cs typeface="Times New Roman" panose="02020603050405020304"/>
              </a:rPr>
              <a:t>stringObjectMap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BeanUtil</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beanToMap</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msg</a:t>
            </a:r>
            <a:r>
              <a:rPr sz="1200" spc="-5" dirty="0">
                <a:solidFill>
                  <a:srgbClr val="666666"/>
                </a:solidFill>
                <a:latin typeface="Times New Roman" panose="02020603050405020304"/>
                <a:cs typeface="Times New Roman" panose="02020603050405020304"/>
              </a:rPr>
              <a:t>);  </a:t>
            </a:r>
            <a:r>
              <a:rPr sz="1200" spc="-5" dirty="0">
                <a:solidFill>
                  <a:srgbClr val="008000"/>
                </a:solidFill>
                <a:latin typeface="Times New Roman" panose="02020603050405020304"/>
                <a:cs typeface="Times New Roman" panose="02020603050405020304"/>
              </a:rPr>
              <a:t>Long </a:t>
            </a:r>
            <a:r>
              <a:rPr sz="1200" spc="-5" dirty="0">
                <a:latin typeface="Times New Roman" panose="02020603050405020304"/>
                <a:cs typeface="Times New Roman" panose="02020603050405020304"/>
              </a:rPr>
              <a:t>sendUserId </a:t>
            </a:r>
            <a:r>
              <a:rPr sz="1200" dirty="0">
                <a:solidFill>
                  <a:srgbClr val="666666"/>
                </a:solidFill>
                <a:latin typeface="Times New Roman" panose="02020603050405020304"/>
                <a:cs typeface="Times New Roman" panose="02020603050405020304"/>
              </a:rPr>
              <a:t>=</a:t>
            </a:r>
            <a:r>
              <a:rPr sz="1200" spc="3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msg</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getSendUserId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spc="-5" dirty="0">
                <a:solidFill>
                  <a:srgbClr val="008000"/>
                </a:solidFill>
                <a:latin typeface="Times New Roman" panose="02020603050405020304"/>
                <a:cs typeface="Times New Roman" panose="02020603050405020304"/>
              </a:rPr>
              <a:t>Long </a:t>
            </a:r>
            <a:r>
              <a:rPr sz="1200" spc="-5" dirty="0">
                <a:latin typeface="Times New Roman" panose="02020603050405020304"/>
                <a:cs typeface="Times New Roman" panose="02020603050405020304"/>
              </a:rPr>
              <a:t>acceptUserId </a:t>
            </a:r>
            <a:r>
              <a:rPr sz="1200" dirty="0">
                <a:solidFill>
                  <a:srgbClr val="666666"/>
                </a:solidFill>
                <a:latin typeface="Times New Roman" panose="02020603050405020304"/>
                <a:cs typeface="Times New Roman" panose="02020603050405020304"/>
              </a:rPr>
              <a:t>=</a:t>
            </a:r>
            <a:r>
              <a:rPr sz="1200" spc="3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msg</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getAcceptUserId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dirty="0">
                <a:latin typeface="Times New Roman" panose="02020603050405020304"/>
                <a:cs typeface="Times New Roman" panose="02020603050405020304"/>
              </a:rPr>
              <a:t>UserInfo userInfoBySendUserId </a:t>
            </a:r>
            <a:r>
              <a:rPr sz="1200" dirty="0">
                <a:solidFill>
                  <a:srgbClr val="666666"/>
                </a:solidFill>
                <a:latin typeface="Times New Roman" panose="02020603050405020304"/>
                <a:cs typeface="Times New Roman" panose="02020603050405020304"/>
              </a:rPr>
              <a:t>=</a:t>
            </a:r>
            <a:r>
              <a:rPr sz="1200" spc="60"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userMapper</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getUserInfoByUserId</a:t>
            </a:r>
            <a:r>
              <a:rPr sz="1200" dirty="0">
                <a:solidFill>
                  <a:srgbClr val="666666"/>
                </a:solidFill>
                <a:latin typeface="Times New Roman" panose="02020603050405020304"/>
                <a:cs typeface="Times New Roman" panose="02020603050405020304"/>
              </a:rPr>
              <a:t>(</a:t>
            </a:r>
            <a:r>
              <a:rPr sz="1200" dirty="0">
                <a:latin typeface="Times New Roman" panose="02020603050405020304"/>
                <a:cs typeface="Times New Roman" panose="02020603050405020304"/>
              </a:rPr>
              <a:t>sen</a:t>
            </a:r>
            <a:endParaRPr sz="1200">
              <a:latin typeface="Times New Roman" panose="02020603050405020304"/>
              <a:cs typeface="Times New Roman" panose="02020603050405020304"/>
            </a:endParaRPr>
          </a:p>
          <a:p>
            <a:pPr marL="12700">
              <a:lnSpc>
                <a:spcPct val="100000"/>
              </a:lnSpc>
              <a:spcBef>
                <a:spcPts val="900"/>
              </a:spcBef>
            </a:pPr>
            <a:r>
              <a:rPr sz="1200" spc="-5" dirty="0">
                <a:latin typeface="Times New Roman" panose="02020603050405020304"/>
                <a:cs typeface="Times New Roman" panose="02020603050405020304"/>
              </a:rPr>
              <a:t>dUserId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dirty="0">
                <a:latin typeface="Times New Roman" panose="02020603050405020304"/>
                <a:cs typeface="Times New Roman" panose="02020603050405020304"/>
              </a:rPr>
              <a:t>UserInfo userInfoByAcceptUserId</a:t>
            </a:r>
            <a:r>
              <a:rPr sz="1200" dirty="0">
                <a:solidFill>
                  <a:srgbClr val="666666"/>
                </a:solidFill>
                <a:latin typeface="Times New Roman" panose="02020603050405020304"/>
                <a:cs typeface="Times New Roman" panose="02020603050405020304"/>
              </a:rPr>
              <a:t>=</a:t>
            </a:r>
            <a:r>
              <a:rPr sz="1200" spc="145"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userMapper</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getUserInfoByUserId</a:t>
            </a:r>
            <a:r>
              <a:rPr sz="1200" dirty="0">
                <a:solidFill>
                  <a:srgbClr val="666666"/>
                </a:solidFill>
                <a:latin typeface="Times New Roman" panose="02020603050405020304"/>
                <a:cs typeface="Times New Roman" panose="02020603050405020304"/>
              </a:rPr>
              <a:t>(</a:t>
            </a:r>
            <a:r>
              <a:rPr sz="1200" dirty="0">
                <a:latin typeface="Times New Roman" panose="02020603050405020304"/>
                <a:cs typeface="Times New Roman" panose="02020603050405020304"/>
              </a:rPr>
              <a:t>ac</a:t>
            </a:r>
            <a:endParaRPr sz="1200">
              <a:latin typeface="Times New Roman" panose="02020603050405020304"/>
              <a:cs typeface="Times New Roman" panose="02020603050405020304"/>
            </a:endParaRPr>
          </a:p>
          <a:p>
            <a:pPr marL="12700">
              <a:lnSpc>
                <a:spcPct val="100000"/>
              </a:lnSpc>
              <a:spcBef>
                <a:spcPts val="900"/>
              </a:spcBef>
            </a:pPr>
            <a:r>
              <a:rPr sz="1200" spc="-5" dirty="0">
                <a:latin typeface="Times New Roman" panose="02020603050405020304"/>
                <a:cs typeface="Times New Roman" panose="02020603050405020304"/>
              </a:rPr>
              <a:t>ceptUserId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spc="-5" dirty="0">
                <a:latin typeface="Times New Roman" panose="02020603050405020304"/>
                <a:cs typeface="Times New Roman" panose="02020603050405020304"/>
              </a:rPr>
              <a:t>stringObjectMap</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put</a:t>
            </a:r>
            <a:r>
              <a:rPr sz="1200" spc="-5" dirty="0">
                <a:solidFill>
                  <a:srgbClr val="666666"/>
                </a:solidFill>
                <a:latin typeface="Times New Roman" panose="02020603050405020304"/>
                <a:cs typeface="Times New Roman" panose="02020603050405020304"/>
              </a:rPr>
              <a:t>(</a:t>
            </a:r>
            <a:r>
              <a:rPr sz="1200" spc="-5" dirty="0">
                <a:solidFill>
                  <a:srgbClr val="406F9F"/>
                </a:solidFill>
                <a:latin typeface="Times New Roman" panose="02020603050405020304"/>
                <a:cs typeface="Times New Roman" panose="02020603050405020304"/>
              </a:rPr>
              <a:t>"sendUserImage"</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userInfoBySendUserId</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getImage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20"/>
              </a:spcBef>
            </a:pPr>
            <a:endParaRPr sz="1500">
              <a:latin typeface="Times New Roman" panose="02020603050405020304"/>
              <a:cs typeface="Times New Roman" panose="02020603050405020304"/>
            </a:endParaRPr>
          </a:p>
          <a:p>
            <a:pPr marL="927100">
              <a:lnSpc>
                <a:spcPct val="100000"/>
              </a:lnSpc>
            </a:pPr>
            <a:r>
              <a:rPr sz="1200" dirty="0">
                <a:latin typeface="Times New Roman" panose="02020603050405020304"/>
                <a:cs typeface="Times New Roman" panose="02020603050405020304"/>
              </a:rPr>
              <a:t>stringObjectMap</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put</a:t>
            </a:r>
            <a:r>
              <a:rPr sz="1200" dirty="0">
                <a:solidFill>
                  <a:srgbClr val="666666"/>
                </a:solidFill>
                <a:latin typeface="Times New Roman" panose="02020603050405020304"/>
                <a:cs typeface="Times New Roman" panose="02020603050405020304"/>
              </a:rPr>
              <a:t>(</a:t>
            </a:r>
            <a:r>
              <a:rPr sz="1200" dirty="0">
                <a:solidFill>
                  <a:srgbClr val="406F9F"/>
                </a:solidFill>
                <a:latin typeface="Times New Roman" panose="02020603050405020304"/>
                <a:cs typeface="Times New Roman" panose="02020603050405020304"/>
              </a:rPr>
              <a:t>"acceptUserImage"</a:t>
            </a:r>
            <a:r>
              <a:rPr sz="1200" dirty="0">
                <a:solidFill>
                  <a:srgbClr val="666666"/>
                </a:solidFill>
                <a:latin typeface="Times New Roman" panose="02020603050405020304"/>
                <a:cs typeface="Times New Roman" panose="02020603050405020304"/>
              </a:rPr>
              <a:t>,</a:t>
            </a:r>
            <a:r>
              <a:rPr sz="1200" dirty="0">
                <a:latin typeface="Times New Roman" panose="02020603050405020304"/>
                <a:cs typeface="Times New Roman" panose="02020603050405020304"/>
              </a:rPr>
              <a:t>userInfoByAcceptUserId</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getImag</a:t>
            </a:r>
            <a:endParaRPr sz="1200">
              <a:latin typeface="Times New Roman" panose="02020603050405020304"/>
              <a:cs typeface="Times New Roman" panose="02020603050405020304"/>
            </a:endParaRPr>
          </a:p>
          <a:p>
            <a:pPr marL="12700">
              <a:lnSpc>
                <a:spcPct val="100000"/>
              </a:lnSpc>
              <a:spcBef>
                <a:spcPts val="900"/>
              </a:spcBef>
            </a:pPr>
            <a:r>
              <a:rPr sz="1200" spc="-5" dirty="0">
                <a:solidFill>
                  <a:srgbClr val="06287D"/>
                </a:solidFill>
                <a:latin typeface="Times New Roman" panose="02020603050405020304"/>
                <a:cs typeface="Times New Roman" panose="02020603050405020304"/>
              </a:rPr>
              <a:t>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dirty="0">
                <a:latin typeface="Times New Roman" panose="02020603050405020304"/>
                <a:cs typeface="Times New Roman" panose="02020603050405020304"/>
              </a:rPr>
              <a:t>stringObjectMap</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put</a:t>
            </a:r>
            <a:r>
              <a:rPr sz="1200" dirty="0">
                <a:solidFill>
                  <a:srgbClr val="666666"/>
                </a:solidFill>
                <a:latin typeface="Times New Roman" panose="02020603050405020304"/>
                <a:cs typeface="Times New Roman" panose="02020603050405020304"/>
              </a:rPr>
              <a:t>(</a:t>
            </a:r>
            <a:r>
              <a:rPr sz="1200" dirty="0">
                <a:solidFill>
                  <a:srgbClr val="406F9F"/>
                </a:solidFill>
                <a:latin typeface="Times New Roman" panose="02020603050405020304"/>
                <a:cs typeface="Times New Roman" panose="02020603050405020304"/>
              </a:rPr>
              <a:t>"sendUserNickname"</a:t>
            </a:r>
            <a:r>
              <a:rPr sz="1200" dirty="0">
                <a:solidFill>
                  <a:srgbClr val="666666"/>
                </a:solidFill>
                <a:latin typeface="Times New Roman" panose="02020603050405020304"/>
                <a:cs typeface="Times New Roman" panose="02020603050405020304"/>
              </a:rPr>
              <a:t>,</a:t>
            </a:r>
            <a:r>
              <a:rPr sz="1200" dirty="0">
                <a:latin typeface="Times New Roman" panose="02020603050405020304"/>
                <a:cs typeface="Times New Roman" panose="02020603050405020304"/>
              </a:rPr>
              <a:t>userInfoBySendUserId</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getNick</a:t>
            </a:r>
            <a:endParaRPr sz="1200">
              <a:latin typeface="Times New Roman" panose="02020603050405020304"/>
              <a:cs typeface="Times New Roman" panose="02020603050405020304"/>
            </a:endParaRPr>
          </a:p>
          <a:p>
            <a:pPr marL="12700">
              <a:lnSpc>
                <a:spcPct val="100000"/>
              </a:lnSpc>
              <a:spcBef>
                <a:spcPts val="900"/>
              </a:spcBef>
            </a:pPr>
            <a:r>
              <a:rPr sz="1200" spc="-5" dirty="0">
                <a:solidFill>
                  <a:srgbClr val="06287D"/>
                </a:solidFill>
                <a:latin typeface="Times New Roman" panose="02020603050405020304"/>
                <a:cs typeface="Times New Roman" panose="02020603050405020304"/>
              </a:rPr>
              <a:t>name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spc="5" dirty="0">
                <a:latin typeface="Times New Roman" panose="02020603050405020304"/>
                <a:cs typeface="Times New Roman" panose="02020603050405020304"/>
              </a:rPr>
              <a:t>stringObjectMap</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put</a:t>
            </a:r>
            <a:r>
              <a:rPr sz="1200" spc="5" dirty="0">
                <a:solidFill>
                  <a:srgbClr val="666666"/>
                </a:solidFill>
                <a:latin typeface="Times New Roman" panose="02020603050405020304"/>
                <a:cs typeface="Times New Roman" panose="02020603050405020304"/>
              </a:rPr>
              <a:t>(</a:t>
            </a:r>
            <a:r>
              <a:rPr sz="1200" spc="5" dirty="0">
                <a:solidFill>
                  <a:srgbClr val="406F9F"/>
                </a:solidFill>
                <a:latin typeface="Times New Roman" panose="02020603050405020304"/>
                <a:cs typeface="Times New Roman" panose="02020603050405020304"/>
              </a:rPr>
              <a:t>"acceptUserNickname"</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userInfoByAcceptUserId</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a:t>
            </a:r>
            <a:endParaRPr sz="1200">
              <a:latin typeface="Times New Roman" panose="02020603050405020304"/>
              <a:cs typeface="Times New Roman" panose="02020603050405020304"/>
            </a:endParaRPr>
          </a:p>
          <a:p>
            <a:pPr marL="12700">
              <a:lnSpc>
                <a:spcPct val="100000"/>
              </a:lnSpc>
              <a:spcBef>
                <a:spcPts val="900"/>
              </a:spcBef>
            </a:pPr>
            <a:r>
              <a:rPr sz="1200" spc="-5" dirty="0">
                <a:solidFill>
                  <a:srgbClr val="06287D"/>
                </a:solidFill>
                <a:latin typeface="Times New Roman" panose="02020603050405020304"/>
                <a:cs typeface="Times New Roman" panose="02020603050405020304"/>
              </a:rPr>
              <a:t>Nickname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spc="-5" dirty="0">
                <a:latin typeface="Times New Roman" panose="02020603050405020304"/>
                <a:cs typeface="Times New Roman" panose="02020603050405020304"/>
              </a:rPr>
              <a:t>msgMaps</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add</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stringObjectMap</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20"/>
              </a:spcBef>
            </a:pPr>
            <a:endParaRPr sz="1500">
              <a:latin typeface="Times New Roman" panose="02020603050405020304"/>
              <a:cs typeface="Times New Roman" panose="02020603050405020304"/>
            </a:endParaRPr>
          </a:p>
          <a:p>
            <a:pPr marL="622300">
              <a:lnSpc>
                <a:spcPct val="100000"/>
              </a:lnSpc>
              <a:spcBef>
                <a:spcPts val="5"/>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b="1" spc="-5" dirty="0">
                <a:solidFill>
                  <a:srgbClr val="006F1F"/>
                </a:solidFill>
                <a:latin typeface="Times New Roman" panose="02020603050405020304"/>
                <a:cs typeface="Times New Roman" panose="02020603050405020304"/>
              </a:rPr>
              <a:t>return</a:t>
            </a:r>
            <a:r>
              <a:rPr sz="1200" b="1" dirty="0">
                <a:solidFill>
                  <a:srgbClr val="006F1F"/>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msgMaps</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3175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700">
              <a:lnSpc>
                <a:spcPct val="100000"/>
              </a:lnSpc>
              <a:spcBef>
                <a:spcPts val="1100"/>
              </a:spcBef>
            </a:pPr>
            <a:r>
              <a:rPr sz="1500" b="1" spc="-10" dirty="0">
                <a:solidFill>
                  <a:srgbClr val="0D0D0D"/>
                </a:solidFill>
                <a:latin typeface="黑体" panose="02010609060101010101" charset="-122"/>
                <a:cs typeface="黑体" panose="02010609060101010101" charset="-122"/>
              </a:rPr>
              <a:t>附录</a:t>
            </a:r>
            <a:r>
              <a:rPr sz="1500" b="1" spc="-380" dirty="0">
                <a:solidFill>
                  <a:srgbClr val="0D0D0D"/>
                </a:solidFill>
                <a:latin typeface="黑体" panose="02010609060101010101" charset="-122"/>
                <a:cs typeface="黑体" panose="02010609060101010101" charset="-122"/>
              </a:rPr>
              <a:t> </a:t>
            </a:r>
            <a:r>
              <a:rPr sz="1500" b="1" spc="-10" dirty="0">
                <a:solidFill>
                  <a:srgbClr val="0D0D0D"/>
                </a:solidFill>
                <a:latin typeface="黑体" panose="02010609060101010101" charset="-122"/>
                <a:cs typeface="黑体" panose="02010609060101010101" charset="-122"/>
              </a:rPr>
              <a:t>3</a:t>
            </a:r>
            <a:r>
              <a:rPr sz="1500" b="1" spc="5" dirty="0">
                <a:solidFill>
                  <a:srgbClr val="0D0D0D"/>
                </a:solidFill>
                <a:latin typeface="黑体" panose="02010609060101010101" charset="-122"/>
                <a:cs typeface="黑体" panose="02010609060101010101" charset="-122"/>
              </a:rPr>
              <a:t> </a:t>
            </a:r>
            <a:r>
              <a:rPr sz="1500" b="1" spc="-10" dirty="0">
                <a:solidFill>
                  <a:srgbClr val="0D0D0D"/>
                </a:solidFill>
                <a:latin typeface="黑体" panose="02010609060101010101" charset="-122"/>
                <a:cs typeface="黑体" panose="02010609060101010101" charset="-122"/>
              </a:rPr>
              <a:t>弹</a:t>
            </a:r>
            <a:r>
              <a:rPr sz="1500" b="1" dirty="0">
                <a:solidFill>
                  <a:srgbClr val="0D0D0D"/>
                </a:solidFill>
                <a:latin typeface="黑体" panose="02010609060101010101" charset="-122"/>
                <a:cs typeface="黑体" panose="02010609060101010101" charset="-122"/>
              </a:rPr>
              <a:t>幕</a:t>
            </a:r>
            <a:r>
              <a:rPr sz="1500" b="1" spc="-10" dirty="0">
                <a:solidFill>
                  <a:srgbClr val="0D0D0D"/>
                </a:solidFill>
                <a:latin typeface="黑体" panose="02010609060101010101" charset="-122"/>
                <a:cs typeface="黑体" panose="02010609060101010101" charset="-122"/>
              </a:rPr>
              <a:t>核</a:t>
            </a:r>
            <a:r>
              <a:rPr sz="1500" b="1" dirty="0">
                <a:solidFill>
                  <a:srgbClr val="0D0D0D"/>
                </a:solidFill>
                <a:latin typeface="黑体" panose="02010609060101010101" charset="-122"/>
                <a:cs typeface="黑体" panose="02010609060101010101" charset="-122"/>
              </a:rPr>
              <a:t>心</a:t>
            </a:r>
            <a:r>
              <a:rPr sz="1500" b="1" spc="-10" dirty="0">
                <a:solidFill>
                  <a:srgbClr val="0D0D0D"/>
                </a:solidFill>
                <a:latin typeface="黑体" panose="02010609060101010101" charset="-122"/>
                <a:cs typeface="黑体" panose="02010609060101010101" charset="-122"/>
              </a:rPr>
              <a:t>代码</a:t>
            </a:r>
            <a:endParaRPr sz="1500">
              <a:latin typeface="黑体" panose="02010609060101010101" charset="-122"/>
              <a:cs typeface="黑体" panose="02010609060101010101" charset="-122"/>
            </a:endParaRPr>
          </a:p>
          <a:p>
            <a:pPr marL="279400">
              <a:lnSpc>
                <a:spcPct val="100000"/>
              </a:lnSpc>
              <a:spcBef>
                <a:spcPts val="1120"/>
              </a:spcBef>
            </a:pPr>
            <a:r>
              <a:rPr sz="1200" spc="-5" dirty="0">
                <a:solidFill>
                  <a:srgbClr val="7C9029"/>
                </a:solidFill>
                <a:latin typeface="Times New Roman" panose="02020603050405020304"/>
                <a:cs typeface="Times New Roman" panose="02020603050405020304"/>
              </a:rPr>
              <a:t>@OnMessage</a:t>
            </a:r>
            <a:endParaRPr sz="1200">
              <a:latin typeface="Times New Roman" panose="02020603050405020304"/>
              <a:cs typeface="Times New Roman" panose="02020603050405020304"/>
            </a:endParaRPr>
          </a:p>
          <a:p>
            <a:pPr marL="317500">
              <a:lnSpc>
                <a:spcPct val="100000"/>
              </a:lnSpc>
              <a:spcBef>
                <a:spcPts val="900"/>
              </a:spcBef>
            </a:pPr>
            <a:r>
              <a:rPr sz="1200" b="1" spc="-5" dirty="0">
                <a:solidFill>
                  <a:srgbClr val="006F1F"/>
                </a:solidFill>
                <a:latin typeface="Times New Roman" panose="02020603050405020304"/>
                <a:cs typeface="Times New Roman" panose="02020603050405020304"/>
              </a:rPr>
              <a:t>public </a:t>
            </a:r>
            <a:r>
              <a:rPr sz="1200" dirty="0">
                <a:solidFill>
                  <a:srgbClr val="901F00"/>
                </a:solidFill>
                <a:latin typeface="Times New Roman" panose="02020603050405020304"/>
                <a:cs typeface="Times New Roman" panose="02020603050405020304"/>
              </a:rPr>
              <a:t>void </a:t>
            </a:r>
            <a:r>
              <a:rPr sz="1200" spc="-5" dirty="0">
                <a:solidFill>
                  <a:srgbClr val="06287D"/>
                </a:solidFill>
                <a:latin typeface="Times New Roman" panose="02020603050405020304"/>
                <a:cs typeface="Times New Roman" panose="02020603050405020304"/>
              </a:rPr>
              <a:t>onMessage</a:t>
            </a:r>
            <a:r>
              <a:rPr sz="1200" spc="-5" dirty="0">
                <a:solidFill>
                  <a:srgbClr val="666666"/>
                </a:solidFill>
                <a:latin typeface="Times New Roman" panose="02020603050405020304"/>
                <a:cs typeface="Times New Roman" panose="02020603050405020304"/>
              </a:rPr>
              <a:t>(</a:t>
            </a:r>
            <a:r>
              <a:rPr sz="1200" spc="-5" dirty="0">
                <a:solidFill>
                  <a:srgbClr val="008000"/>
                </a:solidFill>
                <a:latin typeface="Times New Roman" panose="02020603050405020304"/>
                <a:cs typeface="Times New Roman" panose="02020603050405020304"/>
              </a:rPr>
              <a:t>String </a:t>
            </a:r>
            <a:r>
              <a:rPr sz="1200" spc="-5" dirty="0">
                <a:latin typeface="Times New Roman" panose="02020603050405020304"/>
                <a:cs typeface="Times New Roman" panose="02020603050405020304"/>
              </a:rPr>
              <a:t>message</a:t>
            </a:r>
            <a:r>
              <a:rPr sz="1200" spc="-5" dirty="0">
                <a:solidFill>
                  <a:srgbClr val="666666"/>
                </a:solidFill>
                <a:latin typeface="Times New Roman" panose="02020603050405020304"/>
                <a:cs typeface="Times New Roman" panose="02020603050405020304"/>
              </a:rPr>
              <a:t>)</a:t>
            </a:r>
            <a:r>
              <a:rPr sz="1200" dirty="0">
                <a:solidFill>
                  <a:srgbClr val="666666"/>
                </a:solidFill>
                <a:latin typeface="Times New Roman" panose="02020603050405020304"/>
                <a:cs typeface="Times New Roman" panose="02020603050405020304"/>
              </a:rPr>
              <a:t> {</a:t>
            </a:r>
            <a:endParaRPr sz="1200">
              <a:latin typeface="Times New Roman" panose="02020603050405020304"/>
              <a:cs typeface="Times New Roman" panose="02020603050405020304"/>
            </a:endParaRPr>
          </a:p>
          <a:p>
            <a:pPr marL="622300">
              <a:lnSpc>
                <a:spcPct val="100000"/>
              </a:lnSpc>
              <a:spcBef>
                <a:spcPts val="900"/>
              </a:spcBef>
            </a:pPr>
            <a:r>
              <a:rPr sz="1200" i="1" dirty="0">
                <a:solidFill>
                  <a:srgbClr val="5F9FAF"/>
                </a:solidFill>
                <a:latin typeface="Times New Roman" panose="02020603050405020304"/>
                <a:cs typeface="Times New Roman" panose="02020603050405020304"/>
              </a:rPr>
              <a:t>// </a:t>
            </a:r>
            <a:r>
              <a:rPr sz="1200" i="1" spc="-5" dirty="0">
                <a:solidFill>
                  <a:srgbClr val="5F9FAF"/>
                </a:solidFill>
                <a:latin typeface="Times New Roman" panose="02020603050405020304"/>
                <a:cs typeface="Times New Roman" panose="02020603050405020304"/>
              </a:rPr>
              <a:t>ThrowUtils.throwIf(this.userId==null,</a:t>
            </a:r>
            <a:r>
              <a:rPr sz="1200" i="1" spc="40" dirty="0">
                <a:solidFill>
                  <a:srgbClr val="5F9FAF"/>
                </a:solidFill>
                <a:latin typeface="Times New Roman" panose="02020603050405020304"/>
                <a:cs typeface="Times New Roman" panose="02020603050405020304"/>
              </a:rPr>
              <a:t> </a:t>
            </a:r>
            <a:r>
              <a:rPr sz="1200" i="1" spc="-5" dirty="0">
                <a:solidFill>
                  <a:srgbClr val="5F9FAF"/>
                </a:solidFill>
                <a:latin typeface="Times New Roman" panose="02020603050405020304"/>
                <a:cs typeface="Times New Roman" panose="02020603050405020304"/>
              </a:rPr>
              <a:t>ErrorCode.NOT_LOGIN_ERROR);</a:t>
            </a:r>
            <a:endParaRPr sz="1200">
              <a:latin typeface="Times New Roman" panose="02020603050405020304"/>
              <a:cs typeface="Times New Roman" panose="02020603050405020304"/>
            </a:endParaRPr>
          </a:p>
          <a:p>
            <a:pPr marL="622300">
              <a:lnSpc>
                <a:spcPct val="100000"/>
              </a:lnSpc>
              <a:spcBef>
                <a:spcPts val="900"/>
              </a:spcBef>
            </a:pPr>
            <a:r>
              <a:rPr sz="1200" spc="-5" dirty="0">
                <a:latin typeface="Times New Roman" panose="02020603050405020304"/>
                <a:cs typeface="Times New Roman" panose="02020603050405020304"/>
              </a:rPr>
              <a:t>log</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info</a:t>
            </a:r>
            <a:r>
              <a:rPr sz="1200" spc="-5" dirty="0">
                <a:solidFill>
                  <a:srgbClr val="666666"/>
                </a:solidFill>
                <a:latin typeface="Times New Roman" panose="02020603050405020304"/>
                <a:cs typeface="Times New Roman" panose="02020603050405020304"/>
              </a:rPr>
              <a:t>(</a:t>
            </a:r>
            <a:r>
              <a:rPr sz="1200" spc="-5" dirty="0">
                <a:solidFill>
                  <a:srgbClr val="406F9F"/>
                </a:solidFill>
                <a:latin typeface="Times New Roman" panose="02020603050405020304"/>
                <a:cs typeface="Times New Roman" panose="02020603050405020304"/>
              </a:rPr>
              <a:t>"sessionId</a:t>
            </a:r>
            <a:r>
              <a:rPr sz="1200" spc="25" dirty="0">
                <a:solidFill>
                  <a:srgbClr val="406F9F"/>
                </a:solidFill>
                <a:latin typeface="Times New Roman" panose="02020603050405020304"/>
                <a:cs typeface="Times New Roman" panose="02020603050405020304"/>
              </a:rPr>
              <a:t> </a:t>
            </a:r>
            <a:r>
              <a:rPr sz="1200" dirty="0">
                <a:solidFill>
                  <a:srgbClr val="406F9F"/>
                </a:solidFill>
                <a:latin typeface="Times New Roman" panose="02020603050405020304"/>
                <a:cs typeface="Times New Roman" panose="02020603050405020304"/>
              </a:rPr>
              <a:t>{} </a:t>
            </a:r>
            <a:r>
              <a:rPr sz="1200" dirty="0">
                <a:solidFill>
                  <a:srgbClr val="406F9F"/>
                </a:solidFill>
                <a:latin typeface="宋体" panose="02010600030101010101" pitchFamily="2" charset="-122"/>
                <a:cs typeface="宋体" panose="02010600030101010101" pitchFamily="2" charset="-122"/>
              </a:rPr>
              <a:t>发来消息</a:t>
            </a:r>
            <a:r>
              <a:rPr sz="1200" dirty="0">
                <a:solidFill>
                  <a:srgbClr val="406F9F"/>
                </a:solidFill>
                <a:latin typeface="Times New Roman" panose="02020603050405020304"/>
                <a:cs typeface="Times New Roman" panose="02020603050405020304"/>
              </a:rPr>
              <a:t>{}"</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session</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getId</a:t>
            </a:r>
            <a:r>
              <a:rPr sz="1200" spc="-5" dirty="0">
                <a:solidFill>
                  <a:srgbClr val="666666"/>
                </a:solidFill>
                <a:latin typeface="Times New Roman" panose="02020603050405020304"/>
                <a:cs typeface="Times New Roman" panose="02020603050405020304"/>
              </a:rPr>
              <a:t>(),</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message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marR="340360">
              <a:lnSpc>
                <a:spcPct val="163000"/>
              </a:lnSpc>
            </a:pPr>
            <a:r>
              <a:rPr sz="1200" spc="-5" dirty="0">
                <a:latin typeface="Times New Roman" panose="02020603050405020304"/>
                <a:cs typeface="Times New Roman" panose="02020603050405020304"/>
              </a:rPr>
              <a:t>Scrolling scrolling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JSONObject</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parseObject</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message</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Scrolling</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class</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ThrowUtils</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throwIf</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scrolling </a:t>
            </a:r>
            <a:r>
              <a:rPr sz="1200" spc="-5" dirty="0">
                <a:solidFill>
                  <a:srgbClr val="666666"/>
                </a:solidFill>
                <a:latin typeface="Times New Roman" panose="02020603050405020304"/>
                <a:cs typeface="Times New Roman" panose="02020603050405020304"/>
              </a:rPr>
              <a:t>== </a:t>
            </a:r>
            <a:r>
              <a:rPr sz="1200" b="1" spc="-5" dirty="0">
                <a:solidFill>
                  <a:srgbClr val="006F1F"/>
                </a:solidFill>
                <a:latin typeface="Times New Roman" panose="02020603050405020304"/>
                <a:cs typeface="Times New Roman" panose="02020603050405020304"/>
              </a:rPr>
              <a:t>null</a:t>
            </a:r>
            <a:r>
              <a:rPr sz="1200" spc="-5" dirty="0">
                <a:solidFill>
                  <a:srgbClr val="666666"/>
                </a:solidFill>
                <a:latin typeface="Times New Roman" panose="02020603050405020304"/>
                <a:cs typeface="Times New Roman" panose="02020603050405020304"/>
              </a:rPr>
              <a:t>,</a:t>
            </a:r>
            <a:r>
              <a:rPr sz="1200" spc="6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ErrorCode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PARAMS_ERROR</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66</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580380" cy="9052560"/>
          </a:xfrm>
          <a:prstGeom prst="rect">
            <a:avLst/>
          </a:prstGeom>
        </p:spPr>
        <p:txBody>
          <a:bodyPr vert="horz" wrap="square" lIns="0" tIns="12700" rIns="0" bIns="0" rtlCol="0">
            <a:spAutoFit/>
          </a:bodyPr>
          <a:lstStyle/>
          <a:p>
            <a:pPr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spcBef>
                <a:spcPts val="10"/>
              </a:spcBef>
            </a:pPr>
            <a:endParaRPr sz="1050">
              <a:latin typeface="宋体" panose="02010600030101010101" pitchFamily="2" charset="-122"/>
              <a:cs typeface="宋体" panose="02010600030101010101" pitchFamily="2" charset="-122"/>
            </a:endParaRPr>
          </a:p>
          <a:p>
            <a:pPr marL="622300" marR="1875155">
              <a:lnSpc>
                <a:spcPct val="163000"/>
              </a:lnSpc>
            </a:pPr>
            <a:r>
              <a:rPr sz="1200" spc="-5" dirty="0">
                <a:latin typeface="Times New Roman" panose="02020603050405020304"/>
                <a:cs typeface="Times New Roman" panose="02020603050405020304"/>
              </a:rPr>
              <a:t>scrolling</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setUserId</a:t>
            </a:r>
            <a:r>
              <a:rPr sz="1200" spc="-5" dirty="0">
                <a:solidFill>
                  <a:srgbClr val="666666"/>
                </a:solidFill>
                <a:latin typeface="Times New Roman" panose="02020603050405020304"/>
                <a:cs typeface="Times New Roman" panose="02020603050405020304"/>
              </a:rPr>
              <a:t>(</a:t>
            </a:r>
            <a:r>
              <a:rPr sz="1200" b="1" spc="-5" dirty="0">
                <a:solidFill>
                  <a:srgbClr val="006F1F"/>
                </a:solidFill>
                <a:latin typeface="Times New Roman" panose="02020603050405020304"/>
                <a:cs typeface="Times New Roman" panose="02020603050405020304"/>
              </a:rPr>
              <a:t>this</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userId</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scrolling</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setVideoId</a:t>
            </a:r>
            <a:r>
              <a:rPr sz="1200" spc="-5" dirty="0">
                <a:solidFill>
                  <a:srgbClr val="666666"/>
                </a:solidFill>
                <a:latin typeface="Times New Roman" panose="02020603050405020304"/>
                <a:cs typeface="Times New Roman" panose="02020603050405020304"/>
              </a:rPr>
              <a:t>(</a:t>
            </a:r>
            <a:r>
              <a:rPr sz="1200" spc="-5" dirty="0">
                <a:solidFill>
                  <a:srgbClr val="008000"/>
                </a:solidFill>
                <a:latin typeface="Times New Roman" panose="02020603050405020304"/>
                <a:cs typeface="Times New Roman" panose="02020603050405020304"/>
              </a:rPr>
              <a:t>Long</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valueOf</a:t>
            </a:r>
            <a:r>
              <a:rPr sz="1200" spc="-5" dirty="0">
                <a:solidFill>
                  <a:srgbClr val="666666"/>
                </a:solidFill>
                <a:latin typeface="Times New Roman" panose="02020603050405020304"/>
                <a:cs typeface="Times New Roman" panose="02020603050405020304"/>
              </a:rPr>
              <a:t>(</a:t>
            </a:r>
            <a:r>
              <a:rPr sz="1200" b="1" spc="-5" dirty="0">
                <a:solidFill>
                  <a:srgbClr val="006F1F"/>
                </a:solidFill>
                <a:latin typeface="Times New Roman" panose="02020603050405020304"/>
                <a:cs typeface="Times New Roman" panose="02020603050405020304"/>
              </a:rPr>
              <a:t>this</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videoId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700" marR="5715" indent="609600">
              <a:lnSpc>
                <a:spcPct val="163000"/>
              </a:lnSpc>
            </a:pPr>
            <a:r>
              <a:rPr sz="1200" dirty="0">
                <a:latin typeface="Times New Roman" panose="02020603050405020304"/>
                <a:cs typeface="Times New Roman" panose="02020603050405020304"/>
              </a:rPr>
              <a:t>ScrollingService scrollingService </a:t>
            </a:r>
            <a:r>
              <a:rPr sz="1200"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ScrollingService</a:t>
            </a:r>
            <a:r>
              <a:rPr sz="1200"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APPLICATION_CON  </a:t>
            </a:r>
            <a:r>
              <a:rPr sz="1200" spc="-5" dirty="0">
                <a:latin typeface="Times New Roman" panose="02020603050405020304"/>
                <a:cs typeface="Times New Roman" panose="02020603050405020304"/>
              </a:rPr>
              <a:t>TEXT</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getBean</a:t>
            </a:r>
            <a:r>
              <a:rPr sz="1200" spc="-5" dirty="0">
                <a:solidFill>
                  <a:srgbClr val="666666"/>
                </a:solidFill>
                <a:latin typeface="Times New Roman" panose="02020603050405020304"/>
                <a:cs typeface="Times New Roman" panose="02020603050405020304"/>
              </a:rPr>
              <a:t>(</a:t>
            </a:r>
            <a:r>
              <a:rPr sz="1200" spc="-5" dirty="0">
                <a:solidFill>
                  <a:srgbClr val="406F9F"/>
                </a:solidFill>
                <a:latin typeface="Times New Roman" panose="02020603050405020304"/>
                <a:cs typeface="Times New Roman" panose="02020603050405020304"/>
              </a:rPr>
              <a:t>"scrollingServiceImpl"</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700" marR="6350" indent="609600">
              <a:lnSpc>
                <a:spcPct val="163000"/>
              </a:lnSpc>
            </a:pPr>
            <a:r>
              <a:rPr sz="1200" dirty="0">
                <a:latin typeface="Times New Roman" panose="02020603050405020304"/>
                <a:cs typeface="Times New Roman" panose="02020603050405020304"/>
              </a:rPr>
              <a:t>RabbitTemplate </a:t>
            </a:r>
            <a:r>
              <a:rPr sz="1200" spc="5" dirty="0">
                <a:latin typeface="Times New Roman" panose="02020603050405020304"/>
                <a:cs typeface="Times New Roman" panose="02020603050405020304"/>
              </a:rPr>
              <a:t>rabbitTemplate </a:t>
            </a:r>
            <a:r>
              <a:rPr sz="1200" dirty="0">
                <a:solidFill>
                  <a:srgbClr val="666666"/>
                </a:solidFill>
                <a:latin typeface="Times New Roman" panose="02020603050405020304"/>
                <a:cs typeface="Times New Roman" panose="02020603050405020304"/>
              </a:rPr>
              <a:t>= </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RabbitTemplate</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APPLICATION_CONT  </a:t>
            </a:r>
            <a:r>
              <a:rPr sz="1200" spc="-5" dirty="0">
                <a:latin typeface="Times New Roman" panose="02020603050405020304"/>
                <a:cs typeface="Times New Roman" panose="02020603050405020304"/>
              </a:rPr>
              <a:t>EXT</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getBean</a:t>
            </a:r>
            <a:r>
              <a:rPr sz="1200" spc="-5" dirty="0">
                <a:solidFill>
                  <a:srgbClr val="666666"/>
                </a:solidFill>
                <a:latin typeface="Times New Roman" panose="02020603050405020304"/>
                <a:cs typeface="Times New Roman" panose="02020603050405020304"/>
              </a:rPr>
              <a:t>(</a:t>
            </a:r>
            <a:r>
              <a:rPr sz="1200" spc="-5" dirty="0">
                <a:solidFill>
                  <a:srgbClr val="406F9F"/>
                </a:solidFill>
                <a:latin typeface="Times New Roman" panose="02020603050405020304"/>
                <a:cs typeface="Times New Roman" panose="02020603050405020304"/>
              </a:rPr>
              <a:t>"rabbitTemplate"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marR="1116330">
              <a:lnSpc>
                <a:spcPct val="325000"/>
              </a:lnSpc>
            </a:pPr>
            <a:r>
              <a:rPr sz="1200" spc="-5" dirty="0">
                <a:latin typeface="Times New Roman" panose="02020603050405020304"/>
                <a:cs typeface="Times New Roman" panose="02020603050405020304"/>
              </a:rPr>
              <a:t>RabbitMQUtil</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asyncSendMessage</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scrolling</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rabbitTemplate</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scrollingService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saveScroller</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scrolling</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20"/>
              </a:spcBef>
            </a:pPr>
            <a:endParaRPr sz="1500">
              <a:latin typeface="Times New Roman" panose="02020603050405020304"/>
              <a:cs typeface="Times New Roman" panose="02020603050405020304"/>
            </a:endParaRPr>
          </a:p>
          <a:p>
            <a:pPr marL="317500">
              <a:lnSpc>
                <a:spcPct val="100000"/>
              </a:lnSpc>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marL="622300" marR="141605" indent="-533400">
              <a:lnSpc>
                <a:spcPct val="163000"/>
              </a:lnSpc>
              <a:spcBef>
                <a:spcPts val="845"/>
              </a:spcBef>
            </a:pPr>
            <a:r>
              <a:rPr sz="1200" b="1" spc="-5" dirty="0">
                <a:solidFill>
                  <a:srgbClr val="006F1F"/>
                </a:solidFill>
                <a:latin typeface="Times New Roman" panose="02020603050405020304"/>
                <a:cs typeface="Times New Roman" panose="02020603050405020304"/>
              </a:rPr>
              <a:t>public </a:t>
            </a:r>
            <a:r>
              <a:rPr sz="1200" spc="-5" dirty="0">
                <a:solidFill>
                  <a:srgbClr val="901F00"/>
                </a:solidFill>
                <a:latin typeface="Times New Roman" panose="02020603050405020304"/>
                <a:cs typeface="Times New Roman" panose="02020603050405020304"/>
              </a:rPr>
              <a:t>static </a:t>
            </a:r>
            <a:r>
              <a:rPr sz="1200" dirty="0">
                <a:solidFill>
                  <a:srgbClr val="901F00"/>
                </a:solidFill>
                <a:latin typeface="Times New Roman" panose="02020603050405020304"/>
                <a:cs typeface="Times New Roman" panose="02020603050405020304"/>
              </a:rPr>
              <a:t>void </a:t>
            </a:r>
            <a:r>
              <a:rPr sz="1200" spc="-5" dirty="0">
                <a:solidFill>
                  <a:srgbClr val="06287D"/>
                </a:solidFill>
                <a:latin typeface="Times New Roman" panose="02020603050405020304"/>
                <a:cs typeface="Times New Roman" panose="02020603050405020304"/>
              </a:rPr>
              <a:t>asyncSendMessage</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Scrolling message</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RabbitTemplate rabbit</a:t>
            </a:r>
            <a:r>
              <a:rPr sz="1200" spc="-5"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executorService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submit</a:t>
            </a:r>
            <a:r>
              <a:rPr sz="1200" spc="-5" dirty="0">
                <a:solidFill>
                  <a:srgbClr val="666666"/>
                </a:solidFill>
                <a:latin typeface="Times New Roman" panose="02020603050405020304"/>
                <a:cs typeface="Times New Roman" panose="02020603050405020304"/>
              </a:rPr>
              <a:t>(() -&gt;</a:t>
            </a:r>
            <a:r>
              <a:rPr sz="1200" spc="20"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marR="5715">
              <a:lnSpc>
                <a:spcPct val="163000"/>
              </a:lnSpc>
            </a:pPr>
            <a:r>
              <a:rPr sz="1200" spc="-5" dirty="0">
                <a:latin typeface="Times New Roman" panose="02020603050405020304"/>
                <a:cs typeface="Times New Roman" panose="02020603050405020304"/>
              </a:rPr>
              <a:t>RabbitTemplate rabbitTemplate</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rabbit</a:t>
            </a:r>
            <a:r>
              <a:rPr sz="1200" spc="-5"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rabbitTemplate</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convertAndSend</a:t>
            </a:r>
            <a:r>
              <a:rPr sz="1200" dirty="0">
                <a:solidFill>
                  <a:srgbClr val="666666"/>
                </a:solidFill>
                <a:latin typeface="Times New Roman" panose="02020603050405020304"/>
                <a:cs typeface="Times New Roman" panose="02020603050405020304"/>
              </a:rPr>
              <a:t>(</a:t>
            </a:r>
            <a:r>
              <a:rPr sz="1200" dirty="0">
                <a:latin typeface="Times New Roman" panose="02020603050405020304"/>
                <a:cs typeface="Times New Roman" panose="02020603050405020304"/>
              </a:rPr>
              <a:t>RabbitMQConfig</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SCROLLING_EXCHA</a:t>
            </a:r>
            <a:endParaRPr sz="1200">
              <a:latin typeface="Times New Roman" panose="02020603050405020304"/>
              <a:cs typeface="Times New Roman" panose="02020603050405020304"/>
            </a:endParaRPr>
          </a:p>
          <a:p>
            <a:pPr marL="12700">
              <a:lnSpc>
                <a:spcPct val="100000"/>
              </a:lnSpc>
              <a:spcBef>
                <a:spcPts val="900"/>
              </a:spcBef>
            </a:pPr>
            <a:r>
              <a:rPr sz="1200" spc="-5" dirty="0">
                <a:solidFill>
                  <a:srgbClr val="06287D"/>
                </a:solidFill>
                <a:latin typeface="Times New Roman" panose="02020603050405020304"/>
                <a:cs typeface="Times New Roman" panose="02020603050405020304"/>
              </a:rPr>
              <a:t>NGE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536700">
              <a:lnSpc>
                <a:spcPct val="100000"/>
              </a:lnSpc>
              <a:spcBef>
                <a:spcPts val="900"/>
              </a:spcBef>
            </a:pPr>
            <a:r>
              <a:rPr sz="1200" spc="-5" dirty="0">
                <a:latin typeface="Times New Roman" panose="02020603050405020304"/>
                <a:cs typeface="Times New Roman" panose="02020603050405020304"/>
              </a:rPr>
              <a:t>RabbitMQConfig</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SCROLLING_EXCHANGE</a:t>
            </a:r>
            <a:r>
              <a:rPr sz="1200" spc="-5" dirty="0">
                <a:solidFill>
                  <a:srgbClr val="666666"/>
                </a:solidFill>
                <a:latin typeface="Times New Roman" panose="02020603050405020304"/>
                <a:cs typeface="Times New Roman" panose="02020603050405020304"/>
              </a:rPr>
              <a:t>,</a:t>
            </a:r>
            <a:r>
              <a:rPr sz="1200" spc="6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JSONUtil</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toJson</a:t>
            </a:r>
            <a:endParaRPr sz="1200">
              <a:latin typeface="Times New Roman" panose="02020603050405020304"/>
              <a:cs typeface="Times New Roman" panose="02020603050405020304"/>
            </a:endParaRPr>
          </a:p>
          <a:p>
            <a:pPr marR="4672965" algn="r">
              <a:lnSpc>
                <a:spcPct val="100000"/>
              </a:lnSpc>
              <a:spcBef>
                <a:spcPts val="900"/>
              </a:spcBef>
            </a:pPr>
            <a:r>
              <a:rPr sz="1200" spc="-5" dirty="0">
                <a:solidFill>
                  <a:srgbClr val="06287D"/>
                </a:solidFill>
                <a:latin typeface="Times New Roman" panose="02020603050405020304"/>
                <a:cs typeface="Times New Roman" panose="02020603050405020304"/>
              </a:rPr>
              <a:t>Str</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message</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3175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700">
              <a:lnSpc>
                <a:spcPct val="100000"/>
              </a:lnSpc>
              <a:spcBef>
                <a:spcPts val="1105"/>
              </a:spcBef>
            </a:pPr>
            <a:r>
              <a:rPr sz="1500" b="1" spc="-10" dirty="0">
                <a:solidFill>
                  <a:srgbClr val="0D0D0D"/>
                </a:solidFill>
                <a:latin typeface="黑体" panose="02010609060101010101" charset="-122"/>
                <a:cs typeface="黑体" panose="02010609060101010101" charset="-122"/>
              </a:rPr>
              <a:t>附录</a:t>
            </a:r>
            <a:r>
              <a:rPr sz="1500" b="1" spc="-380" dirty="0">
                <a:solidFill>
                  <a:srgbClr val="0D0D0D"/>
                </a:solidFill>
                <a:latin typeface="黑体" panose="02010609060101010101" charset="-122"/>
                <a:cs typeface="黑体" panose="02010609060101010101" charset="-122"/>
              </a:rPr>
              <a:t> </a:t>
            </a:r>
            <a:r>
              <a:rPr sz="1500" b="1" spc="-10" dirty="0">
                <a:solidFill>
                  <a:srgbClr val="0D0D0D"/>
                </a:solidFill>
                <a:latin typeface="黑体" panose="02010609060101010101" charset="-122"/>
                <a:cs typeface="黑体" panose="02010609060101010101" charset="-122"/>
              </a:rPr>
              <a:t>4</a:t>
            </a:r>
            <a:r>
              <a:rPr sz="1500" b="1" spc="5" dirty="0">
                <a:solidFill>
                  <a:srgbClr val="0D0D0D"/>
                </a:solidFill>
                <a:latin typeface="黑体" panose="02010609060101010101" charset="-122"/>
                <a:cs typeface="黑体" panose="02010609060101010101" charset="-122"/>
              </a:rPr>
              <a:t> </a:t>
            </a:r>
            <a:r>
              <a:rPr sz="1500" b="1" spc="-10" dirty="0">
                <a:solidFill>
                  <a:srgbClr val="0D0D0D"/>
                </a:solidFill>
                <a:latin typeface="黑体" panose="02010609060101010101" charset="-122"/>
                <a:cs typeface="黑体" panose="02010609060101010101" charset="-122"/>
              </a:rPr>
              <a:t>视</a:t>
            </a:r>
            <a:r>
              <a:rPr sz="1500" b="1" dirty="0">
                <a:solidFill>
                  <a:srgbClr val="0D0D0D"/>
                </a:solidFill>
                <a:latin typeface="黑体" panose="02010609060101010101" charset="-122"/>
                <a:cs typeface="黑体" panose="02010609060101010101" charset="-122"/>
              </a:rPr>
              <a:t>频</a:t>
            </a:r>
            <a:r>
              <a:rPr sz="1500" b="1" spc="-10" dirty="0">
                <a:solidFill>
                  <a:srgbClr val="0D0D0D"/>
                </a:solidFill>
                <a:latin typeface="黑体" panose="02010609060101010101" charset="-122"/>
                <a:cs typeface="黑体" panose="02010609060101010101" charset="-122"/>
              </a:rPr>
              <a:t>记</a:t>
            </a:r>
            <a:r>
              <a:rPr sz="1500" b="1" dirty="0">
                <a:solidFill>
                  <a:srgbClr val="0D0D0D"/>
                </a:solidFill>
                <a:latin typeface="黑体" panose="02010609060101010101" charset="-122"/>
                <a:cs typeface="黑体" panose="02010609060101010101" charset="-122"/>
              </a:rPr>
              <a:t>录</a:t>
            </a:r>
            <a:r>
              <a:rPr sz="1500" b="1" spc="-10" dirty="0">
                <a:solidFill>
                  <a:srgbClr val="0D0D0D"/>
                </a:solidFill>
                <a:latin typeface="黑体" panose="02010609060101010101" charset="-122"/>
                <a:cs typeface="黑体" panose="02010609060101010101" charset="-122"/>
              </a:rPr>
              <a:t>核</a:t>
            </a:r>
            <a:r>
              <a:rPr sz="1500" b="1" dirty="0">
                <a:solidFill>
                  <a:srgbClr val="0D0D0D"/>
                </a:solidFill>
                <a:latin typeface="黑体" panose="02010609060101010101" charset="-122"/>
                <a:cs typeface="黑体" panose="02010609060101010101" charset="-122"/>
              </a:rPr>
              <a:t>心</a:t>
            </a:r>
            <a:r>
              <a:rPr sz="1500" b="1" spc="-10" dirty="0">
                <a:solidFill>
                  <a:srgbClr val="0D0D0D"/>
                </a:solidFill>
                <a:latin typeface="黑体" panose="02010609060101010101" charset="-122"/>
                <a:cs typeface="黑体" panose="02010609060101010101" charset="-122"/>
              </a:rPr>
              <a:t>代码</a:t>
            </a:r>
            <a:endParaRPr sz="1500">
              <a:latin typeface="黑体" panose="02010609060101010101" charset="-122"/>
              <a:cs typeface="黑体" panose="02010609060101010101" charset="-122"/>
            </a:endParaRPr>
          </a:p>
          <a:p>
            <a:pPr marR="4611370" algn="r">
              <a:lnSpc>
                <a:spcPct val="100000"/>
              </a:lnSpc>
              <a:spcBef>
                <a:spcPts val="1115"/>
              </a:spcBef>
            </a:pPr>
            <a:r>
              <a:rPr sz="1200" spc="-5" dirty="0">
                <a:solidFill>
                  <a:srgbClr val="7C9029"/>
                </a:solidFill>
                <a:latin typeface="Times New Roman" panose="02020603050405020304"/>
                <a:cs typeface="Times New Roman" panose="02020603050405020304"/>
              </a:rPr>
              <a:t>@Override</a:t>
            </a:r>
            <a:endParaRPr sz="1200">
              <a:latin typeface="Times New Roman" panose="02020603050405020304"/>
              <a:cs typeface="Times New Roman" panose="02020603050405020304"/>
            </a:endParaRPr>
          </a:p>
          <a:p>
            <a:pPr marL="317500">
              <a:lnSpc>
                <a:spcPct val="100000"/>
              </a:lnSpc>
              <a:spcBef>
                <a:spcPts val="900"/>
              </a:spcBef>
            </a:pPr>
            <a:r>
              <a:rPr sz="1200" b="1" spc="-5" dirty="0">
                <a:solidFill>
                  <a:srgbClr val="006F1F"/>
                </a:solidFill>
                <a:latin typeface="Times New Roman" panose="02020603050405020304"/>
                <a:cs typeface="Times New Roman" panose="02020603050405020304"/>
              </a:rPr>
              <a:t>public </a:t>
            </a:r>
            <a:r>
              <a:rPr sz="1200" dirty="0">
                <a:solidFill>
                  <a:srgbClr val="901F00"/>
                </a:solidFill>
                <a:latin typeface="Times New Roman" panose="02020603050405020304"/>
                <a:cs typeface="Times New Roman" panose="02020603050405020304"/>
              </a:rPr>
              <a:t>void </a:t>
            </a:r>
            <a:r>
              <a:rPr sz="1200" spc="-5" dirty="0">
                <a:solidFill>
                  <a:srgbClr val="06287D"/>
                </a:solidFill>
                <a:latin typeface="Times New Roman" panose="02020603050405020304"/>
                <a:cs typeface="Times New Roman" panose="02020603050405020304"/>
              </a:rPr>
              <a:t>addVideoRecord</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VideoRecord videoRecord</a:t>
            </a:r>
            <a:r>
              <a:rPr sz="1200" spc="-5" dirty="0">
                <a:solidFill>
                  <a:srgbClr val="666666"/>
                </a:solidFill>
                <a:latin typeface="Times New Roman" panose="02020603050405020304"/>
                <a:cs typeface="Times New Roman" panose="02020603050405020304"/>
              </a:rPr>
              <a:t>)</a:t>
            </a:r>
            <a:r>
              <a:rPr sz="1200" spc="10"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marL="622300" marR="1484630">
              <a:lnSpc>
                <a:spcPct val="163000"/>
              </a:lnSpc>
              <a:spcBef>
                <a:spcPts val="845"/>
              </a:spcBef>
            </a:pPr>
            <a:r>
              <a:rPr sz="1200" spc="-5" dirty="0">
                <a:solidFill>
                  <a:srgbClr val="008000"/>
                </a:solidFill>
                <a:latin typeface="Times New Roman" panose="02020603050405020304"/>
                <a:cs typeface="Times New Roman" panose="02020603050405020304"/>
              </a:rPr>
              <a:t>Long </a:t>
            </a:r>
            <a:r>
              <a:rPr sz="1200" spc="-5" dirty="0">
                <a:latin typeface="Times New Roman" panose="02020603050405020304"/>
                <a:cs typeface="Times New Roman" panose="02020603050405020304"/>
              </a:rPr>
              <a:t>currentUserId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userSupport</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getCurrentUserId</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videoRecord</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setUserId</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currentUserId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dirty="0">
                <a:solidFill>
                  <a:srgbClr val="008000"/>
                </a:solidFill>
                <a:latin typeface="Times New Roman" panose="02020603050405020304"/>
                <a:cs typeface="Times New Roman" panose="02020603050405020304"/>
              </a:rPr>
              <a:t>String </a:t>
            </a:r>
            <a:r>
              <a:rPr sz="1200" spc="5" dirty="0">
                <a:latin typeface="Times New Roman" panose="02020603050405020304"/>
                <a:cs typeface="Times New Roman" panose="02020603050405020304"/>
              </a:rPr>
              <a:t>videoRecordKey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videoRecordPrefix </a:t>
            </a:r>
            <a:r>
              <a:rPr sz="1200"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currentUserId </a:t>
            </a:r>
            <a:r>
              <a:rPr sz="1200" dirty="0">
                <a:solidFill>
                  <a:srgbClr val="666666"/>
                </a:solidFill>
                <a:latin typeface="Times New Roman" panose="02020603050405020304"/>
                <a:cs typeface="Times New Roman" panose="02020603050405020304"/>
              </a:rPr>
              <a:t>+ </a:t>
            </a:r>
            <a:r>
              <a:rPr sz="1200" dirty="0">
                <a:solidFill>
                  <a:srgbClr val="406F9F"/>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r>
              <a:rPr sz="1200" spc="155"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vide</a:t>
            </a:r>
            <a:endParaRPr sz="1200">
              <a:latin typeface="Times New Roman" panose="02020603050405020304"/>
              <a:cs typeface="Times New Roman" panose="02020603050405020304"/>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67</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579110" cy="7467600"/>
          </a:xfrm>
          <a:prstGeom prst="rect">
            <a:avLst/>
          </a:prstGeom>
        </p:spPr>
        <p:txBody>
          <a:bodyPr vert="horz" wrap="square" lIns="0" tIns="12700" rIns="0" bIns="0" rtlCol="0">
            <a:spAutoFit/>
          </a:bodyPr>
          <a:lstStyle/>
          <a:p>
            <a:pPr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pPr>
            <a:endParaRPr sz="900">
              <a:latin typeface="宋体" panose="02010600030101010101" pitchFamily="2" charset="-122"/>
              <a:cs typeface="宋体" panose="02010600030101010101" pitchFamily="2" charset="-122"/>
            </a:endParaRPr>
          </a:p>
          <a:p>
            <a:pPr>
              <a:lnSpc>
                <a:spcPct val="100000"/>
              </a:lnSpc>
              <a:spcBef>
                <a:spcPts val="10"/>
              </a:spcBef>
            </a:pPr>
            <a:endParaRPr sz="850">
              <a:latin typeface="宋体" panose="02010600030101010101" pitchFamily="2" charset="-122"/>
              <a:cs typeface="宋体" panose="02010600030101010101" pitchFamily="2" charset="-122"/>
            </a:endParaRPr>
          </a:p>
          <a:p>
            <a:pPr marL="12700">
              <a:lnSpc>
                <a:spcPct val="100000"/>
              </a:lnSpc>
            </a:pPr>
            <a:r>
              <a:rPr sz="1200" spc="-5" dirty="0">
                <a:latin typeface="Times New Roman" panose="02020603050405020304"/>
                <a:cs typeface="Times New Roman" panose="02020603050405020304"/>
              </a:rPr>
              <a:t>oRecord</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getVideoId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dirty="0">
                <a:latin typeface="Times New Roman" panose="02020603050405020304"/>
                <a:cs typeface="Times New Roman" panose="02020603050405020304"/>
              </a:rPr>
              <a:t>redisTemplate</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opsForValue</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set</a:t>
            </a:r>
            <a:r>
              <a:rPr sz="1200" dirty="0">
                <a:solidFill>
                  <a:srgbClr val="666666"/>
                </a:solidFill>
                <a:latin typeface="Times New Roman" panose="02020603050405020304"/>
                <a:cs typeface="Times New Roman" panose="02020603050405020304"/>
              </a:rPr>
              <a:t>(</a:t>
            </a:r>
            <a:r>
              <a:rPr sz="1200" dirty="0">
                <a:latin typeface="Times New Roman" panose="02020603050405020304"/>
                <a:cs typeface="Times New Roman" panose="02020603050405020304"/>
              </a:rPr>
              <a:t>videoRecordKey</a:t>
            </a:r>
            <a:r>
              <a:rPr sz="1200" dirty="0">
                <a:solidFill>
                  <a:srgbClr val="666666"/>
                </a:solidFill>
                <a:latin typeface="Times New Roman" panose="02020603050405020304"/>
                <a:cs typeface="Times New Roman" panose="02020603050405020304"/>
              </a:rPr>
              <a:t>,</a:t>
            </a:r>
            <a:r>
              <a:rPr sz="1200" spc="60"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JSONUtil</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toJsonStr</a:t>
            </a:r>
            <a:r>
              <a:rPr sz="1200" dirty="0">
                <a:solidFill>
                  <a:srgbClr val="666666"/>
                </a:solidFill>
                <a:latin typeface="Times New Roman" panose="02020603050405020304"/>
                <a:cs typeface="Times New Roman" panose="02020603050405020304"/>
              </a:rPr>
              <a:t>(</a:t>
            </a:r>
            <a:r>
              <a:rPr sz="1200" dirty="0">
                <a:latin typeface="Times New Roman" panose="02020603050405020304"/>
                <a:cs typeface="Times New Roman" panose="02020603050405020304"/>
              </a:rPr>
              <a:t>videoR</a:t>
            </a:r>
            <a:endParaRPr sz="1200">
              <a:latin typeface="Times New Roman" panose="02020603050405020304"/>
              <a:cs typeface="Times New Roman" panose="02020603050405020304"/>
            </a:endParaRPr>
          </a:p>
          <a:p>
            <a:pPr marL="12700">
              <a:lnSpc>
                <a:spcPct val="100000"/>
              </a:lnSpc>
              <a:spcBef>
                <a:spcPts val="900"/>
              </a:spcBef>
            </a:pPr>
            <a:r>
              <a:rPr sz="1200" spc="-5" dirty="0">
                <a:latin typeface="Times New Roman" panose="02020603050405020304"/>
                <a:cs typeface="Times New Roman" panose="02020603050405020304"/>
              </a:rPr>
              <a:t>ecord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20"/>
              </a:spcBef>
            </a:pPr>
            <a:endParaRPr sz="1500">
              <a:latin typeface="Times New Roman" panose="02020603050405020304"/>
              <a:cs typeface="Times New Roman" panose="02020603050405020304"/>
            </a:endParaRPr>
          </a:p>
          <a:p>
            <a:pPr marL="317500">
              <a:lnSpc>
                <a:spcPct val="100000"/>
              </a:lnSpc>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20"/>
              </a:spcBef>
            </a:pPr>
            <a:endParaRPr sz="1500">
              <a:latin typeface="Times New Roman" panose="02020603050405020304"/>
              <a:cs typeface="Times New Roman" panose="02020603050405020304"/>
            </a:endParaRPr>
          </a:p>
          <a:p>
            <a:pPr marL="12700">
              <a:lnSpc>
                <a:spcPct val="100000"/>
              </a:lnSpc>
              <a:spcBef>
                <a:spcPts val="5"/>
              </a:spcBef>
            </a:pPr>
            <a:r>
              <a:rPr sz="1200" spc="-5" dirty="0">
                <a:solidFill>
                  <a:srgbClr val="7C9029"/>
                </a:solidFill>
                <a:latin typeface="Times New Roman" panose="02020603050405020304"/>
                <a:cs typeface="Times New Roman" panose="02020603050405020304"/>
              </a:rPr>
              <a:t>@Scheduled</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fixedRate </a:t>
            </a:r>
            <a:r>
              <a:rPr sz="1200" dirty="0">
                <a:solidFill>
                  <a:srgbClr val="666666"/>
                </a:solidFill>
                <a:latin typeface="Times New Roman" panose="02020603050405020304"/>
                <a:cs typeface="Times New Roman" panose="02020603050405020304"/>
              </a:rPr>
              <a:t>=</a:t>
            </a:r>
            <a:r>
              <a:rPr sz="1200" spc="295" dirty="0">
                <a:solidFill>
                  <a:srgbClr val="666666"/>
                </a:solidFill>
                <a:latin typeface="Times New Roman" panose="02020603050405020304"/>
                <a:cs typeface="Times New Roman" panose="02020603050405020304"/>
              </a:rPr>
              <a:t> </a:t>
            </a:r>
            <a:r>
              <a:rPr sz="1200" dirty="0">
                <a:solidFill>
                  <a:srgbClr val="409F6F"/>
                </a:solidFill>
                <a:latin typeface="Times New Roman" panose="02020603050405020304"/>
                <a:cs typeface="Times New Roman" panose="02020603050405020304"/>
              </a:rPr>
              <a:t>1000</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317500">
              <a:lnSpc>
                <a:spcPct val="100000"/>
              </a:lnSpc>
              <a:spcBef>
                <a:spcPts val="900"/>
              </a:spcBef>
            </a:pPr>
            <a:r>
              <a:rPr sz="1200" b="1" spc="-5" dirty="0">
                <a:solidFill>
                  <a:srgbClr val="006F1F"/>
                </a:solidFill>
                <a:latin typeface="Times New Roman" panose="02020603050405020304"/>
                <a:cs typeface="Times New Roman" panose="02020603050405020304"/>
              </a:rPr>
              <a:t>public </a:t>
            </a:r>
            <a:r>
              <a:rPr sz="1200" dirty="0">
                <a:solidFill>
                  <a:srgbClr val="901F00"/>
                </a:solidFill>
                <a:latin typeface="Times New Roman" panose="02020603050405020304"/>
                <a:cs typeface="Times New Roman" panose="02020603050405020304"/>
              </a:rPr>
              <a:t>void </a:t>
            </a:r>
            <a:r>
              <a:rPr sz="1200" spc="-5" dirty="0">
                <a:solidFill>
                  <a:srgbClr val="06287D"/>
                </a:solidFill>
                <a:latin typeface="Times New Roman" panose="02020603050405020304"/>
                <a:cs typeface="Times New Roman" panose="02020603050405020304"/>
              </a:rPr>
              <a:t>addVideoRecordToDB</a:t>
            </a:r>
            <a:r>
              <a:rPr sz="1200" spc="-5" dirty="0">
                <a:solidFill>
                  <a:srgbClr val="666666"/>
                </a:solidFill>
                <a:latin typeface="Times New Roman" panose="02020603050405020304"/>
                <a:cs typeface="Times New Roman" panose="02020603050405020304"/>
              </a:rPr>
              <a:t>()</a:t>
            </a:r>
            <a:r>
              <a:rPr sz="1200" spc="285"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15"/>
              </a:spcBef>
            </a:pPr>
            <a:endParaRPr sz="1500">
              <a:latin typeface="Times New Roman" panose="02020603050405020304"/>
              <a:cs typeface="Times New Roman" panose="02020603050405020304"/>
            </a:endParaRPr>
          </a:p>
          <a:p>
            <a:pPr marL="622300">
              <a:lnSpc>
                <a:spcPct val="100000"/>
              </a:lnSpc>
              <a:spcBef>
                <a:spcPts val="5"/>
              </a:spcBef>
            </a:pPr>
            <a:r>
              <a:rPr sz="1200" spc="-5" dirty="0">
                <a:solidFill>
                  <a:srgbClr val="008000"/>
                </a:solidFill>
                <a:latin typeface="Times New Roman" panose="02020603050405020304"/>
                <a:cs typeface="Times New Roman" panose="02020603050405020304"/>
              </a:rPr>
              <a:t>Set</a:t>
            </a:r>
            <a:r>
              <a:rPr sz="1200" spc="-5" dirty="0">
                <a:solidFill>
                  <a:srgbClr val="666666"/>
                </a:solidFill>
                <a:latin typeface="Times New Roman" panose="02020603050405020304"/>
                <a:cs typeface="Times New Roman" panose="02020603050405020304"/>
              </a:rPr>
              <a:t>&lt;</a:t>
            </a:r>
            <a:r>
              <a:rPr sz="1200" spc="-5" dirty="0">
                <a:solidFill>
                  <a:srgbClr val="008000"/>
                </a:solidFill>
                <a:latin typeface="Times New Roman" panose="02020603050405020304"/>
                <a:cs typeface="Times New Roman" panose="02020603050405020304"/>
              </a:rPr>
              <a:t>String</a:t>
            </a:r>
            <a:r>
              <a:rPr sz="1200" spc="-5" dirty="0">
                <a:solidFill>
                  <a:srgbClr val="666666"/>
                </a:solidFill>
                <a:latin typeface="Times New Roman" panose="02020603050405020304"/>
                <a:cs typeface="Times New Roman" panose="02020603050405020304"/>
              </a:rPr>
              <a:t>&gt; </a:t>
            </a:r>
            <a:r>
              <a:rPr sz="1200" spc="-5" dirty="0">
                <a:latin typeface="Times New Roman" panose="02020603050405020304"/>
                <a:cs typeface="Times New Roman" panose="02020603050405020304"/>
              </a:rPr>
              <a:t>keys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redisTemplate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keys</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videoRecordPrefix </a:t>
            </a:r>
            <a:r>
              <a:rPr sz="1200" dirty="0">
                <a:solidFill>
                  <a:srgbClr val="666666"/>
                </a:solidFill>
                <a:latin typeface="Times New Roman" panose="02020603050405020304"/>
                <a:cs typeface="Times New Roman" panose="02020603050405020304"/>
              </a:rPr>
              <a:t>+</a:t>
            </a:r>
            <a:r>
              <a:rPr sz="1200" spc="65" dirty="0">
                <a:solidFill>
                  <a:srgbClr val="666666"/>
                </a:solidFill>
                <a:latin typeface="Times New Roman" panose="02020603050405020304"/>
                <a:cs typeface="Times New Roman" panose="02020603050405020304"/>
              </a:rPr>
              <a:t> </a:t>
            </a:r>
            <a:r>
              <a:rPr sz="1200" spc="-5" dirty="0">
                <a:solidFill>
                  <a:srgbClr val="406F9F"/>
                </a:solidFill>
                <a:latin typeface="Times New Roman" panose="02020603050405020304"/>
                <a:cs typeface="Times New Roman" panose="02020603050405020304"/>
              </a:rPr>
              <a:t>"*"</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b="1" dirty="0">
                <a:solidFill>
                  <a:srgbClr val="006F1F"/>
                </a:solidFill>
                <a:latin typeface="Times New Roman" panose="02020603050405020304"/>
                <a:cs typeface="Times New Roman" panose="02020603050405020304"/>
              </a:rPr>
              <a:t>for </a:t>
            </a:r>
            <a:r>
              <a:rPr sz="1200" spc="-5" dirty="0">
                <a:solidFill>
                  <a:srgbClr val="666666"/>
                </a:solidFill>
                <a:latin typeface="Times New Roman" panose="02020603050405020304"/>
                <a:cs typeface="Times New Roman" panose="02020603050405020304"/>
              </a:rPr>
              <a:t>(</a:t>
            </a:r>
            <a:r>
              <a:rPr sz="1200" spc="-5" dirty="0">
                <a:solidFill>
                  <a:srgbClr val="008000"/>
                </a:solidFill>
                <a:latin typeface="Times New Roman" panose="02020603050405020304"/>
                <a:cs typeface="Times New Roman" panose="02020603050405020304"/>
              </a:rPr>
              <a:t>String </a:t>
            </a:r>
            <a:r>
              <a:rPr sz="1200" spc="-5" dirty="0">
                <a:latin typeface="Times New Roman" panose="02020603050405020304"/>
                <a:cs typeface="Times New Roman" panose="02020603050405020304"/>
              </a:rPr>
              <a:t>key </a:t>
            </a:r>
            <a:r>
              <a:rPr sz="1200"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keys</a:t>
            </a:r>
            <a:r>
              <a:rPr sz="1200" dirty="0">
                <a:solidFill>
                  <a:srgbClr val="666666"/>
                </a:solidFill>
                <a:latin typeface="Times New Roman" panose="02020603050405020304"/>
                <a:cs typeface="Times New Roman" panose="02020603050405020304"/>
              </a:rPr>
              <a:t>)</a:t>
            </a:r>
            <a:r>
              <a:rPr sz="1200" spc="280"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spc="-5" dirty="0">
                <a:solidFill>
                  <a:srgbClr val="008000"/>
                </a:solidFill>
                <a:latin typeface="Times New Roman" panose="02020603050405020304"/>
                <a:cs typeface="Times New Roman" panose="02020603050405020304"/>
              </a:rPr>
              <a:t>String </a:t>
            </a:r>
            <a:r>
              <a:rPr sz="1200" dirty="0">
                <a:latin typeface="Times New Roman" panose="02020603050405020304"/>
                <a:cs typeface="Times New Roman" panose="02020603050405020304"/>
              </a:rPr>
              <a:t>s </a:t>
            </a:r>
            <a:r>
              <a:rPr sz="1200" dirty="0">
                <a:solidFill>
                  <a:srgbClr val="666666"/>
                </a:solidFill>
                <a:latin typeface="Times New Roman" panose="02020603050405020304"/>
                <a:cs typeface="Times New Roman" panose="02020603050405020304"/>
              </a:rPr>
              <a:t>=</a:t>
            </a:r>
            <a:r>
              <a:rPr sz="1200" spc="29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redisTemplate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opsForValue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key</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marR="5080">
              <a:lnSpc>
                <a:spcPct val="163000"/>
              </a:lnSpc>
              <a:tabLst>
                <a:tab pos="2907665" algn="l"/>
              </a:tabLst>
            </a:pPr>
            <a:r>
              <a:rPr sz="1200" spc="-5" dirty="0">
                <a:latin typeface="Times New Roman" panose="02020603050405020304"/>
                <a:cs typeface="Times New Roman" panose="02020603050405020304"/>
              </a:rPr>
              <a:t>VideoRecord </a:t>
            </a:r>
            <a:r>
              <a:rPr sz="1200" spc="3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videoRecord </a:t>
            </a:r>
            <a:r>
              <a:rPr sz="1200" spc="25" dirty="0">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JSONUtil</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toBean</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s</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VideoRecord</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class</a:t>
            </a:r>
            <a:r>
              <a:rPr sz="1200" spc="-5" dirty="0">
                <a:solidFill>
                  <a:srgbClr val="666666"/>
                </a:solidFill>
                <a:latin typeface="Times New Roman" panose="02020603050405020304"/>
                <a:cs typeface="Times New Roman" panose="02020603050405020304"/>
              </a:rPr>
              <a:t>);  </a:t>
            </a:r>
            <a:r>
              <a:rPr sz="1200" dirty="0">
                <a:solidFill>
                  <a:srgbClr val="008000"/>
                </a:solidFill>
                <a:latin typeface="Times New Roman" panose="02020603050405020304"/>
                <a:cs typeface="Times New Roman" panose="02020603050405020304"/>
              </a:rPr>
              <a:t>List</a:t>
            </a:r>
            <a:r>
              <a:rPr sz="1200" dirty="0">
                <a:solidFill>
                  <a:srgbClr val="666666"/>
                </a:solidFill>
                <a:latin typeface="Times New Roman" panose="02020603050405020304"/>
                <a:cs typeface="Times New Roman" panose="02020603050405020304"/>
              </a:rPr>
              <a:t>&lt;</a:t>
            </a:r>
            <a:r>
              <a:rPr sz="1200" dirty="0">
                <a:latin typeface="Times New Roman" panose="02020603050405020304"/>
                <a:cs typeface="Times New Roman" panose="02020603050405020304"/>
              </a:rPr>
              <a:t>VideoRecord</a:t>
            </a:r>
            <a:r>
              <a:rPr sz="1200" dirty="0">
                <a:solidFill>
                  <a:srgbClr val="666666"/>
                </a:solidFill>
                <a:latin typeface="Times New Roman" panose="02020603050405020304"/>
                <a:cs typeface="Times New Roman" panose="02020603050405020304"/>
              </a:rPr>
              <a:t>&gt; </a:t>
            </a:r>
            <a:r>
              <a:rPr sz="1200" dirty="0">
                <a:latin typeface="Times New Roman" panose="02020603050405020304"/>
                <a:cs typeface="Times New Roman" panose="02020603050405020304"/>
              </a:rPr>
              <a:t>videoRecords </a:t>
            </a:r>
            <a:r>
              <a:rPr sz="1200" dirty="0">
                <a:solidFill>
                  <a:srgbClr val="666666"/>
                </a:solidFill>
                <a:latin typeface="Times New Roman" panose="02020603050405020304"/>
                <a:cs typeface="Times New Roman" panose="02020603050405020304"/>
              </a:rPr>
              <a:t>=</a:t>
            </a:r>
            <a:r>
              <a:rPr sz="1200" spc="5"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videoMapper</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getVideoRecord</a:t>
            </a:r>
            <a:r>
              <a:rPr sz="1200" dirty="0">
                <a:solidFill>
                  <a:srgbClr val="666666"/>
                </a:solidFill>
                <a:latin typeface="Times New Roman" panose="02020603050405020304"/>
                <a:cs typeface="Times New Roman" panose="02020603050405020304"/>
              </a:rPr>
              <a:t>(</a:t>
            </a:r>
            <a:r>
              <a:rPr sz="1200" dirty="0">
                <a:latin typeface="Times New Roman" panose="02020603050405020304"/>
                <a:cs typeface="Times New Roman" panose="02020603050405020304"/>
              </a:rPr>
              <a:t>video</a:t>
            </a:r>
            <a:endParaRPr sz="1200">
              <a:latin typeface="Times New Roman" panose="02020603050405020304"/>
              <a:cs typeface="Times New Roman" panose="02020603050405020304"/>
            </a:endParaRPr>
          </a:p>
          <a:p>
            <a:pPr marL="12700">
              <a:lnSpc>
                <a:spcPct val="100000"/>
              </a:lnSpc>
              <a:spcBef>
                <a:spcPts val="900"/>
              </a:spcBef>
            </a:pPr>
            <a:r>
              <a:rPr sz="1200" spc="-5" dirty="0">
                <a:latin typeface="Times New Roman" panose="02020603050405020304"/>
                <a:cs typeface="Times New Roman" panose="02020603050405020304"/>
              </a:rPr>
              <a:t>Record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b="1" dirty="0">
                <a:solidFill>
                  <a:srgbClr val="006F1F"/>
                </a:solidFill>
                <a:latin typeface="Times New Roman" panose="02020603050405020304"/>
                <a:cs typeface="Times New Roman" panose="02020603050405020304"/>
              </a:rPr>
              <a:t>if </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videoRecords</a:t>
            </a:r>
            <a:r>
              <a:rPr sz="1200" spc="-5" dirty="0">
                <a:solidFill>
                  <a:srgbClr val="666666"/>
                </a:solidFill>
                <a:latin typeface="Times New Roman" panose="02020603050405020304"/>
                <a:cs typeface="Times New Roman" panose="02020603050405020304"/>
              </a:rPr>
              <a:t>==</a:t>
            </a:r>
            <a:r>
              <a:rPr sz="1200" b="1" spc="-5" dirty="0">
                <a:solidFill>
                  <a:srgbClr val="006F1F"/>
                </a:solidFill>
                <a:latin typeface="Times New Roman" panose="02020603050405020304"/>
                <a:cs typeface="Times New Roman" panose="02020603050405020304"/>
              </a:rPr>
              <a:t>null</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videoRecords</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isEmpty</a:t>
            </a:r>
            <a:r>
              <a:rPr sz="1200" spc="-5" dirty="0">
                <a:solidFill>
                  <a:srgbClr val="666666"/>
                </a:solidFill>
                <a:latin typeface="Times New Roman" panose="02020603050405020304"/>
                <a:cs typeface="Times New Roman" panose="02020603050405020304"/>
              </a:rPr>
              <a:t>())</a:t>
            </a:r>
            <a:r>
              <a:rPr sz="1200" spc="5"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a:lnSpc>
                <a:spcPct val="100000"/>
              </a:lnSpc>
              <a:spcBef>
                <a:spcPts val="15"/>
              </a:spcBef>
            </a:pPr>
            <a:endParaRPr sz="1500">
              <a:latin typeface="Times New Roman" panose="02020603050405020304"/>
              <a:cs typeface="Times New Roman" panose="02020603050405020304"/>
            </a:endParaRPr>
          </a:p>
          <a:p>
            <a:pPr marL="1231900">
              <a:lnSpc>
                <a:spcPct val="100000"/>
              </a:lnSpc>
              <a:spcBef>
                <a:spcPts val="5"/>
              </a:spcBef>
            </a:pPr>
            <a:r>
              <a:rPr sz="1200" spc="-5" dirty="0">
                <a:latin typeface="Times New Roman" panose="02020603050405020304"/>
                <a:cs typeface="Times New Roman" panose="02020603050405020304"/>
              </a:rPr>
              <a:t>videoMapper</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addVideoRecordToDB</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videoRecord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spc="-5" dirty="0">
                <a:solidFill>
                  <a:srgbClr val="666666"/>
                </a:solidFill>
                <a:latin typeface="Times New Roman" panose="02020603050405020304"/>
                <a:cs typeface="Times New Roman" panose="02020603050405020304"/>
              </a:rPr>
              <a:t>}</a:t>
            </a:r>
            <a:r>
              <a:rPr sz="1200" b="1" spc="-5" dirty="0">
                <a:solidFill>
                  <a:srgbClr val="006F1F"/>
                </a:solidFill>
                <a:latin typeface="Times New Roman" panose="02020603050405020304"/>
                <a:cs typeface="Times New Roman" panose="02020603050405020304"/>
              </a:rPr>
              <a:t>else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31900">
              <a:lnSpc>
                <a:spcPct val="100000"/>
              </a:lnSpc>
              <a:spcBef>
                <a:spcPts val="900"/>
              </a:spcBef>
            </a:pPr>
            <a:r>
              <a:rPr sz="1200" spc="-5" dirty="0">
                <a:latin typeface="Times New Roman" panose="02020603050405020304"/>
                <a:cs typeface="Times New Roman" panose="02020603050405020304"/>
              </a:rPr>
              <a:t>videoMapper</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updateVideoRecordToDB</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videoRecord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spc="-5" dirty="0">
                <a:latin typeface="Times New Roman" panose="02020603050405020304"/>
                <a:cs typeface="Times New Roman" panose="02020603050405020304"/>
              </a:rPr>
              <a:t>redisTemplate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delete</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key</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3175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68</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
        <p:nvSpPr>
          <p:cNvPr id="4" name="object 4"/>
          <p:cNvSpPr txBox="1"/>
          <p:nvPr/>
        </p:nvSpPr>
        <p:spPr>
          <a:xfrm>
            <a:off x="1395475" y="8610714"/>
            <a:ext cx="4123690" cy="109982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7C9029"/>
                </a:solidFill>
                <a:latin typeface="Times New Roman" panose="02020603050405020304"/>
                <a:cs typeface="Times New Roman" panose="02020603050405020304"/>
              </a:rPr>
              <a:t>@Override</a:t>
            </a:r>
            <a:endParaRPr sz="1200">
              <a:latin typeface="Times New Roman" panose="02020603050405020304"/>
              <a:cs typeface="Times New Roman" panose="02020603050405020304"/>
            </a:endParaRPr>
          </a:p>
          <a:p>
            <a:pPr marL="50800">
              <a:lnSpc>
                <a:spcPct val="100000"/>
              </a:lnSpc>
              <a:spcBef>
                <a:spcPts val="900"/>
              </a:spcBef>
            </a:pPr>
            <a:r>
              <a:rPr sz="1200" b="1" spc="-5" dirty="0">
                <a:solidFill>
                  <a:srgbClr val="006F1F"/>
                </a:solidFill>
                <a:latin typeface="Times New Roman" panose="02020603050405020304"/>
                <a:cs typeface="Times New Roman" panose="02020603050405020304"/>
              </a:rPr>
              <a:t>public </a:t>
            </a:r>
            <a:r>
              <a:rPr sz="1200" spc="-5" dirty="0">
                <a:solidFill>
                  <a:srgbClr val="008000"/>
                </a:solidFill>
                <a:latin typeface="Times New Roman" panose="02020603050405020304"/>
                <a:cs typeface="Times New Roman" panose="02020603050405020304"/>
              </a:rPr>
              <a:t>List</a:t>
            </a:r>
            <a:r>
              <a:rPr sz="1200" spc="-5" dirty="0">
                <a:solidFill>
                  <a:srgbClr val="666666"/>
                </a:solidFill>
                <a:latin typeface="Times New Roman" panose="02020603050405020304"/>
                <a:cs typeface="Times New Roman" panose="02020603050405020304"/>
              </a:rPr>
              <a:t>&lt;</a:t>
            </a:r>
            <a:r>
              <a:rPr sz="1200" spc="-5" dirty="0">
                <a:latin typeface="Times New Roman" panose="02020603050405020304"/>
                <a:cs typeface="Times New Roman" panose="02020603050405020304"/>
              </a:rPr>
              <a:t>VideoInfo</a:t>
            </a:r>
            <a:r>
              <a:rPr sz="1200" spc="-5" dirty="0">
                <a:solidFill>
                  <a:srgbClr val="666666"/>
                </a:solidFill>
                <a:latin typeface="Times New Roman" panose="02020603050405020304"/>
                <a:cs typeface="Times New Roman" panose="02020603050405020304"/>
              </a:rPr>
              <a:t>&gt; </a:t>
            </a:r>
            <a:r>
              <a:rPr sz="1200" spc="-5" dirty="0">
                <a:solidFill>
                  <a:srgbClr val="06287D"/>
                </a:solidFill>
                <a:latin typeface="Times New Roman" panose="02020603050405020304"/>
                <a:cs typeface="Times New Roman" panose="02020603050405020304"/>
              </a:rPr>
              <a:t>getVideoRecord</a:t>
            </a:r>
            <a:r>
              <a:rPr sz="1200" spc="-5" dirty="0">
                <a:solidFill>
                  <a:srgbClr val="666666"/>
                </a:solidFill>
                <a:latin typeface="Times New Roman" panose="02020603050405020304"/>
                <a:cs typeface="Times New Roman" panose="02020603050405020304"/>
              </a:rPr>
              <a:t>()</a:t>
            </a:r>
            <a:r>
              <a:rPr sz="1200" spc="15"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355600" marR="5080">
              <a:lnSpc>
                <a:spcPct val="163000"/>
              </a:lnSpc>
            </a:pPr>
            <a:r>
              <a:rPr sz="1200" spc="-5" dirty="0">
                <a:solidFill>
                  <a:srgbClr val="008000"/>
                </a:solidFill>
                <a:latin typeface="Times New Roman" panose="02020603050405020304"/>
                <a:cs typeface="Times New Roman" panose="02020603050405020304"/>
              </a:rPr>
              <a:t>Long </a:t>
            </a:r>
            <a:r>
              <a:rPr sz="1200" spc="-5" dirty="0">
                <a:latin typeface="Times New Roman" panose="02020603050405020304"/>
                <a:cs typeface="Times New Roman" panose="02020603050405020304"/>
              </a:rPr>
              <a:t>currentUserId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userSupport</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getCurrentUserId</a:t>
            </a:r>
            <a:r>
              <a:rPr sz="1200" spc="-5" dirty="0">
                <a:solidFill>
                  <a:srgbClr val="666666"/>
                </a:solidFill>
                <a:latin typeface="Times New Roman" panose="02020603050405020304"/>
                <a:cs typeface="Times New Roman" panose="02020603050405020304"/>
              </a:rPr>
              <a:t>();  </a:t>
            </a:r>
            <a:r>
              <a:rPr sz="1200" spc="-5" dirty="0">
                <a:solidFill>
                  <a:srgbClr val="008000"/>
                </a:solidFill>
                <a:latin typeface="Times New Roman" panose="02020603050405020304"/>
                <a:cs typeface="Times New Roman" panose="02020603050405020304"/>
              </a:rPr>
              <a:t>LinkedList</a:t>
            </a:r>
            <a:r>
              <a:rPr sz="1200" spc="-5" dirty="0">
                <a:solidFill>
                  <a:srgbClr val="666666"/>
                </a:solidFill>
                <a:latin typeface="Times New Roman" panose="02020603050405020304"/>
                <a:cs typeface="Times New Roman" panose="02020603050405020304"/>
              </a:rPr>
              <a:t>&lt;</a:t>
            </a:r>
            <a:r>
              <a:rPr sz="1200" spc="-5" dirty="0">
                <a:latin typeface="Times New Roman" panose="02020603050405020304"/>
                <a:cs typeface="Times New Roman" panose="02020603050405020304"/>
              </a:rPr>
              <a:t>VideoInfo</a:t>
            </a:r>
            <a:r>
              <a:rPr sz="1200" spc="-5" dirty="0">
                <a:solidFill>
                  <a:srgbClr val="666666"/>
                </a:solidFill>
                <a:latin typeface="Times New Roman" panose="02020603050405020304"/>
                <a:cs typeface="Times New Roman" panose="02020603050405020304"/>
              </a:rPr>
              <a:t>&gt; </a:t>
            </a:r>
            <a:r>
              <a:rPr sz="1200" spc="-5" dirty="0">
                <a:latin typeface="Times New Roman" panose="02020603050405020304"/>
                <a:cs typeface="Times New Roman" panose="02020603050405020304"/>
              </a:rPr>
              <a:t>videoInfos </a:t>
            </a:r>
            <a:r>
              <a:rPr sz="1200" dirty="0">
                <a:solidFill>
                  <a:srgbClr val="666666"/>
                </a:solidFill>
                <a:latin typeface="Times New Roman" panose="02020603050405020304"/>
                <a:cs typeface="Times New Roman" panose="02020603050405020304"/>
              </a:rPr>
              <a:t>= </a:t>
            </a:r>
            <a:r>
              <a:rPr sz="1200" b="1" spc="-5" dirty="0">
                <a:solidFill>
                  <a:srgbClr val="006F1F"/>
                </a:solidFill>
                <a:latin typeface="Times New Roman" panose="02020603050405020304"/>
                <a:cs typeface="Times New Roman" panose="02020603050405020304"/>
              </a:rPr>
              <a:t>new</a:t>
            </a:r>
            <a:r>
              <a:rPr sz="1200" b="1" spc="75" dirty="0">
                <a:solidFill>
                  <a:srgbClr val="006F1F"/>
                </a:solidFill>
                <a:latin typeface="Times New Roman" panose="02020603050405020304"/>
                <a:cs typeface="Times New Roman" panose="02020603050405020304"/>
              </a:rPr>
              <a:t> </a:t>
            </a:r>
            <a:r>
              <a:rPr sz="1200" spc="-5" dirty="0">
                <a:solidFill>
                  <a:srgbClr val="008000"/>
                </a:solidFill>
                <a:latin typeface="Times New Roman" panose="02020603050405020304"/>
                <a:cs typeface="Times New Roman" panose="02020603050405020304"/>
              </a:rPr>
              <a:t>LinkedList</a:t>
            </a:r>
            <a:r>
              <a:rPr sz="1200" spc="-5" dirty="0">
                <a:solidFill>
                  <a:srgbClr val="666666"/>
                </a:solidFill>
                <a:latin typeface="Times New Roman" panose="02020603050405020304"/>
                <a:cs typeface="Times New Roman" panose="02020603050405020304"/>
              </a:rPr>
              <a:t>&lt;&gt;();</a:t>
            </a:r>
            <a:endParaRPr sz="1200">
              <a:latin typeface="Times New Roman" panose="02020603050405020304"/>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823975" y="528955"/>
            <a:ext cx="6266180" cy="8768715"/>
          </a:xfrm>
          <a:prstGeom prst="rect">
            <a:avLst/>
          </a:prstGeom>
        </p:spPr>
        <p:txBody>
          <a:bodyPr vert="horz" wrap="square" lIns="0" tIns="12700" rIns="0" bIns="0" rtlCol="0">
            <a:spAutoFit/>
          </a:bodyPr>
          <a:lstStyle/>
          <a:p>
            <a:pPr marR="69850"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spcBef>
                <a:spcPts val="10"/>
              </a:spcBef>
            </a:pPr>
            <a:endParaRPr sz="1050">
              <a:latin typeface="宋体" panose="02010600030101010101" pitchFamily="2" charset="-122"/>
              <a:cs typeface="宋体" panose="02010600030101010101" pitchFamily="2" charset="-122"/>
            </a:endParaRPr>
          </a:p>
          <a:p>
            <a:pPr marL="317500" marR="340995">
              <a:lnSpc>
                <a:spcPct val="163000"/>
              </a:lnSpc>
            </a:pPr>
            <a:r>
              <a:rPr sz="1200" dirty="0">
                <a:latin typeface="宋体" panose="02010600030101010101" pitchFamily="2" charset="-122"/>
                <a:cs typeface="宋体" panose="02010600030101010101" pitchFamily="2" charset="-122"/>
              </a:rPr>
              <a:t>据库和集群系统中使用，数据是安全的。总的来说，MySQL</a:t>
            </a:r>
            <a:r>
              <a:rPr sz="1200" spc="-4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是款性能高，可靠性强， 而且特别灵活的数据库管理系统，既好学又好用</a:t>
            </a:r>
            <a:r>
              <a:rPr sz="900" baseline="56000" dirty="0">
                <a:latin typeface="宋体" panose="02010600030101010101" pitchFamily="2" charset="-122"/>
                <a:cs typeface="宋体" panose="02010600030101010101" pitchFamily="2" charset="-122"/>
              </a:rPr>
              <a:t>[4]</a:t>
            </a:r>
            <a:r>
              <a:rPr sz="1200" dirty="0">
                <a:latin typeface="宋体" panose="02010600030101010101" pitchFamily="2" charset="-122"/>
                <a:cs typeface="宋体" panose="02010600030101010101" pitchFamily="2" charset="-122"/>
              </a:rPr>
              <a:t>。</a:t>
            </a:r>
            <a:endParaRPr sz="1200">
              <a:latin typeface="宋体" panose="02010600030101010101" pitchFamily="2" charset="-122"/>
              <a:cs typeface="宋体" panose="02010600030101010101" pitchFamily="2" charset="-122"/>
            </a:endParaRPr>
          </a:p>
          <a:p>
            <a:pPr>
              <a:lnSpc>
                <a:spcPct val="100000"/>
              </a:lnSpc>
              <a:spcBef>
                <a:spcPts val="35"/>
              </a:spcBef>
            </a:pPr>
            <a:endParaRPr sz="1500">
              <a:latin typeface="宋体" panose="02010600030101010101" pitchFamily="2" charset="-122"/>
              <a:cs typeface="宋体" panose="02010600030101010101" pitchFamily="2" charset="-122"/>
            </a:endParaRPr>
          </a:p>
          <a:p>
            <a:pPr marL="862965" lvl="2" indent="-546100">
              <a:lnSpc>
                <a:spcPct val="100000"/>
              </a:lnSpc>
              <a:buAutoNum type="arabicPeriod" startAt="5"/>
              <a:tabLst>
                <a:tab pos="863600" algn="l"/>
              </a:tabLst>
            </a:pPr>
            <a:r>
              <a:rPr sz="1400" b="1" dirty="0">
                <a:latin typeface="黑体" panose="02010609060101010101" charset="-122"/>
                <a:cs typeface="黑体" panose="02010609060101010101" charset="-122"/>
              </a:rPr>
              <a:t>W</a:t>
            </a:r>
            <a:r>
              <a:rPr sz="1400" b="1" dirty="0">
                <a:latin typeface="黑体" panose="02010609060101010101" charset="-122"/>
                <a:cs typeface="黑体" panose="02010609060101010101" charset="-122"/>
              </a:rPr>
              <a:t>ebSocket</a:t>
            </a:r>
            <a:endParaRPr sz="1400">
              <a:latin typeface="黑体" panose="02010609060101010101" charset="-122"/>
              <a:cs typeface="黑体" panose="02010609060101010101" charset="-122"/>
            </a:endParaRPr>
          </a:p>
          <a:p>
            <a:pPr marL="317500" marR="386080" indent="304800">
              <a:lnSpc>
                <a:spcPct val="163000"/>
              </a:lnSpc>
              <a:spcBef>
                <a:spcPts val="285"/>
              </a:spcBef>
            </a:pPr>
            <a:r>
              <a:rPr sz="1200" dirty="0">
                <a:latin typeface="宋体" panose="02010600030101010101" pitchFamily="2" charset="-122"/>
                <a:cs typeface="宋体" panose="02010600030101010101" pitchFamily="2" charset="-122"/>
              </a:rPr>
              <a:t>WebSocket</a:t>
            </a:r>
            <a:r>
              <a:rPr sz="1200" spc="-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是一种在</a:t>
            </a:r>
            <a:r>
              <a:rPr sz="1200" spc="-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Web</a:t>
            </a:r>
            <a:r>
              <a:rPr sz="1200" spc="-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应用程序中实现全双工通信得协议</a:t>
            </a:r>
            <a:r>
              <a:rPr sz="1200" spc="-6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能够在客户端和 服务器之间建立持久连接，实现实时通信和数据传输</a:t>
            </a:r>
            <a:r>
              <a:rPr sz="900" baseline="56000" dirty="0">
                <a:latin typeface="宋体" panose="02010600030101010101" pitchFamily="2" charset="-122"/>
                <a:cs typeface="宋体" panose="02010600030101010101" pitchFamily="2" charset="-122"/>
              </a:rPr>
              <a:t>[5]</a:t>
            </a:r>
            <a:r>
              <a:rPr sz="1200" dirty="0">
                <a:latin typeface="宋体" panose="02010600030101010101" pitchFamily="2" charset="-122"/>
                <a:cs typeface="宋体" panose="02010600030101010101" pitchFamily="2" charset="-122"/>
              </a:rPr>
              <a:t>。</a:t>
            </a:r>
            <a:endParaRPr sz="1200">
              <a:latin typeface="宋体" panose="02010600030101010101" pitchFamily="2" charset="-122"/>
              <a:cs typeface="宋体" panose="02010600030101010101" pitchFamily="2" charset="-122"/>
            </a:endParaRPr>
          </a:p>
          <a:p>
            <a:pPr>
              <a:lnSpc>
                <a:spcPct val="100000"/>
              </a:lnSpc>
              <a:spcBef>
                <a:spcPts val="40"/>
              </a:spcBef>
            </a:pPr>
            <a:endParaRPr sz="1500">
              <a:latin typeface="宋体" panose="02010600030101010101" pitchFamily="2" charset="-122"/>
              <a:cs typeface="宋体" panose="02010600030101010101" pitchFamily="2" charset="-122"/>
            </a:endParaRPr>
          </a:p>
          <a:p>
            <a:pPr marL="862965" lvl="2" indent="-546100">
              <a:lnSpc>
                <a:spcPct val="100000"/>
              </a:lnSpc>
              <a:buAutoNum type="arabicPeriod" startAt="6"/>
              <a:tabLst>
                <a:tab pos="863600" algn="l"/>
              </a:tabLst>
            </a:pPr>
            <a:r>
              <a:rPr sz="1400" b="1" dirty="0">
                <a:latin typeface="黑体" panose="02010609060101010101" charset="-122"/>
                <a:cs typeface="黑体" panose="02010609060101010101" charset="-122"/>
              </a:rPr>
              <a:t>E</a:t>
            </a:r>
            <a:r>
              <a:rPr sz="1400" b="1" dirty="0">
                <a:latin typeface="黑体" panose="02010609060101010101" charset="-122"/>
                <a:cs typeface="黑体" panose="02010609060101010101" charset="-122"/>
              </a:rPr>
              <a:t>lasticSearch</a:t>
            </a:r>
            <a:endParaRPr sz="1400">
              <a:latin typeface="黑体" panose="02010609060101010101" charset="-122"/>
              <a:cs typeface="黑体" panose="02010609060101010101" charset="-122"/>
            </a:endParaRPr>
          </a:p>
          <a:p>
            <a:pPr marL="622300">
              <a:lnSpc>
                <a:spcPct val="100000"/>
              </a:lnSpc>
              <a:spcBef>
                <a:spcPts val="1185"/>
              </a:spcBef>
            </a:pPr>
            <a:r>
              <a:rPr sz="1200" dirty="0">
                <a:latin typeface="宋体" panose="02010600030101010101" pitchFamily="2" charset="-122"/>
                <a:cs typeface="宋体" panose="02010600030101010101" pitchFamily="2" charset="-122"/>
              </a:rPr>
              <a:t>个人通俗的认为</a:t>
            </a:r>
            <a:r>
              <a:rPr sz="1200" spc="-30" dirty="0">
                <a:latin typeface="宋体" panose="02010600030101010101" pitchFamily="2" charset="-122"/>
                <a:cs typeface="宋体" panose="02010600030101010101" pitchFamily="2" charset="-122"/>
              </a:rPr>
              <a:t>，ElasticSearch</a:t>
            </a:r>
            <a:r>
              <a:rPr sz="1200" spc="-3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是一个已经分词的并且有索引的模糊查询引擎。</a:t>
            </a:r>
            <a:endParaRPr sz="1200">
              <a:latin typeface="宋体" panose="02010600030101010101" pitchFamily="2" charset="-122"/>
              <a:cs typeface="宋体" panose="02010600030101010101" pitchFamily="2" charset="-122"/>
            </a:endParaRPr>
          </a:p>
          <a:p>
            <a:pPr>
              <a:lnSpc>
                <a:spcPct val="100000"/>
              </a:lnSpc>
              <a:spcBef>
                <a:spcPts val="35"/>
              </a:spcBef>
            </a:pPr>
            <a:endParaRPr sz="1500">
              <a:latin typeface="宋体" panose="02010600030101010101" pitchFamily="2" charset="-122"/>
              <a:cs typeface="宋体" panose="02010600030101010101" pitchFamily="2" charset="-122"/>
            </a:endParaRPr>
          </a:p>
          <a:p>
            <a:pPr marL="862965" lvl="2" indent="-546100">
              <a:lnSpc>
                <a:spcPct val="100000"/>
              </a:lnSpc>
              <a:buAutoNum type="arabicPeriod" startAt="7"/>
              <a:tabLst>
                <a:tab pos="863600" algn="l"/>
              </a:tabLst>
            </a:pPr>
            <a:r>
              <a:rPr sz="1400" b="1" dirty="0">
                <a:latin typeface="黑体" panose="02010609060101010101" charset="-122"/>
                <a:cs typeface="黑体" panose="02010609060101010101" charset="-122"/>
              </a:rPr>
              <a:t>R</a:t>
            </a:r>
            <a:r>
              <a:rPr sz="1400" b="1" dirty="0">
                <a:latin typeface="黑体" panose="02010609060101010101" charset="-122"/>
                <a:cs typeface="黑体" panose="02010609060101010101" charset="-122"/>
              </a:rPr>
              <a:t>abbitmq</a:t>
            </a:r>
            <a:endParaRPr sz="1400">
              <a:latin typeface="黑体" panose="02010609060101010101" charset="-122"/>
              <a:cs typeface="黑体" panose="02010609060101010101" charset="-122"/>
            </a:endParaRPr>
          </a:p>
          <a:p>
            <a:pPr marL="317500" marR="309880" indent="304800">
              <a:lnSpc>
                <a:spcPct val="163000"/>
              </a:lnSpc>
              <a:spcBef>
                <a:spcPts val="275"/>
              </a:spcBef>
            </a:pPr>
            <a:r>
              <a:rPr sz="1200" spc="-60" dirty="0">
                <a:latin typeface="宋体" panose="02010600030101010101" pitchFamily="2" charset="-122"/>
                <a:cs typeface="宋体" panose="02010600030101010101" pitchFamily="2" charset="-122"/>
              </a:rPr>
              <a:t>RabbitMQ，</a:t>
            </a:r>
            <a:r>
              <a:rPr sz="1200" dirty="0">
                <a:latin typeface="宋体" panose="02010600030101010101" pitchFamily="2" charset="-122"/>
                <a:cs typeface="宋体" panose="02010600030101010101" pitchFamily="2" charset="-122"/>
              </a:rPr>
              <a:t>迎接消息流动得大门</a:t>
            </a:r>
            <a:r>
              <a:rPr sz="1200" spc="-5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作为开源消息队列服务软件</a:t>
            </a:r>
            <a:r>
              <a:rPr sz="1200" spc="-5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它诞生于</a:t>
            </a:r>
            <a:r>
              <a:rPr sz="1200" spc="-38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LShift，  是</a:t>
            </a:r>
            <a:r>
              <a:rPr sz="1200" spc="-3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AMQP</a:t>
            </a:r>
            <a:r>
              <a:rPr sz="1200" spc="-3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得开源实现之一</a:t>
            </a:r>
            <a:r>
              <a:rPr sz="900" baseline="56000" dirty="0">
                <a:latin typeface="宋体" panose="02010600030101010101" pitchFamily="2" charset="-122"/>
                <a:cs typeface="宋体" panose="02010600030101010101" pitchFamily="2" charset="-122"/>
              </a:rPr>
              <a:t>[7]</a:t>
            </a:r>
            <a:r>
              <a:rPr sz="1200" dirty="0">
                <a:latin typeface="宋体" panose="02010600030101010101" pitchFamily="2" charset="-122"/>
                <a:cs typeface="宋体" panose="02010600030101010101" pitchFamily="2" charset="-122"/>
              </a:rPr>
              <a:t>。以其</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Erlang</a:t>
            </a:r>
            <a:r>
              <a:rPr sz="1200" spc="-3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得高性能、健壮性和可伸缩性而著称，  RabbitMQ</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如同坚实得堡垒，承载着信息得沟通。</a:t>
            </a:r>
            <a:endParaRPr sz="1200">
              <a:latin typeface="宋体" panose="02010600030101010101" pitchFamily="2" charset="-122"/>
              <a:cs typeface="宋体" panose="02010600030101010101" pitchFamily="2" charset="-122"/>
            </a:endParaRPr>
          </a:p>
          <a:p>
            <a:pPr>
              <a:lnSpc>
                <a:spcPct val="100000"/>
              </a:lnSpc>
              <a:spcBef>
                <a:spcPts val="35"/>
              </a:spcBef>
            </a:pPr>
            <a:endParaRPr sz="1500">
              <a:latin typeface="宋体" panose="02010600030101010101" pitchFamily="2" charset="-122"/>
              <a:cs typeface="宋体" panose="02010600030101010101" pitchFamily="2" charset="-122"/>
            </a:endParaRPr>
          </a:p>
          <a:p>
            <a:pPr marL="862965" lvl="2" indent="-546100" algn="just">
              <a:lnSpc>
                <a:spcPct val="100000"/>
              </a:lnSpc>
              <a:buAutoNum type="arabicPeriod" startAt="8"/>
              <a:tabLst>
                <a:tab pos="863600" algn="l"/>
              </a:tabLst>
            </a:pPr>
            <a:r>
              <a:rPr sz="1400" b="1" dirty="0">
                <a:latin typeface="黑体" panose="02010609060101010101" charset="-122"/>
                <a:cs typeface="黑体" panose="02010609060101010101" charset="-122"/>
              </a:rPr>
              <a:t>C</a:t>
            </a:r>
            <a:r>
              <a:rPr sz="1400" b="1" dirty="0">
                <a:latin typeface="黑体" panose="02010609060101010101" charset="-122"/>
                <a:cs typeface="黑体" panose="02010609060101010101" charset="-122"/>
              </a:rPr>
              <a:t>anal</a:t>
            </a:r>
            <a:endParaRPr sz="1400">
              <a:latin typeface="黑体" panose="02010609060101010101" charset="-122"/>
              <a:cs typeface="黑体" panose="02010609060101010101" charset="-122"/>
            </a:endParaRPr>
          </a:p>
          <a:p>
            <a:pPr marL="317500" marR="386080" indent="304800" algn="just">
              <a:lnSpc>
                <a:spcPct val="163000"/>
              </a:lnSpc>
              <a:spcBef>
                <a:spcPts val="285"/>
              </a:spcBef>
            </a:pPr>
            <a:r>
              <a:rPr sz="1200" dirty="0">
                <a:latin typeface="宋体" panose="02010600030101010101" pitchFamily="2" charset="-122"/>
                <a:cs typeface="宋体" panose="02010600030101010101" pitchFamily="2" charset="-122"/>
              </a:rPr>
              <a:t>他是对数据库增量变化进行监听和消费的一个开源工具，由阿里巴巴开发。简 单点说就是它用来对数据库中的数据变化进行监控和通知其他系统，从而将数据变 更同步到目标系统中去。对数据库中的数据变化进行监听和消费支持对</a:t>
            </a:r>
            <a:r>
              <a:rPr sz="1200" spc="-3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MySQL</a:t>
            </a:r>
            <a:r>
              <a:rPr sz="1200" spc="-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等关 系型数据库进行使用;并且可以将数据变更同步到消息队列等目标系统中去</a:t>
            </a:r>
            <a:r>
              <a:rPr sz="1200" spc="-6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对数据 库的增量变化进行监控和消费是一项十分实用的功能。</a:t>
            </a:r>
            <a:endParaRPr sz="1200">
              <a:latin typeface="宋体" panose="02010600030101010101" pitchFamily="2" charset="-122"/>
              <a:cs typeface="宋体" panose="02010600030101010101" pitchFamily="2" charset="-122"/>
            </a:endParaRPr>
          </a:p>
          <a:p>
            <a:pPr>
              <a:lnSpc>
                <a:spcPct val="100000"/>
              </a:lnSpc>
              <a:spcBef>
                <a:spcPts val="40"/>
              </a:spcBef>
            </a:pPr>
            <a:endParaRPr sz="1500">
              <a:latin typeface="宋体" panose="02010600030101010101" pitchFamily="2" charset="-122"/>
              <a:cs typeface="宋体" panose="02010600030101010101" pitchFamily="2" charset="-122"/>
            </a:endParaRPr>
          </a:p>
          <a:p>
            <a:pPr marL="862965" lvl="2" indent="-546100">
              <a:lnSpc>
                <a:spcPct val="100000"/>
              </a:lnSpc>
              <a:buAutoNum type="arabicPeriod" startAt="9"/>
              <a:tabLst>
                <a:tab pos="863600" algn="l"/>
              </a:tabLst>
            </a:pPr>
            <a:r>
              <a:rPr sz="1400" b="1" dirty="0">
                <a:latin typeface="黑体" panose="02010609060101010101" charset="-122"/>
                <a:cs typeface="黑体" panose="02010609060101010101" charset="-122"/>
              </a:rPr>
              <a:t>V</a:t>
            </a:r>
            <a:r>
              <a:rPr sz="1400" b="1" dirty="0">
                <a:latin typeface="黑体" panose="02010609060101010101" charset="-122"/>
                <a:cs typeface="黑体" panose="02010609060101010101" charset="-122"/>
              </a:rPr>
              <a:t>ue</a:t>
            </a:r>
            <a:endParaRPr sz="1400">
              <a:latin typeface="黑体" panose="02010609060101010101" charset="-122"/>
              <a:cs typeface="黑体" panose="02010609060101010101" charset="-122"/>
            </a:endParaRPr>
          </a:p>
          <a:p>
            <a:pPr marL="317500" marR="309880" indent="304800">
              <a:lnSpc>
                <a:spcPct val="163000"/>
              </a:lnSpc>
              <a:spcBef>
                <a:spcPts val="285"/>
              </a:spcBef>
            </a:pPr>
            <a:r>
              <a:rPr sz="1200" dirty="0">
                <a:latin typeface="宋体" panose="02010600030101010101" pitchFamily="2" charset="-122"/>
                <a:cs typeface="宋体" panose="02010600030101010101" pitchFamily="2" charset="-122"/>
              </a:rPr>
              <a:t>VUE.JS</a:t>
            </a:r>
            <a:r>
              <a:rPr sz="1200" spc="-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是为打造优秀的车主界面和单页应用而打造的轻量级</a:t>
            </a:r>
            <a:r>
              <a:rPr sz="1200" spc="-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JS</a:t>
            </a:r>
            <a:r>
              <a:rPr sz="1200" spc="-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框架</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Vue.js  相对于其他框架而言</a:t>
            </a:r>
            <a:r>
              <a:rPr sz="1200" spc="-229"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它的优点是上手容易</a:t>
            </a:r>
            <a:r>
              <a:rPr sz="1200" spc="-2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学习曲线陡峭</a:t>
            </a:r>
            <a:r>
              <a:rPr sz="1200" spc="-2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性能好,文档简洁清晰， 所以成为了很多开发者的首选框架之一</a:t>
            </a:r>
            <a:r>
              <a:rPr sz="900" baseline="56000" dirty="0">
                <a:latin typeface="宋体" panose="02010600030101010101" pitchFamily="2" charset="-122"/>
                <a:cs typeface="宋体" panose="02010600030101010101" pitchFamily="2" charset="-122"/>
              </a:rPr>
              <a:t>[8]</a:t>
            </a:r>
            <a:r>
              <a:rPr sz="1200" dirty="0">
                <a:latin typeface="宋体" panose="02010600030101010101" pitchFamily="2" charset="-122"/>
                <a:cs typeface="宋体" panose="02010600030101010101" pitchFamily="2" charset="-122"/>
              </a:rPr>
              <a:t>。此外，Vue.js</a:t>
            </a:r>
            <a:r>
              <a:rPr sz="1200" spc="-4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还有一个庞大的社区，开 发者可以通过该社区获得与</a:t>
            </a:r>
            <a:r>
              <a:rPr sz="1200" spc="-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Vue.js</a:t>
            </a:r>
            <a:r>
              <a:rPr sz="1200" spc="-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相关的开发工具、插件、库、教程、实例等信 息</a:t>
            </a:r>
            <a:r>
              <a:rPr sz="1200" spc="-3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从而在大幅降低</a:t>
            </a:r>
            <a:r>
              <a:rPr sz="1200" spc="-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Web</a:t>
            </a:r>
            <a:r>
              <a:rPr sz="1200" spc="-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应用搭建难度的同时</a:t>
            </a:r>
            <a:r>
              <a:rPr sz="1200" spc="-3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提高开发效率和质量</a:t>
            </a:r>
            <a:r>
              <a:rPr sz="1200" spc="-3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总之</a:t>
            </a:r>
            <a:r>
              <a:rPr sz="1200" spc="-45" dirty="0">
                <a:latin typeface="宋体" panose="02010600030101010101" pitchFamily="2" charset="-122"/>
                <a:cs typeface="宋体" panose="02010600030101010101" pitchFamily="2" charset="-122"/>
              </a:rPr>
              <a:t>，Vue.js  </a:t>
            </a:r>
            <a:r>
              <a:rPr sz="1200" dirty="0">
                <a:latin typeface="宋体" panose="02010600030101010101" pitchFamily="2" charset="-122"/>
                <a:cs typeface="宋体" panose="02010600030101010101" pitchFamily="2" charset="-122"/>
              </a:rPr>
              <a:t>的出现对开发</a:t>
            </a:r>
            <a:r>
              <a:rPr sz="1200" spc="-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Web</a:t>
            </a:r>
            <a:r>
              <a:rPr sz="1200" spc="-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应用有很大的促进作用</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提供了更卓越的开发体验</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编程效果也 更高。</a:t>
            </a:r>
            <a:endParaRPr sz="1200">
              <a:latin typeface="宋体" panose="02010600030101010101" pitchFamily="2" charset="-122"/>
              <a:cs typeface="宋体" panose="02010600030101010101" pitchFamily="2" charset="-122"/>
            </a:endParaRPr>
          </a:p>
        </p:txBody>
      </p:sp>
      <p:sp>
        <p:nvSpPr>
          <p:cNvPr id="4" name="object 4"/>
          <p:cNvSpPr txBox="1"/>
          <p:nvPr/>
        </p:nvSpPr>
        <p:spPr>
          <a:xfrm>
            <a:off x="3446779" y="9919140"/>
            <a:ext cx="981075" cy="155575"/>
          </a:xfrm>
          <a:prstGeom prst="rect">
            <a:avLst/>
          </a:prstGeom>
        </p:spPr>
        <p:txBody>
          <a:bodyPr vert="horz" wrap="square" lIns="0" tIns="0" rIns="0" bIns="0" rtlCol="0">
            <a:spAutoFit/>
          </a:bodyPr>
          <a:lstStyle/>
          <a:p>
            <a:pPr marL="12700">
              <a:lnSpc>
                <a:spcPts val="1075"/>
              </a:lnSpc>
            </a:pPr>
            <a:r>
              <a:rPr sz="900" dirty="0">
                <a:latin typeface="宋体" panose="02010600030101010101" pitchFamily="2" charset="-122"/>
                <a:cs typeface="宋体" panose="02010600030101010101" pitchFamily="2" charset="-122"/>
              </a:rPr>
              <a:t>第</a:t>
            </a:r>
            <a:r>
              <a:rPr sz="900" spc="-15" dirty="0">
                <a:latin typeface="宋体" panose="02010600030101010101" pitchFamily="2" charset="-122"/>
                <a:cs typeface="宋体" panose="02010600030101010101" pitchFamily="2" charset="-122"/>
              </a:rPr>
              <a:t> </a:t>
            </a:r>
            <a:r>
              <a:rPr sz="900" dirty="0">
                <a:latin typeface="Calibri" panose="020F0502020204030204"/>
                <a:cs typeface="Calibri" panose="020F0502020204030204"/>
              </a:rPr>
              <a:t>6</a:t>
            </a:r>
            <a:r>
              <a:rPr sz="900" spc="15" dirty="0">
                <a:latin typeface="Calibri" panose="020F0502020204030204"/>
                <a:cs typeface="Calibri" panose="020F0502020204030204"/>
              </a:rPr>
              <a:t> </a:t>
            </a:r>
            <a:r>
              <a:rPr sz="900" spc="10" dirty="0">
                <a:latin typeface="宋体" panose="02010600030101010101" pitchFamily="2" charset="-122"/>
                <a:cs typeface="宋体" panose="02010600030101010101" pitchFamily="2" charset="-122"/>
              </a:rPr>
              <a:t>页</a:t>
            </a:r>
            <a:r>
              <a:rPr sz="900" spc="-459" dirty="0">
                <a:latin typeface="宋体" panose="02010600030101010101" pitchFamily="2" charset="-122"/>
                <a:cs typeface="宋体" panose="02010600030101010101" pitchFamily="2" charset="-122"/>
              </a:rPr>
              <a:t>，</a:t>
            </a:r>
            <a:r>
              <a:rPr sz="900" dirty="0">
                <a:latin typeface="宋体" panose="02010600030101010101" pitchFamily="2" charset="-122"/>
                <a:cs typeface="宋体" panose="02010600030101010101" pitchFamily="2" charset="-122"/>
              </a:rPr>
              <a:t>共</a:t>
            </a:r>
            <a:r>
              <a:rPr sz="900" spc="-30" dirty="0">
                <a:latin typeface="宋体" panose="02010600030101010101" pitchFamily="2" charset="-122"/>
                <a:cs typeface="宋体" panose="02010600030101010101" pitchFamily="2" charset="-122"/>
              </a:rPr>
              <a:t> </a:t>
            </a:r>
            <a:r>
              <a:rPr sz="900" spc="-5" dirty="0">
                <a:latin typeface="Calibri" panose="020F0502020204030204"/>
                <a:cs typeface="Calibri" panose="020F0502020204030204"/>
              </a:rPr>
              <a:t>64</a:t>
            </a:r>
            <a:r>
              <a:rPr sz="900" spc="30" dirty="0">
                <a:latin typeface="Calibri" panose="020F0502020204030204"/>
                <a:cs typeface="Calibri" panose="020F0502020204030204"/>
              </a:rPr>
              <a:t> </a:t>
            </a:r>
            <a:r>
              <a:rPr sz="900" dirty="0">
                <a:latin typeface="宋体" panose="02010600030101010101" pitchFamily="2" charset="-122"/>
                <a:cs typeface="宋体" panose="02010600030101010101" pitchFamily="2" charset="-122"/>
              </a:rPr>
              <a:t>页</a:t>
            </a:r>
            <a:endParaRPr sz="900">
              <a:latin typeface="宋体" panose="02010600030101010101" pitchFamily="2" charset="-122"/>
              <a:cs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580380" cy="9250680"/>
          </a:xfrm>
          <a:prstGeom prst="rect">
            <a:avLst/>
          </a:prstGeom>
        </p:spPr>
        <p:txBody>
          <a:bodyPr vert="horz" wrap="square" lIns="0" tIns="12700" rIns="0" bIns="0" rtlCol="0">
            <a:spAutoFit/>
          </a:bodyPr>
          <a:lstStyle/>
          <a:p>
            <a:pPr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pPr>
            <a:endParaRPr sz="900">
              <a:latin typeface="宋体" panose="02010600030101010101" pitchFamily="2" charset="-122"/>
              <a:cs typeface="宋体" panose="02010600030101010101" pitchFamily="2" charset="-122"/>
            </a:endParaRPr>
          </a:p>
          <a:p>
            <a:pPr>
              <a:lnSpc>
                <a:spcPct val="100000"/>
              </a:lnSpc>
              <a:spcBef>
                <a:spcPts val="25"/>
              </a:spcBef>
            </a:pPr>
            <a:endParaRPr sz="800">
              <a:latin typeface="宋体" panose="02010600030101010101" pitchFamily="2" charset="-122"/>
              <a:cs typeface="宋体" panose="02010600030101010101" pitchFamily="2" charset="-122"/>
            </a:endParaRPr>
          </a:p>
          <a:p>
            <a:pPr marL="622300">
              <a:lnSpc>
                <a:spcPct val="100000"/>
              </a:lnSpc>
            </a:pPr>
            <a:r>
              <a:rPr sz="1200" i="1" spc="-35" dirty="0">
                <a:solidFill>
                  <a:srgbClr val="5F9FAF"/>
                </a:solidFill>
                <a:latin typeface="Times New Roman" panose="02020603050405020304"/>
                <a:cs typeface="Times New Roman" panose="02020603050405020304"/>
              </a:rPr>
              <a:t>//</a:t>
            </a:r>
            <a:r>
              <a:rPr sz="1250" i="1" spc="-434" dirty="0">
                <a:solidFill>
                  <a:srgbClr val="5F9FAF"/>
                </a:solidFill>
                <a:latin typeface="宋体" panose="02010600030101010101" pitchFamily="2" charset="-122"/>
                <a:cs typeface="宋体" panose="02010600030101010101" pitchFamily="2" charset="-122"/>
              </a:rPr>
              <a:t>重</a:t>
            </a:r>
            <a:r>
              <a:rPr sz="1250" i="1" spc="-50" dirty="0">
                <a:solidFill>
                  <a:srgbClr val="5F9FAF"/>
                </a:solidFill>
                <a:latin typeface="宋体" panose="02010600030101010101" pitchFamily="2" charset="-122"/>
                <a:cs typeface="宋体" panose="02010600030101010101" pitchFamily="2" charset="-122"/>
              </a:rPr>
              <a:t>复</a:t>
            </a:r>
            <a:endParaRPr sz="1250">
              <a:latin typeface="宋体" panose="02010600030101010101" pitchFamily="2" charset="-122"/>
              <a:cs typeface="宋体" panose="02010600030101010101" pitchFamily="2" charset="-122"/>
            </a:endParaRPr>
          </a:p>
          <a:p>
            <a:pPr marL="622300">
              <a:lnSpc>
                <a:spcPct val="100000"/>
              </a:lnSpc>
              <a:spcBef>
                <a:spcPts val="890"/>
              </a:spcBef>
            </a:pPr>
            <a:r>
              <a:rPr sz="1200" spc="-5" dirty="0">
                <a:solidFill>
                  <a:srgbClr val="008000"/>
                </a:solidFill>
                <a:latin typeface="Times New Roman" panose="02020603050405020304"/>
                <a:cs typeface="Times New Roman" panose="02020603050405020304"/>
              </a:rPr>
              <a:t>HashSet</a:t>
            </a:r>
            <a:r>
              <a:rPr sz="1200" spc="-5" dirty="0">
                <a:solidFill>
                  <a:srgbClr val="666666"/>
                </a:solidFill>
                <a:latin typeface="Times New Roman" panose="02020603050405020304"/>
                <a:cs typeface="Times New Roman" panose="02020603050405020304"/>
              </a:rPr>
              <a:t>&lt;</a:t>
            </a:r>
            <a:r>
              <a:rPr sz="1200" spc="-5" dirty="0">
                <a:solidFill>
                  <a:srgbClr val="008000"/>
                </a:solidFill>
                <a:latin typeface="Times New Roman" panose="02020603050405020304"/>
                <a:cs typeface="Times New Roman" panose="02020603050405020304"/>
              </a:rPr>
              <a:t>String</a:t>
            </a:r>
            <a:r>
              <a:rPr sz="1200" spc="-5" dirty="0">
                <a:solidFill>
                  <a:srgbClr val="666666"/>
                </a:solidFill>
                <a:latin typeface="Times New Roman" panose="02020603050405020304"/>
                <a:cs typeface="Times New Roman" panose="02020603050405020304"/>
              </a:rPr>
              <a:t>&gt; </a:t>
            </a:r>
            <a:r>
              <a:rPr sz="1200" spc="-5" dirty="0">
                <a:latin typeface="Times New Roman" panose="02020603050405020304"/>
                <a:cs typeface="Times New Roman" panose="02020603050405020304"/>
              </a:rPr>
              <a:t>repeatKey </a:t>
            </a:r>
            <a:r>
              <a:rPr sz="1200" dirty="0">
                <a:solidFill>
                  <a:srgbClr val="666666"/>
                </a:solidFill>
                <a:latin typeface="Times New Roman" panose="02020603050405020304"/>
                <a:cs typeface="Times New Roman" panose="02020603050405020304"/>
              </a:rPr>
              <a:t>= </a:t>
            </a:r>
            <a:r>
              <a:rPr sz="1200" b="1" spc="-5" dirty="0">
                <a:solidFill>
                  <a:srgbClr val="006F1F"/>
                </a:solidFill>
                <a:latin typeface="Times New Roman" panose="02020603050405020304"/>
                <a:cs typeface="Times New Roman" panose="02020603050405020304"/>
              </a:rPr>
              <a:t>new</a:t>
            </a:r>
            <a:r>
              <a:rPr sz="1200" b="1" spc="30" dirty="0">
                <a:solidFill>
                  <a:srgbClr val="006F1F"/>
                </a:solidFill>
                <a:latin typeface="Times New Roman" panose="02020603050405020304"/>
                <a:cs typeface="Times New Roman" panose="02020603050405020304"/>
              </a:rPr>
              <a:t> </a:t>
            </a:r>
            <a:r>
              <a:rPr sz="1200" spc="-5" dirty="0">
                <a:solidFill>
                  <a:srgbClr val="008000"/>
                </a:solidFill>
                <a:latin typeface="Times New Roman" panose="02020603050405020304"/>
                <a:cs typeface="Times New Roman" panose="02020603050405020304"/>
              </a:rPr>
              <a:t>HashSet</a:t>
            </a:r>
            <a:r>
              <a:rPr sz="1200" spc="-5" dirty="0">
                <a:solidFill>
                  <a:srgbClr val="666666"/>
                </a:solidFill>
                <a:latin typeface="Times New Roman" panose="02020603050405020304"/>
                <a:cs typeface="Times New Roman" panose="02020603050405020304"/>
              </a:rPr>
              <a:t>&lt;&gt;();</a:t>
            </a:r>
            <a:endParaRPr sz="1200">
              <a:latin typeface="Times New Roman" panose="02020603050405020304"/>
              <a:cs typeface="Times New Roman" panose="02020603050405020304"/>
            </a:endParaRPr>
          </a:p>
          <a:p>
            <a:pPr marL="622300">
              <a:lnSpc>
                <a:spcPct val="100000"/>
              </a:lnSpc>
              <a:spcBef>
                <a:spcPts val="900"/>
              </a:spcBef>
            </a:pPr>
            <a:r>
              <a:rPr sz="1200" dirty="0">
                <a:solidFill>
                  <a:srgbClr val="008000"/>
                </a:solidFill>
                <a:latin typeface="Times New Roman" panose="02020603050405020304"/>
                <a:cs typeface="Times New Roman" panose="02020603050405020304"/>
              </a:rPr>
              <a:t>Set</a:t>
            </a:r>
            <a:r>
              <a:rPr sz="1200" dirty="0">
                <a:solidFill>
                  <a:srgbClr val="666666"/>
                </a:solidFill>
                <a:latin typeface="Times New Roman" panose="02020603050405020304"/>
                <a:cs typeface="Times New Roman" panose="02020603050405020304"/>
              </a:rPr>
              <a:t>&lt;</a:t>
            </a:r>
            <a:r>
              <a:rPr sz="1200" dirty="0">
                <a:solidFill>
                  <a:srgbClr val="008000"/>
                </a:solidFill>
                <a:latin typeface="Times New Roman" panose="02020603050405020304"/>
                <a:cs typeface="Times New Roman" panose="02020603050405020304"/>
              </a:rPr>
              <a:t>String</a:t>
            </a:r>
            <a:r>
              <a:rPr sz="1200" dirty="0">
                <a:solidFill>
                  <a:srgbClr val="666666"/>
                </a:solidFill>
                <a:latin typeface="Times New Roman" panose="02020603050405020304"/>
                <a:cs typeface="Times New Roman" panose="02020603050405020304"/>
              </a:rPr>
              <a:t>&gt; </a:t>
            </a:r>
            <a:r>
              <a:rPr sz="1200" spc="-5" dirty="0">
                <a:latin typeface="Times New Roman" panose="02020603050405020304"/>
                <a:cs typeface="Times New Roman" panose="02020603050405020304"/>
              </a:rPr>
              <a:t>keys </a:t>
            </a:r>
            <a:r>
              <a:rPr sz="1200"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redisTemplate</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keys</a:t>
            </a:r>
            <a:r>
              <a:rPr sz="1200" dirty="0">
                <a:solidFill>
                  <a:srgbClr val="666666"/>
                </a:solidFill>
                <a:latin typeface="Times New Roman" panose="02020603050405020304"/>
                <a:cs typeface="Times New Roman" panose="02020603050405020304"/>
              </a:rPr>
              <a:t>(</a:t>
            </a:r>
            <a:r>
              <a:rPr sz="1200" dirty="0">
                <a:latin typeface="Times New Roman" panose="02020603050405020304"/>
                <a:cs typeface="Times New Roman" panose="02020603050405020304"/>
              </a:rPr>
              <a:t>videoRecordPrefix</a:t>
            </a:r>
            <a:r>
              <a:rPr sz="1200"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currentUserId</a:t>
            </a:r>
            <a:r>
              <a:rPr sz="1200" spc="165" dirty="0">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88900">
              <a:lnSpc>
                <a:spcPct val="100000"/>
              </a:lnSpc>
              <a:spcBef>
                <a:spcPts val="900"/>
              </a:spcBef>
            </a:pPr>
            <a:r>
              <a:rPr sz="1200" spc="-5" dirty="0">
                <a:solidFill>
                  <a:srgbClr val="406F9F"/>
                </a:solidFill>
                <a:latin typeface="Times New Roman" panose="02020603050405020304"/>
                <a:cs typeface="Times New Roman" panose="02020603050405020304"/>
              </a:rPr>
              <a:t>"*"</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b="1" dirty="0">
                <a:solidFill>
                  <a:srgbClr val="006F1F"/>
                </a:solidFill>
                <a:latin typeface="Times New Roman" panose="02020603050405020304"/>
                <a:cs typeface="Times New Roman" panose="02020603050405020304"/>
              </a:rPr>
              <a:t>if</a:t>
            </a:r>
            <a:r>
              <a:rPr sz="1200" b="1" spc="290" dirty="0">
                <a:solidFill>
                  <a:srgbClr val="006F1F"/>
                </a:solidFill>
                <a:latin typeface="Times New Roman" panose="02020603050405020304"/>
                <a:cs typeface="Times New Roman" panose="02020603050405020304"/>
              </a:rPr>
              <a:t> </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keys</a:t>
            </a:r>
            <a:r>
              <a:rPr sz="1200" spc="-5" dirty="0">
                <a:solidFill>
                  <a:srgbClr val="666666"/>
                </a:solidFill>
                <a:latin typeface="Times New Roman" panose="02020603050405020304"/>
                <a:cs typeface="Times New Roman" panose="02020603050405020304"/>
              </a:rPr>
              <a:t>!=</a:t>
            </a:r>
            <a:r>
              <a:rPr sz="1200" b="1" spc="-5" dirty="0">
                <a:solidFill>
                  <a:srgbClr val="006F1F"/>
                </a:solidFill>
                <a:latin typeface="Times New Roman" panose="02020603050405020304"/>
                <a:cs typeface="Times New Roman" panose="02020603050405020304"/>
              </a:rPr>
              <a:t>null</a:t>
            </a:r>
            <a:r>
              <a:rPr sz="1200" spc="-5" dirty="0">
                <a:solidFill>
                  <a:srgbClr val="666666"/>
                </a:solidFill>
                <a:latin typeface="Times New Roman" panose="02020603050405020304"/>
                <a:cs typeface="Times New Roman" panose="02020603050405020304"/>
              </a:rPr>
              <a:t>&amp;&amp;!</a:t>
            </a:r>
            <a:r>
              <a:rPr sz="1200" spc="-5" dirty="0">
                <a:latin typeface="Times New Roman" panose="02020603050405020304"/>
                <a:cs typeface="Times New Roman" panose="02020603050405020304"/>
              </a:rPr>
              <a:t>keys</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isEmpty</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b="1" dirty="0">
                <a:solidFill>
                  <a:srgbClr val="006F1F"/>
                </a:solidFill>
                <a:latin typeface="Times New Roman" panose="02020603050405020304"/>
                <a:cs typeface="Times New Roman" panose="02020603050405020304"/>
              </a:rPr>
              <a:t>for </a:t>
            </a:r>
            <a:r>
              <a:rPr sz="1200" spc="-5" dirty="0">
                <a:solidFill>
                  <a:srgbClr val="666666"/>
                </a:solidFill>
                <a:latin typeface="Times New Roman" panose="02020603050405020304"/>
                <a:cs typeface="Times New Roman" panose="02020603050405020304"/>
              </a:rPr>
              <a:t>(</a:t>
            </a:r>
            <a:r>
              <a:rPr sz="1200" spc="-5" dirty="0">
                <a:solidFill>
                  <a:srgbClr val="008000"/>
                </a:solidFill>
                <a:latin typeface="Times New Roman" panose="02020603050405020304"/>
                <a:cs typeface="Times New Roman" panose="02020603050405020304"/>
              </a:rPr>
              <a:t>String </a:t>
            </a:r>
            <a:r>
              <a:rPr sz="1200" spc="-5" dirty="0">
                <a:latin typeface="Times New Roman" panose="02020603050405020304"/>
                <a:cs typeface="Times New Roman" panose="02020603050405020304"/>
              </a:rPr>
              <a:t>key </a:t>
            </a:r>
            <a:r>
              <a:rPr sz="1200"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keys</a:t>
            </a:r>
            <a:r>
              <a:rPr sz="1200" dirty="0">
                <a:solidFill>
                  <a:srgbClr val="666666"/>
                </a:solidFill>
                <a:latin typeface="Times New Roman" panose="02020603050405020304"/>
                <a:cs typeface="Times New Roman" panose="02020603050405020304"/>
              </a:rPr>
              <a:t>)</a:t>
            </a:r>
            <a:r>
              <a:rPr sz="1200" spc="280"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31900">
              <a:lnSpc>
                <a:spcPct val="100000"/>
              </a:lnSpc>
              <a:spcBef>
                <a:spcPts val="900"/>
              </a:spcBef>
            </a:pPr>
            <a:r>
              <a:rPr sz="1200" spc="-5" dirty="0">
                <a:solidFill>
                  <a:srgbClr val="008000"/>
                </a:solidFill>
                <a:latin typeface="Times New Roman" panose="02020603050405020304"/>
                <a:cs typeface="Times New Roman" panose="02020603050405020304"/>
              </a:rPr>
              <a:t>String </a:t>
            </a:r>
            <a:r>
              <a:rPr sz="1200" dirty="0">
                <a:latin typeface="Times New Roman" panose="02020603050405020304"/>
                <a:cs typeface="Times New Roman" panose="02020603050405020304"/>
              </a:rPr>
              <a:t>s </a:t>
            </a:r>
            <a:r>
              <a:rPr sz="1200" dirty="0">
                <a:solidFill>
                  <a:srgbClr val="666666"/>
                </a:solidFill>
                <a:latin typeface="Times New Roman" panose="02020603050405020304"/>
                <a:cs typeface="Times New Roman" panose="02020603050405020304"/>
              </a:rPr>
              <a:t>=</a:t>
            </a:r>
            <a:r>
              <a:rPr sz="1200" spc="29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redisTemplate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opsForValue</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key</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31900">
              <a:lnSpc>
                <a:spcPct val="100000"/>
              </a:lnSpc>
              <a:spcBef>
                <a:spcPts val="900"/>
              </a:spcBef>
              <a:tabLst>
                <a:tab pos="3234055" algn="l"/>
              </a:tabLst>
            </a:pPr>
            <a:r>
              <a:rPr sz="1200" dirty="0">
                <a:latin typeface="Times New Roman" panose="02020603050405020304"/>
                <a:cs typeface="Times New Roman" panose="02020603050405020304"/>
              </a:rPr>
              <a:t>VideoRecord </a:t>
            </a:r>
            <a:r>
              <a:rPr sz="1200" spc="30" dirty="0">
                <a:latin typeface="Times New Roman" panose="02020603050405020304"/>
                <a:cs typeface="Times New Roman" panose="02020603050405020304"/>
              </a:rPr>
              <a:t> </a:t>
            </a:r>
            <a:r>
              <a:rPr sz="1200" dirty="0">
                <a:latin typeface="Times New Roman" panose="02020603050405020304"/>
                <a:cs typeface="Times New Roman" panose="02020603050405020304"/>
              </a:rPr>
              <a:t>videoRecord </a:t>
            </a:r>
            <a:r>
              <a:rPr sz="1200" spc="40" dirty="0">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JSONUtil</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toBean</a:t>
            </a:r>
            <a:r>
              <a:rPr sz="1200" dirty="0">
                <a:solidFill>
                  <a:srgbClr val="666666"/>
                </a:solidFill>
                <a:latin typeface="Times New Roman" panose="02020603050405020304"/>
                <a:cs typeface="Times New Roman" panose="02020603050405020304"/>
              </a:rPr>
              <a:t>(</a:t>
            </a:r>
            <a:r>
              <a:rPr sz="1200" dirty="0">
                <a:latin typeface="Times New Roman" panose="02020603050405020304"/>
                <a:cs typeface="Times New Roman" panose="02020603050405020304"/>
              </a:rPr>
              <a:t>s</a:t>
            </a:r>
            <a:r>
              <a:rPr sz="1200" dirty="0">
                <a:solidFill>
                  <a:srgbClr val="666666"/>
                </a:solidFill>
                <a:latin typeface="Times New Roman" panose="02020603050405020304"/>
                <a:cs typeface="Times New Roman" panose="02020603050405020304"/>
              </a:rPr>
              <a:t>,</a:t>
            </a:r>
            <a:r>
              <a:rPr sz="1200" dirty="0">
                <a:latin typeface="Times New Roman" panose="02020603050405020304"/>
                <a:cs typeface="Times New Roman" panose="02020603050405020304"/>
              </a:rPr>
              <a:t>VideoRecord</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clas</a:t>
            </a:r>
            <a:endParaRPr sz="1200">
              <a:latin typeface="Times New Roman" panose="02020603050405020304"/>
              <a:cs typeface="Times New Roman" panose="02020603050405020304"/>
            </a:endParaRPr>
          </a:p>
          <a:p>
            <a:pPr marL="12700">
              <a:lnSpc>
                <a:spcPct val="100000"/>
              </a:lnSpc>
              <a:spcBef>
                <a:spcPts val="900"/>
              </a:spcBef>
            </a:pPr>
            <a:r>
              <a:rPr sz="1200" spc="-10" dirty="0">
                <a:solidFill>
                  <a:srgbClr val="06287D"/>
                </a:solidFill>
                <a:latin typeface="Times New Roman" panose="02020603050405020304"/>
                <a:cs typeface="Times New Roman" panose="02020603050405020304"/>
              </a:rPr>
              <a:t>s</a:t>
            </a:r>
            <a:r>
              <a:rPr sz="1200" spc="-1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700" marR="6350" indent="1219200">
              <a:lnSpc>
                <a:spcPct val="163000"/>
              </a:lnSpc>
            </a:pPr>
            <a:r>
              <a:rPr sz="1200" dirty="0">
                <a:latin typeface="Times New Roman" panose="02020603050405020304"/>
                <a:cs typeface="Times New Roman" panose="02020603050405020304"/>
              </a:rPr>
              <a:t>VideoInfo videoInfoByVideoId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videoMapper</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getVideoInfoByVid  </a:t>
            </a:r>
            <a:r>
              <a:rPr sz="1200" spc="-5" dirty="0">
                <a:solidFill>
                  <a:srgbClr val="06287D"/>
                </a:solidFill>
                <a:latin typeface="Times New Roman" panose="02020603050405020304"/>
                <a:cs typeface="Times New Roman" panose="02020603050405020304"/>
              </a:rPr>
              <a:t>eoId</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videoRecord</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getVideoId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31900" marR="5080">
              <a:lnSpc>
                <a:spcPct val="163000"/>
              </a:lnSpc>
            </a:pPr>
            <a:r>
              <a:rPr sz="1200" spc="-5" dirty="0">
                <a:latin typeface="Times New Roman" panose="02020603050405020304"/>
                <a:cs typeface="Times New Roman" panose="02020603050405020304"/>
              </a:rPr>
              <a:t>videoInfos</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add</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videoInfoByVideoId</a:t>
            </a:r>
            <a:r>
              <a:rPr sz="1200" spc="-5" dirty="0">
                <a:solidFill>
                  <a:srgbClr val="666666"/>
                </a:solidFill>
                <a:latin typeface="Times New Roman" panose="02020603050405020304"/>
                <a:cs typeface="Times New Roman" panose="02020603050405020304"/>
              </a:rPr>
              <a:t>);  </a:t>
            </a:r>
            <a:r>
              <a:rPr sz="1200" dirty="0">
                <a:latin typeface="Times New Roman" panose="02020603050405020304"/>
                <a:cs typeface="Times New Roman" panose="02020603050405020304"/>
              </a:rPr>
              <a:t>repeatKey</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add</a:t>
            </a:r>
            <a:r>
              <a:rPr sz="1200" dirty="0">
                <a:solidFill>
                  <a:srgbClr val="666666"/>
                </a:solidFill>
                <a:latin typeface="Times New Roman" panose="02020603050405020304"/>
                <a:cs typeface="Times New Roman" panose="02020603050405020304"/>
              </a:rPr>
              <a:t>(</a:t>
            </a:r>
            <a:r>
              <a:rPr sz="1200" dirty="0">
                <a:latin typeface="Times New Roman" panose="02020603050405020304"/>
                <a:cs typeface="Times New Roman" panose="02020603050405020304"/>
              </a:rPr>
              <a:t>videoRecord</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getUserId</a:t>
            </a:r>
            <a:r>
              <a:rPr sz="1200" dirty="0">
                <a:solidFill>
                  <a:srgbClr val="666666"/>
                </a:solidFill>
                <a:latin typeface="Times New Roman" panose="02020603050405020304"/>
                <a:cs typeface="Times New Roman" panose="02020603050405020304"/>
              </a:rPr>
              <a:t>()+</a:t>
            </a:r>
            <a:r>
              <a:rPr sz="1200" dirty="0">
                <a:latin typeface="Times New Roman" panose="02020603050405020304"/>
                <a:cs typeface="Times New Roman" panose="02020603050405020304"/>
              </a:rPr>
              <a:t>videoRecord</a:t>
            </a:r>
            <a:r>
              <a:rPr sz="1200" dirty="0">
                <a:solidFill>
                  <a:srgbClr val="666666"/>
                </a:solidFill>
                <a:latin typeface="Times New Roman" panose="02020603050405020304"/>
                <a:cs typeface="Times New Roman" panose="02020603050405020304"/>
              </a:rPr>
              <a:t>.</a:t>
            </a:r>
            <a:r>
              <a:rPr sz="1200" dirty="0">
                <a:solidFill>
                  <a:srgbClr val="06287D"/>
                </a:solidFill>
                <a:latin typeface="Times New Roman" panose="02020603050405020304"/>
                <a:cs typeface="Times New Roman" panose="02020603050405020304"/>
              </a:rPr>
              <a:t>getVideoId</a:t>
            </a:r>
            <a:r>
              <a:rPr sz="1200" dirty="0">
                <a:solidFill>
                  <a:srgbClr val="666666"/>
                </a:solidFill>
                <a:latin typeface="Times New Roman" panose="02020603050405020304"/>
                <a:cs typeface="Times New Roman" panose="02020603050405020304"/>
              </a:rPr>
              <a:t>()+</a:t>
            </a:r>
            <a:r>
              <a:rPr sz="1200" dirty="0">
                <a:solidFill>
                  <a:srgbClr val="406F9F"/>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700">
              <a:lnSpc>
                <a:spcPct val="100000"/>
              </a:lnSpc>
              <a:spcBef>
                <a:spcPts val="900"/>
              </a:spcBef>
            </a:pPr>
            <a:r>
              <a:rPr sz="1200" spc="-5" dirty="0">
                <a:solidFill>
                  <a:srgbClr val="406F9F"/>
                </a:solidFill>
                <a:latin typeface="Times New Roman" panose="02020603050405020304"/>
                <a:cs typeface="Times New Roman" panose="02020603050405020304"/>
              </a:rPr>
              <a:t>"</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a:lnSpc>
                <a:spcPct val="100000"/>
              </a:lnSpc>
            </a:pPr>
            <a:endParaRPr sz="1300">
              <a:latin typeface="Times New Roman" panose="02020603050405020304"/>
              <a:cs typeface="Times New Roman" panose="02020603050405020304"/>
            </a:endParaRPr>
          </a:p>
          <a:p>
            <a:pPr marL="12700" marR="5715" indent="609600">
              <a:lnSpc>
                <a:spcPct val="163000"/>
              </a:lnSpc>
              <a:spcBef>
                <a:spcPts val="845"/>
              </a:spcBef>
            </a:pPr>
            <a:r>
              <a:rPr sz="1200" spc="5" dirty="0">
                <a:solidFill>
                  <a:srgbClr val="008000"/>
                </a:solidFill>
                <a:latin typeface="Times New Roman" panose="02020603050405020304"/>
                <a:cs typeface="Times New Roman" panose="02020603050405020304"/>
              </a:rPr>
              <a:t>List</a:t>
            </a:r>
            <a:r>
              <a:rPr sz="1200" spc="5" dirty="0">
                <a:solidFill>
                  <a:srgbClr val="666666"/>
                </a:solidFill>
                <a:latin typeface="Times New Roman" panose="02020603050405020304"/>
                <a:cs typeface="Times New Roman" panose="02020603050405020304"/>
              </a:rPr>
              <a:t>&lt;</a:t>
            </a:r>
            <a:r>
              <a:rPr sz="1200" spc="5" dirty="0">
                <a:latin typeface="Times New Roman" panose="02020603050405020304"/>
                <a:cs typeface="Times New Roman" panose="02020603050405020304"/>
              </a:rPr>
              <a:t>VideoRecord</a:t>
            </a:r>
            <a:r>
              <a:rPr sz="1200" spc="5" dirty="0">
                <a:solidFill>
                  <a:srgbClr val="666666"/>
                </a:solidFill>
                <a:latin typeface="Times New Roman" panose="02020603050405020304"/>
                <a:cs typeface="Times New Roman" panose="02020603050405020304"/>
              </a:rPr>
              <a:t>&gt; </a:t>
            </a:r>
            <a:r>
              <a:rPr sz="1200" spc="5" dirty="0">
                <a:latin typeface="Times New Roman" panose="02020603050405020304"/>
                <a:cs typeface="Times New Roman" panose="02020603050405020304"/>
              </a:rPr>
              <a:t>videoRecord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videoMapper</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getVideoRecordByUserId</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c  </a:t>
            </a:r>
            <a:r>
              <a:rPr sz="1200" spc="-5" dirty="0">
                <a:latin typeface="Times New Roman" panose="02020603050405020304"/>
                <a:cs typeface="Times New Roman" panose="02020603050405020304"/>
              </a:rPr>
              <a:t>urrentUserId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b="1" dirty="0">
                <a:solidFill>
                  <a:srgbClr val="006F1F"/>
                </a:solidFill>
                <a:latin typeface="Times New Roman" panose="02020603050405020304"/>
                <a:cs typeface="Times New Roman" panose="02020603050405020304"/>
              </a:rPr>
              <a:t>for </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VideoRecord </a:t>
            </a:r>
            <a:r>
              <a:rPr sz="1200" b="1" spc="-5" dirty="0">
                <a:solidFill>
                  <a:srgbClr val="006F1F"/>
                </a:solidFill>
                <a:latin typeface="Times New Roman" panose="02020603050405020304"/>
                <a:cs typeface="Times New Roman" panose="02020603050405020304"/>
              </a:rPr>
              <a:t>record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videoRecord</a:t>
            </a:r>
            <a:r>
              <a:rPr sz="1200" spc="-5" dirty="0">
                <a:solidFill>
                  <a:srgbClr val="666666"/>
                </a:solidFill>
                <a:latin typeface="Times New Roman" panose="02020603050405020304"/>
                <a:cs typeface="Times New Roman" panose="02020603050405020304"/>
              </a:rPr>
              <a:t>)</a:t>
            </a:r>
            <a:r>
              <a:rPr sz="1200" spc="15" dirty="0">
                <a:solidFill>
                  <a:srgbClr val="666666"/>
                </a:solidFill>
                <a:latin typeface="Times New Roman" panose="02020603050405020304"/>
                <a:cs typeface="Times New Roman" panose="02020603050405020304"/>
              </a:rPr>
              <a:t> </a:t>
            </a: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700" marR="7620" indent="990600">
              <a:lnSpc>
                <a:spcPct val="163000"/>
              </a:lnSpc>
            </a:pPr>
            <a:r>
              <a:rPr sz="1200" spc="-5" dirty="0">
                <a:latin typeface="Times New Roman" panose="02020603050405020304"/>
                <a:cs typeface="Times New Roman" panose="02020603050405020304"/>
              </a:rPr>
              <a:t>VideoInfo videoInfoByVideoId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videoMapper</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getVideoInfoByVideoId  </a:t>
            </a:r>
            <a:r>
              <a:rPr sz="1200" spc="-5" dirty="0">
                <a:solidFill>
                  <a:srgbClr val="666666"/>
                </a:solidFill>
                <a:latin typeface="Times New Roman" panose="02020603050405020304"/>
                <a:cs typeface="Times New Roman" panose="02020603050405020304"/>
              </a:rPr>
              <a:t>(</a:t>
            </a:r>
            <a:r>
              <a:rPr sz="1200" b="1" spc="-5" dirty="0">
                <a:solidFill>
                  <a:srgbClr val="006F1F"/>
                </a:solidFill>
                <a:latin typeface="Times New Roman" panose="02020603050405020304"/>
                <a:cs typeface="Times New Roman" panose="02020603050405020304"/>
              </a:rPr>
              <a:t>record</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getVideoId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marR="893445">
              <a:lnSpc>
                <a:spcPct val="163000"/>
              </a:lnSpc>
            </a:pPr>
            <a:r>
              <a:rPr sz="1200" dirty="0">
                <a:solidFill>
                  <a:srgbClr val="901F00"/>
                </a:solidFill>
                <a:latin typeface="Times New Roman" panose="02020603050405020304"/>
                <a:cs typeface="Times New Roman" panose="02020603050405020304"/>
              </a:rPr>
              <a:t>int </a:t>
            </a:r>
            <a:r>
              <a:rPr sz="1200" dirty="0">
                <a:latin typeface="Times New Roman" panose="02020603050405020304"/>
                <a:cs typeface="Times New Roman" panose="02020603050405020304"/>
              </a:rPr>
              <a:t>size </a:t>
            </a:r>
            <a:r>
              <a:rPr sz="1200"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repeatKey</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size</a:t>
            </a:r>
            <a:r>
              <a:rPr sz="1200" spc="-5" dirty="0">
                <a:solidFill>
                  <a:srgbClr val="666666"/>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repeatKey</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add</a:t>
            </a:r>
            <a:r>
              <a:rPr sz="1200" spc="-5" dirty="0">
                <a:solidFill>
                  <a:srgbClr val="666666"/>
                </a:solidFill>
                <a:latin typeface="Times New Roman" panose="02020603050405020304"/>
                <a:cs typeface="Times New Roman" panose="02020603050405020304"/>
              </a:rPr>
              <a:t>(</a:t>
            </a:r>
            <a:r>
              <a:rPr sz="1200" b="1" spc="-5" dirty="0">
                <a:solidFill>
                  <a:srgbClr val="006F1F"/>
                </a:solidFill>
                <a:latin typeface="Times New Roman" panose="02020603050405020304"/>
                <a:cs typeface="Times New Roman" panose="02020603050405020304"/>
              </a:rPr>
              <a:t>record</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getUserId</a:t>
            </a:r>
            <a:r>
              <a:rPr sz="1200" spc="-5" dirty="0">
                <a:solidFill>
                  <a:srgbClr val="666666"/>
                </a:solidFill>
                <a:latin typeface="Times New Roman" panose="02020603050405020304"/>
                <a:cs typeface="Times New Roman" panose="02020603050405020304"/>
              </a:rPr>
              <a:t>()+</a:t>
            </a:r>
            <a:r>
              <a:rPr sz="1200" b="1" spc="-5" dirty="0">
                <a:solidFill>
                  <a:srgbClr val="006F1F"/>
                </a:solidFill>
                <a:latin typeface="Times New Roman" panose="02020603050405020304"/>
                <a:cs typeface="Times New Roman" panose="02020603050405020304"/>
              </a:rPr>
              <a:t>record</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getVideoId</a:t>
            </a:r>
            <a:r>
              <a:rPr sz="1200" spc="-5" dirty="0">
                <a:solidFill>
                  <a:srgbClr val="666666"/>
                </a:solidFill>
                <a:latin typeface="Times New Roman" panose="02020603050405020304"/>
                <a:cs typeface="Times New Roman" panose="02020603050405020304"/>
              </a:rPr>
              <a:t>()+</a:t>
            </a:r>
            <a:r>
              <a:rPr sz="1200" spc="-5" dirty="0">
                <a:solidFill>
                  <a:srgbClr val="406F9F"/>
                </a:solidFill>
                <a:latin typeface="Times New Roman" panose="02020603050405020304"/>
                <a:cs typeface="Times New Roman" panose="02020603050405020304"/>
              </a:rPr>
              <a:t>""</a:t>
            </a:r>
            <a:r>
              <a:rPr sz="1200" spc="-5" dirty="0">
                <a:solidFill>
                  <a:srgbClr val="666666"/>
                </a:solidFill>
                <a:latin typeface="Times New Roman" panose="02020603050405020304"/>
                <a:cs typeface="Times New Roman" panose="02020603050405020304"/>
              </a:rPr>
              <a:t>);  </a:t>
            </a:r>
            <a:r>
              <a:rPr sz="1200" b="1" dirty="0">
                <a:solidFill>
                  <a:srgbClr val="006F1F"/>
                </a:solidFill>
                <a:latin typeface="Times New Roman" panose="02020603050405020304"/>
                <a:cs typeface="Times New Roman" panose="02020603050405020304"/>
              </a:rPr>
              <a:t>if</a:t>
            </a:r>
            <a:r>
              <a:rPr sz="1200" b="1" spc="10" dirty="0">
                <a:solidFill>
                  <a:srgbClr val="006F1F"/>
                </a:solidFill>
                <a:latin typeface="Times New Roman" panose="02020603050405020304"/>
                <a:cs typeface="Times New Roman" panose="02020603050405020304"/>
              </a:rPr>
              <a:t> </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size</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repeatKey</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size</a:t>
            </a:r>
            <a:r>
              <a:rPr sz="1200" spc="-5" dirty="0">
                <a:solidFill>
                  <a:srgbClr val="666666"/>
                </a:solidFill>
                <a:latin typeface="Times New Roman" panose="02020603050405020304"/>
                <a:cs typeface="Times New Roman" panose="02020603050405020304"/>
              </a:rPr>
              <a:t>()&amp;&amp;</a:t>
            </a:r>
            <a:r>
              <a:rPr sz="1200" spc="-5" dirty="0">
                <a:latin typeface="Times New Roman" panose="02020603050405020304"/>
                <a:cs typeface="Times New Roman" panose="02020603050405020304"/>
              </a:rPr>
              <a:t>videoInfoByVideoId</a:t>
            </a:r>
            <a:r>
              <a:rPr sz="1200" spc="-5" dirty="0">
                <a:solidFill>
                  <a:srgbClr val="666666"/>
                </a:solidFill>
                <a:latin typeface="Times New Roman" panose="02020603050405020304"/>
                <a:cs typeface="Times New Roman" panose="02020603050405020304"/>
              </a:rPr>
              <a:t>!=</a:t>
            </a:r>
            <a:r>
              <a:rPr sz="1200" b="1" spc="-5" dirty="0">
                <a:solidFill>
                  <a:srgbClr val="006F1F"/>
                </a:solidFill>
                <a:latin typeface="Times New Roman" panose="02020603050405020304"/>
                <a:cs typeface="Times New Roman" panose="02020603050405020304"/>
              </a:rPr>
              <a:t>null</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1231900">
              <a:lnSpc>
                <a:spcPct val="100000"/>
              </a:lnSpc>
              <a:spcBef>
                <a:spcPts val="900"/>
              </a:spcBef>
            </a:pPr>
            <a:r>
              <a:rPr sz="1200" spc="-5" dirty="0">
                <a:latin typeface="Times New Roman" panose="02020603050405020304"/>
                <a:cs typeface="Times New Roman" panose="02020603050405020304"/>
              </a:rPr>
              <a:t>videoInfos</a:t>
            </a:r>
            <a:r>
              <a:rPr sz="1200" spc="-5" dirty="0">
                <a:solidFill>
                  <a:srgbClr val="666666"/>
                </a:solidFill>
                <a:latin typeface="Times New Roman" panose="02020603050405020304"/>
                <a:cs typeface="Times New Roman" panose="02020603050405020304"/>
              </a:rPr>
              <a:t>.</a:t>
            </a:r>
            <a:r>
              <a:rPr sz="1200" spc="-5" dirty="0">
                <a:solidFill>
                  <a:srgbClr val="06287D"/>
                </a:solidFill>
                <a:latin typeface="Times New Roman" panose="02020603050405020304"/>
                <a:cs typeface="Times New Roman" panose="02020603050405020304"/>
              </a:rPr>
              <a:t>add</a:t>
            </a:r>
            <a:r>
              <a:rPr sz="1200" spc="-5" dirty="0">
                <a:solidFill>
                  <a:srgbClr val="666666"/>
                </a:solidFill>
                <a:latin typeface="Times New Roman" panose="02020603050405020304"/>
                <a:cs typeface="Times New Roman" panose="02020603050405020304"/>
              </a:rPr>
              <a:t>(</a:t>
            </a:r>
            <a:r>
              <a:rPr sz="1200" spc="-5" dirty="0">
                <a:latin typeface="Times New Roman" panose="02020603050405020304"/>
                <a:cs typeface="Times New Roman" panose="02020603050405020304"/>
              </a:rPr>
              <a:t>videoInfoByVideoId</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9271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622300">
              <a:lnSpc>
                <a:spcPct val="100000"/>
              </a:lnSpc>
              <a:spcBef>
                <a:spcPts val="900"/>
              </a:spcBef>
            </a:pPr>
            <a:r>
              <a:rPr sz="1200" b="1" spc="-5" dirty="0">
                <a:solidFill>
                  <a:srgbClr val="006F1F"/>
                </a:solidFill>
                <a:latin typeface="Times New Roman" panose="02020603050405020304"/>
                <a:cs typeface="Times New Roman" panose="02020603050405020304"/>
              </a:rPr>
              <a:t>return</a:t>
            </a:r>
            <a:r>
              <a:rPr sz="1200" b="1" dirty="0">
                <a:solidFill>
                  <a:srgbClr val="006F1F"/>
                </a:solidFill>
                <a:latin typeface="Times New Roman" panose="02020603050405020304"/>
                <a:cs typeface="Times New Roman" panose="02020603050405020304"/>
              </a:rPr>
              <a:t> </a:t>
            </a:r>
            <a:r>
              <a:rPr sz="1200" spc="-5" dirty="0">
                <a:latin typeface="Times New Roman" panose="02020603050405020304"/>
                <a:cs typeface="Times New Roman" panose="02020603050405020304"/>
              </a:rPr>
              <a:t>videoInfos</a:t>
            </a:r>
            <a:r>
              <a:rPr sz="1200" spc="-5"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a:p>
            <a:pPr marL="317500">
              <a:lnSpc>
                <a:spcPct val="100000"/>
              </a:lnSpc>
              <a:spcBef>
                <a:spcPts val="900"/>
              </a:spcBef>
            </a:pPr>
            <a:r>
              <a:rPr sz="1200" dirty="0">
                <a:solidFill>
                  <a:srgbClr val="666666"/>
                </a:solidFill>
                <a:latin typeface="Times New Roman" panose="02020603050405020304"/>
                <a:cs typeface="Times New Roman" panose="02020603050405020304"/>
              </a:rPr>
              <a:t>}</a:t>
            </a:r>
            <a:endParaRPr sz="1200">
              <a:latin typeface="Times New Roman" panose="02020603050405020304"/>
              <a:cs typeface="Times New Roman" panose="02020603050405020304"/>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69</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075"/>
              </a:lnSpc>
            </a:pPr>
            <a:r>
              <a:rPr dirty="0"/>
              <a:t>第</a:t>
            </a:r>
            <a:r>
              <a:rPr spc="-30" dirty="0"/>
              <a:t> </a:t>
            </a:r>
            <a:r>
              <a:rPr dirty="0">
                <a:latin typeface="Calibri" panose="020F0502020204030204"/>
                <a:cs typeface="Calibri" panose="020F0502020204030204"/>
              </a:rPr>
              <a:t>70</a:t>
            </a:r>
            <a:r>
              <a:rPr spc="15" dirty="0">
                <a:latin typeface="Calibri" panose="020F0502020204030204"/>
                <a:cs typeface="Calibri" panose="020F0502020204030204"/>
              </a:rPr>
              <a:t> </a:t>
            </a:r>
            <a:r>
              <a:rPr spc="-220" dirty="0"/>
              <a:t>页</a:t>
            </a:r>
            <a:r>
              <a:rPr spc="-229" dirty="0"/>
              <a:t>，</a:t>
            </a:r>
            <a:r>
              <a:rPr dirty="0"/>
              <a:t>共</a:t>
            </a:r>
            <a:r>
              <a:rPr spc="-30" dirty="0"/>
              <a:t> </a:t>
            </a:r>
            <a:r>
              <a:rPr spc="-5" dirty="0">
                <a:latin typeface="Calibri" panose="020F0502020204030204"/>
                <a:cs typeface="Calibri" panose="020F0502020204030204"/>
              </a:rPr>
              <a:t>64</a:t>
            </a:r>
            <a:r>
              <a:rPr spc="30" dirty="0">
                <a:latin typeface="Calibri" panose="020F0502020204030204"/>
                <a:cs typeface="Calibri" panose="020F0502020204030204"/>
              </a:rPr>
              <a:t> </a:t>
            </a:r>
            <a:r>
              <a:rPr dirty="0"/>
              <a:t>页</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3" name="object 3"/>
          <p:cNvSpPr txBox="1"/>
          <p:nvPr/>
        </p:nvSpPr>
        <p:spPr>
          <a:xfrm>
            <a:off x="1128775" y="528955"/>
            <a:ext cx="5656580" cy="6774180"/>
          </a:xfrm>
          <a:prstGeom prst="rect">
            <a:avLst/>
          </a:prstGeom>
        </p:spPr>
        <p:txBody>
          <a:bodyPr vert="horz" wrap="square" lIns="0" tIns="12700" rIns="0" bIns="0" rtlCol="0">
            <a:spAutoFit/>
          </a:bodyPr>
          <a:lstStyle/>
          <a:p>
            <a:pPr marR="69850" algn="ctr">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a:p>
            <a:pPr>
              <a:lnSpc>
                <a:spcPct val="100000"/>
              </a:lnSpc>
            </a:pPr>
            <a:endParaRPr sz="900">
              <a:latin typeface="宋体" panose="02010600030101010101" pitchFamily="2" charset="-122"/>
              <a:cs typeface="宋体" panose="02010600030101010101" pitchFamily="2" charset="-122"/>
            </a:endParaRPr>
          </a:p>
          <a:p>
            <a:pPr>
              <a:lnSpc>
                <a:spcPct val="100000"/>
              </a:lnSpc>
              <a:spcBef>
                <a:spcPts val="25"/>
              </a:spcBef>
            </a:pPr>
            <a:endParaRPr sz="1050">
              <a:latin typeface="宋体" panose="02010600030101010101" pitchFamily="2" charset="-122"/>
              <a:cs typeface="宋体" panose="02010600030101010101" pitchFamily="2" charset="-122"/>
            </a:endParaRPr>
          </a:p>
          <a:p>
            <a:pPr marL="12700">
              <a:lnSpc>
                <a:spcPct val="100000"/>
              </a:lnSpc>
              <a:tabLst>
                <a:tab pos="812165" algn="l"/>
              </a:tabLst>
            </a:pPr>
            <a:r>
              <a:rPr sz="1400" b="1" dirty="0">
                <a:latin typeface="宋体" panose="02010600030101010101" pitchFamily="2" charset="-122"/>
                <a:cs typeface="宋体" panose="02010600030101010101" pitchFamily="2" charset="-122"/>
              </a:rPr>
              <a:t>2.1.10	</a:t>
            </a:r>
            <a:r>
              <a:rPr sz="1400" b="1" dirty="0">
                <a:latin typeface="黑体" panose="02010609060101010101" charset="-122"/>
                <a:cs typeface="黑体" panose="02010609060101010101" charset="-122"/>
              </a:rPr>
              <a:t>A</a:t>
            </a:r>
            <a:r>
              <a:rPr sz="1400" b="1" dirty="0">
                <a:latin typeface="黑体" panose="02010609060101010101" charset="-122"/>
                <a:cs typeface="黑体" panose="02010609060101010101" charset="-122"/>
              </a:rPr>
              <a:t>nt Design</a:t>
            </a:r>
            <a:r>
              <a:rPr sz="1400" b="1" spc="-30" dirty="0">
                <a:latin typeface="黑体" panose="02010609060101010101" charset="-122"/>
                <a:cs typeface="黑体" panose="02010609060101010101" charset="-122"/>
              </a:rPr>
              <a:t> </a:t>
            </a:r>
            <a:r>
              <a:rPr sz="1400" b="1" dirty="0">
                <a:latin typeface="黑体" panose="02010609060101010101" charset="-122"/>
                <a:cs typeface="黑体" panose="02010609060101010101" charset="-122"/>
              </a:rPr>
              <a:t>Vue</a:t>
            </a:r>
            <a:endParaRPr sz="1400">
              <a:latin typeface="黑体" panose="02010609060101010101" charset="-122"/>
              <a:cs typeface="黑体" panose="02010609060101010101" charset="-122"/>
            </a:endParaRPr>
          </a:p>
          <a:p>
            <a:pPr marL="317500">
              <a:lnSpc>
                <a:spcPct val="100000"/>
              </a:lnSpc>
              <a:spcBef>
                <a:spcPts val="1170"/>
              </a:spcBef>
            </a:pPr>
            <a:r>
              <a:rPr sz="1200" dirty="0">
                <a:latin typeface="宋体" panose="02010600030101010101" pitchFamily="2" charset="-122"/>
                <a:cs typeface="宋体" panose="02010600030101010101" pitchFamily="2" charset="-122"/>
              </a:rPr>
              <a:t>这是众多组件库的一种，有很多封装好的组件可以直接拿来用。</a:t>
            </a:r>
            <a:endParaRPr sz="1200">
              <a:latin typeface="宋体" panose="02010600030101010101" pitchFamily="2" charset="-122"/>
              <a:cs typeface="宋体" panose="02010600030101010101" pitchFamily="2" charset="-122"/>
            </a:endParaRPr>
          </a:p>
          <a:p>
            <a:pPr>
              <a:lnSpc>
                <a:spcPct val="100000"/>
              </a:lnSpc>
              <a:spcBef>
                <a:spcPts val="15"/>
              </a:spcBef>
            </a:pPr>
            <a:endParaRPr sz="850">
              <a:latin typeface="宋体" panose="02010600030101010101" pitchFamily="2" charset="-122"/>
              <a:cs typeface="宋体" panose="02010600030101010101" pitchFamily="2" charset="-122"/>
            </a:endParaRPr>
          </a:p>
          <a:p>
            <a:pPr marL="375285" lvl="1" indent="-363220">
              <a:lnSpc>
                <a:spcPct val="100000"/>
              </a:lnSpc>
              <a:buAutoNum type="arabicPeriod" startAt="2"/>
              <a:tabLst>
                <a:tab pos="375920" algn="l"/>
              </a:tabLst>
            </a:pPr>
            <a:r>
              <a:rPr sz="1500" b="1" spc="-10" dirty="0">
                <a:latin typeface="黑体" panose="02010609060101010101" charset="-122"/>
                <a:cs typeface="黑体" panose="02010609060101010101" charset="-122"/>
              </a:rPr>
              <a:t>开</a:t>
            </a:r>
            <a:r>
              <a:rPr sz="1500" b="1" dirty="0">
                <a:latin typeface="黑体" panose="02010609060101010101" charset="-122"/>
                <a:cs typeface="黑体" panose="02010609060101010101" charset="-122"/>
              </a:rPr>
              <a:t>发</a:t>
            </a:r>
            <a:r>
              <a:rPr sz="1500" b="1" spc="-10" dirty="0">
                <a:latin typeface="黑体" panose="02010609060101010101" charset="-122"/>
                <a:cs typeface="黑体" panose="02010609060101010101" charset="-122"/>
              </a:rPr>
              <a:t>语言</a:t>
            </a:r>
            <a:endParaRPr sz="1500">
              <a:latin typeface="黑体" panose="02010609060101010101" charset="-122"/>
              <a:cs typeface="黑体" panose="02010609060101010101" charset="-122"/>
            </a:endParaRPr>
          </a:p>
          <a:p>
            <a:pPr marL="12700" marR="36195" indent="304800">
              <a:lnSpc>
                <a:spcPct val="163000"/>
              </a:lnSpc>
              <a:spcBef>
                <a:spcPts val="215"/>
              </a:spcBef>
            </a:pPr>
            <a:r>
              <a:rPr sz="1200" dirty="0">
                <a:latin typeface="宋体" panose="02010600030101010101" pitchFamily="2" charset="-122"/>
                <a:cs typeface="宋体" panose="02010600030101010101" pitchFamily="2" charset="-122"/>
              </a:rPr>
              <a:t>Java</a:t>
            </a:r>
            <a:r>
              <a:rPr sz="1200" spc="-310"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是</a:t>
            </a:r>
            <a:r>
              <a:rPr sz="120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种面向</a:t>
            </a:r>
            <a:r>
              <a:rPr sz="1200" dirty="0">
                <a:latin typeface="宋体" panose="02010600030101010101" pitchFamily="2" charset="-122"/>
                <a:cs typeface="宋体" panose="02010600030101010101" pitchFamily="2" charset="-122"/>
              </a:rPr>
              <a:t>对</a:t>
            </a:r>
            <a:r>
              <a:rPr sz="1200" spc="10" dirty="0">
                <a:latin typeface="宋体" panose="02010600030101010101" pitchFamily="2" charset="-122"/>
                <a:cs typeface="宋体" panose="02010600030101010101" pitchFamily="2" charset="-122"/>
              </a:rPr>
              <a:t>象编</a:t>
            </a:r>
            <a:r>
              <a:rPr sz="1200" dirty="0">
                <a:latin typeface="宋体" panose="02010600030101010101" pitchFamily="2" charset="-122"/>
                <a:cs typeface="宋体" panose="02010600030101010101" pitchFamily="2" charset="-122"/>
              </a:rPr>
              <a:t>程</a:t>
            </a:r>
            <a:r>
              <a:rPr sz="1200" spc="10" dirty="0">
                <a:latin typeface="宋体" panose="02010600030101010101" pitchFamily="2" charset="-122"/>
                <a:cs typeface="宋体" panose="02010600030101010101" pitchFamily="2" charset="-122"/>
              </a:rPr>
              <a:t>的语言</a:t>
            </a:r>
            <a:r>
              <a:rPr sz="1200" dirty="0">
                <a:latin typeface="宋体" panose="02010600030101010101" pitchFamily="2" charset="-122"/>
                <a:cs typeface="宋体" panose="02010600030101010101" pitchFamily="2" charset="-122"/>
              </a:rPr>
              <a:t>，在</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1995</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年</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5</a:t>
            </a:r>
            <a:r>
              <a:rPr sz="1200" spc="-310"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月</a:t>
            </a:r>
            <a:r>
              <a:rPr sz="1200" dirty="0">
                <a:latin typeface="宋体" panose="02010600030101010101" pitchFamily="2" charset="-122"/>
                <a:cs typeface="宋体" panose="02010600030101010101" pitchFamily="2" charset="-122"/>
              </a:rPr>
              <a:t>，由</a:t>
            </a:r>
            <a:r>
              <a:rPr sz="1200" spc="-29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Sun</a:t>
            </a:r>
            <a:r>
              <a:rPr sz="1200" spc="-310"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公</a:t>
            </a:r>
            <a:r>
              <a:rPr sz="1200" dirty="0">
                <a:latin typeface="宋体" panose="02010600030101010101" pitchFamily="2" charset="-122"/>
                <a:cs typeface="宋体" panose="02010600030101010101" pitchFamily="2" charset="-122"/>
              </a:rPr>
              <a:t>司</a:t>
            </a:r>
            <a:r>
              <a:rPr sz="1200" spc="10" dirty="0">
                <a:latin typeface="宋体" panose="02010600030101010101" pitchFamily="2" charset="-122"/>
                <a:cs typeface="宋体" panose="02010600030101010101" pitchFamily="2" charset="-122"/>
              </a:rPr>
              <a:t>推出</a:t>
            </a:r>
            <a:r>
              <a:rPr sz="1200" dirty="0">
                <a:latin typeface="宋体" panose="02010600030101010101" pitchFamily="2" charset="-122"/>
                <a:cs typeface="宋体" panose="02010600030101010101" pitchFamily="2" charset="-122"/>
              </a:rPr>
              <a:t>的</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Java</a:t>
            </a:r>
            <a:r>
              <a:rPr sz="1200" spc="-3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面 向对象程序编程语言以及</a:t>
            </a:r>
            <a:r>
              <a:rPr sz="1200" spc="-3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Java</a:t>
            </a:r>
            <a:r>
              <a:rPr sz="1200" spc="-33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平台获得业内人士的一致好评。Java</a:t>
            </a:r>
            <a:r>
              <a:rPr sz="1200" spc="-3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语言结构严谨、 语法简洁、功能强大，Java</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可移植性强，还具有支持多线程的特点。</a:t>
            </a:r>
            <a:endParaRPr sz="1200">
              <a:latin typeface="宋体" panose="02010600030101010101" pitchFamily="2" charset="-122"/>
              <a:cs typeface="宋体" panose="02010600030101010101" pitchFamily="2" charset="-122"/>
            </a:endParaRPr>
          </a:p>
          <a:p>
            <a:pPr>
              <a:lnSpc>
                <a:spcPct val="100000"/>
              </a:lnSpc>
              <a:spcBef>
                <a:spcPts val="15"/>
              </a:spcBef>
            </a:pPr>
            <a:endParaRPr sz="900">
              <a:latin typeface="宋体" panose="02010600030101010101" pitchFamily="2" charset="-122"/>
              <a:cs typeface="宋体" panose="02010600030101010101" pitchFamily="2" charset="-122"/>
            </a:endParaRPr>
          </a:p>
          <a:p>
            <a:pPr marL="558165" lvl="2" indent="-546100">
              <a:lnSpc>
                <a:spcPct val="100000"/>
              </a:lnSpc>
              <a:buAutoNum type="arabicPeriod"/>
              <a:tabLst>
                <a:tab pos="558800" algn="l"/>
              </a:tabLst>
            </a:pPr>
            <a:r>
              <a:rPr sz="1400" b="1" dirty="0">
                <a:latin typeface="黑体" panose="02010609060101010101" charset="-122"/>
                <a:cs typeface="黑体" panose="02010609060101010101" charset="-122"/>
              </a:rPr>
              <a:t>M</a:t>
            </a:r>
            <a:r>
              <a:rPr sz="1400" b="1" dirty="0">
                <a:latin typeface="黑体" panose="02010609060101010101" charset="-122"/>
                <a:cs typeface="黑体" panose="02010609060101010101" charset="-122"/>
              </a:rPr>
              <a:t>ySQL</a:t>
            </a:r>
            <a:r>
              <a:rPr sz="1400" b="1" spc="-370" dirty="0">
                <a:latin typeface="黑体" panose="02010609060101010101" charset="-122"/>
                <a:cs typeface="黑体" panose="02010609060101010101" charset="-122"/>
              </a:rPr>
              <a:t> </a:t>
            </a:r>
            <a:r>
              <a:rPr sz="1400" b="1" spc="-10" dirty="0">
                <a:latin typeface="黑体" panose="02010609060101010101" charset="-122"/>
                <a:cs typeface="黑体" panose="02010609060101010101" charset="-122"/>
              </a:rPr>
              <a:t>数据</a:t>
            </a:r>
            <a:r>
              <a:rPr sz="1400" b="1" spc="-5" dirty="0">
                <a:latin typeface="黑体" panose="02010609060101010101" charset="-122"/>
                <a:cs typeface="黑体" panose="02010609060101010101" charset="-122"/>
              </a:rPr>
              <a:t>库</a:t>
            </a:r>
            <a:endParaRPr sz="1400">
              <a:latin typeface="黑体" panose="02010609060101010101" charset="-122"/>
              <a:cs typeface="黑体" panose="02010609060101010101" charset="-122"/>
            </a:endParaRPr>
          </a:p>
          <a:p>
            <a:pPr marL="12700" marR="36195" indent="304800">
              <a:lnSpc>
                <a:spcPct val="163000"/>
              </a:lnSpc>
              <a:spcBef>
                <a:spcPts val="275"/>
              </a:spcBef>
            </a:pPr>
            <a:r>
              <a:rPr sz="1200" dirty="0">
                <a:latin typeface="宋体" panose="02010600030101010101" pitchFamily="2" charset="-122"/>
                <a:cs typeface="宋体" panose="02010600030101010101" pitchFamily="2" charset="-122"/>
              </a:rPr>
              <a:t>MySql</a:t>
            </a:r>
            <a:r>
              <a:rPr sz="1200" spc="-4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是关系型数据库的代表之一，其改变了将全部的数据存放在一个“仓库” </a:t>
            </a:r>
            <a:r>
              <a:rPr sz="1200" spc="10" dirty="0">
                <a:latin typeface="宋体" panose="02010600030101010101" pitchFamily="2" charset="-122"/>
                <a:cs typeface="宋体" panose="02010600030101010101" pitchFamily="2" charset="-122"/>
              </a:rPr>
              <a:t>中</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策略，</a:t>
            </a:r>
            <a:r>
              <a:rPr sz="1200" spc="20" dirty="0">
                <a:latin typeface="宋体" panose="02010600030101010101" pitchFamily="2" charset="-122"/>
                <a:cs typeface="宋体" panose="02010600030101010101" pitchFamily="2" charset="-122"/>
              </a:rPr>
              <a:t>直</a:t>
            </a:r>
            <a:r>
              <a:rPr sz="1200" spc="10" dirty="0">
                <a:latin typeface="宋体" panose="02010600030101010101" pitchFamily="2" charset="-122"/>
                <a:cs typeface="宋体" panose="02010600030101010101" pitchFamily="2" charset="-122"/>
              </a:rPr>
              <a:t>接把</a:t>
            </a:r>
            <a:r>
              <a:rPr sz="1200" spc="20" dirty="0">
                <a:latin typeface="宋体" panose="02010600030101010101" pitchFamily="2" charset="-122"/>
                <a:cs typeface="宋体" panose="02010600030101010101" pitchFamily="2" charset="-122"/>
              </a:rPr>
              <a:t>数</a:t>
            </a:r>
            <a:r>
              <a:rPr sz="1200" spc="10" dirty="0">
                <a:latin typeface="宋体" panose="02010600030101010101" pitchFamily="2" charset="-122"/>
                <a:cs typeface="宋体" panose="02010600030101010101" pitchFamily="2" charset="-122"/>
              </a:rPr>
              <a:t>据存储</a:t>
            </a:r>
            <a:r>
              <a:rPr sz="1200" spc="20" dirty="0">
                <a:latin typeface="宋体" panose="02010600030101010101" pitchFamily="2" charset="-122"/>
                <a:cs typeface="宋体" panose="02010600030101010101" pitchFamily="2" charset="-122"/>
              </a:rPr>
              <a:t>在</a:t>
            </a:r>
            <a:r>
              <a:rPr sz="1200" spc="10" dirty="0">
                <a:latin typeface="宋体" panose="02010600030101010101" pitchFamily="2" charset="-122"/>
                <a:cs typeface="宋体" panose="02010600030101010101" pitchFamily="2" charset="-122"/>
              </a:rPr>
              <a:t>不同</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数据表</a:t>
            </a:r>
            <a:r>
              <a:rPr sz="1200" spc="20" dirty="0">
                <a:latin typeface="宋体" panose="02010600030101010101" pitchFamily="2" charset="-122"/>
                <a:cs typeface="宋体" panose="02010600030101010101" pitchFamily="2" charset="-122"/>
              </a:rPr>
              <a:t>中</a:t>
            </a:r>
            <a:r>
              <a:rPr sz="1200" spc="10" dirty="0">
                <a:latin typeface="宋体" panose="02010600030101010101" pitchFamily="2" charset="-122"/>
                <a:cs typeface="宋体" panose="02010600030101010101" pitchFamily="2" charset="-122"/>
              </a:rPr>
              <a:t>，在</a:t>
            </a:r>
            <a:r>
              <a:rPr sz="1200" spc="20" dirty="0">
                <a:latin typeface="宋体" panose="02010600030101010101" pitchFamily="2" charset="-122"/>
                <a:cs typeface="宋体" panose="02010600030101010101" pitchFamily="2" charset="-122"/>
              </a:rPr>
              <a:t>数</a:t>
            </a:r>
            <a:r>
              <a:rPr sz="1200" spc="10" dirty="0">
                <a:latin typeface="宋体" panose="02010600030101010101" pitchFamily="2" charset="-122"/>
                <a:cs typeface="宋体" panose="02010600030101010101" pitchFamily="2" charset="-122"/>
              </a:rPr>
              <a:t>据库中</a:t>
            </a:r>
            <a:r>
              <a:rPr sz="1200" spc="20" dirty="0">
                <a:latin typeface="宋体" panose="02010600030101010101" pitchFamily="2" charset="-122"/>
                <a:cs typeface="宋体" panose="02010600030101010101" pitchFamily="2" charset="-122"/>
              </a:rPr>
              <a:t>查</a:t>
            </a:r>
            <a:r>
              <a:rPr sz="1200" spc="10" dirty="0">
                <a:latin typeface="宋体" panose="02010600030101010101" pitchFamily="2" charset="-122"/>
                <a:cs typeface="宋体" panose="02010600030101010101" pitchFamily="2" charset="-122"/>
              </a:rPr>
              <a:t>找时</a:t>
            </a:r>
            <a:r>
              <a:rPr sz="1200" spc="20" dirty="0">
                <a:latin typeface="宋体" panose="02010600030101010101" pitchFamily="2" charset="-122"/>
                <a:cs typeface="宋体" panose="02010600030101010101" pitchFamily="2" charset="-122"/>
              </a:rPr>
              <a:t>能</a:t>
            </a:r>
            <a:r>
              <a:rPr sz="1200" spc="10" dirty="0">
                <a:latin typeface="宋体" panose="02010600030101010101" pitchFamily="2" charset="-122"/>
                <a:cs typeface="宋体" panose="02010600030101010101" pitchFamily="2" charset="-122"/>
              </a:rPr>
              <a:t>够明显</a:t>
            </a:r>
            <a:r>
              <a:rPr sz="1200" spc="20" dirty="0">
                <a:latin typeface="宋体" panose="02010600030101010101" pitchFamily="2" charset="-122"/>
                <a:cs typeface="宋体" panose="02010600030101010101" pitchFamily="2" charset="-122"/>
              </a:rPr>
              <a:t>提</a:t>
            </a:r>
            <a:r>
              <a:rPr sz="1200" spc="10" dirty="0">
                <a:latin typeface="宋体" panose="02010600030101010101" pitchFamily="2" charset="-122"/>
                <a:cs typeface="宋体" panose="02010600030101010101" pitchFamily="2" charset="-122"/>
              </a:rPr>
              <a:t>高</a:t>
            </a:r>
            <a:r>
              <a:rPr sz="1200" dirty="0">
                <a:latin typeface="宋体" panose="02010600030101010101" pitchFamily="2" charset="-122"/>
                <a:cs typeface="宋体" panose="02010600030101010101" pitchFamily="2" charset="-122"/>
              </a:rPr>
              <a:t>速 度</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并且使得数据库更加灵活</a:t>
            </a:r>
            <a:r>
              <a:rPr sz="1200" spc="-12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相较于同类型的其他关系型数据库系统</a:t>
            </a:r>
            <a:r>
              <a:rPr sz="1200" spc="-20" dirty="0">
                <a:latin typeface="宋体" panose="02010600030101010101" pitchFamily="2" charset="-122"/>
                <a:cs typeface="宋体" panose="02010600030101010101" pitchFamily="2" charset="-122"/>
              </a:rPr>
              <a:t>，MySQL</a:t>
            </a:r>
            <a:r>
              <a:rPr sz="1200" spc="-35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虽然 </a:t>
            </a:r>
            <a:r>
              <a:rPr sz="1200" spc="10" dirty="0">
                <a:latin typeface="宋体" panose="02010600030101010101" pitchFamily="2" charset="-122"/>
                <a:cs typeface="宋体" panose="02010600030101010101" pitchFamily="2" charset="-122"/>
              </a:rPr>
              <a:t>有</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些缺</a:t>
            </a:r>
            <a:r>
              <a:rPr sz="1200" spc="20" dirty="0">
                <a:latin typeface="宋体" panose="02010600030101010101" pitchFamily="2" charset="-122"/>
                <a:cs typeface="宋体" panose="02010600030101010101" pitchFamily="2" charset="-122"/>
              </a:rPr>
              <a:t>陷</a:t>
            </a:r>
            <a:r>
              <a:rPr sz="1200" spc="10" dirty="0">
                <a:latin typeface="宋体" panose="02010600030101010101" pitchFamily="2" charset="-122"/>
                <a:cs typeface="宋体" panose="02010600030101010101" pitchFamily="2" charset="-122"/>
              </a:rPr>
              <a:t>，</a:t>
            </a:r>
            <a:r>
              <a:rPr sz="1200" spc="20" dirty="0">
                <a:latin typeface="宋体" panose="02010600030101010101" pitchFamily="2" charset="-122"/>
                <a:cs typeface="宋体" panose="02010600030101010101" pitchFamily="2" charset="-122"/>
              </a:rPr>
              <a:t>但</a:t>
            </a:r>
            <a:r>
              <a:rPr sz="1200" spc="10" dirty="0">
                <a:latin typeface="宋体" panose="02010600030101010101" pitchFamily="2" charset="-122"/>
                <a:cs typeface="宋体" panose="02010600030101010101" pitchFamily="2" charset="-122"/>
              </a:rPr>
              <a:t>是由</a:t>
            </a:r>
            <a:r>
              <a:rPr sz="1200" dirty="0">
                <a:latin typeface="宋体" panose="02010600030101010101" pitchFamily="2" charset="-122"/>
                <a:cs typeface="宋体" panose="02010600030101010101" pitchFamily="2" charset="-122"/>
              </a:rPr>
              <a:t>于</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MySQL</a:t>
            </a:r>
            <a:r>
              <a:rPr sz="1200" spc="-310"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具</a:t>
            </a:r>
            <a:r>
              <a:rPr sz="1200" spc="20" dirty="0">
                <a:latin typeface="宋体" panose="02010600030101010101" pitchFamily="2" charset="-122"/>
                <a:cs typeface="宋体" panose="02010600030101010101" pitchFamily="2" charset="-122"/>
              </a:rPr>
              <a:t>有</a:t>
            </a:r>
            <a:r>
              <a:rPr sz="1200" spc="10" dirty="0">
                <a:latin typeface="宋体" panose="02010600030101010101" pitchFamily="2" charset="-122"/>
                <a:cs typeface="宋体" panose="02010600030101010101" pitchFamily="2" charset="-122"/>
              </a:rPr>
              <a:t>可移</a:t>
            </a:r>
            <a:r>
              <a:rPr sz="1200" spc="20" dirty="0">
                <a:latin typeface="宋体" panose="02010600030101010101" pitchFamily="2" charset="-122"/>
                <a:cs typeface="宋体" panose="02010600030101010101" pitchFamily="2" charset="-122"/>
              </a:rPr>
              <a:t>植</a:t>
            </a:r>
            <a:r>
              <a:rPr sz="1200" spc="10" dirty="0">
                <a:latin typeface="宋体" panose="02010600030101010101" pitchFamily="2" charset="-122"/>
                <a:cs typeface="宋体" panose="02010600030101010101" pitchFamily="2" charset="-122"/>
              </a:rPr>
              <a:t>性</a:t>
            </a:r>
            <a:r>
              <a:rPr sz="1200" spc="20" dirty="0">
                <a:latin typeface="宋体" panose="02010600030101010101" pitchFamily="2" charset="-122"/>
                <a:cs typeface="宋体" panose="02010600030101010101" pitchFamily="2" charset="-122"/>
              </a:rPr>
              <a:t>强</a:t>
            </a:r>
            <a:r>
              <a:rPr sz="1200" spc="10" dirty="0">
                <a:latin typeface="宋体" panose="02010600030101010101" pitchFamily="2" charset="-122"/>
                <a:cs typeface="宋体" panose="02010600030101010101" pitchFamily="2" charset="-122"/>
              </a:rPr>
              <a:t>、成</a:t>
            </a:r>
            <a:r>
              <a:rPr sz="1200" spc="20" dirty="0">
                <a:latin typeface="宋体" panose="02010600030101010101" pitchFamily="2" charset="-122"/>
                <a:cs typeface="宋体" panose="02010600030101010101" pitchFamily="2" charset="-122"/>
              </a:rPr>
              <a:t>本</a:t>
            </a:r>
            <a:r>
              <a:rPr sz="1200" spc="10" dirty="0">
                <a:latin typeface="宋体" panose="02010600030101010101" pitchFamily="2" charset="-122"/>
                <a:cs typeface="宋体" panose="02010600030101010101" pitchFamily="2" charset="-122"/>
              </a:rPr>
              <a:t>低、</a:t>
            </a:r>
            <a:r>
              <a:rPr sz="1200" spc="20" dirty="0">
                <a:latin typeface="宋体" panose="02010600030101010101" pitchFamily="2" charset="-122"/>
                <a:cs typeface="宋体" panose="02010600030101010101" pitchFamily="2" charset="-122"/>
              </a:rPr>
              <a:t>速</a:t>
            </a:r>
            <a:r>
              <a:rPr sz="1200" spc="10" dirty="0">
                <a:latin typeface="宋体" panose="02010600030101010101" pitchFamily="2" charset="-122"/>
                <a:cs typeface="宋体" panose="02010600030101010101" pitchFamily="2" charset="-122"/>
              </a:rPr>
              <a:t>度快</a:t>
            </a:r>
            <a:r>
              <a:rPr sz="1200" spc="20" dirty="0">
                <a:latin typeface="宋体" panose="02010600030101010101" pitchFamily="2" charset="-122"/>
                <a:cs typeface="宋体" panose="02010600030101010101" pitchFamily="2" charset="-122"/>
              </a:rPr>
              <a:t>等</a:t>
            </a:r>
            <a:r>
              <a:rPr sz="1200" spc="10" dirty="0">
                <a:latin typeface="宋体" panose="02010600030101010101" pitchFamily="2" charset="-122"/>
                <a:cs typeface="宋体" panose="02010600030101010101" pitchFamily="2" charset="-122"/>
              </a:rPr>
              <a:t>等</a:t>
            </a:r>
            <a:r>
              <a:rPr sz="1200" spc="20" dirty="0">
                <a:latin typeface="宋体" panose="02010600030101010101" pitchFamily="2" charset="-122"/>
                <a:cs typeface="宋体" panose="02010600030101010101" pitchFamily="2" charset="-122"/>
              </a:rPr>
              <a:t>特</a:t>
            </a:r>
            <a:r>
              <a:rPr sz="1200" spc="10" dirty="0">
                <a:latin typeface="宋体" panose="02010600030101010101" pitchFamily="2" charset="-122"/>
                <a:cs typeface="宋体" panose="02010600030101010101" pitchFamily="2" charset="-122"/>
              </a:rPr>
              <a:t>点，</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般</a:t>
            </a:r>
            <a:r>
              <a:rPr sz="1200" dirty="0">
                <a:latin typeface="宋体" panose="02010600030101010101" pitchFamily="2" charset="-122"/>
                <a:cs typeface="宋体" panose="02010600030101010101" pitchFamily="2" charset="-122"/>
              </a:rPr>
              <a:t>在 开发中通常应用于中小型的</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web</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系统。</a:t>
            </a:r>
            <a:endParaRPr sz="1200">
              <a:latin typeface="宋体" panose="02010600030101010101" pitchFamily="2" charset="-122"/>
              <a:cs typeface="宋体" panose="02010600030101010101" pitchFamily="2" charset="-122"/>
            </a:endParaRPr>
          </a:p>
          <a:p>
            <a:pPr>
              <a:lnSpc>
                <a:spcPct val="100000"/>
              </a:lnSpc>
              <a:spcBef>
                <a:spcPts val="15"/>
              </a:spcBef>
            </a:pPr>
            <a:endParaRPr sz="900">
              <a:latin typeface="宋体" panose="02010600030101010101" pitchFamily="2" charset="-122"/>
              <a:cs typeface="宋体" panose="02010600030101010101" pitchFamily="2" charset="-122"/>
            </a:endParaRPr>
          </a:p>
          <a:p>
            <a:pPr marL="558165" lvl="2" indent="-546100">
              <a:lnSpc>
                <a:spcPct val="100000"/>
              </a:lnSpc>
              <a:buAutoNum type="arabicPeriod" startAt="2"/>
              <a:tabLst>
                <a:tab pos="558800" algn="l"/>
              </a:tabLst>
            </a:pPr>
            <a:r>
              <a:rPr sz="1400" b="1" dirty="0">
                <a:latin typeface="黑体" panose="02010609060101010101" charset="-122"/>
                <a:cs typeface="黑体" panose="02010609060101010101" charset="-122"/>
              </a:rPr>
              <a:t>I</a:t>
            </a:r>
            <a:r>
              <a:rPr sz="1400" b="1" dirty="0">
                <a:latin typeface="黑体" panose="02010609060101010101" charset="-122"/>
                <a:cs typeface="黑体" panose="02010609060101010101" charset="-122"/>
              </a:rPr>
              <a:t>DEA</a:t>
            </a:r>
            <a:endParaRPr sz="1400">
              <a:latin typeface="黑体" panose="02010609060101010101" charset="-122"/>
              <a:cs typeface="黑体" panose="02010609060101010101" charset="-122"/>
            </a:endParaRPr>
          </a:p>
          <a:p>
            <a:pPr marL="12700" marR="5080" indent="304800">
              <a:lnSpc>
                <a:spcPct val="163000"/>
              </a:lnSpc>
              <a:spcBef>
                <a:spcPts val="270"/>
              </a:spcBef>
            </a:pPr>
            <a:r>
              <a:rPr sz="1200" dirty="0">
                <a:latin typeface="宋体" panose="02010600030101010101" pitchFamily="2" charset="-122"/>
                <a:cs typeface="宋体" panose="02010600030101010101" pitchFamily="2" charset="-122"/>
              </a:rPr>
              <a:t>众所周知</a:t>
            </a:r>
            <a:r>
              <a:rPr sz="1200" spc="-100" dirty="0">
                <a:latin typeface="宋体" panose="02010600030101010101" pitchFamily="2" charset="-122"/>
                <a:cs typeface="宋体" panose="02010600030101010101" pitchFamily="2" charset="-122"/>
              </a:rPr>
              <a:t>，IDEA</a:t>
            </a:r>
            <a:r>
              <a:rPr sz="1200" spc="-3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是</a:t>
            </a:r>
            <a:r>
              <a:rPr sz="1200" spc="-3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java</a:t>
            </a:r>
            <a:r>
              <a:rPr sz="1200" spc="-32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开发的过程中的常用软件</a:t>
            </a:r>
            <a:r>
              <a:rPr sz="1200" spc="-48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简化了开发人员在编写代码、 </a:t>
            </a:r>
            <a:r>
              <a:rPr sz="1200" spc="10" dirty="0">
                <a:latin typeface="宋体" panose="02010600030101010101" pitchFamily="2" charset="-122"/>
                <a:cs typeface="宋体" panose="02010600030101010101" pitchFamily="2" charset="-122"/>
              </a:rPr>
              <a:t>测</a:t>
            </a:r>
            <a:r>
              <a:rPr sz="1200" spc="20" dirty="0">
                <a:latin typeface="宋体" panose="02010600030101010101" pitchFamily="2" charset="-122"/>
                <a:cs typeface="宋体" panose="02010600030101010101" pitchFamily="2" charset="-122"/>
              </a:rPr>
              <a:t>试</a:t>
            </a:r>
            <a:r>
              <a:rPr sz="1200" spc="10" dirty="0">
                <a:latin typeface="宋体" panose="02010600030101010101" pitchFamily="2" charset="-122"/>
                <a:cs typeface="宋体" panose="02010600030101010101" pitchFamily="2" charset="-122"/>
              </a:rPr>
              <a:t>阶段的</a:t>
            </a:r>
            <a:r>
              <a:rPr sz="1200" spc="20" dirty="0">
                <a:latin typeface="宋体" panose="02010600030101010101" pitchFamily="2" charset="-122"/>
                <a:cs typeface="宋体" panose="02010600030101010101" pitchFamily="2" charset="-122"/>
              </a:rPr>
              <a:t>工</a:t>
            </a:r>
            <a:r>
              <a:rPr sz="1200" spc="10" dirty="0">
                <a:latin typeface="宋体" panose="02010600030101010101" pitchFamily="2" charset="-122"/>
                <a:cs typeface="宋体" panose="02010600030101010101" pitchFamily="2" charset="-122"/>
              </a:rPr>
              <a:t>作，</a:t>
            </a:r>
            <a:r>
              <a:rPr sz="1200" spc="20" dirty="0">
                <a:latin typeface="宋体" panose="02010600030101010101" pitchFamily="2" charset="-122"/>
                <a:cs typeface="宋体" panose="02010600030101010101" pitchFamily="2" charset="-122"/>
              </a:rPr>
              <a:t>作</a:t>
            </a:r>
            <a:r>
              <a:rPr sz="1200" spc="10" dirty="0">
                <a:latin typeface="宋体" panose="02010600030101010101" pitchFamily="2" charset="-122"/>
                <a:cs typeface="宋体" panose="02010600030101010101" pitchFamily="2" charset="-122"/>
              </a:rPr>
              <a:t>为一个</a:t>
            </a:r>
            <a:r>
              <a:rPr sz="1200" spc="20" dirty="0">
                <a:latin typeface="宋体" panose="02010600030101010101" pitchFamily="2" charset="-122"/>
                <a:cs typeface="宋体" panose="02010600030101010101" pitchFamily="2" charset="-122"/>
              </a:rPr>
              <a:t>拥</a:t>
            </a:r>
            <a:r>
              <a:rPr sz="1200" spc="10" dirty="0">
                <a:latin typeface="宋体" panose="02010600030101010101" pitchFamily="2" charset="-122"/>
                <a:cs typeface="宋体" panose="02010600030101010101" pitchFamily="2" charset="-122"/>
              </a:rPr>
              <a:t>有许</a:t>
            </a:r>
            <a:r>
              <a:rPr sz="1200" spc="20" dirty="0">
                <a:latin typeface="宋体" panose="02010600030101010101" pitchFamily="2" charset="-122"/>
                <a:cs typeface="宋体" panose="02010600030101010101" pitchFamily="2" charset="-122"/>
              </a:rPr>
              <a:t>多</a:t>
            </a:r>
            <a:r>
              <a:rPr sz="1200" spc="10" dirty="0">
                <a:latin typeface="宋体" panose="02010600030101010101" pitchFamily="2" charset="-122"/>
                <a:cs typeface="宋体" panose="02010600030101010101" pitchFamily="2" charset="-122"/>
              </a:rPr>
              <a:t>的插件</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自由</a:t>
            </a:r>
            <a:r>
              <a:rPr sz="1200" spc="20" dirty="0">
                <a:latin typeface="宋体" panose="02010600030101010101" pitchFamily="2" charset="-122"/>
                <a:cs typeface="宋体" panose="02010600030101010101" pitchFamily="2" charset="-122"/>
              </a:rPr>
              <a:t>集</a:t>
            </a:r>
            <a:r>
              <a:rPr sz="1200" spc="10" dirty="0">
                <a:latin typeface="宋体" panose="02010600030101010101" pitchFamily="2" charset="-122"/>
                <a:cs typeface="宋体" panose="02010600030101010101" pitchFamily="2" charset="-122"/>
              </a:rPr>
              <a:t>成开发</a:t>
            </a:r>
            <a:r>
              <a:rPr sz="1200" spc="20" dirty="0">
                <a:latin typeface="宋体" panose="02010600030101010101" pitchFamily="2" charset="-122"/>
                <a:cs typeface="宋体" panose="02010600030101010101" pitchFamily="2" charset="-122"/>
              </a:rPr>
              <a:t>环</a:t>
            </a:r>
            <a:r>
              <a:rPr sz="1200" spc="10" dirty="0">
                <a:latin typeface="宋体" panose="02010600030101010101" pitchFamily="2" charset="-122"/>
                <a:cs typeface="宋体" panose="02010600030101010101" pitchFamily="2" charset="-122"/>
              </a:rPr>
              <a:t>境，</a:t>
            </a:r>
            <a:r>
              <a:rPr sz="1200" spc="20" dirty="0">
                <a:latin typeface="宋体" panose="02010600030101010101" pitchFamily="2" charset="-122"/>
                <a:cs typeface="宋体" panose="02010600030101010101" pitchFamily="2" charset="-122"/>
              </a:rPr>
              <a:t>通</a:t>
            </a:r>
            <a:r>
              <a:rPr sz="1200" spc="10" dirty="0">
                <a:latin typeface="宋体" panose="02010600030101010101" pitchFamily="2" charset="-122"/>
                <a:cs typeface="宋体" panose="02010600030101010101" pitchFamily="2" charset="-122"/>
              </a:rPr>
              <a:t>过各种</a:t>
            </a:r>
            <a:r>
              <a:rPr sz="1200" spc="20" dirty="0">
                <a:latin typeface="宋体" panose="02010600030101010101" pitchFamily="2" charset="-122"/>
                <a:cs typeface="宋体" panose="02010600030101010101" pitchFamily="2" charset="-122"/>
              </a:rPr>
              <a:t>插</a:t>
            </a:r>
            <a:r>
              <a:rPr sz="1200" spc="10" dirty="0">
                <a:latin typeface="宋体" panose="02010600030101010101" pitchFamily="2" charset="-122"/>
                <a:cs typeface="宋体" panose="02010600030101010101" pitchFamily="2" charset="-122"/>
              </a:rPr>
              <a:t>件</a:t>
            </a:r>
            <a:r>
              <a:rPr sz="1200" dirty="0">
                <a:latin typeface="宋体" panose="02010600030101010101" pitchFamily="2" charset="-122"/>
                <a:cs typeface="宋体" panose="02010600030101010101" pitchFamily="2" charset="-122"/>
              </a:rPr>
              <a:t>可 以拓展其功能，其相比于其他的</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IDE</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更加具有更高的灵活性。</a:t>
            </a:r>
            <a:endParaRPr sz="1200">
              <a:latin typeface="宋体" panose="02010600030101010101" pitchFamily="2" charset="-122"/>
              <a:cs typeface="宋体" panose="02010600030101010101" pitchFamily="2" charset="-122"/>
            </a:endParaRPr>
          </a:p>
          <a:p>
            <a:pPr marL="375285" lvl="1" indent="-363220">
              <a:lnSpc>
                <a:spcPct val="100000"/>
              </a:lnSpc>
              <a:spcBef>
                <a:spcPts val="1040"/>
              </a:spcBef>
              <a:buAutoNum type="arabicPeriod" startAt="3"/>
              <a:tabLst>
                <a:tab pos="375920" algn="l"/>
              </a:tabLst>
            </a:pPr>
            <a:r>
              <a:rPr sz="1600" b="1" spc="-5" dirty="0">
                <a:latin typeface="黑体" panose="02010609060101010101" charset="-122"/>
                <a:cs typeface="黑体" panose="02010609060101010101" charset="-122"/>
              </a:rPr>
              <a:t>本</a:t>
            </a:r>
            <a:r>
              <a:rPr sz="1600" b="1" spc="-5" dirty="0">
                <a:latin typeface="黑体" panose="02010609060101010101" charset="-122"/>
                <a:cs typeface="黑体" panose="02010609060101010101" charset="-122"/>
              </a:rPr>
              <a:t>章小</a:t>
            </a:r>
            <a:r>
              <a:rPr sz="1600" b="1" spc="-15" dirty="0">
                <a:latin typeface="黑体" panose="02010609060101010101" charset="-122"/>
                <a:cs typeface="黑体" panose="02010609060101010101" charset="-122"/>
              </a:rPr>
              <a:t>结</a:t>
            </a:r>
            <a:endParaRPr sz="1600">
              <a:latin typeface="黑体" panose="02010609060101010101" charset="-122"/>
              <a:cs typeface="黑体" panose="02010609060101010101" charset="-122"/>
            </a:endParaRPr>
          </a:p>
          <a:p>
            <a:pPr marL="12700" marR="5080" indent="304800">
              <a:lnSpc>
                <a:spcPct val="163000"/>
              </a:lnSpc>
              <a:spcBef>
                <a:spcPts val="160"/>
              </a:spcBef>
            </a:pPr>
            <a:r>
              <a:rPr sz="1200" dirty="0">
                <a:latin typeface="宋体" panose="02010600030101010101" pitchFamily="2" charset="-122"/>
                <a:cs typeface="宋体" panose="02010600030101010101" pitchFamily="2" charset="-122"/>
              </a:rPr>
              <a:t>本章主要介绍</a:t>
            </a:r>
            <a:r>
              <a:rPr sz="1200" spc="180" dirty="0">
                <a:latin typeface="宋体" panose="02010600030101010101" pitchFamily="2" charset="-122"/>
                <a:cs typeface="宋体" panose="02010600030101010101" pitchFamily="2" charset="-122"/>
              </a:rPr>
              <a:t>了</a:t>
            </a:r>
            <a:r>
              <a:rPr sz="1200" dirty="0">
                <a:latin typeface="宋体" panose="02010600030101010101" pitchFamily="2" charset="-122"/>
                <a:cs typeface="宋体" panose="02010600030101010101" pitchFamily="2" charset="-122"/>
              </a:rPr>
              <a:t>Vlog</a:t>
            </a:r>
            <a:r>
              <a:rPr sz="1200" spc="-5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共享平台所用的主要的框架</a:t>
            </a:r>
            <a:r>
              <a:rPr sz="1200" spc="-60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本系统后端采</a:t>
            </a:r>
            <a:r>
              <a:rPr sz="1200" spc="180" dirty="0">
                <a:latin typeface="宋体" panose="02010600030101010101" pitchFamily="2" charset="-122"/>
                <a:cs typeface="宋体" panose="02010600030101010101" pitchFamily="2" charset="-122"/>
              </a:rPr>
              <a:t>用</a:t>
            </a:r>
            <a:r>
              <a:rPr sz="1200" dirty="0">
                <a:latin typeface="宋体" panose="02010600030101010101" pitchFamily="2" charset="-122"/>
                <a:cs typeface="宋体" panose="02010600030101010101" pitchFamily="2" charset="-122"/>
              </a:rPr>
              <a:t>SpringBoot， 前端采取</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Vue</a:t>
            </a:r>
            <a:r>
              <a:rPr sz="1200" spc="-3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框架</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并在后端利用</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Java</a:t>
            </a:r>
            <a:r>
              <a:rPr sz="1200" spc="-3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语言进行开发</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利用</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MyBatis</a:t>
            </a:r>
            <a:r>
              <a:rPr sz="1200" spc="-31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框架进行数据 交互，数据库系统选取</a:t>
            </a:r>
            <a:r>
              <a:rPr sz="1200" spc="-30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MySQL</a:t>
            </a:r>
            <a:r>
              <a:rPr sz="1200" spc="-30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数据库系统。</a:t>
            </a:r>
            <a:endParaRPr sz="1200">
              <a:latin typeface="宋体" panose="02010600030101010101" pitchFamily="2" charset="-122"/>
              <a:cs typeface="宋体" panose="02010600030101010101" pitchFamily="2" charset="-122"/>
            </a:endParaRPr>
          </a:p>
        </p:txBody>
      </p:sp>
      <p:sp>
        <p:nvSpPr>
          <p:cNvPr id="4" name="object 4"/>
          <p:cNvSpPr txBox="1"/>
          <p:nvPr/>
        </p:nvSpPr>
        <p:spPr>
          <a:xfrm>
            <a:off x="3446779" y="9919140"/>
            <a:ext cx="981075" cy="155575"/>
          </a:xfrm>
          <a:prstGeom prst="rect">
            <a:avLst/>
          </a:prstGeom>
        </p:spPr>
        <p:txBody>
          <a:bodyPr vert="horz" wrap="square" lIns="0" tIns="0" rIns="0" bIns="0" rtlCol="0">
            <a:spAutoFit/>
          </a:bodyPr>
          <a:lstStyle/>
          <a:p>
            <a:pPr marL="12700">
              <a:lnSpc>
                <a:spcPts val="1075"/>
              </a:lnSpc>
            </a:pPr>
            <a:r>
              <a:rPr sz="900" dirty="0">
                <a:latin typeface="宋体" panose="02010600030101010101" pitchFamily="2" charset="-122"/>
                <a:cs typeface="宋体" panose="02010600030101010101" pitchFamily="2" charset="-122"/>
              </a:rPr>
              <a:t>第</a:t>
            </a:r>
            <a:r>
              <a:rPr sz="900" spc="-15" dirty="0">
                <a:latin typeface="宋体" panose="02010600030101010101" pitchFamily="2" charset="-122"/>
                <a:cs typeface="宋体" panose="02010600030101010101" pitchFamily="2" charset="-122"/>
              </a:rPr>
              <a:t> </a:t>
            </a:r>
            <a:r>
              <a:rPr sz="900" dirty="0">
                <a:latin typeface="Calibri" panose="020F0502020204030204"/>
                <a:cs typeface="Calibri" panose="020F0502020204030204"/>
              </a:rPr>
              <a:t>7</a:t>
            </a:r>
            <a:r>
              <a:rPr sz="900" spc="15" dirty="0">
                <a:latin typeface="Calibri" panose="020F0502020204030204"/>
                <a:cs typeface="Calibri" panose="020F0502020204030204"/>
              </a:rPr>
              <a:t> </a:t>
            </a:r>
            <a:r>
              <a:rPr sz="900" spc="10" dirty="0">
                <a:latin typeface="宋体" panose="02010600030101010101" pitchFamily="2" charset="-122"/>
                <a:cs typeface="宋体" panose="02010600030101010101" pitchFamily="2" charset="-122"/>
              </a:rPr>
              <a:t>页</a:t>
            </a:r>
            <a:r>
              <a:rPr sz="900" spc="-459" dirty="0">
                <a:latin typeface="宋体" panose="02010600030101010101" pitchFamily="2" charset="-122"/>
                <a:cs typeface="宋体" panose="02010600030101010101" pitchFamily="2" charset="-122"/>
              </a:rPr>
              <a:t>，</a:t>
            </a:r>
            <a:r>
              <a:rPr sz="900" dirty="0">
                <a:latin typeface="宋体" panose="02010600030101010101" pitchFamily="2" charset="-122"/>
                <a:cs typeface="宋体" panose="02010600030101010101" pitchFamily="2" charset="-122"/>
              </a:rPr>
              <a:t>共</a:t>
            </a:r>
            <a:r>
              <a:rPr sz="900" spc="-30" dirty="0">
                <a:latin typeface="宋体" panose="02010600030101010101" pitchFamily="2" charset="-122"/>
                <a:cs typeface="宋体" panose="02010600030101010101" pitchFamily="2" charset="-122"/>
              </a:rPr>
              <a:t> </a:t>
            </a:r>
            <a:r>
              <a:rPr sz="900" spc="-5" dirty="0">
                <a:latin typeface="Calibri" panose="020F0502020204030204"/>
                <a:cs typeface="Calibri" panose="020F0502020204030204"/>
              </a:rPr>
              <a:t>64</a:t>
            </a:r>
            <a:r>
              <a:rPr sz="900" spc="30" dirty="0">
                <a:latin typeface="Calibri" panose="020F0502020204030204"/>
                <a:cs typeface="Calibri" panose="020F0502020204030204"/>
              </a:rPr>
              <a:t> </a:t>
            </a:r>
            <a:r>
              <a:rPr sz="900" dirty="0">
                <a:latin typeface="宋体" panose="02010600030101010101" pitchFamily="2" charset="-122"/>
                <a:cs typeface="宋体" panose="02010600030101010101" pitchFamily="2" charset="-122"/>
              </a:rPr>
              <a:t>页</a:t>
            </a:r>
            <a:endParaRPr sz="900">
              <a:latin typeface="宋体" panose="02010600030101010101" pitchFamily="2"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9704" y="528955"/>
            <a:ext cx="139700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宋体" panose="02010600030101010101" pitchFamily="2" charset="-122"/>
                <a:cs typeface="宋体" panose="02010600030101010101" pitchFamily="2" charset="-122"/>
              </a:rPr>
              <a:t>南华大学船山学院毕业设计</a:t>
            </a:r>
            <a:endParaRPr sz="900">
              <a:latin typeface="宋体" panose="02010600030101010101" pitchFamily="2" charset="-122"/>
              <a:cs typeface="宋体" panose="02010600030101010101" pitchFamily="2" charset="-122"/>
            </a:endParaRPr>
          </a:p>
        </p:txBody>
      </p:sp>
      <p:sp>
        <p:nvSpPr>
          <p:cNvPr id="3" name="object 3"/>
          <p:cNvSpPr/>
          <p:nvPr/>
        </p:nvSpPr>
        <p:spPr>
          <a:xfrm>
            <a:off x="1141094" y="701040"/>
            <a:ext cx="5554980" cy="9525"/>
          </a:xfrm>
          <a:custGeom>
            <a:avLst/>
            <a:gdLst/>
            <a:ahLst/>
            <a:cxnLst/>
            <a:rect l="l" t="t" r="r" b="b"/>
            <a:pathLst>
              <a:path w="5554980" h="9525">
                <a:moveTo>
                  <a:pt x="5554980" y="9143"/>
                </a:moveTo>
                <a:lnTo>
                  <a:pt x="0" y="9143"/>
                </a:lnTo>
                <a:lnTo>
                  <a:pt x="0" y="0"/>
                </a:lnTo>
                <a:lnTo>
                  <a:pt x="5554980" y="0"/>
                </a:lnTo>
                <a:lnTo>
                  <a:pt x="5554980" y="9143"/>
                </a:lnTo>
                <a:close/>
              </a:path>
            </a:pathLst>
          </a:custGeom>
          <a:solidFill>
            <a:srgbClr val="000000"/>
          </a:solidFill>
        </p:spPr>
        <p:txBody>
          <a:bodyPr wrap="square" lIns="0" tIns="0" rIns="0" bIns="0" rtlCol="0"/>
          <a:lstStyle/>
          <a:p/>
        </p:txBody>
      </p:sp>
      <p:sp>
        <p:nvSpPr>
          <p:cNvPr id="4" name="object 4"/>
          <p:cNvSpPr txBox="1"/>
          <p:nvPr/>
        </p:nvSpPr>
        <p:spPr>
          <a:xfrm>
            <a:off x="2427223" y="1012190"/>
            <a:ext cx="2981960" cy="268605"/>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黑体" panose="02010609060101010101" charset="-122"/>
                <a:cs typeface="黑体" panose="02010609060101010101" charset="-122"/>
              </a:rPr>
              <a:t>第三</a:t>
            </a:r>
            <a:r>
              <a:rPr sz="1600" b="1" spc="-15" dirty="0">
                <a:latin typeface="黑体" panose="02010609060101010101" charset="-122"/>
                <a:cs typeface="黑体" panose="02010609060101010101" charset="-122"/>
              </a:rPr>
              <a:t>章</a:t>
            </a:r>
            <a:r>
              <a:rPr sz="1600" b="1" spc="-50" dirty="0">
                <a:latin typeface="黑体" panose="02010609060101010101" charset="-122"/>
                <a:cs typeface="黑体" panose="02010609060101010101" charset="-122"/>
              </a:rPr>
              <a:t> </a:t>
            </a:r>
            <a:r>
              <a:rPr sz="1600" b="1" spc="-5" dirty="0">
                <a:latin typeface="黑体" panose="02010609060101010101" charset="-122"/>
                <a:cs typeface="黑体" panose="02010609060101010101" charset="-122"/>
              </a:rPr>
              <a:t>系</a:t>
            </a:r>
            <a:r>
              <a:rPr sz="1600" b="1" spc="-5" dirty="0">
                <a:latin typeface="黑体" panose="02010609060101010101" charset="-122"/>
                <a:cs typeface="黑体" panose="02010609060101010101" charset="-122"/>
              </a:rPr>
              <a:t>统需</a:t>
            </a:r>
            <a:r>
              <a:rPr sz="1600" b="1" spc="-15" dirty="0">
                <a:latin typeface="黑体" panose="02010609060101010101" charset="-122"/>
                <a:cs typeface="黑体" panose="02010609060101010101" charset="-122"/>
              </a:rPr>
              <a:t>求</a:t>
            </a:r>
            <a:r>
              <a:rPr sz="1600" b="1" spc="-5" dirty="0">
                <a:latin typeface="黑体" panose="02010609060101010101" charset="-122"/>
                <a:cs typeface="黑体" panose="02010609060101010101" charset="-122"/>
              </a:rPr>
              <a:t>分析与概要设</a:t>
            </a:r>
            <a:r>
              <a:rPr sz="1600" b="1" spc="-15" dirty="0">
                <a:latin typeface="黑体" panose="02010609060101010101" charset="-122"/>
                <a:cs typeface="黑体" panose="02010609060101010101" charset="-122"/>
              </a:rPr>
              <a:t>计</a:t>
            </a:r>
            <a:endParaRPr sz="1600">
              <a:latin typeface="黑体" panose="02010609060101010101" charset="-122"/>
              <a:cs typeface="黑体" panose="02010609060101010101" charset="-122"/>
            </a:endParaRPr>
          </a:p>
        </p:txBody>
      </p:sp>
      <p:sp>
        <p:nvSpPr>
          <p:cNvPr id="6" name="object 6"/>
          <p:cNvSpPr txBox="1"/>
          <p:nvPr/>
        </p:nvSpPr>
        <p:spPr>
          <a:xfrm>
            <a:off x="3446779" y="9919140"/>
            <a:ext cx="981075" cy="155575"/>
          </a:xfrm>
          <a:prstGeom prst="rect">
            <a:avLst/>
          </a:prstGeom>
        </p:spPr>
        <p:txBody>
          <a:bodyPr vert="horz" wrap="square" lIns="0" tIns="0" rIns="0" bIns="0" rtlCol="0">
            <a:spAutoFit/>
          </a:bodyPr>
          <a:lstStyle/>
          <a:p>
            <a:pPr marL="12700">
              <a:lnSpc>
                <a:spcPts val="1075"/>
              </a:lnSpc>
            </a:pPr>
            <a:r>
              <a:rPr sz="900" dirty="0">
                <a:latin typeface="宋体" panose="02010600030101010101" pitchFamily="2" charset="-122"/>
                <a:cs typeface="宋体" panose="02010600030101010101" pitchFamily="2" charset="-122"/>
              </a:rPr>
              <a:t>第</a:t>
            </a:r>
            <a:r>
              <a:rPr sz="900" spc="-15" dirty="0">
                <a:latin typeface="宋体" panose="02010600030101010101" pitchFamily="2" charset="-122"/>
                <a:cs typeface="宋体" panose="02010600030101010101" pitchFamily="2" charset="-122"/>
              </a:rPr>
              <a:t> </a:t>
            </a:r>
            <a:r>
              <a:rPr sz="900" dirty="0">
                <a:latin typeface="Calibri" panose="020F0502020204030204"/>
                <a:cs typeface="Calibri" panose="020F0502020204030204"/>
              </a:rPr>
              <a:t>8</a:t>
            </a:r>
            <a:r>
              <a:rPr sz="900" spc="15" dirty="0">
                <a:latin typeface="Calibri" panose="020F0502020204030204"/>
                <a:cs typeface="Calibri" panose="020F0502020204030204"/>
              </a:rPr>
              <a:t> </a:t>
            </a:r>
            <a:r>
              <a:rPr sz="900" spc="10" dirty="0">
                <a:latin typeface="宋体" panose="02010600030101010101" pitchFamily="2" charset="-122"/>
                <a:cs typeface="宋体" panose="02010600030101010101" pitchFamily="2" charset="-122"/>
              </a:rPr>
              <a:t>页</a:t>
            </a:r>
            <a:r>
              <a:rPr sz="900" spc="-459" dirty="0">
                <a:latin typeface="宋体" panose="02010600030101010101" pitchFamily="2" charset="-122"/>
                <a:cs typeface="宋体" panose="02010600030101010101" pitchFamily="2" charset="-122"/>
              </a:rPr>
              <a:t>，</a:t>
            </a:r>
            <a:r>
              <a:rPr sz="900" dirty="0">
                <a:latin typeface="宋体" panose="02010600030101010101" pitchFamily="2" charset="-122"/>
                <a:cs typeface="宋体" panose="02010600030101010101" pitchFamily="2" charset="-122"/>
              </a:rPr>
              <a:t>共</a:t>
            </a:r>
            <a:r>
              <a:rPr sz="900" spc="-30" dirty="0">
                <a:latin typeface="宋体" panose="02010600030101010101" pitchFamily="2" charset="-122"/>
                <a:cs typeface="宋体" panose="02010600030101010101" pitchFamily="2" charset="-122"/>
              </a:rPr>
              <a:t> </a:t>
            </a:r>
            <a:r>
              <a:rPr sz="900" spc="-5" dirty="0">
                <a:latin typeface="Calibri" panose="020F0502020204030204"/>
                <a:cs typeface="Calibri" panose="020F0502020204030204"/>
              </a:rPr>
              <a:t>64</a:t>
            </a:r>
            <a:r>
              <a:rPr sz="900" spc="30" dirty="0">
                <a:latin typeface="Calibri" panose="020F0502020204030204"/>
                <a:cs typeface="Calibri" panose="020F0502020204030204"/>
              </a:rPr>
              <a:t> </a:t>
            </a:r>
            <a:r>
              <a:rPr sz="900" dirty="0">
                <a:latin typeface="宋体" panose="02010600030101010101" pitchFamily="2" charset="-122"/>
                <a:cs typeface="宋体" panose="02010600030101010101" pitchFamily="2" charset="-122"/>
              </a:rPr>
              <a:t>页</a:t>
            </a:r>
            <a:endParaRPr sz="900">
              <a:latin typeface="宋体" panose="02010600030101010101" pitchFamily="2" charset="-122"/>
              <a:cs typeface="宋体" panose="02010600030101010101" pitchFamily="2" charset="-122"/>
            </a:endParaRPr>
          </a:p>
        </p:txBody>
      </p:sp>
      <p:sp>
        <p:nvSpPr>
          <p:cNvPr id="5" name="object 5"/>
          <p:cNvSpPr txBox="1"/>
          <p:nvPr/>
        </p:nvSpPr>
        <p:spPr>
          <a:xfrm>
            <a:off x="1128775" y="1745233"/>
            <a:ext cx="5656580" cy="7819390"/>
          </a:xfrm>
          <a:prstGeom prst="rect">
            <a:avLst/>
          </a:prstGeom>
        </p:spPr>
        <p:txBody>
          <a:bodyPr vert="horz" wrap="square" lIns="0" tIns="12065" rIns="0" bIns="0" rtlCol="0">
            <a:spAutoFit/>
          </a:bodyPr>
          <a:lstStyle/>
          <a:p>
            <a:pPr marL="375285" lvl="1" indent="-363220" algn="just">
              <a:lnSpc>
                <a:spcPct val="100000"/>
              </a:lnSpc>
              <a:spcBef>
                <a:spcPts val="95"/>
              </a:spcBef>
              <a:buAutoNum type="arabicPeriod"/>
              <a:tabLst>
                <a:tab pos="375920" algn="l"/>
              </a:tabLst>
            </a:pPr>
            <a:r>
              <a:rPr sz="1600" b="1" spc="-5" dirty="0">
                <a:latin typeface="黑体" panose="02010609060101010101" charset="-122"/>
                <a:cs typeface="黑体" panose="02010609060101010101" charset="-122"/>
              </a:rPr>
              <a:t>系</a:t>
            </a:r>
            <a:r>
              <a:rPr sz="1600" b="1" spc="-5" dirty="0">
                <a:latin typeface="黑体" panose="02010609060101010101" charset="-122"/>
                <a:cs typeface="黑体" panose="02010609060101010101" charset="-122"/>
              </a:rPr>
              <a:t>统目</a:t>
            </a:r>
            <a:r>
              <a:rPr sz="1600" b="1" spc="-15" dirty="0">
                <a:latin typeface="黑体" panose="02010609060101010101" charset="-122"/>
                <a:cs typeface="黑体" panose="02010609060101010101" charset="-122"/>
              </a:rPr>
              <a:t>标</a:t>
            </a:r>
            <a:endParaRPr sz="1600">
              <a:latin typeface="黑体" panose="02010609060101010101" charset="-122"/>
              <a:cs typeface="黑体" panose="02010609060101010101" charset="-122"/>
            </a:endParaRPr>
          </a:p>
          <a:p>
            <a:pPr marL="12700" marR="5080" indent="304800">
              <a:lnSpc>
                <a:spcPct val="163000"/>
              </a:lnSpc>
              <a:spcBef>
                <a:spcPts val="170"/>
              </a:spcBef>
            </a:pPr>
            <a:r>
              <a:rPr sz="1200" spc="10" dirty="0">
                <a:latin typeface="宋体" panose="02010600030101010101" pitchFamily="2" charset="-122"/>
                <a:cs typeface="宋体" panose="02010600030101010101" pitchFamily="2" charset="-122"/>
              </a:rPr>
              <a:t>我</a:t>
            </a:r>
            <a:r>
              <a:rPr sz="1200" spc="20" dirty="0">
                <a:latin typeface="宋体" panose="02010600030101010101" pitchFamily="2" charset="-122"/>
                <a:cs typeface="宋体" panose="02010600030101010101" pitchFamily="2" charset="-122"/>
              </a:rPr>
              <a:t>们</a:t>
            </a:r>
            <a:r>
              <a:rPr sz="1200" spc="10" dirty="0">
                <a:latin typeface="宋体" panose="02010600030101010101" pitchFamily="2" charset="-122"/>
                <a:cs typeface="宋体" panose="02010600030101010101" pitchFamily="2" charset="-122"/>
              </a:rPr>
              <a:t>的平</a:t>
            </a:r>
            <a:r>
              <a:rPr sz="1200" spc="20" dirty="0">
                <a:latin typeface="宋体" panose="02010600030101010101" pitchFamily="2" charset="-122"/>
                <a:cs typeface="宋体" panose="02010600030101010101" pitchFamily="2" charset="-122"/>
              </a:rPr>
              <a:t>台</a:t>
            </a:r>
            <a:r>
              <a:rPr sz="1200" spc="10" dirty="0">
                <a:latin typeface="宋体" panose="02010600030101010101" pitchFamily="2" charset="-122"/>
                <a:cs typeface="宋体" panose="02010600030101010101" pitchFamily="2" charset="-122"/>
              </a:rPr>
              <a:t>旨</a:t>
            </a:r>
            <a:r>
              <a:rPr sz="1200" spc="20" dirty="0">
                <a:latin typeface="宋体" panose="02010600030101010101" pitchFamily="2" charset="-122"/>
                <a:cs typeface="宋体" panose="02010600030101010101" pitchFamily="2" charset="-122"/>
              </a:rPr>
              <a:t>在</a:t>
            </a:r>
            <a:r>
              <a:rPr sz="1200" spc="10" dirty="0">
                <a:latin typeface="宋体" panose="02010600030101010101" pitchFamily="2" charset="-122"/>
                <a:cs typeface="宋体" panose="02010600030101010101" pitchFamily="2" charset="-122"/>
              </a:rPr>
              <a:t>成为</a:t>
            </a:r>
            <a:r>
              <a:rPr sz="1200" spc="20" dirty="0">
                <a:latin typeface="宋体" panose="02010600030101010101" pitchFamily="2" charset="-122"/>
                <a:cs typeface="宋体" panose="02010600030101010101" pitchFamily="2" charset="-122"/>
              </a:rPr>
              <a:t>一</a:t>
            </a:r>
            <a:r>
              <a:rPr sz="1200" spc="10" dirty="0">
                <a:latin typeface="宋体" panose="02010600030101010101" pitchFamily="2" charset="-122"/>
                <a:cs typeface="宋体" panose="02010600030101010101" pitchFamily="2" charset="-122"/>
              </a:rPr>
              <a:t>个方</a:t>
            </a:r>
            <a:r>
              <a:rPr sz="1200" spc="20" dirty="0">
                <a:latin typeface="宋体" panose="02010600030101010101" pitchFamily="2" charset="-122"/>
                <a:cs typeface="宋体" panose="02010600030101010101" pitchFamily="2" charset="-122"/>
              </a:rPr>
              <a:t>便</a:t>
            </a:r>
            <a:r>
              <a:rPr sz="1200" spc="10" dirty="0">
                <a:latin typeface="宋体" panose="02010600030101010101" pitchFamily="2" charset="-122"/>
                <a:cs typeface="宋体" panose="02010600030101010101" pitchFamily="2" charset="-122"/>
              </a:rPr>
              <a:t>和简</a:t>
            </a:r>
            <a:r>
              <a:rPr sz="1200" spc="20" dirty="0">
                <a:latin typeface="宋体" panose="02010600030101010101" pitchFamily="2" charset="-122"/>
                <a:cs typeface="宋体" panose="02010600030101010101" pitchFamily="2" charset="-122"/>
              </a:rPr>
              <a:t>单</a:t>
            </a:r>
            <a:r>
              <a:rPr sz="1200" spc="10" dirty="0">
                <a:latin typeface="宋体" panose="02010600030101010101" pitchFamily="2" charset="-122"/>
                <a:cs typeface="宋体" panose="02010600030101010101" pitchFamily="2" charset="-122"/>
              </a:rPr>
              <a:t>的</a:t>
            </a:r>
            <a:r>
              <a:rPr sz="1200" spc="20" dirty="0">
                <a:latin typeface="宋体" panose="02010600030101010101" pitchFamily="2" charset="-122"/>
                <a:cs typeface="宋体" panose="02010600030101010101" pitchFamily="2" charset="-122"/>
              </a:rPr>
              <a:t>中</a:t>
            </a:r>
            <a:r>
              <a:rPr sz="1200" spc="10" dirty="0">
                <a:latin typeface="宋体" panose="02010600030101010101" pitchFamily="2" charset="-122"/>
                <a:cs typeface="宋体" panose="02010600030101010101" pitchFamily="2" charset="-122"/>
              </a:rPr>
              <a:t>心，</a:t>
            </a:r>
            <a:r>
              <a:rPr sz="1200" spc="20" dirty="0">
                <a:latin typeface="宋体" panose="02010600030101010101" pitchFamily="2" charset="-122"/>
                <a:cs typeface="宋体" panose="02010600030101010101" pitchFamily="2" charset="-122"/>
              </a:rPr>
              <a:t>为</a:t>
            </a:r>
            <a:r>
              <a:rPr sz="1200" spc="10" dirty="0">
                <a:latin typeface="宋体" panose="02010600030101010101" pitchFamily="2" charset="-122"/>
                <a:cs typeface="宋体" panose="02010600030101010101" pitchFamily="2" charset="-122"/>
              </a:rPr>
              <a:t>用户</a:t>
            </a:r>
            <a:r>
              <a:rPr sz="1200" spc="20" dirty="0">
                <a:latin typeface="宋体" panose="02010600030101010101" pitchFamily="2" charset="-122"/>
                <a:cs typeface="宋体" panose="02010600030101010101" pitchFamily="2" charset="-122"/>
              </a:rPr>
              <a:t>提</a:t>
            </a:r>
            <a:r>
              <a:rPr sz="1200" spc="10" dirty="0">
                <a:latin typeface="宋体" panose="02010600030101010101" pitchFamily="2" charset="-122"/>
                <a:cs typeface="宋体" panose="02010600030101010101" pitchFamily="2" charset="-122"/>
              </a:rPr>
              <a:t>供一</a:t>
            </a:r>
            <a:r>
              <a:rPr sz="1200" spc="20" dirty="0">
                <a:latin typeface="宋体" panose="02010600030101010101" pitchFamily="2" charset="-122"/>
                <a:cs typeface="宋体" panose="02010600030101010101" pitchFamily="2" charset="-122"/>
              </a:rPr>
              <a:t>个</a:t>
            </a:r>
            <a:r>
              <a:rPr sz="1200" spc="10" dirty="0">
                <a:latin typeface="宋体" panose="02010600030101010101" pitchFamily="2" charset="-122"/>
                <a:cs typeface="宋体" panose="02010600030101010101" pitchFamily="2" charset="-122"/>
              </a:rPr>
              <a:t>直</a:t>
            </a:r>
            <a:r>
              <a:rPr sz="1200" spc="20" dirty="0">
                <a:latin typeface="宋体" panose="02010600030101010101" pitchFamily="2" charset="-122"/>
                <a:cs typeface="宋体" panose="02010600030101010101" pitchFamily="2" charset="-122"/>
              </a:rPr>
              <a:t>观</a:t>
            </a:r>
            <a:r>
              <a:rPr sz="1200" spc="10" dirty="0">
                <a:latin typeface="宋体" panose="02010600030101010101" pitchFamily="2" charset="-122"/>
                <a:cs typeface="宋体" panose="02010600030101010101" pitchFamily="2" charset="-122"/>
              </a:rPr>
              <a:t>的界</a:t>
            </a:r>
            <a:r>
              <a:rPr sz="1200" spc="20" dirty="0">
                <a:latin typeface="宋体" panose="02010600030101010101" pitchFamily="2" charset="-122"/>
                <a:cs typeface="宋体" panose="02010600030101010101" pitchFamily="2" charset="-122"/>
              </a:rPr>
              <a:t>面</a:t>
            </a:r>
            <a:r>
              <a:rPr sz="1200" spc="10" dirty="0">
                <a:latin typeface="宋体" panose="02010600030101010101" pitchFamily="2" charset="-122"/>
                <a:cs typeface="宋体" panose="02010600030101010101" pitchFamily="2" charset="-122"/>
              </a:rPr>
              <a:t>来</a:t>
            </a:r>
            <a:r>
              <a:rPr sz="1200" dirty="0">
                <a:latin typeface="宋体" panose="02010600030101010101" pitchFamily="2" charset="-122"/>
                <a:cs typeface="宋体" panose="02010600030101010101" pitchFamily="2" charset="-122"/>
              </a:rPr>
              <a:t>探 </a:t>
            </a:r>
            <a:r>
              <a:rPr sz="1200" spc="10" dirty="0">
                <a:latin typeface="宋体" panose="02010600030101010101" pitchFamily="2" charset="-122"/>
                <a:cs typeface="宋体" panose="02010600030101010101" pitchFamily="2" charset="-122"/>
              </a:rPr>
              <a:t>索</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共享和</a:t>
            </a:r>
            <a:r>
              <a:rPr sz="1200" spc="20" dirty="0">
                <a:latin typeface="宋体" panose="02010600030101010101" pitchFamily="2" charset="-122"/>
                <a:cs typeface="宋体" panose="02010600030101010101" pitchFamily="2" charset="-122"/>
              </a:rPr>
              <a:t>连</a:t>
            </a:r>
            <a:r>
              <a:rPr sz="1200" spc="10" dirty="0">
                <a:latin typeface="宋体" panose="02010600030101010101" pitchFamily="2" charset="-122"/>
                <a:cs typeface="宋体" panose="02010600030101010101" pitchFamily="2" charset="-122"/>
              </a:rPr>
              <a:t>接。</a:t>
            </a:r>
            <a:r>
              <a:rPr sz="1200" spc="20" dirty="0">
                <a:latin typeface="宋体" panose="02010600030101010101" pitchFamily="2" charset="-122"/>
                <a:cs typeface="宋体" panose="02010600030101010101" pitchFamily="2" charset="-122"/>
              </a:rPr>
              <a:t>无</a:t>
            </a:r>
            <a:r>
              <a:rPr sz="1200" spc="10" dirty="0">
                <a:latin typeface="宋体" panose="02010600030101010101" pitchFamily="2" charset="-122"/>
                <a:cs typeface="宋体" panose="02010600030101010101" pitchFamily="2" charset="-122"/>
              </a:rPr>
              <a:t>论是捕</a:t>
            </a:r>
            <a:r>
              <a:rPr sz="1200" spc="20" dirty="0">
                <a:latin typeface="宋体" panose="02010600030101010101" pitchFamily="2" charset="-122"/>
                <a:cs typeface="宋体" panose="02010600030101010101" pitchFamily="2" charset="-122"/>
              </a:rPr>
              <a:t>捉</a:t>
            </a:r>
            <a:r>
              <a:rPr sz="1200" spc="10" dirty="0">
                <a:latin typeface="宋体" panose="02010600030101010101" pitchFamily="2" charset="-122"/>
                <a:cs typeface="宋体" panose="02010600030101010101" pitchFamily="2" charset="-122"/>
              </a:rPr>
              <a:t>日常</a:t>
            </a:r>
            <a:r>
              <a:rPr sz="1200" spc="20" dirty="0">
                <a:latin typeface="宋体" panose="02010600030101010101" pitchFamily="2" charset="-122"/>
                <a:cs typeface="宋体" panose="02010600030101010101" pitchFamily="2" charset="-122"/>
              </a:rPr>
              <a:t>时</a:t>
            </a:r>
            <a:r>
              <a:rPr sz="1200" spc="10" dirty="0">
                <a:latin typeface="宋体" panose="02010600030101010101" pitchFamily="2" charset="-122"/>
                <a:cs typeface="宋体" panose="02010600030101010101" pitchFamily="2" charset="-122"/>
              </a:rPr>
              <a:t>刻还是</a:t>
            </a:r>
            <a:r>
              <a:rPr sz="1200" spc="20" dirty="0">
                <a:latin typeface="宋体" panose="02010600030101010101" pitchFamily="2" charset="-122"/>
                <a:cs typeface="宋体" panose="02010600030101010101" pitchFamily="2" charset="-122"/>
              </a:rPr>
              <a:t>重</a:t>
            </a:r>
            <a:r>
              <a:rPr sz="1200" spc="10" dirty="0">
                <a:latin typeface="宋体" panose="02010600030101010101" pitchFamily="2" charset="-122"/>
                <a:cs typeface="宋体" panose="02010600030101010101" pitchFamily="2" charset="-122"/>
              </a:rPr>
              <a:t>要里</a:t>
            </a:r>
            <a:r>
              <a:rPr sz="1200" spc="20" dirty="0">
                <a:latin typeface="宋体" panose="02010600030101010101" pitchFamily="2" charset="-122"/>
                <a:cs typeface="宋体" panose="02010600030101010101" pitchFamily="2" charset="-122"/>
              </a:rPr>
              <a:t>程</a:t>
            </a:r>
            <a:r>
              <a:rPr sz="1200" spc="10" dirty="0">
                <a:latin typeface="宋体" panose="02010600030101010101" pitchFamily="2" charset="-122"/>
                <a:cs typeface="宋体" panose="02010600030101010101" pitchFamily="2" charset="-122"/>
              </a:rPr>
              <a:t>碑，我</a:t>
            </a:r>
            <a:r>
              <a:rPr sz="1200" spc="20" dirty="0">
                <a:latin typeface="宋体" panose="02010600030101010101" pitchFamily="2" charset="-122"/>
                <a:cs typeface="宋体" panose="02010600030101010101" pitchFamily="2" charset="-122"/>
              </a:rPr>
              <a:t>们</a:t>
            </a:r>
            <a:r>
              <a:rPr sz="1200" spc="10" dirty="0">
                <a:latin typeface="宋体" panose="02010600030101010101" pitchFamily="2" charset="-122"/>
                <a:cs typeface="宋体" panose="02010600030101010101" pitchFamily="2" charset="-122"/>
              </a:rPr>
              <a:t>的系</a:t>
            </a:r>
            <a:r>
              <a:rPr sz="1200" spc="20" dirty="0">
                <a:latin typeface="宋体" panose="02010600030101010101" pitchFamily="2" charset="-122"/>
                <a:cs typeface="宋体" panose="02010600030101010101" pitchFamily="2" charset="-122"/>
              </a:rPr>
              <a:t>统</a:t>
            </a:r>
            <a:r>
              <a:rPr sz="1200" spc="10" dirty="0">
                <a:latin typeface="宋体" panose="02010600030101010101" pitchFamily="2" charset="-122"/>
                <a:cs typeface="宋体" panose="02010600030101010101" pitchFamily="2" charset="-122"/>
              </a:rPr>
              <a:t>都能让</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户</a:t>
            </a:r>
            <a:r>
              <a:rPr sz="1200" dirty="0">
                <a:latin typeface="宋体" panose="02010600030101010101" pitchFamily="2" charset="-122"/>
                <a:cs typeface="宋体" panose="02010600030101010101" pitchFamily="2" charset="-122"/>
              </a:rPr>
              <a:t>毫 </a:t>
            </a:r>
            <a:r>
              <a:rPr sz="1200" spc="10" dirty="0">
                <a:latin typeface="宋体" panose="02010600030101010101" pitchFamily="2" charset="-122"/>
                <a:cs typeface="宋体" panose="02010600030101010101" pitchFamily="2" charset="-122"/>
              </a:rPr>
              <a:t>不</a:t>
            </a:r>
            <a:r>
              <a:rPr sz="1200" spc="20" dirty="0">
                <a:latin typeface="宋体" panose="02010600030101010101" pitchFamily="2" charset="-122"/>
                <a:cs typeface="宋体" panose="02010600030101010101" pitchFamily="2" charset="-122"/>
              </a:rPr>
              <a:t>费</a:t>
            </a:r>
            <a:r>
              <a:rPr sz="1200" spc="10" dirty="0">
                <a:latin typeface="宋体" panose="02010600030101010101" pitchFamily="2" charset="-122"/>
                <a:cs typeface="宋体" panose="02010600030101010101" pitchFamily="2" charset="-122"/>
              </a:rPr>
              <a:t>力地记</a:t>
            </a:r>
            <a:r>
              <a:rPr sz="1200" spc="20" dirty="0">
                <a:latin typeface="宋体" panose="02010600030101010101" pitchFamily="2" charset="-122"/>
                <a:cs typeface="宋体" panose="02010600030101010101" pitchFamily="2" charset="-122"/>
              </a:rPr>
              <a:t>录</a:t>
            </a:r>
            <a:r>
              <a:rPr sz="1200" spc="10" dirty="0">
                <a:latin typeface="宋体" panose="02010600030101010101" pitchFamily="2" charset="-122"/>
                <a:cs typeface="宋体" panose="02010600030101010101" pitchFamily="2" charset="-122"/>
              </a:rPr>
              <a:t>他们</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生活和</a:t>
            </a:r>
            <a:r>
              <a:rPr sz="1200" spc="20" dirty="0">
                <a:latin typeface="宋体" panose="02010600030101010101" pitchFamily="2" charset="-122"/>
                <a:cs typeface="宋体" panose="02010600030101010101" pitchFamily="2" charset="-122"/>
              </a:rPr>
              <a:t>经</a:t>
            </a:r>
            <a:r>
              <a:rPr sz="1200" spc="10" dirty="0">
                <a:latin typeface="宋体" panose="02010600030101010101" pitchFamily="2" charset="-122"/>
                <a:cs typeface="宋体" panose="02010600030101010101" pitchFamily="2" charset="-122"/>
              </a:rPr>
              <a:t>历。</a:t>
            </a:r>
            <a:r>
              <a:rPr sz="1200" spc="20" dirty="0">
                <a:latin typeface="宋体" panose="02010600030101010101" pitchFamily="2" charset="-122"/>
                <a:cs typeface="宋体" panose="02010600030101010101" pitchFamily="2" charset="-122"/>
              </a:rPr>
              <a:t>通</a:t>
            </a:r>
            <a:r>
              <a:rPr sz="1200" spc="10" dirty="0">
                <a:latin typeface="宋体" panose="02010600030101010101" pitchFamily="2" charset="-122"/>
                <a:cs typeface="宋体" panose="02010600030101010101" pitchFamily="2" charset="-122"/>
              </a:rPr>
              <a:t>过提供</a:t>
            </a:r>
            <a:r>
              <a:rPr sz="1200" spc="20" dirty="0">
                <a:latin typeface="宋体" panose="02010600030101010101" pitchFamily="2" charset="-122"/>
                <a:cs typeface="宋体" panose="02010600030101010101" pitchFamily="2" charset="-122"/>
              </a:rPr>
              <a:t>易</a:t>
            </a:r>
            <a:r>
              <a:rPr sz="1200" spc="10" dirty="0">
                <a:latin typeface="宋体" panose="02010600030101010101" pitchFamily="2" charset="-122"/>
                <a:cs typeface="宋体" panose="02010600030101010101" pitchFamily="2" charset="-122"/>
              </a:rPr>
              <a:t>于使</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的共享</a:t>
            </a:r>
            <a:r>
              <a:rPr sz="1200" spc="20" dirty="0">
                <a:latin typeface="宋体" panose="02010600030101010101" pitchFamily="2" charset="-122"/>
                <a:cs typeface="宋体" panose="02010600030101010101" pitchFamily="2" charset="-122"/>
              </a:rPr>
              <a:t>和</a:t>
            </a:r>
            <a:r>
              <a:rPr sz="1200" spc="10" dirty="0">
                <a:latin typeface="宋体" panose="02010600030101010101" pitchFamily="2" charset="-122"/>
                <a:cs typeface="宋体" panose="02010600030101010101" pitchFamily="2" charset="-122"/>
              </a:rPr>
              <a:t>互动</a:t>
            </a:r>
            <a:r>
              <a:rPr sz="1200" spc="20" dirty="0">
                <a:latin typeface="宋体" panose="02010600030101010101" pitchFamily="2" charset="-122"/>
                <a:cs typeface="宋体" panose="02010600030101010101" pitchFamily="2" charset="-122"/>
              </a:rPr>
              <a:t>功</a:t>
            </a:r>
            <a:r>
              <a:rPr sz="1200" spc="10" dirty="0">
                <a:latin typeface="宋体" panose="02010600030101010101" pitchFamily="2" charset="-122"/>
                <a:cs typeface="宋体" panose="02010600030101010101" pitchFamily="2" charset="-122"/>
              </a:rPr>
              <a:t>能，我</a:t>
            </a:r>
            <a:r>
              <a:rPr sz="1200" spc="20" dirty="0">
                <a:latin typeface="宋体" panose="02010600030101010101" pitchFamily="2" charset="-122"/>
                <a:cs typeface="宋体" panose="02010600030101010101" pitchFamily="2" charset="-122"/>
              </a:rPr>
              <a:t>们</a:t>
            </a:r>
            <a:r>
              <a:rPr sz="1200" spc="10" dirty="0">
                <a:latin typeface="宋体" panose="02010600030101010101" pitchFamily="2" charset="-122"/>
                <a:cs typeface="宋体" panose="02010600030101010101" pitchFamily="2" charset="-122"/>
              </a:rPr>
              <a:t>旨</a:t>
            </a:r>
            <a:r>
              <a:rPr sz="1200" dirty="0">
                <a:latin typeface="宋体" panose="02010600030101010101" pitchFamily="2" charset="-122"/>
                <a:cs typeface="宋体" panose="02010600030101010101" pitchFamily="2" charset="-122"/>
              </a:rPr>
              <a:t>在 </a:t>
            </a:r>
            <a:r>
              <a:rPr sz="1200" spc="10" dirty="0">
                <a:latin typeface="宋体" panose="02010600030101010101" pitchFamily="2" charset="-122"/>
                <a:cs typeface="宋体" panose="02010600030101010101" pitchFamily="2" charset="-122"/>
              </a:rPr>
              <a:t>培</a:t>
            </a:r>
            <a:r>
              <a:rPr sz="1200" spc="20" dirty="0">
                <a:latin typeface="宋体" panose="02010600030101010101" pitchFamily="2" charset="-122"/>
                <a:cs typeface="宋体" panose="02010600030101010101" pitchFamily="2" charset="-122"/>
              </a:rPr>
              <a:t>养</a:t>
            </a:r>
            <a:r>
              <a:rPr sz="1200" spc="10" dirty="0">
                <a:latin typeface="宋体" panose="02010600030101010101" pitchFamily="2" charset="-122"/>
                <a:cs typeface="宋体" panose="02010600030101010101" pitchFamily="2" charset="-122"/>
              </a:rPr>
              <a:t>一个个</a:t>
            </a:r>
            <a:r>
              <a:rPr sz="1200" spc="20" dirty="0">
                <a:latin typeface="宋体" panose="02010600030101010101" pitchFamily="2" charset="-122"/>
                <a:cs typeface="宋体" panose="02010600030101010101" pitchFamily="2" charset="-122"/>
              </a:rPr>
              <a:t>人</a:t>
            </a:r>
            <a:r>
              <a:rPr sz="1200" spc="10" dirty="0">
                <a:latin typeface="宋体" panose="02010600030101010101" pitchFamily="2" charset="-122"/>
                <a:cs typeface="宋体" panose="02010600030101010101" pitchFamily="2" charset="-122"/>
              </a:rPr>
              <a:t>可以</a:t>
            </a:r>
            <a:r>
              <a:rPr sz="1200" spc="20" dirty="0">
                <a:latin typeface="宋体" panose="02010600030101010101" pitchFamily="2" charset="-122"/>
                <a:cs typeface="宋体" panose="02010600030101010101" pitchFamily="2" charset="-122"/>
              </a:rPr>
              <a:t>有</a:t>
            </a:r>
            <a:r>
              <a:rPr sz="1200" spc="10" dirty="0">
                <a:latin typeface="宋体" panose="02010600030101010101" pitchFamily="2" charset="-122"/>
                <a:cs typeface="宋体" panose="02010600030101010101" pitchFamily="2" charset="-122"/>
              </a:rPr>
              <a:t>意义地</a:t>
            </a:r>
            <a:r>
              <a:rPr sz="1200" spc="20" dirty="0">
                <a:latin typeface="宋体" panose="02010600030101010101" pitchFamily="2" charset="-122"/>
                <a:cs typeface="宋体" panose="02010600030101010101" pitchFamily="2" charset="-122"/>
              </a:rPr>
              <a:t>参</a:t>
            </a:r>
            <a:r>
              <a:rPr sz="1200" spc="10" dirty="0">
                <a:latin typeface="宋体" panose="02010600030101010101" pitchFamily="2" charset="-122"/>
                <a:cs typeface="宋体" panose="02010600030101010101" pitchFamily="2" charset="-122"/>
              </a:rPr>
              <a:t>与彼</a:t>
            </a:r>
            <a:r>
              <a:rPr sz="1200" spc="20" dirty="0">
                <a:latin typeface="宋体" panose="02010600030101010101" pitchFamily="2" charset="-122"/>
                <a:cs typeface="宋体" panose="02010600030101010101" pitchFamily="2" charset="-122"/>
              </a:rPr>
              <a:t>此</a:t>
            </a:r>
            <a:r>
              <a:rPr sz="1200" spc="10" dirty="0">
                <a:latin typeface="宋体" panose="02010600030101010101" pitchFamily="2" charset="-122"/>
                <a:cs typeface="宋体" panose="02010600030101010101" pitchFamily="2" charset="-122"/>
              </a:rPr>
              <a:t>故事和</a:t>
            </a:r>
            <a:r>
              <a:rPr sz="1200" spc="20" dirty="0">
                <a:latin typeface="宋体" panose="02010600030101010101" pitchFamily="2" charset="-122"/>
                <a:cs typeface="宋体" panose="02010600030101010101" pitchFamily="2" charset="-122"/>
              </a:rPr>
              <a:t>庆</a:t>
            </a:r>
            <a:r>
              <a:rPr sz="1200" spc="10" dirty="0">
                <a:latin typeface="宋体" panose="02010600030101010101" pitchFamily="2" charset="-122"/>
                <a:cs typeface="宋体" panose="02010600030101010101" pitchFamily="2" charset="-122"/>
              </a:rPr>
              <a:t>祝活</a:t>
            </a:r>
            <a:r>
              <a:rPr sz="1200" spc="20" dirty="0">
                <a:latin typeface="宋体" panose="02010600030101010101" pitchFamily="2" charset="-122"/>
                <a:cs typeface="宋体" panose="02010600030101010101" pitchFamily="2" charset="-122"/>
              </a:rPr>
              <a:t>动</a:t>
            </a:r>
            <a:r>
              <a:rPr sz="1200" spc="10" dirty="0">
                <a:latin typeface="宋体" panose="02010600030101010101" pitchFamily="2" charset="-122"/>
                <a:cs typeface="宋体" panose="02010600030101010101" pitchFamily="2" charset="-122"/>
              </a:rPr>
              <a:t>的社区</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从关</a:t>
            </a:r>
            <a:r>
              <a:rPr sz="1200" spc="20" dirty="0">
                <a:latin typeface="宋体" panose="02010600030101010101" pitchFamily="2" charset="-122"/>
                <a:cs typeface="宋体" panose="02010600030101010101" pitchFamily="2" charset="-122"/>
              </a:rPr>
              <a:t>注</a:t>
            </a:r>
            <a:r>
              <a:rPr sz="1200" spc="10" dirty="0">
                <a:latin typeface="宋体" panose="02010600030101010101" pitchFamily="2" charset="-122"/>
                <a:cs typeface="宋体" panose="02010600030101010101" pitchFamily="2" charset="-122"/>
              </a:rPr>
              <a:t>朋友的</a:t>
            </a:r>
            <a:r>
              <a:rPr sz="1200" spc="20" dirty="0">
                <a:latin typeface="宋体" panose="02010600030101010101" pitchFamily="2" charset="-122"/>
                <a:cs typeface="宋体" panose="02010600030101010101" pitchFamily="2" charset="-122"/>
              </a:rPr>
              <a:t>冒</a:t>
            </a:r>
            <a:r>
              <a:rPr sz="1200" spc="10" dirty="0">
                <a:latin typeface="宋体" panose="02010600030101010101" pitchFamily="2" charset="-122"/>
                <a:cs typeface="宋体" panose="02010600030101010101" pitchFamily="2" charset="-122"/>
              </a:rPr>
              <a:t>险</a:t>
            </a:r>
            <a:r>
              <a:rPr sz="1200" dirty="0">
                <a:latin typeface="宋体" panose="02010600030101010101" pitchFamily="2" charset="-122"/>
                <a:cs typeface="宋体" panose="02010600030101010101" pitchFamily="2" charset="-122"/>
              </a:rPr>
              <a:t>经 历到发现与志同道合的人的新联系</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我们的平台鼓励积极</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鼓励和相互欣赏的文化。 </a:t>
            </a:r>
            <a:r>
              <a:rPr sz="1200" spc="10" dirty="0">
                <a:latin typeface="宋体" panose="02010600030101010101" pitchFamily="2" charset="-122"/>
                <a:cs typeface="宋体" panose="02010600030101010101" pitchFamily="2" charset="-122"/>
              </a:rPr>
              <a:t>通</a:t>
            </a:r>
            <a:r>
              <a:rPr sz="1200" spc="20" dirty="0">
                <a:latin typeface="宋体" panose="02010600030101010101" pitchFamily="2" charset="-122"/>
                <a:cs typeface="宋体" panose="02010600030101010101" pitchFamily="2" charset="-122"/>
              </a:rPr>
              <a:t>过</a:t>
            </a:r>
            <a:r>
              <a:rPr sz="1200" spc="10" dirty="0">
                <a:latin typeface="宋体" panose="02010600030101010101" pitchFamily="2" charset="-122"/>
                <a:cs typeface="宋体" panose="02010600030101010101" pitchFamily="2" charset="-122"/>
              </a:rPr>
              <a:t>无缝导</a:t>
            </a:r>
            <a:r>
              <a:rPr sz="1200" spc="20" dirty="0">
                <a:latin typeface="宋体" panose="02010600030101010101" pitchFamily="2" charset="-122"/>
                <a:cs typeface="宋体" panose="02010600030101010101" pitchFamily="2" charset="-122"/>
              </a:rPr>
              <a:t>航</a:t>
            </a:r>
            <a:r>
              <a:rPr sz="1200" spc="10" dirty="0">
                <a:latin typeface="宋体" panose="02010600030101010101" pitchFamily="2" charset="-122"/>
                <a:cs typeface="宋体" panose="02010600030101010101" pitchFamily="2" charset="-122"/>
              </a:rPr>
              <a:t>和强</a:t>
            </a:r>
            <a:r>
              <a:rPr sz="1200" spc="20" dirty="0">
                <a:latin typeface="宋体" panose="02010600030101010101" pitchFamily="2" charset="-122"/>
                <a:cs typeface="宋体" panose="02010600030101010101" pitchFamily="2" charset="-122"/>
              </a:rPr>
              <a:t>大</a:t>
            </a:r>
            <a:r>
              <a:rPr sz="1200" spc="10" dirty="0">
                <a:latin typeface="宋体" panose="02010600030101010101" pitchFamily="2" charset="-122"/>
                <a:cs typeface="宋体" panose="02010600030101010101" pitchFamily="2" charset="-122"/>
              </a:rPr>
              <a:t>的沟通</a:t>
            </a:r>
            <a:r>
              <a:rPr sz="1200" spc="20" dirty="0">
                <a:latin typeface="宋体" panose="02010600030101010101" pitchFamily="2" charset="-122"/>
                <a:cs typeface="宋体" panose="02010600030101010101" pitchFamily="2" charset="-122"/>
              </a:rPr>
              <a:t>工</a:t>
            </a:r>
            <a:r>
              <a:rPr sz="1200" spc="10" dirty="0">
                <a:latin typeface="宋体" panose="02010600030101010101" pitchFamily="2" charset="-122"/>
                <a:cs typeface="宋体" panose="02010600030101010101" pitchFamily="2" charset="-122"/>
              </a:rPr>
              <a:t>具，</a:t>
            </a:r>
            <a:r>
              <a:rPr sz="1200" spc="20" dirty="0">
                <a:latin typeface="宋体" panose="02010600030101010101" pitchFamily="2" charset="-122"/>
                <a:cs typeface="宋体" panose="02010600030101010101" pitchFamily="2" charset="-122"/>
              </a:rPr>
              <a:t>我</a:t>
            </a:r>
            <a:r>
              <a:rPr sz="1200" spc="10" dirty="0">
                <a:latin typeface="宋体" panose="02010600030101010101" pitchFamily="2" charset="-122"/>
                <a:cs typeface="宋体" panose="02010600030101010101" pitchFamily="2" charset="-122"/>
              </a:rPr>
              <a:t>们让用</a:t>
            </a:r>
            <a:r>
              <a:rPr sz="1200" spc="20" dirty="0">
                <a:latin typeface="宋体" panose="02010600030101010101" pitchFamily="2" charset="-122"/>
                <a:cs typeface="宋体" panose="02010600030101010101" pitchFamily="2" charset="-122"/>
              </a:rPr>
              <a:t>户</a:t>
            </a:r>
            <a:r>
              <a:rPr sz="1200" spc="10" dirty="0">
                <a:latin typeface="宋体" panose="02010600030101010101" pitchFamily="2" charset="-122"/>
                <a:cs typeface="宋体" panose="02010600030101010101" pitchFamily="2" charset="-122"/>
              </a:rPr>
              <a:t>能够</a:t>
            </a:r>
            <a:r>
              <a:rPr sz="1200" spc="20" dirty="0">
                <a:latin typeface="宋体" panose="02010600030101010101" pitchFamily="2" charset="-122"/>
                <a:cs typeface="宋体" panose="02010600030101010101" pitchFamily="2" charset="-122"/>
              </a:rPr>
              <a:t>围</a:t>
            </a:r>
            <a:r>
              <a:rPr sz="1200" spc="10" dirty="0">
                <a:latin typeface="宋体" panose="02010600030101010101" pitchFamily="2" charset="-122"/>
                <a:cs typeface="宋体" panose="02010600030101010101" pitchFamily="2" charset="-122"/>
              </a:rPr>
              <a:t>绕共同</a:t>
            </a:r>
            <a:r>
              <a:rPr sz="1200" spc="20" dirty="0">
                <a:latin typeface="宋体" panose="02010600030101010101" pitchFamily="2" charset="-122"/>
                <a:cs typeface="宋体" panose="02010600030101010101" pitchFamily="2" charset="-122"/>
              </a:rPr>
              <a:t>的</a:t>
            </a:r>
            <a:r>
              <a:rPr sz="1200" spc="10" dirty="0">
                <a:latin typeface="宋体" panose="02010600030101010101" pitchFamily="2" charset="-122"/>
                <a:cs typeface="宋体" panose="02010600030101010101" pitchFamily="2" charset="-122"/>
              </a:rPr>
              <a:t>兴趣</a:t>
            </a:r>
            <a:r>
              <a:rPr sz="1200" spc="20" dirty="0">
                <a:latin typeface="宋体" panose="02010600030101010101" pitchFamily="2" charset="-122"/>
                <a:cs typeface="宋体" panose="02010600030101010101" pitchFamily="2" charset="-122"/>
              </a:rPr>
              <a:t>和</a:t>
            </a:r>
            <a:r>
              <a:rPr sz="1200" spc="10" dirty="0">
                <a:latin typeface="宋体" panose="02010600030101010101" pitchFamily="2" charset="-122"/>
                <a:cs typeface="宋体" panose="02010600030101010101" pitchFamily="2" charset="-122"/>
              </a:rPr>
              <a:t>激情建</a:t>
            </a:r>
            <a:r>
              <a:rPr sz="1200" spc="20" dirty="0">
                <a:latin typeface="宋体" panose="02010600030101010101" pitchFamily="2" charset="-122"/>
                <a:cs typeface="宋体" panose="02010600030101010101" pitchFamily="2" charset="-122"/>
              </a:rPr>
              <a:t>立</a:t>
            </a:r>
            <a:r>
              <a:rPr sz="1200" spc="10" dirty="0">
                <a:latin typeface="宋体" panose="02010600030101010101" pitchFamily="2" charset="-122"/>
                <a:cs typeface="宋体" panose="02010600030101010101" pitchFamily="2" charset="-122"/>
              </a:rPr>
              <a:t>自</a:t>
            </a:r>
            <a:r>
              <a:rPr sz="1200" dirty="0">
                <a:latin typeface="宋体" panose="02010600030101010101" pitchFamily="2" charset="-122"/>
                <a:cs typeface="宋体" panose="02010600030101010101" pitchFamily="2" charset="-122"/>
              </a:rPr>
              <a:t>己 充满活力的社区，创造一个包容的空间，在这里每个人的声音都受到重视。</a:t>
            </a:r>
            <a:endParaRPr sz="1200">
              <a:latin typeface="宋体" panose="02010600030101010101" pitchFamily="2" charset="-122"/>
              <a:cs typeface="宋体" panose="02010600030101010101" pitchFamily="2" charset="-122"/>
            </a:endParaRPr>
          </a:p>
          <a:p>
            <a:pPr marL="375285" lvl="1" indent="-363220" algn="just">
              <a:lnSpc>
                <a:spcPct val="100000"/>
              </a:lnSpc>
              <a:spcBef>
                <a:spcPts val="1030"/>
              </a:spcBef>
              <a:buAutoNum type="arabicPeriod" startAt="2"/>
              <a:tabLst>
                <a:tab pos="375920" algn="l"/>
              </a:tabLst>
            </a:pPr>
            <a:r>
              <a:rPr sz="1600" b="1" spc="-5" dirty="0">
                <a:latin typeface="黑体" panose="02010609060101010101" charset="-122"/>
                <a:cs typeface="黑体" panose="02010609060101010101" charset="-122"/>
              </a:rPr>
              <a:t>可</a:t>
            </a:r>
            <a:r>
              <a:rPr sz="1600" b="1" spc="-5" dirty="0">
                <a:latin typeface="黑体" panose="02010609060101010101" charset="-122"/>
                <a:cs typeface="黑体" panose="02010609060101010101" charset="-122"/>
              </a:rPr>
              <a:t>行性</a:t>
            </a:r>
            <a:r>
              <a:rPr sz="1600" b="1" spc="-15" dirty="0">
                <a:latin typeface="黑体" panose="02010609060101010101" charset="-122"/>
                <a:cs typeface="黑体" panose="02010609060101010101" charset="-122"/>
              </a:rPr>
              <a:t>分析</a:t>
            </a:r>
            <a:endParaRPr sz="1600">
              <a:latin typeface="黑体" panose="02010609060101010101" charset="-122"/>
              <a:cs typeface="黑体" panose="02010609060101010101" charset="-122"/>
            </a:endParaRPr>
          </a:p>
          <a:p>
            <a:pPr marL="558165" lvl="2" indent="-546100" algn="just">
              <a:lnSpc>
                <a:spcPct val="100000"/>
              </a:lnSpc>
              <a:spcBef>
                <a:spcPts val="1325"/>
              </a:spcBef>
              <a:buAutoNum type="arabicPeriod"/>
              <a:tabLst>
                <a:tab pos="558800" algn="l"/>
              </a:tabLst>
            </a:pPr>
            <a:r>
              <a:rPr sz="1400" b="1" spc="-10" dirty="0">
                <a:latin typeface="黑体" panose="02010609060101010101" charset="-122"/>
                <a:cs typeface="黑体" panose="02010609060101010101" charset="-122"/>
              </a:rPr>
              <a:t>技</a:t>
            </a:r>
            <a:r>
              <a:rPr sz="1400" b="1" spc="-10" dirty="0">
                <a:latin typeface="黑体" panose="02010609060101010101" charset="-122"/>
                <a:cs typeface="黑体" panose="02010609060101010101" charset="-122"/>
              </a:rPr>
              <a:t>术可行</a:t>
            </a:r>
            <a:r>
              <a:rPr sz="1400" b="1" spc="-5" dirty="0">
                <a:latin typeface="黑体" panose="02010609060101010101" charset="-122"/>
                <a:cs typeface="黑体" panose="02010609060101010101" charset="-122"/>
              </a:rPr>
              <a:t>性</a:t>
            </a:r>
            <a:endParaRPr sz="1400">
              <a:latin typeface="黑体" panose="02010609060101010101" charset="-122"/>
              <a:cs typeface="黑体" panose="02010609060101010101" charset="-122"/>
            </a:endParaRPr>
          </a:p>
          <a:p>
            <a:pPr marL="12700" marR="74295" indent="304800" algn="just">
              <a:lnSpc>
                <a:spcPct val="163000"/>
              </a:lnSpc>
              <a:spcBef>
                <a:spcPts val="285"/>
              </a:spcBef>
            </a:pPr>
            <a:r>
              <a:rPr sz="1200" dirty="0">
                <a:latin typeface="宋体" panose="02010600030101010101" pitchFamily="2" charset="-122"/>
                <a:cs typeface="宋体" panose="02010600030101010101" pitchFamily="2" charset="-122"/>
              </a:rPr>
              <a:t>Spring</a:t>
            </a:r>
            <a:r>
              <a:rPr sz="1200" spc="-7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Boot</a:t>
            </a:r>
            <a:r>
              <a:rPr sz="1200" spc="-31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作为后端开发得主要框架，Spring</a:t>
            </a:r>
            <a:r>
              <a:rPr sz="1200" spc="-5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Boot</a:t>
            </a:r>
            <a:r>
              <a:rPr sz="1200" spc="-32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提供了快速构建和部署得 能力</a:t>
            </a:r>
            <a:r>
              <a:rPr sz="1200" spc="-17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能够有效地提高开发效率和系统稳定性</a:t>
            </a:r>
            <a:r>
              <a:rPr sz="1200" spc="-17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Redis</a:t>
            </a:r>
            <a:r>
              <a:rPr sz="1200" spc="-17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作为缓存和消息队列</a:t>
            </a:r>
            <a:r>
              <a:rPr sz="1200" spc="-16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Redis </a:t>
            </a:r>
            <a:r>
              <a:rPr sz="1200" spc="10" dirty="0">
                <a:latin typeface="宋体" panose="02010600030101010101" pitchFamily="2" charset="-122"/>
                <a:cs typeface="宋体" panose="02010600030101010101" pitchFamily="2" charset="-122"/>
              </a:rPr>
              <a:t>可</a:t>
            </a:r>
            <a:r>
              <a:rPr sz="1200" spc="20" dirty="0">
                <a:latin typeface="宋体" panose="02010600030101010101" pitchFamily="2" charset="-122"/>
                <a:cs typeface="宋体" panose="02010600030101010101" pitchFamily="2" charset="-122"/>
              </a:rPr>
              <a:t>以</a:t>
            </a:r>
            <a:r>
              <a:rPr sz="1200" spc="10" dirty="0">
                <a:latin typeface="宋体" panose="02010600030101010101" pitchFamily="2" charset="-122"/>
                <a:cs typeface="宋体" panose="02010600030101010101" pitchFamily="2" charset="-122"/>
              </a:rPr>
              <a:t>用于缓</a:t>
            </a:r>
            <a:r>
              <a:rPr sz="1200" spc="20" dirty="0">
                <a:latin typeface="宋体" panose="02010600030101010101" pitchFamily="2" charset="-122"/>
                <a:cs typeface="宋体" panose="02010600030101010101" pitchFamily="2" charset="-122"/>
              </a:rPr>
              <a:t>存</a:t>
            </a:r>
            <a:r>
              <a:rPr sz="1200" spc="10" dirty="0">
                <a:latin typeface="宋体" panose="02010600030101010101" pitchFamily="2" charset="-122"/>
                <a:cs typeface="宋体" panose="02010600030101010101" pitchFamily="2" charset="-122"/>
              </a:rPr>
              <a:t>视频</a:t>
            </a:r>
            <a:r>
              <a:rPr sz="1200" spc="20" dirty="0">
                <a:latin typeface="宋体" panose="02010600030101010101" pitchFamily="2" charset="-122"/>
                <a:cs typeface="宋体" panose="02010600030101010101" pitchFamily="2" charset="-122"/>
              </a:rPr>
              <a:t>数</a:t>
            </a:r>
            <a:r>
              <a:rPr sz="1200" spc="10" dirty="0">
                <a:latin typeface="宋体" panose="02010600030101010101" pitchFamily="2" charset="-122"/>
                <a:cs typeface="宋体" panose="02010600030101010101" pitchFamily="2" charset="-122"/>
              </a:rPr>
              <a:t>据、可</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于视</a:t>
            </a:r>
            <a:r>
              <a:rPr sz="1200" spc="20" dirty="0">
                <a:latin typeface="宋体" panose="02010600030101010101" pitchFamily="2" charset="-122"/>
                <a:cs typeface="宋体" panose="02010600030101010101" pitchFamily="2" charset="-122"/>
              </a:rPr>
              <a:t>频</a:t>
            </a:r>
            <a:r>
              <a:rPr sz="1200" spc="10" dirty="0">
                <a:latin typeface="宋体" panose="02010600030101010101" pitchFamily="2" charset="-122"/>
                <a:cs typeface="宋体" panose="02010600030101010101" pitchFamily="2" charset="-122"/>
              </a:rPr>
              <a:t>得分片</a:t>
            </a:r>
            <a:r>
              <a:rPr sz="1200" spc="20" dirty="0">
                <a:latin typeface="宋体" panose="02010600030101010101" pitchFamily="2" charset="-122"/>
                <a:cs typeface="宋体" panose="02010600030101010101" pitchFamily="2" charset="-122"/>
              </a:rPr>
              <a:t>上</a:t>
            </a:r>
            <a:r>
              <a:rPr sz="1200" spc="10" dirty="0">
                <a:latin typeface="宋体" panose="02010600030101010101" pitchFamily="2" charset="-122"/>
                <a:cs typeface="宋体" panose="02010600030101010101" pitchFamily="2" charset="-122"/>
              </a:rPr>
              <a:t>传，</a:t>
            </a:r>
            <a:r>
              <a:rPr sz="1200" spc="20" dirty="0">
                <a:latin typeface="宋体" panose="02010600030101010101" pitchFamily="2" charset="-122"/>
                <a:cs typeface="宋体" panose="02010600030101010101" pitchFamily="2" charset="-122"/>
              </a:rPr>
              <a:t>在</a:t>
            </a:r>
            <a:r>
              <a:rPr sz="1200" spc="10" dirty="0">
                <a:latin typeface="宋体" panose="02010600030101010101" pitchFamily="2" charset="-122"/>
                <a:cs typeface="宋体" panose="02010600030101010101" pitchFamily="2" charset="-122"/>
              </a:rPr>
              <a:t>弹幕流</a:t>
            </a:r>
            <a:r>
              <a:rPr sz="1200" spc="20" dirty="0">
                <a:latin typeface="宋体" panose="02010600030101010101" pitchFamily="2" charset="-122"/>
                <a:cs typeface="宋体" panose="02010600030101010101" pitchFamily="2" charset="-122"/>
              </a:rPr>
              <a:t>量</a:t>
            </a:r>
            <a:r>
              <a:rPr sz="1200" spc="10" dirty="0">
                <a:latin typeface="宋体" panose="02010600030101010101" pitchFamily="2" charset="-122"/>
                <a:cs typeface="宋体" panose="02010600030101010101" pitchFamily="2" charset="-122"/>
              </a:rPr>
              <a:t>大时</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可以直</a:t>
            </a:r>
            <a:r>
              <a:rPr sz="1200" spc="20" dirty="0">
                <a:latin typeface="宋体" panose="02010600030101010101" pitchFamily="2" charset="-122"/>
                <a:cs typeface="宋体" panose="02010600030101010101" pitchFamily="2" charset="-122"/>
              </a:rPr>
              <a:t>接</a:t>
            </a:r>
            <a:r>
              <a:rPr sz="1200" spc="10" dirty="0">
                <a:latin typeface="宋体" panose="02010600030101010101" pitchFamily="2" charset="-122"/>
                <a:cs typeface="宋体" panose="02010600030101010101" pitchFamily="2" charset="-122"/>
              </a:rPr>
              <a:t>走</a:t>
            </a:r>
            <a:r>
              <a:rPr sz="1200" dirty="0">
                <a:latin typeface="宋体" panose="02010600030101010101" pitchFamily="2" charset="-122"/>
                <a:cs typeface="宋体" panose="02010600030101010101" pitchFamily="2" charset="-122"/>
              </a:rPr>
              <a:t>缓 存提高运行效率</a:t>
            </a:r>
            <a:r>
              <a:rPr sz="1200" spc="-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在</a:t>
            </a:r>
            <a:r>
              <a:rPr sz="1200" spc="-34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RabbitMQ</a:t>
            </a:r>
            <a:r>
              <a:rPr sz="1200" spc="-345"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得配合下是大量得弹幕有序运行</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从而防止系统崩溃 并且增强用户体验。Elasticsearch，模糊查询速度非常快。它为用户提供了快速、 </a:t>
            </a:r>
            <a:r>
              <a:rPr sz="1200" spc="10" dirty="0">
                <a:latin typeface="宋体" panose="02010600030101010101" pitchFamily="2" charset="-122"/>
                <a:cs typeface="宋体" panose="02010600030101010101" pitchFamily="2" charset="-122"/>
              </a:rPr>
              <a:t>准</a:t>
            </a:r>
            <a:r>
              <a:rPr sz="1200" spc="20" dirty="0">
                <a:latin typeface="宋体" panose="02010600030101010101" pitchFamily="2" charset="-122"/>
                <a:cs typeface="宋体" panose="02010600030101010101" pitchFamily="2" charset="-122"/>
              </a:rPr>
              <a:t>确</a:t>
            </a:r>
            <a:r>
              <a:rPr sz="1200" spc="10" dirty="0">
                <a:latin typeface="宋体" panose="02010600030101010101" pitchFamily="2" charset="-122"/>
                <a:cs typeface="宋体" panose="02010600030101010101" pitchFamily="2" charset="-122"/>
              </a:rPr>
              <a:t>得</a:t>
            </a:r>
            <a:r>
              <a:rPr sz="1200" spc="20" dirty="0">
                <a:latin typeface="宋体" panose="02010600030101010101" pitchFamily="2" charset="-122"/>
                <a:cs typeface="宋体" panose="02010600030101010101" pitchFamily="2" charset="-122"/>
              </a:rPr>
              <a:t>搜</a:t>
            </a:r>
            <a:r>
              <a:rPr sz="1200" spc="10" dirty="0">
                <a:latin typeface="宋体" panose="02010600030101010101" pitchFamily="2" charset="-122"/>
                <a:cs typeface="宋体" panose="02010600030101010101" pitchFamily="2" charset="-122"/>
              </a:rPr>
              <a:t>索</a:t>
            </a:r>
            <a:r>
              <a:rPr sz="1200" spc="20" dirty="0">
                <a:latin typeface="宋体" panose="02010600030101010101" pitchFamily="2" charset="-122"/>
                <a:cs typeface="宋体" panose="02010600030101010101" pitchFamily="2" charset="-122"/>
              </a:rPr>
              <a:t>和</a:t>
            </a:r>
            <a:r>
              <a:rPr sz="1200" spc="10" dirty="0">
                <a:latin typeface="宋体" panose="02010600030101010101" pitchFamily="2" charset="-122"/>
                <a:cs typeface="宋体" panose="02010600030101010101" pitchFamily="2" charset="-122"/>
              </a:rPr>
              <a:t>过</a:t>
            </a:r>
            <a:r>
              <a:rPr sz="1200" spc="20" dirty="0">
                <a:latin typeface="宋体" panose="02010600030101010101" pitchFamily="2" charset="-122"/>
                <a:cs typeface="宋体" panose="02010600030101010101" pitchFamily="2" charset="-122"/>
              </a:rPr>
              <a:t>滤</a:t>
            </a:r>
            <a:r>
              <a:rPr sz="1200" spc="10" dirty="0">
                <a:latin typeface="宋体" panose="02010600030101010101" pitchFamily="2" charset="-122"/>
                <a:cs typeface="宋体" panose="02010600030101010101" pitchFamily="2" charset="-122"/>
              </a:rPr>
              <a:t>功</a:t>
            </a:r>
            <a:r>
              <a:rPr sz="1200" spc="20" dirty="0">
                <a:latin typeface="宋体" panose="02010600030101010101" pitchFamily="2" charset="-122"/>
                <a:cs typeface="宋体" panose="02010600030101010101" pitchFamily="2" charset="-122"/>
              </a:rPr>
              <a:t>能</a:t>
            </a:r>
            <a:r>
              <a:rPr sz="1200" spc="1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而</a:t>
            </a:r>
            <a:r>
              <a:rPr sz="1200" spc="-3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WebSocket</a:t>
            </a:r>
            <a:r>
              <a:rPr sz="1200" spc="-330"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可</a:t>
            </a:r>
            <a:r>
              <a:rPr sz="1200" spc="20" dirty="0">
                <a:latin typeface="宋体" panose="02010600030101010101" pitchFamily="2" charset="-122"/>
                <a:cs typeface="宋体" panose="02010600030101010101" pitchFamily="2" charset="-122"/>
              </a:rPr>
              <a:t>以</a:t>
            </a:r>
            <a:r>
              <a:rPr sz="1200" spc="10" dirty="0">
                <a:latin typeface="宋体" panose="02010600030101010101" pitchFamily="2" charset="-122"/>
                <a:cs typeface="宋体" panose="02010600030101010101" pitchFamily="2" charset="-122"/>
              </a:rPr>
              <a:t>使</a:t>
            </a:r>
            <a:r>
              <a:rPr sz="1200" spc="20" dirty="0">
                <a:latin typeface="宋体" panose="02010600030101010101" pitchFamily="2" charset="-122"/>
                <a:cs typeface="宋体" panose="02010600030101010101" pitchFamily="2" charset="-122"/>
              </a:rPr>
              <a:t>用</a:t>
            </a:r>
            <a:r>
              <a:rPr sz="1200" spc="10" dirty="0">
                <a:latin typeface="宋体" panose="02010600030101010101" pitchFamily="2" charset="-122"/>
                <a:cs typeface="宋体" panose="02010600030101010101" pitchFamily="2" charset="-122"/>
              </a:rPr>
              <a:t>户</a:t>
            </a:r>
            <a:r>
              <a:rPr sz="1200" spc="20" dirty="0">
                <a:latin typeface="宋体" panose="02010600030101010101" pitchFamily="2" charset="-122"/>
                <a:cs typeface="宋体" panose="02010600030101010101" pitchFamily="2" charset="-122"/>
              </a:rPr>
              <a:t>面</a:t>
            </a:r>
            <a:r>
              <a:rPr sz="1200" spc="10" dirty="0">
                <a:latin typeface="宋体" panose="02010600030101010101" pitchFamily="2" charset="-122"/>
                <a:cs typeface="宋体" panose="02010600030101010101" pitchFamily="2" charset="-122"/>
              </a:rPr>
              <a:t>对</a:t>
            </a:r>
            <a:r>
              <a:rPr sz="1200" spc="20" dirty="0">
                <a:latin typeface="宋体" panose="02010600030101010101" pitchFamily="2" charset="-122"/>
                <a:cs typeface="宋体" panose="02010600030101010101" pitchFamily="2" charset="-122"/>
              </a:rPr>
              <a:t>面</a:t>
            </a:r>
            <a:r>
              <a:rPr sz="1200" spc="10" dirty="0">
                <a:latin typeface="宋体" panose="02010600030101010101" pitchFamily="2" charset="-122"/>
                <a:cs typeface="宋体" panose="02010600030101010101" pitchFamily="2" charset="-122"/>
              </a:rPr>
              <a:t>交</a:t>
            </a:r>
            <a:r>
              <a:rPr sz="1200" spc="20" dirty="0">
                <a:latin typeface="宋体" panose="02010600030101010101" pitchFamily="2" charset="-122"/>
                <a:cs typeface="宋体" panose="02010600030101010101" pitchFamily="2" charset="-122"/>
              </a:rPr>
              <a:t>流</a:t>
            </a:r>
            <a:r>
              <a:rPr sz="1200" spc="10" dirty="0">
                <a:latin typeface="宋体" panose="02010600030101010101" pitchFamily="2" charset="-122"/>
                <a:cs typeface="宋体" panose="02010600030101010101" pitchFamily="2" charset="-122"/>
              </a:rPr>
              <a:t>一般</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快</a:t>
            </a:r>
            <a:r>
              <a:rPr sz="1200" spc="20" dirty="0">
                <a:latin typeface="宋体" panose="02010600030101010101" pitchFamily="2" charset="-122"/>
                <a:cs typeface="宋体" panose="02010600030101010101" pitchFamily="2" charset="-122"/>
              </a:rPr>
              <a:t>速</a:t>
            </a:r>
            <a:r>
              <a:rPr sz="1200" spc="10" dirty="0">
                <a:latin typeface="宋体" panose="02010600030101010101" pitchFamily="2" charset="-122"/>
                <a:cs typeface="宋体" panose="02010600030101010101" pitchFamily="2" charset="-122"/>
              </a:rPr>
              <a:t>地</a:t>
            </a:r>
            <a:r>
              <a:rPr sz="1200" spc="20" dirty="0">
                <a:latin typeface="宋体" panose="02010600030101010101" pitchFamily="2" charset="-122"/>
                <a:cs typeface="宋体" panose="02010600030101010101" pitchFamily="2" charset="-122"/>
              </a:rPr>
              <a:t>即</a:t>
            </a:r>
            <a:r>
              <a:rPr sz="1200" spc="10" dirty="0">
                <a:latin typeface="宋体" panose="02010600030101010101" pitchFamily="2" charset="-122"/>
                <a:cs typeface="宋体" panose="02010600030101010101" pitchFamily="2" charset="-122"/>
              </a:rPr>
              <a:t>时</a:t>
            </a:r>
            <a:r>
              <a:rPr sz="1200" dirty="0">
                <a:latin typeface="宋体" panose="02010600030101010101" pitchFamily="2" charset="-122"/>
                <a:cs typeface="宋体" panose="02010600030101010101" pitchFamily="2" charset="-122"/>
              </a:rPr>
              <a:t>通 讯。</a:t>
            </a:r>
            <a:endParaRPr sz="1200">
              <a:latin typeface="宋体" panose="02010600030101010101" pitchFamily="2" charset="-122"/>
              <a:cs typeface="宋体" panose="02010600030101010101" pitchFamily="2" charset="-122"/>
            </a:endParaRPr>
          </a:p>
          <a:p>
            <a:pPr>
              <a:lnSpc>
                <a:spcPct val="100000"/>
              </a:lnSpc>
            </a:pPr>
            <a:endParaRPr sz="900">
              <a:latin typeface="宋体" panose="02010600030101010101" pitchFamily="2" charset="-122"/>
              <a:cs typeface="宋体" panose="02010600030101010101" pitchFamily="2" charset="-122"/>
            </a:endParaRPr>
          </a:p>
          <a:p>
            <a:pPr marL="558165" lvl="2" indent="-546100" algn="just">
              <a:lnSpc>
                <a:spcPct val="100000"/>
              </a:lnSpc>
              <a:spcBef>
                <a:spcPts val="5"/>
              </a:spcBef>
              <a:buAutoNum type="arabicPeriod" startAt="2"/>
              <a:tabLst>
                <a:tab pos="558800" algn="l"/>
              </a:tabLst>
            </a:pPr>
            <a:r>
              <a:rPr sz="1400" b="1" spc="-10" dirty="0">
                <a:latin typeface="黑体" panose="02010609060101010101" charset="-122"/>
                <a:cs typeface="黑体" panose="02010609060101010101" charset="-122"/>
              </a:rPr>
              <a:t>经</a:t>
            </a:r>
            <a:r>
              <a:rPr sz="1400" b="1" spc="-10" dirty="0">
                <a:latin typeface="黑体" panose="02010609060101010101" charset="-122"/>
                <a:cs typeface="黑体" panose="02010609060101010101" charset="-122"/>
              </a:rPr>
              <a:t>济可行</a:t>
            </a:r>
            <a:r>
              <a:rPr sz="1400" b="1" spc="-5" dirty="0">
                <a:latin typeface="黑体" panose="02010609060101010101" charset="-122"/>
                <a:cs typeface="黑体" panose="02010609060101010101" charset="-122"/>
              </a:rPr>
              <a:t>性</a:t>
            </a:r>
            <a:endParaRPr sz="1400">
              <a:latin typeface="黑体" panose="02010609060101010101" charset="-122"/>
              <a:cs typeface="黑体" panose="02010609060101010101" charset="-122"/>
            </a:endParaRPr>
          </a:p>
          <a:p>
            <a:pPr marL="12700" marR="81280" indent="304800" algn="just">
              <a:lnSpc>
                <a:spcPct val="163000"/>
              </a:lnSpc>
              <a:spcBef>
                <a:spcPts val="280"/>
              </a:spcBef>
            </a:pPr>
            <a:r>
              <a:rPr sz="1200" dirty="0">
                <a:latin typeface="宋体" panose="02010600030101010101" pitchFamily="2" charset="-122"/>
                <a:cs typeface="宋体" panose="02010600030101010101" pitchFamily="2" charset="-122"/>
              </a:rPr>
              <a:t>SpringBoot</a:t>
            </a:r>
            <a:r>
              <a:rPr sz="1200" spc="-455" dirty="0">
                <a:latin typeface="宋体" panose="02010600030101010101" pitchFamily="2" charset="-122"/>
                <a:cs typeface="宋体" panose="02010600030101010101" pitchFamily="2" charset="-122"/>
              </a:rPr>
              <a:t> </a:t>
            </a:r>
            <a:r>
              <a:rPr sz="1200" spc="155" dirty="0">
                <a:latin typeface="宋体" panose="02010600030101010101" pitchFamily="2" charset="-122"/>
                <a:cs typeface="宋体" panose="02010600030101010101" pitchFamily="2" charset="-122"/>
              </a:rPr>
              <a:t>、</a:t>
            </a:r>
            <a:r>
              <a:rPr sz="1200" spc="25" dirty="0">
                <a:latin typeface="宋体" panose="02010600030101010101" pitchFamily="2" charset="-122"/>
                <a:cs typeface="宋体" panose="02010600030101010101" pitchFamily="2" charset="-122"/>
              </a:rPr>
              <a:t>Redis</a:t>
            </a:r>
            <a:r>
              <a:rPr sz="1200" spc="15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Docker</a:t>
            </a:r>
            <a:r>
              <a:rPr sz="1200" spc="-440" dirty="0">
                <a:latin typeface="宋体" panose="02010600030101010101" pitchFamily="2" charset="-122"/>
                <a:cs typeface="宋体" panose="02010600030101010101" pitchFamily="2" charset="-122"/>
              </a:rPr>
              <a:t> </a:t>
            </a:r>
            <a:r>
              <a:rPr sz="1200" spc="15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Rabbitmq</a:t>
            </a:r>
            <a:r>
              <a:rPr sz="1200" spc="-450" dirty="0">
                <a:latin typeface="宋体" panose="02010600030101010101" pitchFamily="2" charset="-122"/>
                <a:cs typeface="宋体" panose="02010600030101010101" pitchFamily="2" charset="-122"/>
              </a:rPr>
              <a:t> </a:t>
            </a:r>
            <a:r>
              <a:rPr sz="1200" spc="140"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Canal</a:t>
            </a:r>
            <a:r>
              <a:rPr sz="1200" spc="-450" dirty="0">
                <a:latin typeface="宋体" panose="02010600030101010101" pitchFamily="2" charset="-122"/>
                <a:cs typeface="宋体" panose="02010600030101010101" pitchFamily="2" charset="-122"/>
              </a:rPr>
              <a:t> </a:t>
            </a:r>
            <a:r>
              <a:rPr sz="1200" spc="16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Vue</a:t>
            </a:r>
            <a:r>
              <a:rPr sz="1200" spc="-450" dirty="0">
                <a:latin typeface="宋体" panose="02010600030101010101" pitchFamily="2" charset="-122"/>
                <a:cs typeface="宋体" panose="02010600030101010101" pitchFamily="2" charset="-122"/>
              </a:rPr>
              <a:t> </a:t>
            </a:r>
            <a:r>
              <a:rPr sz="1200" spc="15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Ant</a:t>
            </a:r>
            <a:r>
              <a:rPr sz="1200" spc="114"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Design</a:t>
            </a:r>
            <a:r>
              <a:rPr sz="1200" spc="1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Vue</a:t>
            </a:r>
            <a:r>
              <a:rPr sz="1200" spc="-44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 ElasticSearch</a:t>
            </a:r>
            <a:r>
              <a:rPr sz="1200" spc="-2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MySQL</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WebSocket</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这些技术栈都是免费开源的</a:t>
            </a:r>
            <a:r>
              <a:rPr sz="1200" spc="-15" dirty="0">
                <a:latin typeface="宋体" panose="02010600030101010101" pitchFamily="2" charset="-122"/>
                <a:cs typeface="宋体" panose="02010600030101010101" pitchFamily="2" charset="-122"/>
              </a:rPr>
              <a:t>，</a:t>
            </a:r>
            <a:r>
              <a:rPr sz="1200" dirty="0">
                <a:latin typeface="宋体" panose="02010600030101010101" pitchFamily="2" charset="-122"/>
                <a:cs typeface="宋体" panose="02010600030101010101" pitchFamily="2" charset="-122"/>
              </a:rPr>
              <a:t>这意味着无需支 </a:t>
            </a:r>
            <a:r>
              <a:rPr sz="1200" spc="10" dirty="0">
                <a:latin typeface="宋体" panose="02010600030101010101" pitchFamily="2" charset="-122"/>
                <a:cs typeface="宋体" panose="02010600030101010101" pitchFamily="2" charset="-122"/>
              </a:rPr>
              <a:t>付</a:t>
            </a:r>
            <a:r>
              <a:rPr sz="1200" spc="20" dirty="0">
                <a:latin typeface="宋体" panose="02010600030101010101" pitchFamily="2" charset="-122"/>
                <a:cs typeface="宋体" panose="02010600030101010101" pitchFamily="2" charset="-122"/>
              </a:rPr>
              <a:t>高</a:t>
            </a:r>
            <a:r>
              <a:rPr sz="1200" spc="10" dirty="0">
                <a:latin typeface="宋体" panose="02010600030101010101" pitchFamily="2" charset="-122"/>
                <a:cs typeface="宋体" panose="02010600030101010101" pitchFamily="2" charset="-122"/>
              </a:rPr>
              <a:t>昂得许</a:t>
            </a:r>
            <a:r>
              <a:rPr sz="1200" spc="20" dirty="0">
                <a:latin typeface="宋体" panose="02010600030101010101" pitchFamily="2" charset="-122"/>
                <a:cs typeface="宋体" panose="02010600030101010101" pitchFamily="2" charset="-122"/>
              </a:rPr>
              <a:t>可</a:t>
            </a:r>
            <a:r>
              <a:rPr sz="1200" spc="10" dirty="0">
                <a:latin typeface="宋体" panose="02010600030101010101" pitchFamily="2" charset="-122"/>
                <a:cs typeface="宋体" panose="02010600030101010101" pitchFamily="2" charset="-122"/>
              </a:rPr>
              <a:t>费用</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大大降</a:t>
            </a:r>
            <a:r>
              <a:rPr sz="1200" spc="20" dirty="0">
                <a:latin typeface="宋体" panose="02010600030101010101" pitchFamily="2" charset="-122"/>
                <a:cs typeface="宋体" panose="02010600030101010101" pitchFamily="2" charset="-122"/>
              </a:rPr>
              <a:t>低</a:t>
            </a:r>
            <a:r>
              <a:rPr sz="1200" spc="10" dirty="0">
                <a:latin typeface="宋体" panose="02010600030101010101" pitchFamily="2" charset="-122"/>
                <a:cs typeface="宋体" panose="02010600030101010101" pitchFamily="2" charset="-122"/>
              </a:rPr>
              <a:t>了开</a:t>
            </a:r>
            <a:r>
              <a:rPr sz="1200" spc="20" dirty="0">
                <a:latin typeface="宋体" panose="02010600030101010101" pitchFamily="2" charset="-122"/>
                <a:cs typeface="宋体" panose="02010600030101010101" pitchFamily="2" charset="-122"/>
              </a:rPr>
              <a:t>发</a:t>
            </a:r>
            <a:r>
              <a:rPr sz="1200" spc="10" dirty="0">
                <a:latin typeface="宋体" panose="02010600030101010101" pitchFamily="2" charset="-122"/>
                <a:cs typeface="宋体" panose="02010600030101010101" pitchFamily="2" charset="-122"/>
              </a:rPr>
              <a:t>成本。</a:t>
            </a:r>
            <a:r>
              <a:rPr sz="1200" spc="20" dirty="0">
                <a:latin typeface="宋体" panose="02010600030101010101" pitchFamily="2" charset="-122"/>
                <a:cs typeface="宋体" panose="02010600030101010101" pitchFamily="2" charset="-122"/>
              </a:rPr>
              <a:t>本</a:t>
            </a:r>
            <a:r>
              <a:rPr sz="1200" spc="10" dirty="0">
                <a:latin typeface="宋体" panose="02010600030101010101" pitchFamily="2" charset="-122"/>
                <a:cs typeface="宋体" panose="02010600030101010101" pitchFamily="2" charset="-122"/>
              </a:rPr>
              <a:t>系统</a:t>
            </a:r>
            <a:r>
              <a:rPr sz="1200" spc="20" dirty="0">
                <a:latin typeface="宋体" panose="02010600030101010101" pitchFamily="2" charset="-122"/>
                <a:cs typeface="宋体" panose="02010600030101010101" pitchFamily="2" charset="-122"/>
              </a:rPr>
              <a:t>为</a:t>
            </a:r>
            <a:r>
              <a:rPr sz="1200" spc="10" dirty="0">
                <a:latin typeface="宋体" panose="02010600030101010101" pitchFamily="2" charset="-122"/>
                <a:cs typeface="宋体" panose="02010600030101010101" pitchFamily="2" charset="-122"/>
              </a:rPr>
              <a:t>本人独</a:t>
            </a:r>
            <a:r>
              <a:rPr sz="1200" spc="20" dirty="0">
                <a:latin typeface="宋体" panose="02010600030101010101" pitchFamily="2" charset="-122"/>
                <a:cs typeface="宋体" panose="02010600030101010101" pitchFamily="2" charset="-122"/>
              </a:rPr>
              <a:t>立</a:t>
            </a:r>
            <a:r>
              <a:rPr sz="1200" spc="10" dirty="0">
                <a:latin typeface="宋体" panose="02010600030101010101" pitchFamily="2" charset="-122"/>
                <a:cs typeface="宋体" panose="02010600030101010101" pitchFamily="2" charset="-122"/>
              </a:rPr>
              <a:t>开发</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无需支</a:t>
            </a:r>
            <a:r>
              <a:rPr sz="1200" spc="20" dirty="0">
                <a:latin typeface="宋体" panose="02010600030101010101" pitchFamily="2" charset="-122"/>
                <a:cs typeface="宋体" panose="02010600030101010101" pitchFamily="2" charset="-122"/>
              </a:rPr>
              <a:t>付</a:t>
            </a:r>
            <a:r>
              <a:rPr sz="1200" spc="10" dirty="0">
                <a:latin typeface="宋体" panose="02010600030101010101" pitchFamily="2" charset="-122"/>
                <a:cs typeface="宋体" panose="02010600030101010101" pitchFamily="2" charset="-122"/>
              </a:rPr>
              <a:t>额</a:t>
            </a:r>
            <a:r>
              <a:rPr sz="1200" dirty="0">
                <a:latin typeface="宋体" panose="02010600030101010101" pitchFamily="2" charset="-122"/>
                <a:cs typeface="宋体" panose="02010600030101010101" pitchFamily="2" charset="-122"/>
              </a:rPr>
              <a:t>外 人力费用，且服务器为本地搭建，无需支付云服务器得费用。</a:t>
            </a:r>
            <a:endParaRPr sz="1200">
              <a:latin typeface="宋体" panose="02010600030101010101" pitchFamily="2" charset="-122"/>
              <a:cs typeface="宋体" panose="02010600030101010101" pitchFamily="2" charset="-122"/>
            </a:endParaRPr>
          </a:p>
          <a:p>
            <a:pPr>
              <a:lnSpc>
                <a:spcPct val="100000"/>
              </a:lnSpc>
              <a:spcBef>
                <a:spcPts val="5"/>
              </a:spcBef>
            </a:pPr>
            <a:endParaRPr sz="900">
              <a:latin typeface="宋体" panose="02010600030101010101" pitchFamily="2" charset="-122"/>
              <a:cs typeface="宋体" panose="02010600030101010101" pitchFamily="2" charset="-122"/>
            </a:endParaRPr>
          </a:p>
          <a:p>
            <a:pPr marL="558165" lvl="2" indent="-546100" algn="just">
              <a:lnSpc>
                <a:spcPct val="100000"/>
              </a:lnSpc>
              <a:buAutoNum type="arabicPeriod" startAt="3"/>
              <a:tabLst>
                <a:tab pos="558800" algn="l"/>
              </a:tabLst>
            </a:pPr>
            <a:r>
              <a:rPr sz="1400" b="1" spc="-10" dirty="0">
                <a:latin typeface="黑体" panose="02010609060101010101" charset="-122"/>
                <a:cs typeface="黑体" panose="02010609060101010101" charset="-122"/>
              </a:rPr>
              <a:t>操</a:t>
            </a:r>
            <a:r>
              <a:rPr sz="1400" b="1" spc="-10" dirty="0">
                <a:latin typeface="黑体" panose="02010609060101010101" charset="-122"/>
                <a:cs typeface="黑体" panose="02010609060101010101" charset="-122"/>
              </a:rPr>
              <a:t>作可行</a:t>
            </a:r>
            <a:r>
              <a:rPr sz="1400" b="1" spc="-5" dirty="0">
                <a:latin typeface="黑体" panose="02010609060101010101" charset="-122"/>
                <a:cs typeface="黑体" panose="02010609060101010101" charset="-122"/>
              </a:rPr>
              <a:t>性</a:t>
            </a:r>
            <a:endParaRPr sz="1400">
              <a:latin typeface="黑体" panose="02010609060101010101" charset="-122"/>
              <a:cs typeface="黑体" panose="02010609060101010101" charset="-122"/>
            </a:endParaRPr>
          </a:p>
          <a:p>
            <a:pPr marL="12700" marR="81280" indent="304800" algn="just">
              <a:lnSpc>
                <a:spcPct val="163000"/>
              </a:lnSpc>
              <a:spcBef>
                <a:spcPts val="285"/>
              </a:spcBef>
            </a:pPr>
            <a:r>
              <a:rPr sz="1200" dirty="0">
                <a:latin typeface="宋体" panose="02010600030101010101" pitchFamily="2" charset="-122"/>
                <a:cs typeface="宋体" panose="02010600030101010101" pitchFamily="2" charset="-122"/>
              </a:rPr>
              <a:t>SpringBoot</a:t>
            </a:r>
            <a:r>
              <a:rPr sz="1200" spc="-325"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可以帮</a:t>
            </a:r>
            <a:r>
              <a:rPr sz="1200" dirty="0">
                <a:latin typeface="宋体" panose="02010600030101010101" pitchFamily="2" charset="-122"/>
                <a:cs typeface="宋体" panose="02010600030101010101" pitchFamily="2" charset="-122"/>
              </a:rPr>
              <a:t>你</a:t>
            </a:r>
            <a:r>
              <a:rPr sz="1200" spc="10" dirty="0">
                <a:latin typeface="宋体" panose="02010600030101010101" pitchFamily="2" charset="-122"/>
                <a:cs typeface="宋体" panose="02010600030101010101" pitchFamily="2" charset="-122"/>
              </a:rPr>
              <a:t>处理文件上传，</a:t>
            </a:r>
            <a:r>
              <a:rPr sz="1200" dirty="0">
                <a:latin typeface="宋体" panose="02010600030101010101" pitchFamily="2" charset="-122"/>
                <a:cs typeface="宋体" panose="02010600030101010101" pitchFamily="2" charset="-122"/>
              </a:rPr>
              <a:t>而</a:t>
            </a:r>
            <a:r>
              <a:rPr sz="1200" spc="-330" dirty="0">
                <a:latin typeface="宋体" panose="02010600030101010101" pitchFamily="2" charset="-122"/>
                <a:cs typeface="宋体" panose="02010600030101010101" pitchFamily="2" charset="-122"/>
              </a:rPr>
              <a:t> </a:t>
            </a:r>
            <a:r>
              <a:rPr sz="1200" dirty="0">
                <a:latin typeface="宋体" panose="02010600030101010101" pitchFamily="2" charset="-122"/>
                <a:cs typeface="宋体" panose="02010600030101010101" pitchFamily="2" charset="-122"/>
              </a:rPr>
              <a:t>ElasticSearch</a:t>
            </a:r>
            <a:r>
              <a:rPr sz="1200" spc="-320" dirty="0">
                <a:latin typeface="宋体" panose="02010600030101010101" pitchFamily="2" charset="-122"/>
                <a:cs typeface="宋体" panose="02010600030101010101" pitchFamily="2" charset="-122"/>
              </a:rPr>
              <a:t> </a:t>
            </a:r>
            <a:r>
              <a:rPr sz="1200" spc="10" dirty="0">
                <a:latin typeface="宋体" panose="02010600030101010101" pitchFamily="2" charset="-122"/>
                <a:cs typeface="宋体" panose="02010600030101010101" pitchFamily="2" charset="-122"/>
              </a:rPr>
              <a:t>则可以</a:t>
            </a:r>
            <a:r>
              <a:rPr sz="1200" dirty="0">
                <a:latin typeface="宋体" panose="02010600030101010101" pitchFamily="2" charset="-122"/>
                <a:cs typeface="宋体" panose="02010600030101010101" pitchFamily="2" charset="-122"/>
              </a:rPr>
              <a:t>帮</a:t>
            </a:r>
            <a:r>
              <a:rPr sz="1200" spc="10" dirty="0">
                <a:latin typeface="宋体" panose="02010600030101010101" pitchFamily="2" charset="-122"/>
                <a:cs typeface="宋体" panose="02010600030101010101" pitchFamily="2" charset="-122"/>
              </a:rPr>
              <a:t>你对这些多</a:t>
            </a:r>
            <a:r>
              <a:rPr sz="1200" dirty="0">
                <a:latin typeface="宋体" panose="02010600030101010101" pitchFamily="2" charset="-122"/>
                <a:cs typeface="宋体" panose="02010600030101010101" pitchFamily="2" charset="-122"/>
              </a:rPr>
              <a:t>媒 </a:t>
            </a:r>
            <a:r>
              <a:rPr sz="1200" spc="10" dirty="0">
                <a:latin typeface="宋体" panose="02010600030101010101" pitchFamily="2" charset="-122"/>
                <a:cs typeface="宋体" panose="02010600030101010101" pitchFamily="2" charset="-122"/>
              </a:rPr>
              <a:t>体</a:t>
            </a:r>
            <a:r>
              <a:rPr sz="1200" spc="20" dirty="0">
                <a:latin typeface="宋体" panose="02010600030101010101" pitchFamily="2" charset="-122"/>
                <a:cs typeface="宋体" panose="02010600030101010101" pitchFamily="2" charset="-122"/>
              </a:rPr>
              <a:t>内</a:t>
            </a:r>
            <a:r>
              <a:rPr sz="1200" spc="10" dirty="0">
                <a:latin typeface="宋体" panose="02010600030101010101" pitchFamily="2" charset="-122"/>
                <a:cs typeface="宋体" panose="02010600030101010101" pitchFamily="2" charset="-122"/>
              </a:rPr>
              <a:t>容进行</a:t>
            </a:r>
            <a:r>
              <a:rPr sz="1200" spc="20" dirty="0">
                <a:latin typeface="宋体" panose="02010600030101010101" pitchFamily="2" charset="-122"/>
                <a:cs typeface="宋体" panose="02010600030101010101" pitchFamily="2" charset="-122"/>
              </a:rPr>
              <a:t>存</a:t>
            </a:r>
            <a:r>
              <a:rPr sz="1200" spc="10" dirty="0">
                <a:latin typeface="宋体" panose="02010600030101010101" pitchFamily="2" charset="-122"/>
                <a:cs typeface="宋体" panose="02010600030101010101" pitchFamily="2" charset="-122"/>
              </a:rPr>
              <a:t>储和</a:t>
            </a:r>
            <a:r>
              <a:rPr sz="1200" spc="20" dirty="0">
                <a:latin typeface="宋体" panose="02010600030101010101" pitchFamily="2" charset="-122"/>
                <a:cs typeface="宋体" panose="02010600030101010101" pitchFamily="2" charset="-122"/>
              </a:rPr>
              <a:t>搜</a:t>
            </a:r>
            <a:r>
              <a:rPr sz="1200" spc="10" dirty="0">
                <a:latin typeface="宋体" panose="02010600030101010101" pitchFamily="2" charset="-122"/>
                <a:cs typeface="宋体" panose="02010600030101010101" pitchFamily="2" charset="-122"/>
              </a:rPr>
              <a:t>索。两</a:t>
            </a:r>
            <a:r>
              <a:rPr sz="1200" spc="20" dirty="0">
                <a:latin typeface="宋体" panose="02010600030101010101" pitchFamily="2" charset="-122"/>
                <a:cs typeface="宋体" panose="02010600030101010101" pitchFamily="2" charset="-122"/>
              </a:rPr>
              <a:t>者</a:t>
            </a:r>
            <a:r>
              <a:rPr sz="1200" spc="10" dirty="0">
                <a:latin typeface="宋体" panose="02010600030101010101" pitchFamily="2" charset="-122"/>
                <a:cs typeface="宋体" panose="02010600030101010101" pitchFamily="2" charset="-122"/>
              </a:rPr>
              <a:t>结合</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让您更</a:t>
            </a:r>
            <a:r>
              <a:rPr sz="1200" spc="20" dirty="0">
                <a:latin typeface="宋体" panose="02010600030101010101" pitchFamily="2" charset="-122"/>
                <a:cs typeface="宋体" panose="02010600030101010101" pitchFamily="2" charset="-122"/>
              </a:rPr>
              <a:t>有</a:t>
            </a:r>
            <a:r>
              <a:rPr sz="1200" spc="10" dirty="0">
                <a:latin typeface="宋体" panose="02010600030101010101" pitchFamily="2" charset="-122"/>
                <a:cs typeface="宋体" panose="02010600030101010101" pitchFamily="2" charset="-122"/>
              </a:rPr>
              <a:t>效率</a:t>
            </a:r>
            <a:r>
              <a:rPr sz="1200" spc="20" dirty="0">
                <a:latin typeface="宋体" panose="02010600030101010101" pitchFamily="2" charset="-122"/>
                <a:cs typeface="宋体" panose="02010600030101010101" pitchFamily="2" charset="-122"/>
              </a:rPr>
              <a:t>、</a:t>
            </a:r>
            <a:r>
              <a:rPr sz="1200" spc="10" dirty="0">
                <a:latin typeface="宋体" panose="02010600030101010101" pitchFamily="2" charset="-122"/>
                <a:cs typeface="宋体" panose="02010600030101010101" pitchFamily="2" charset="-122"/>
              </a:rPr>
              <a:t>更灵活</a:t>
            </a:r>
            <a:r>
              <a:rPr sz="1200" spc="20" dirty="0">
                <a:latin typeface="宋体" panose="02010600030101010101" pitchFamily="2" charset="-122"/>
                <a:cs typeface="宋体" panose="02010600030101010101" pitchFamily="2" charset="-122"/>
              </a:rPr>
              <a:t>地</a:t>
            </a:r>
            <a:r>
              <a:rPr sz="1200" spc="10" dirty="0">
                <a:latin typeface="宋体" panose="02010600030101010101" pitchFamily="2" charset="-122"/>
                <a:cs typeface="宋体" panose="02010600030101010101" pitchFamily="2" charset="-122"/>
              </a:rPr>
              <a:t>管理</a:t>
            </a:r>
            <a:r>
              <a:rPr sz="1200" spc="20" dirty="0">
                <a:latin typeface="宋体" panose="02010600030101010101" pitchFamily="2" charset="-122"/>
                <a:cs typeface="宋体" panose="02010600030101010101" pitchFamily="2" charset="-122"/>
              </a:rPr>
              <a:t>您</a:t>
            </a:r>
            <a:r>
              <a:rPr sz="1200" spc="10" dirty="0">
                <a:latin typeface="宋体" panose="02010600030101010101" pitchFamily="2" charset="-122"/>
                <a:cs typeface="宋体" panose="02010600030101010101" pitchFamily="2" charset="-122"/>
              </a:rPr>
              <a:t>的视频</a:t>
            </a:r>
            <a:r>
              <a:rPr sz="1200" spc="20" dirty="0">
                <a:latin typeface="宋体" panose="02010600030101010101" pitchFamily="2" charset="-122"/>
                <a:cs typeface="宋体" panose="02010600030101010101" pitchFamily="2" charset="-122"/>
              </a:rPr>
              <a:t>内</a:t>
            </a:r>
            <a:r>
              <a:rPr sz="1200" spc="10" dirty="0">
                <a:latin typeface="宋体" panose="02010600030101010101" pitchFamily="2" charset="-122"/>
                <a:cs typeface="宋体" panose="02010600030101010101" pitchFamily="2" charset="-122"/>
              </a:rPr>
              <a:t>容</a:t>
            </a:r>
            <a:r>
              <a:rPr sz="1200" dirty="0">
                <a:latin typeface="宋体" panose="02010600030101010101" pitchFamily="2" charset="-122"/>
                <a:cs typeface="宋体" panose="02010600030101010101" pitchFamily="2" charset="-122"/>
              </a:rPr>
              <a:t>。</a:t>
            </a:r>
            <a:endParaRPr sz="1200">
              <a:latin typeface="宋体" panose="02010600030101010101" pitchFamily="2" charset="-122"/>
              <a:cs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commondata" val="eyJoZGlkIjoiNDU4ZGE1Mjk4NGRmMzJjYTM3OTgxODIyNjg2Y2EyY2M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33278</Words>
  <Application>WPS 演示</Application>
  <PresentationFormat>On-screen Show (4:3)</PresentationFormat>
  <Paragraphs>3064</Paragraphs>
  <Slides>71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71</vt:i4>
      </vt:variant>
    </vt:vector>
  </HeadingPairs>
  <TitlesOfParts>
    <vt:vector size="84" baseType="lpstr">
      <vt:lpstr>Arial</vt:lpstr>
      <vt:lpstr>宋体</vt:lpstr>
      <vt:lpstr>Wingdings</vt:lpstr>
      <vt:lpstr>黑体</vt:lpstr>
      <vt:lpstr>Calibri</vt:lpstr>
      <vt:lpstr>仿宋</vt:lpstr>
      <vt:lpstr>Times New Roman</vt:lpstr>
      <vt:lpstr>楷体</vt:lpstr>
      <vt:lpstr>微软雅黑</vt:lpstr>
      <vt:lpstr>Arial Unicode MS</vt:lpstr>
      <vt:lpstr>Wingdings</vt:lpstr>
      <vt:lpstr>Cambria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毕业设计(论文)</dc:title>
  <dc:creator>WPS_1696075820</dc:creator>
  <cp:lastModifiedBy>WPS_1696075820</cp:lastModifiedBy>
  <cp:revision>3</cp:revision>
  <dcterms:created xsi:type="dcterms:W3CDTF">2024-05-18T05:50:00Z</dcterms:created>
  <dcterms:modified xsi:type="dcterms:W3CDTF">2024-05-19T13:40:47Z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2024-05-19T00:00:00Z</vt:filetime>
  </property>
  <property fmtid="{D5CDD505-2E9C-101B-9397-08002B2CF9AE}" pid="3" name="Creator">
    <vt:lpwstr>WPS 文字</vt:lpwstr>
  </property>
  <property fmtid="{D5CDD505-2E9C-101B-9397-08002B2CF9AE}" pid="4" name="LastSaved">
    <vt:filetime>2024-05-19T00:00:00Z</vt:filetime>
  </property>
  <property fmtid="{D5CDD505-2E9C-101B-9397-08002B2CF9AE}" pid="5" name="ICV">
    <vt:lpwstr>90DC5B2CE6E44254AEB14AEF6D81C394_12</vt:lpwstr>
  </property>
  <property fmtid="{D5CDD505-2E9C-101B-9397-08002B2CF9AE}" pid="6" name="KSOProductBuildVer">
    <vt:lpwstr>2052-12.1.0.16729</vt:lpwstr>
  </property>
</Properties>
</file>