
<file path=[Content_Types].xml><?xml version="1.0" encoding="utf-8"?>
<Types xmlns="http://schemas.openxmlformats.org/package/2006/content-types">
  <Default Extension="xlsx" ContentType="application/vnd.openxmlformats-officedocument.spreadsheetml.shee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60" r:id="rId4"/>
    <p:sldId id="266" r:id="rId5"/>
    <p:sldId id="294" r:id="rId6"/>
    <p:sldId id="270" r:id="rId7"/>
    <p:sldId id="265" r:id="rId8"/>
    <p:sldId id="316" r:id="rId9"/>
    <p:sldId id="317" r:id="rId10"/>
    <p:sldId id="293" r:id="rId11"/>
    <p:sldId id="279" r:id="rId12"/>
    <p:sldId id="318" r:id="rId13"/>
    <p:sldId id="292" r:id="rId14"/>
    <p:sldId id="280" r:id="rId15"/>
    <p:sldId id="275" r:id="rId16"/>
    <p:sldId id="286" r:id="rId17"/>
    <p:sldId id="291" r:id="rId18"/>
    <p:sldId id="271" r:id="rId19"/>
    <p:sldId id="272" r:id="rId20"/>
    <p:sldId id="273" r:id="rId21"/>
    <p:sldId id="290" r:id="rId22"/>
    <p:sldId id="281" r:id="rId23"/>
    <p:sldId id="285" r:id="rId24"/>
    <p:sldId id="295" r:id="rId25"/>
    <p:sldId id="277" r:id="rId26"/>
    <p:sldId id="288" r:id="rId27"/>
  </p:sldIdLst>
  <p:sldSz cx="9144000" cy="6858000" type="screen4x3"/>
  <p:notesSz cx="6858000" cy="9144000"/>
  <p:custDataLst>
    <p:tags r:id="rId31"/>
  </p:custDataLst>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2" userDrawn="1">
          <p15:clr>
            <a:srgbClr val="A4A3A4"/>
          </p15:clr>
        </p15:guide>
        <p15:guide id="2" pos="5076" userDrawn="1">
          <p15:clr>
            <a:srgbClr val="A4A3A4"/>
          </p15:clr>
        </p15:guide>
        <p15:guide id="3" pos="1490" userDrawn="1">
          <p15:clr>
            <a:srgbClr val="A4A3A4"/>
          </p15:clr>
        </p15:guide>
        <p15:guide id="5" orient="horz" pos="1212" userDrawn="1">
          <p15:clr>
            <a:srgbClr val="A4A3A4"/>
          </p15:clr>
        </p15:guide>
        <p15:guide id="6" orient="horz" pos="2342" userDrawn="1">
          <p15:clr>
            <a:srgbClr val="A4A3A4"/>
          </p15:clr>
        </p15:guide>
        <p15:guide id="7" orient="horz" pos="32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14F"/>
    <a:srgbClr val="0174AB"/>
    <a:srgbClr val="666666"/>
    <a:srgbClr val="BFC0C0"/>
    <a:srgbClr val="9F9D9A"/>
    <a:srgbClr val="0A377B"/>
    <a:srgbClr val="000000"/>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35" autoAdjust="0"/>
    <p:restoredTop sz="94660"/>
  </p:normalViewPr>
  <p:slideViewPr>
    <p:cSldViewPr snapToGrid="0" showGuides="1">
      <p:cViewPr varScale="1">
        <p:scale>
          <a:sx n="106" d="100"/>
          <a:sy n="106" d="100"/>
        </p:scale>
        <p:origin x="-300" y="-90"/>
      </p:cViewPr>
      <p:guideLst>
        <p:guide orient="horz" pos="292"/>
        <p:guide pos="5076"/>
        <p:guide pos="1490"/>
        <p:guide orient="horz" pos="1212"/>
        <p:guide orient="horz" pos="2342"/>
        <p:guide orient="horz" pos="325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1" Type="http://schemas.openxmlformats.org/officeDocument/2006/relationships/tags" Target="tags/tag3.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Workbook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2</c:v>
                </c:pt>
              </c:strCache>
            </c:strRef>
          </c:tx>
          <c:spPr>
            <a:solidFill>
              <a:srgbClr val="92D14F"/>
            </a:solidFill>
            <a:ln>
              <a:noFill/>
            </a:ln>
            <a:effectLst/>
          </c:spPr>
          <c:invertIfNegative val="0"/>
          <c:dLbls>
            <c:delete val="1"/>
          </c:dLbls>
          <c:cat>
            <c:strRef>
              <c:f>Sheet1!$A$2:$A$4</c:f>
              <c:strCache>
                <c:ptCount val="3"/>
                <c:pt idx="0">
                  <c:v>TEXT A</c:v>
                </c:pt>
                <c:pt idx="1">
                  <c:v>TEXT B</c:v>
                </c:pt>
                <c:pt idx="2">
                  <c:v>TEXT C</c:v>
                </c:pt>
              </c:strCache>
            </c:strRef>
          </c:cat>
          <c:val>
            <c:numRef>
              <c:f>Sheet1!$B$2:$B$4</c:f>
              <c:numCache>
                <c:formatCode>General</c:formatCode>
                <c:ptCount val="3"/>
                <c:pt idx="0">
                  <c:v>4</c:v>
                </c:pt>
                <c:pt idx="1">
                  <c:v>1.8</c:v>
                </c:pt>
                <c:pt idx="2">
                  <c:v>2.8</c:v>
                </c:pt>
              </c:numCache>
            </c:numRef>
          </c:val>
        </c:ser>
        <c:ser>
          <c:idx val="1"/>
          <c:order val="1"/>
          <c:tx>
            <c:strRef>
              <c:f>Sheet1!$C$1</c:f>
              <c:strCache>
                <c:ptCount val="1"/>
                <c:pt idx="0">
                  <c:v>系列 3</c:v>
                </c:pt>
              </c:strCache>
            </c:strRef>
          </c:tx>
          <c:spPr>
            <a:solidFill>
              <a:srgbClr val="0174AB"/>
            </a:solidFill>
            <a:ln>
              <a:noFill/>
            </a:ln>
            <a:effectLst/>
          </c:spPr>
          <c:invertIfNegative val="0"/>
          <c:dLbls>
            <c:delete val="1"/>
          </c:dLbls>
          <c:cat>
            <c:strRef>
              <c:f>Sheet1!$A$2:$A$4</c:f>
              <c:strCache>
                <c:ptCount val="3"/>
                <c:pt idx="0">
                  <c:v>TEXT A</c:v>
                </c:pt>
                <c:pt idx="1">
                  <c:v>TEXT B</c:v>
                </c:pt>
                <c:pt idx="2">
                  <c:v>TEXT C</c:v>
                </c:pt>
              </c:strCache>
            </c:strRef>
          </c:cat>
          <c:val>
            <c:numRef>
              <c:f>Sheet1!$C$2:$C$4</c:f>
              <c:numCache>
                <c:formatCode>General</c:formatCode>
                <c:ptCount val="3"/>
                <c:pt idx="0">
                  <c:v>2</c:v>
                </c:pt>
                <c:pt idx="1">
                  <c:v>3</c:v>
                </c:pt>
                <c:pt idx="2">
                  <c:v>4.3</c:v>
                </c:pt>
              </c:numCache>
            </c:numRef>
          </c:val>
        </c:ser>
        <c:dLbls>
          <c:showLegendKey val="0"/>
          <c:showVal val="0"/>
          <c:showCatName val="0"/>
          <c:showSerName val="0"/>
          <c:showPercent val="0"/>
          <c:showBubbleSize val="0"/>
        </c:dLbls>
        <c:gapWidth val="85"/>
        <c:axId val="145512704"/>
        <c:axId val="145522688"/>
      </c:barChart>
      <c:catAx>
        <c:axId val="145512704"/>
        <c:scaling>
          <c:orientation val="minMax"/>
        </c:scaling>
        <c:delete val="0"/>
        <c:axPos val="l"/>
        <c:numFmt formatCode="General"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lang="zh-CN" sz="1195" b="0" i="0" u="none" strike="noStrike" kern="1200" baseline="0">
                <a:solidFill>
                  <a:srgbClr val="0174AB"/>
                </a:solidFill>
                <a:latin typeface="+mn-lt"/>
                <a:ea typeface="+mn-ea"/>
                <a:cs typeface="+mn-cs"/>
              </a:defRPr>
            </a:pPr>
          </a:p>
        </c:txPr>
        <c:crossAx val="145522688"/>
        <c:crosses val="autoZero"/>
        <c:auto val="1"/>
        <c:lblAlgn val="ctr"/>
        <c:lblOffset val="100"/>
        <c:noMultiLvlLbl val="0"/>
      </c:catAx>
      <c:valAx>
        <c:axId val="145522688"/>
        <c:scaling>
          <c:orientation val="minMax"/>
        </c:scaling>
        <c:delete val="0"/>
        <c:axPos val="b"/>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rgbClr val="0174AB"/>
                </a:solidFill>
                <a:latin typeface="+mn-lt"/>
                <a:ea typeface="+mn-ea"/>
                <a:cs typeface="+mn-cs"/>
              </a:defRPr>
            </a:pPr>
          </a:p>
        </c:txPr>
        <c:crossAx val="145512704"/>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explosion val="0"/>
          <c:dPt>
            <c:idx val="0"/>
            <c:bubble3D val="0"/>
            <c:spPr>
              <a:solidFill>
                <a:srgbClr val="0174AB"/>
              </a:solidFill>
              <a:ln w="19050">
                <a:solidFill>
                  <a:schemeClr val="lt1"/>
                </a:solidFill>
              </a:ln>
              <a:effectLst/>
            </c:spPr>
          </c:dPt>
          <c:dPt>
            <c:idx val="1"/>
            <c:bubble3D val="0"/>
            <c:spPr>
              <a:solidFill>
                <a:srgbClr val="92D14F"/>
              </a:solidFill>
              <a:ln w="19050">
                <a:solidFill>
                  <a:schemeClr val="lt1"/>
                </a:solid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8.2</c:v>
                </c:pt>
                <c:pt idx="1">
                  <c:v>3.2</c:v>
                </c:pt>
              </c:numCache>
            </c:numRef>
          </c:val>
        </c:ser>
        <c:dLbls>
          <c:showLegendKey val="0"/>
          <c:showVal val="0"/>
          <c:showCatName val="0"/>
          <c:showSerName val="0"/>
          <c:showPercent val="0"/>
          <c:showBubbleSize val="0"/>
          <c:showLeaderLines val="1"/>
        </c:dLbls>
        <c:firstSliceAng val="100"/>
        <c:holeSize val="64"/>
      </c:doughnutChart>
      <c:spPr>
        <a:noFill/>
        <a:ln>
          <a:noFill/>
        </a:ln>
        <a:effectLst/>
      </c:spPr>
    </c:plotArea>
    <c:plotVisOnly val="1"/>
    <c:dispBlanksAs val="zero"/>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explosion val="0"/>
          <c:dPt>
            <c:idx val="0"/>
            <c:bubble3D val="0"/>
            <c:spPr>
              <a:solidFill>
                <a:srgbClr val="0174AB"/>
              </a:solidFill>
              <a:ln w="19050">
                <a:solidFill>
                  <a:schemeClr val="lt1"/>
                </a:solidFill>
              </a:ln>
              <a:effectLst/>
            </c:spPr>
          </c:dPt>
          <c:dPt>
            <c:idx val="1"/>
            <c:bubble3D val="0"/>
            <c:spPr>
              <a:solidFill>
                <a:srgbClr val="92D14F"/>
              </a:solidFill>
              <a:ln w="19050">
                <a:solidFill>
                  <a:schemeClr val="lt1"/>
                </a:solid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8.2</c:v>
                </c:pt>
                <c:pt idx="1">
                  <c:v>6</c:v>
                </c:pt>
              </c:numCache>
            </c:numRef>
          </c:val>
        </c:ser>
        <c:dLbls>
          <c:showLegendKey val="0"/>
          <c:showVal val="0"/>
          <c:showCatName val="0"/>
          <c:showSerName val="0"/>
          <c:showPercent val="0"/>
          <c:showBubbleSize val="0"/>
          <c:showLeaderLines val="1"/>
        </c:dLbls>
        <c:firstSliceAng val="151"/>
        <c:holeSize val="64"/>
      </c:doughnutChart>
      <c:spPr>
        <a:noFill/>
        <a:ln>
          <a:noFill/>
        </a:ln>
        <a:effectLst/>
      </c:spPr>
    </c:plotArea>
    <c:plotVisOnly val="1"/>
    <c:dispBlanksAs val="zero"/>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explosion val="0"/>
          <c:dPt>
            <c:idx val="0"/>
            <c:bubble3D val="0"/>
            <c:spPr>
              <a:solidFill>
                <a:srgbClr val="0174AB"/>
              </a:solidFill>
              <a:ln w="19050">
                <a:solidFill>
                  <a:schemeClr val="lt1"/>
                </a:solidFill>
              </a:ln>
              <a:effectLst/>
            </c:spPr>
          </c:dPt>
          <c:dPt>
            <c:idx val="1"/>
            <c:bubble3D val="0"/>
            <c:spPr>
              <a:solidFill>
                <a:srgbClr val="92D14F"/>
              </a:solidFill>
              <a:ln w="19050">
                <a:solidFill>
                  <a:schemeClr val="lt1"/>
                </a:solid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8.2</c:v>
                </c:pt>
                <c:pt idx="1">
                  <c:v>7</c:v>
                </c:pt>
              </c:numCache>
            </c:numRef>
          </c:val>
        </c:ser>
        <c:dLbls>
          <c:showLegendKey val="0"/>
          <c:showVal val="0"/>
          <c:showCatName val="0"/>
          <c:showSerName val="0"/>
          <c:showPercent val="0"/>
          <c:showBubbleSize val="0"/>
          <c:showLeaderLines val="1"/>
        </c:dLbls>
        <c:firstSliceAng val="167"/>
        <c:holeSize val="64"/>
      </c:doughnutChart>
      <c:spPr>
        <a:noFill/>
        <a:ln>
          <a:noFill/>
        </a:ln>
        <a:effectLst/>
      </c:spPr>
    </c:plotArea>
    <c:plotVisOnly val="1"/>
    <c:dispBlanksAs val="zero"/>
    <c:showDLblsOverMax val="0"/>
  </c:chart>
  <c:spPr>
    <a:noFill/>
    <a:ln>
      <a:noFill/>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rgbClr val="0174AB"/>
              </a:solidFill>
              <a:round/>
            </a:ln>
            <a:effectLst>
              <a:outerShdw blurRad="50800" dist="38100" dir="2700000" algn="tl" rotWithShape="0">
                <a:prstClr val="black">
                  <a:alpha val="40000"/>
                </a:prstClr>
              </a:outerShdw>
            </a:effectLst>
          </c:spPr>
          <c:marker>
            <c:symbol val="circle"/>
            <c:size val="5"/>
            <c:spPr>
              <a:solidFill>
                <a:srgbClr val="0174AB"/>
              </a:solidFill>
              <a:ln w="57150">
                <a:solidFill>
                  <a:srgbClr val="0174AB"/>
                </a:solidFill>
              </a:ln>
              <a:effectLst>
                <a:outerShdw blurRad="50800" dist="38100" dir="2700000" algn="tl" rotWithShape="0">
                  <a:prstClr val="black">
                    <a:alpha val="40000"/>
                  </a:prstClr>
                </a:outerShdw>
              </a:effectLst>
            </c:spPr>
          </c:marker>
          <c:dLbls>
            <c:delete val="1"/>
          </c:dLbls>
          <c:cat>
            <c:strRef>
              <c:f>Sheet1!$A$2:$A$5</c:f>
              <c:strCache>
                <c:ptCount val="4"/>
                <c:pt idx="0">
                  <c:v>TEXT A</c:v>
                </c:pt>
                <c:pt idx="1">
                  <c:v>TEXT B</c:v>
                </c:pt>
                <c:pt idx="2">
                  <c:v>TEXT C</c:v>
                </c:pt>
                <c:pt idx="3">
                  <c:v>TEXT D</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系列 2</c:v>
                </c:pt>
              </c:strCache>
            </c:strRef>
          </c:tx>
          <c:spPr>
            <a:ln w="28575" cap="rnd">
              <a:solidFill>
                <a:srgbClr val="0174AB"/>
              </a:solidFill>
              <a:round/>
            </a:ln>
            <a:effectLst>
              <a:outerShdw blurRad="50800" dist="38100" dir="2700000" algn="tl" rotWithShape="0">
                <a:prstClr val="black">
                  <a:alpha val="40000"/>
                </a:prstClr>
              </a:outerShdw>
            </a:effectLst>
          </c:spPr>
          <c:marker>
            <c:symbol val="circle"/>
            <c:size val="5"/>
            <c:spPr>
              <a:solidFill>
                <a:srgbClr val="0174AB"/>
              </a:solidFill>
              <a:ln w="57150">
                <a:solidFill>
                  <a:srgbClr val="0174AB"/>
                </a:solidFill>
              </a:ln>
              <a:effectLst>
                <a:outerShdw blurRad="50800" dist="38100" dir="2700000" algn="tl" rotWithShape="0">
                  <a:prstClr val="black">
                    <a:alpha val="40000"/>
                  </a:prstClr>
                </a:outerShdw>
              </a:effectLst>
            </c:spPr>
          </c:marker>
          <c:dLbls>
            <c:delete val="1"/>
          </c:dLbls>
          <c:cat>
            <c:strRef>
              <c:f>Sheet1!$A$2:$A$5</c:f>
              <c:strCache>
                <c:ptCount val="4"/>
                <c:pt idx="0">
                  <c:v>TEXT A</c:v>
                </c:pt>
                <c:pt idx="1">
                  <c:v>TEXT B</c:v>
                </c:pt>
                <c:pt idx="2">
                  <c:v>TEXT C</c:v>
                </c:pt>
                <c:pt idx="3">
                  <c:v>TEXT D</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系列 3</c:v>
                </c:pt>
              </c:strCache>
            </c:strRef>
          </c:tx>
          <c:spPr>
            <a:ln w="28575" cap="rnd">
              <a:solidFill>
                <a:srgbClr val="92D14F"/>
              </a:solidFill>
              <a:round/>
            </a:ln>
            <a:effectLst>
              <a:outerShdw blurRad="50800" dist="38100" dir="2700000" algn="tl" rotWithShape="0">
                <a:prstClr val="black">
                  <a:alpha val="40000"/>
                </a:prstClr>
              </a:outerShdw>
            </a:effectLst>
          </c:spPr>
          <c:marker>
            <c:symbol val="circle"/>
            <c:size val="5"/>
            <c:spPr>
              <a:solidFill>
                <a:srgbClr val="92D14F"/>
              </a:solidFill>
              <a:ln w="57150">
                <a:solidFill>
                  <a:srgbClr val="92D14F"/>
                </a:solidFill>
              </a:ln>
              <a:effectLst>
                <a:outerShdw blurRad="50800" dist="38100" dir="2700000" algn="tl" rotWithShape="0">
                  <a:prstClr val="black">
                    <a:alpha val="40000"/>
                  </a:prstClr>
                </a:outerShdw>
              </a:effectLst>
            </c:spPr>
          </c:marker>
          <c:dLbls>
            <c:delete val="1"/>
          </c:dLbls>
          <c:cat>
            <c:strRef>
              <c:f>Sheet1!$A$2:$A$5</c:f>
              <c:strCache>
                <c:ptCount val="4"/>
                <c:pt idx="0">
                  <c:v>TEXT A</c:v>
                </c:pt>
                <c:pt idx="1">
                  <c:v>TEXT B</c:v>
                </c:pt>
                <c:pt idx="2">
                  <c:v>TEXT C</c:v>
                </c:pt>
                <c:pt idx="3">
                  <c:v>TEXT D</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1"/>
        <c:smooth val="0"/>
        <c:axId val="146020608"/>
        <c:axId val="146042880"/>
      </c:lineChart>
      <c:catAx>
        <c:axId val="146020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46042880"/>
        <c:crosses val="autoZero"/>
        <c:auto val="1"/>
        <c:lblAlgn val="ctr"/>
        <c:lblOffset val="100"/>
        <c:noMultiLvlLbl val="0"/>
      </c:catAx>
      <c:valAx>
        <c:axId val="14604288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46020608"/>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fld>
            <a:endParaRPr lang="zh-HK"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chart" Target="../charts/chart1.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chart" Target="../charts/char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chart" Target="../charts/chart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5569585" y="688340"/>
            <a:ext cx="3413760" cy="521970"/>
          </a:xfrm>
          <a:prstGeom prst="rect">
            <a:avLst/>
          </a:prstGeom>
          <a:noFill/>
        </p:spPr>
        <p:txBody>
          <a:bodyPr wrap="square" rtlCol="0">
            <a:spAutoFit/>
          </a:bodyPr>
          <a:lstStyle/>
          <a:p>
            <a:r>
              <a:rPr lang="zh-CN" altLang="zh-HK" sz="2800" b="1" spc="300" dirty="0">
                <a:solidFill>
                  <a:srgbClr val="0174AB"/>
                </a:solidFill>
                <a:latin typeface="微软雅黑" panose="020B0503020204020204" pitchFamily="34" charset="-122"/>
                <a:ea typeface="微软雅黑" panose="020B0503020204020204" pitchFamily="34" charset="-122"/>
              </a:rPr>
              <a:t>南华大学船山学院</a:t>
            </a:r>
            <a:endParaRPr lang="zh-CN" altLang="zh-HK" sz="2800" b="1" spc="300" dirty="0">
              <a:solidFill>
                <a:srgbClr val="0174AB"/>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90476" y="2764780"/>
            <a:ext cx="7021979" cy="953135"/>
          </a:xfrm>
          <a:prstGeom prst="rect">
            <a:avLst/>
          </a:prstGeom>
          <a:noFill/>
        </p:spPr>
        <p:txBody>
          <a:bodyPr wrap="square" rtlCol="0">
            <a:spAutoFit/>
          </a:bodyPr>
          <a:lstStyle/>
          <a:p>
            <a:pPr algn="ctr"/>
            <a:r>
              <a:rPr lang="zh-CN" altLang="en-US" sz="2800" b="1" spc="300" dirty="0">
                <a:solidFill>
                  <a:schemeClr val="bg1"/>
                </a:solidFill>
                <a:latin typeface="微软雅黑" panose="020B0503020204020204" pitchFamily="34" charset="-122"/>
                <a:ea typeface="微软雅黑" panose="020B0503020204020204" pitchFamily="34" charset="-122"/>
                <a:sym typeface="+mn-ea"/>
              </a:rPr>
              <a:t>基于Springboot+ElasticSearch 的 vlog 共享平台的设计</a:t>
            </a:r>
            <a:r>
              <a:rPr lang="en-US" altLang="zh-CN" sz="2800" b="1" spc="300" dirty="0">
                <a:solidFill>
                  <a:schemeClr val="bg1"/>
                </a:solidFill>
                <a:latin typeface="微软雅黑" panose="020B0503020204020204" pitchFamily="34" charset="-122"/>
                <a:ea typeface="微软雅黑" panose="020B0503020204020204" pitchFamily="34" charset="-122"/>
              </a:rPr>
              <a:t> </a:t>
            </a:r>
            <a:endParaRPr lang="en-US" altLang="zh-CN" sz="2800" b="1" spc="30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235076" y="4785180"/>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763837" y="4760535"/>
            <a:ext cx="1614489" cy="398780"/>
          </a:xfrm>
          <a:prstGeom prst="rect">
            <a:avLst/>
          </a:prstGeom>
          <a:noFill/>
        </p:spPr>
        <p:txBody>
          <a:bodyPr wrap="square" rtlCol="0">
            <a:spAutoFit/>
          </a:bodyPr>
          <a:lstStyle/>
          <a:p>
            <a:r>
              <a:rPr lang="zh-CN" altLang="zh-HK" sz="2000" b="1" spc="300" dirty="0">
                <a:solidFill>
                  <a:schemeClr val="bg2">
                    <a:lumMod val="50000"/>
                  </a:schemeClr>
                </a:solidFill>
                <a:latin typeface="微软雅黑" panose="020B0503020204020204" pitchFamily="34" charset="-122"/>
                <a:ea typeface="微软雅黑" panose="020B0503020204020204" pitchFamily="34" charset="-122"/>
              </a:rPr>
              <a:t>尹建栋</a:t>
            </a:r>
            <a:endParaRPr lang="zh-CN" altLang="zh-HK"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763520" y="5320665"/>
            <a:ext cx="1900555" cy="398780"/>
          </a:xfrm>
          <a:prstGeom prst="rect">
            <a:avLst/>
          </a:prstGeom>
          <a:noFill/>
        </p:spPr>
        <p:txBody>
          <a:bodyPr wrap="square" rtlCol="0">
            <a:spAutoFit/>
          </a:bodyPr>
          <a:lstStyle/>
          <a:p>
            <a:r>
              <a:rPr lang="zh-CN" altLang="zh-HK" sz="2000" b="1" spc="300" dirty="0">
                <a:solidFill>
                  <a:schemeClr val="bg2">
                    <a:lumMod val="50000"/>
                  </a:schemeClr>
                </a:solidFill>
                <a:latin typeface="微软雅黑" panose="020B0503020204020204" pitchFamily="34" charset="-122"/>
                <a:ea typeface="微软雅黑" panose="020B0503020204020204" pitchFamily="34" charset="-122"/>
              </a:rPr>
              <a:t>蒋良卫讲师</a:t>
            </a:r>
            <a:endParaRPr lang="zh-CN" altLang="zh-HK"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矩形 37"/>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229235" y="1711960"/>
            <a:ext cx="4572000" cy="368300"/>
          </a:xfrm>
          <a:prstGeom prst="rect">
            <a:avLst/>
          </a:prstGeom>
          <a:noFill/>
        </p:spPr>
        <p:txBody>
          <a:bodyPr wrap="square" rtlCol="0" anchor="t">
            <a:spAutoFit/>
          </a:bodyPr>
          <a:p>
            <a:pPr algn="ctr"/>
            <a:r>
              <a:rPr lang="zh-CN" altLang="en-US" b="1" spc="300" dirty="0" smtClean="0">
                <a:latin typeface="微软雅黑" panose="020B0503020204020204" pitchFamily="34" charset="-122"/>
                <a:ea typeface="微软雅黑" panose="020B0503020204020204" pitchFamily="34" charset="-122"/>
                <a:sym typeface="+mn-ea"/>
              </a:rPr>
              <a:t>发展趋势</a:t>
            </a:r>
            <a:endParaRPr lang="zh-CN" altLang="en-US" b="1" spc="300" dirty="0" smtClean="0">
              <a:latin typeface="微软雅黑" panose="020B0503020204020204" pitchFamily="34" charset="-122"/>
              <a:ea typeface="微软雅黑" panose="020B0503020204020204" pitchFamily="34" charset="-122"/>
              <a:sym typeface="+mn-ea"/>
            </a:endParaRPr>
          </a:p>
        </p:txBody>
      </p:sp>
      <p:sp>
        <p:nvSpPr>
          <p:cNvPr id="61" name="文本框 60"/>
          <p:cNvSpPr txBox="1"/>
          <p:nvPr/>
        </p:nvSpPr>
        <p:spPr>
          <a:xfrm>
            <a:off x="1956435" y="2080260"/>
            <a:ext cx="5812155" cy="2861310"/>
          </a:xfrm>
          <a:prstGeom prst="rect">
            <a:avLst/>
          </a:prstGeom>
          <a:noFill/>
        </p:spPr>
        <p:txBody>
          <a:bodyPr wrap="square" rtlCol="0">
            <a:spAutoFit/>
          </a:bodyPr>
          <a:p>
            <a:endParaRPr lang="zh-CN" altLang="en-US"/>
          </a:p>
          <a:p>
            <a:r>
              <a:rPr lang="zh-CN" altLang="en-US"/>
              <a:t>我国视频行业面临挑战，主要是创作者数量不足导致内容质量参差不齐。各大平台通过优厚条件吸引优质创作者，但短剧普遍存在同质化、粗糙化问题。盗版和侵权问题严重，影响整个视频市场秩序。中视频作为长短视频创作者得新舞台，具有巨大发展潜力。5G、人工智能和大数据技术得发展将降低中视频制作门槛，促进优质内容产出。内容策划能力将成为平台得核心竞争力。采用“社交+算法”双驱并行得分发模式有望优化分发模式，减少对算法推荐得依赖。</a:t>
            </a:r>
            <a:endParaRPr lang="zh-CN" altLang="en-US"/>
          </a:p>
        </p:txBody>
      </p:sp>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812118" y="1154597"/>
            <a:ext cx="1093895" cy="955612"/>
            <a:chOff x="882603" y="2302677"/>
            <a:chExt cx="1093895" cy="955612"/>
          </a:xfrm>
        </p:grpSpPr>
        <p:sp>
          <p:nvSpPr>
            <p:cNvPr id="31" name="Freeform 14"/>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2" name="Freeform 15"/>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3" name="Freeform 16"/>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4" name="Freeform 17"/>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5" name="Freeform 18"/>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6" name="Freeform 19"/>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7" name="Freeform 20"/>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8" name="Freeform 21"/>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60" name="文本框 59"/>
          <p:cNvSpPr txBox="1"/>
          <p:nvPr>
            <p:custDataLst>
              <p:tags r:id="rId1"/>
            </p:custDataLst>
          </p:nvPr>
        </p:nvSpPr>
        <p:spPr>
          <a:xfrm>
            <a:off x="812800" y="2184400"/>
            <a:ext cx="2983865" cy="368300"/>
          </a:xfrm>
          <a:prstGeom prst="rect">
            <a:avLst/>
          </a:prstGeom>
          <a:noFill/>
        </p:spPr>
        <p:txBody>
          <a:bodyPr wrap="square" rtlCol="0">
            <a:spAutoFit/>
          </a:bodyPr>
          <a:lstStyle/>
          <a:p>
            <a:pPr algn="l"/>
            <a:r>
              <a:rPr lang="zh-CN" altLang="zh-HK" b="1" dirty="0">
                <a:solidFill>
                  <a:srgbClr val="0174AB"/>
                </a:solidFill>
                <a:latin typeface="微软雅黑" panose="020B0503020204020204" pitchFamily="34" charset="-122"/>
                <a:ea typeface="微软雅黑" panose="020B0503020204020204" pitchFamily="34" charset="-122"/>
              </a:rPr>
              <a:t>使用到的技术</a:t>
            </a:r>
            <a:endParaRPr lang="zh-CN" altLang="zh-HK" b="1" dirty="0">
              <a:solidFill>
                <a:srgbClr val="0174AB"/>
              </a:solidFill>
              <a:latin typeface="微软雅黑" panose="020B0503020204020204" pitchFamily="34" charset="-122"/>
              <a:ea typeface="微软雅黑" panose="020B0503020204020204" pitchFamily="34" charset="-122"/>
            </a:endParaRPr>
          </a:p>
        </p:txBody>
      </p:sp>
      <p:sp>
        <p:nvSpPr>
          <p:cNvPr id="61" name="矩形 60"/>
          <p:cNvSpPr/>
          <p:nvPr>
            <p:custDataLst>
              <p:tags r:id="rId2"/>
            </p:custDataLst>
          </p:nvPr>
        </p:nvSpPr>
        <p:spPr>
          <a:xfrm>
            <a:off x="326876" y="2859131"/>
            <a:ext cx="2829302" cy="93726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713748" y="2724064"/>
            <a:ext cx="2044873" cy="204487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1183962" y="3105833"/>
            <a:ext cx="1361803" cy="1281345"/>
            <a:chOff x="3333" y="1044"/>
            <a:chExt cx="3267" cy="2854"/>
          </a:xfrm>
          <a:solidFill>
            <a:schemeClr val="bg1"/>
          </a:solidFill>
        </p:grpSpPr>
        <p:sp>
          <p:nvSpPr>
            <p:cNvPr id="29" name="Freeform 14"/>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0" name="Freeform 15"/>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1" name="Freeform 16"/>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2" name="Freeform 17"/>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3" name="Freeform 18"/>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4" name="Freeform 19"/>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5" name="Freeform 20"/>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6" name="Freeform 21"/>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47" name="矩形 46"/>
          <p:cNvSpPr/>
          <p:nvPr/>
        </p:nvSpPr>
        <p:spPr>
          <a:xfrm>
            <a:off x="4137653" y="4434677"/>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4137653" y="4147147"/>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3615799" y="1892300"/>
            <a:ext cx="221360" cy="3708400"/>
            <a:chOff x="3615799" y="1892300"/>
            <a:chExt cx="221360" cy="3708400"/>
          </a:xfrm>
        </p:grpSpPr>
        <p:cxnSp>
          <p:nvCxnSpPr>
            <p:cNvPr id="42" name="直接连接符 41"/>
            <p:cNvCxnSpPr/>
            <p:nvPr/>
          </p:nvCxnSpPr>
          <p:spPr>
            <a:xfrm>
              <a:off x="3726479" y="1892300"/>
              <a:ext cx="0" cy="3708400"/>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649591"/>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22105"/>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6" name="矩形 45"/>
          <p:cNvSpPr/>
          <p:nvPr/>
        </p:nvSpPr>
        <p:spPr>
          <a:xfrm>
            <a:off x="4137653" y="2407247"/>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137653" y="2119605"/>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3" name="矩形 6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文本框 63"/>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3722733" y="3054803"/>
            <a:ext cx="1347046" cy="1347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37" name="Group 30"/>
          <p:cNvGrpSpPr>
            <a:grpSpLocks noChangeAspect="1"/>
          </p:cNvGrpSpPr>
          <p:nvPr/>
        </p:nvGrpSpPr>
        <p:grpSpPr bwMode="auto">
          <a:xfrm>
            <a:off x="3895316" y="3230970"/>
            <a:ext cx="1001875" cy="994719"/>
            <a:chOff x="907" y="586"/>
            <a:chExt cx="3357" cy="3333"/>
          </a:xfrm>
          <a:solidFill>
            <a:schemeClr val="bg1"/>
          </a:solidFill>
        </p:grpSpPr>
        <p:sp>
          <p:nvSpPr>
            <p:cNvPr id="38" name="Freeform 32"/>
            <p:cNvSpPr/>
            <p:nvPr/>
          </p:nvSpPr>
          <p:spPr bwMode="auto">
            <a:xfrm>
              <a:off x="1801" y="1277"/>
              <a:ext cx="1588" cy="2000"/>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9" name="Freeform 33"/>
            <p:cNvSpPr/>
            <p:nvPr/>
          </p:nvSpPr>
          <p:spPr bwMode="auto">
            <a:xfrm>
              <a:off x="907" y="1291"/>
              <a:ext cx="1474" cy="233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0" name="Freeform 34"/>
            <p:cNvSpPr/>
            <p:nvPr/>
          </p:nvSpPr>
          <p:spPr bwMode="auto">
            <a:xfrm>
              <a:off x="3592" y="1459"/>
              <a:ext cx="672" cy="187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1" name="Freeform 35"/>
            <p:cNvSpPr/>
            <p:nvPr/>
          </p:nvSpPr>
          <p:spPr bwMode="auto">
            <a:xfrm>
              <a:off x="2736" y="2437"/>
              <a:ext cx="939" cy="1269"/>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2" name="Freeform 36"/>
            <p:cNvSpPr/>
            <p:nvPr/>
          </p:nvSpPr>
          <p:spPr bwMode="auto">
            <a:xfrm>
              <a:off x="2073" y="586"/>
              <a:ext cx="1327" cy="606"/>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3" name="Freeform 37"/>
            <p:cNvSpPr/>
            <p:nvPr/>
          </p:nvSpPr>
          <p:spPr bwMode="auto">
            <a:xfrm>
              <a:off x="2180" y="1097"/>
              <a:ext cx="1341" cy="94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4" name="Freeform 38"/>
            <p:cNvSpPr/>
            <p:nvPr/>
          </p:nvSpPr>
          <p:spPr bwMode="auto">
            <a:xfrm>
              <a:off x="1872" y="3564"/>
              <a:ext cx="1228" cy="355"/>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5" name="Freeform 39"/>
            <p:cNvSpPr/>
            <p:nvPr/>
          </p:nvSpPr>
          <p:spPr bwMode="auto">
            <a:xfrm>
              <a:off x="1357" y="640"/>
              <a:ext cx="844" cy="486"/>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6" name="Freeform 40"/>
            <p:cNvSpPr/>
            <p:nvPr/>
          </p:nvSpPr>
          <p:spPr bwMode="auto">
            <a:xfrm>
              <a:off x="3377" y="830"/>
              <a:ext cx="686" cy="786"/>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7" name="Freeform 41"/>
            <p:cNvSpPr/>
            <p:nvPr/>
          </p:nvSpPr>
          <p:spPr bwMode="auto">
            <a:xfrm>
              <a:off x="1040" y="1216"/>
              <a:ext cx="622" cy="414"/>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grpSp>
        <p:nvGrpSpPr>
          <p:cNvPr id="5" name="组合 4"/>
          <p:cNvGrpSpPr/>
          <p:nvPr/>
        </p:nvGrpSpPr>
        <p:grpSpPr>
          <a:xfrm>
            <a:off x="435496" y="2093445"/>
            <a:ext cx="2246643" cy="1158571"/>
            <a:chOff x="435496" y="1542118"/>
            <a:chExt cx="2246643" cy="1158571"/>
          </a:xfrm>
        </p:grpSpPr>
        <p:sp>
          <p:nvSpPr>
            <p:cNvPr id="48" name="矩形 47"/>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4" name="矩形 3"/>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6" name="组合 5"/>
          <p:cNvGrpSpPr/>
          <p:nvPr/>
        </p:nvGrpSpPr>
        <p:grpSpPr>
          <a:xfrm>
            <a:off x="435496" y="4204637"/>
            <a:ext cx="2246643" cy="1158571"/>
            <a:chOff x="435496" y="4513918"/>
            <a:chExt cx="2246643" cy="1158571"/>
          </a:xfrm>
        </p:grpSpPr>
        <p:sp>
          <p:nvSpPr>
            <p:cNvPr id="50" name="矩形 49"/>
            <p:cNvSpPr/>
            <p:nvPr/>
          </p:nvSpPr>
          <p:spPr>
            <a:xfrm>
              <a:off x="435496" y="49030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435496" y="45139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52" name="矩形 51"/>
            <p:cNvSpPr/>
            <p:nvPr/>
          </p:nvSpPr>
          <p:spPr>
            <a:xfrm>
              <a:off x="540271" y="48702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59" name="组合 58"/>
          <p:cNvGrpSpPr/>
          <p:nvPr/>
        </p:nvGrpSpPr>
        <p:grpSpPr>
          <a:xfrm>
            <a:off x="6110373" y="2093445"/>
            <a:ext cx="2246643" cy="1158571"/>
            <a:chOff x="435496" y="1542118"/>
            <a:chExt cx="2246643" cy="1158571"/>
          </a:xfrm>
        </p:grpSpPr>
        <p:sp>
          <p:nvSpPr>
            <p:cNvPr id="60" name="矩形 59"/>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2" name="矩形 61"/>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63" name="组合 62"/>
          <p:cNvGrpSpPr/>
          <p:nvPr/>
        </p:nvGrpSpPr>
        <p:grpSpPr>
          <a:xfrm>
            <a:off x="6110373" y="4191190"/>
            <a:ext cx="2246643" cy="1158571"/>
            <a:chOff x="435496" y="4513918"/>
            <a:chExt cx="2246643" cy="1158571"/>
          </a:xfrm>
        </p:grpSpPr>
        <p:sp>
          <p:nvSpPr>
            <p:cNvPr id="64" name="矩形 63"/>
            <p:cNvSpPr/>
            <p:nvPr/>
          </p:nvSpPr>
          <p:spPr>
            <a:xfrm>
              <a:off x="435496" y="49030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435496" y="45139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66" name="矩形 65"/>
            <p:cNvSpPr/>
            <p:nvPr/>
          </p:nvSpPr>
          <p:spPr>
            <a:xfrm>
              <a:off x="540271" y="48702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68" name="矩形 6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0" name="矩形 69"/>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71" name="直接连接符 7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5" name="直接连接符 7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8" name="图表 17"/>
          <p:cNvGraphicFramePr/>
          <p:nvPr/>
        </p:nvGraphicFramePr>
        <p:xfrm>
          <a:off x="207166" y="1928820"/>
          <a:ext cx="5097983" cy="3514724"/>
        </p:xfrm>
        <a:graphic>
          <a:graphicData uri="http://schemas.openxmlformats.org/drawingml/2006/chart">
            <c:chart xmlns:c="http://schemas.openxmlformats.org/drawingml/2006/chart" xmlns:r="http://schemas.openxmlformats.org/officeDocument/2006/relationships" r:id="rId1"/>
          </a:graphicData>
        </a:graphic>
      </p:graphicFrame>
      <p:sp>
        <p:nvSpPr>
          <p:cNvPr id="21" name="矩形 20"/>
          <p:cNvSpPr/>
          <p:nvPr/>
        </p:nvSpPr>
        <p:spPr>
          <a:xfrm>
            <a:off x="6283366" y="2471584"/>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050" dirty="0" smtClean="0">
                <a:solidFill>
                  <a:srgbClr val="666666"/>
                </a:solidFill>
                <a:latin typeface="微软雅黑" panose="020B0503020204020204" pitchFamily="34" charset="-122"/>
                <a:ea typeface="微软雅黑" panose="020B0503020204020204" pitchFamily="34" charset="-122"/>
              </a:rPr>
              <a:t>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22" name="矩形 21"/>
          <p:cNvSpPr/>
          <p:nvPr/>
        </p:nvSpPr>
        <p:spPr>
          <a:xfrm>
            <a:off x="6283366" y="4068689"/>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050" dirty="0" smtClean="0">
                <a:solidFill>
                  <a:srgbClr val="666666"/>
                </a:solidFill>
                <a:latin typeface="微软雅黑" panose="020B0503020204020204" pitchFamily="34" charset="-122"/>
                <a:ea typeface="微软雅黑" panose="020B0503020204020204" pitchFamily="34" charset="-122"/>
              </a:rPr>
              <a:t>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4" name="图表 23"/>
          <p:cNvGraphicFramePr/>
          <p:nvPr/>
        </p:nvGraphicFramePr>
        <p:xfrm>
          <a:off x="209214" y="1856573"/>
          <a:ext cx="3119438" cy="207962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25" name="图表 24"/>
          <p:cNvGraphicFramePr/>
          <p:nvPr/>
        </p:nvGraphicFramePr>
        <p:xfrm>
          <a:off x="3012282" y="1856573"/>
          <a:ext cx="3119438" cy="2079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6" name="图表 25"/>
          <p:cNvGraphicFramePr/>
          <p:nvPr/>
        </p:nvGraphicFramePr>
        <p:xfrm>
          <a:off x="5815349" y="1856573"/>
          <a:ext cx="3119438" cy="2079625"/>
        </p:xfrm>
        <a:graphic>
          <a:graphicData uri="http://schemas.openxmlformats.org/drawingml/2006/chart">
            <c:chart xmlns:c="http://schemas.openxmlformats.org/drawingml/2006/chart" xmlns:r="http://schemas.openxmlformats.org/officeDocument/2006/relationships" r:id="rId3"/>
          </a:graphicData>
        </a:graphic>
      </p:graphicFrame>
      <p:sp>
        <p:nvSpPr>
          <p:cNvPr id="28" name="文本框 27"/>
          <p:cNvSpPr txBox="1"/>
          <p:nvPr/>
        </p:nvSpPr>
        <p:spPr>
          <a:xfrm>
            <a:off x="1297446"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100514"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903581"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1" name="矩形 30"/>
          <p:cNvSpPr/>
          <p:nvPr/>
        </p:nvSpPr>
        <p:spPr>
          <a:xfrm>
            <a:off x="1143670" y="5105353"/>
            <a:ext cx="6994698" cy="600164"/>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7393330" y="6410446"/>
            <a:ext cx="1652701" cy="338554"/>
            <a:chOff x="7317130" y="6308846"/>
            <a:chExt cx="1652701" cy="338554"/>
          </a:xfrm>
        </p:grpSpPr>
        <p:sp>
          <p:nvSpPr>
            <p:cNvPr id="32" name="文本框 31"/>
            <p:cNvSpPr txBox="1"/>
            <p:nvPr/>
          </p:nvSpPr>
          <p:spPr>
            <a:xfrm>
              <a:off x="7317130" y="6308846"/>
              <a:ext cx="1652701" cy="338554"/>
            </a:xfrm>
            <a:prstGeom prst="rect">
              <a:avLst/>
            </a:prstGeom>
            <a:noFill/>
          </p:spPr>
          <p:txBody>
            <a:bodyPr wrap="square" rtlCol="0">
              <a:spAutoFit/>
            </a:bodyPr>
            <a:lstStyle/>
            <a:p>
              <a:pPr algn="ctr"/>
              <a:r>
                <a:rPr lang="zh-CN" altLang="en-US" sz="1600" b="1" spc="300" dirty="0" smtClean="0">
                  <a:solidFill>
                    <a:schemeClr val="bg2">
                      <a:lumMod val="50000"/>
                    </a:schemeClr>
                  </a:solidFill>
                  <a:latin typeface="微软雅黑" panose="020B0503020204020204" pitchFamily="34" charset="-122"/>
                  <a:ea typeface="微软雅黑" panose="020B0503020204020204" pitchFamily="34" charset="-122"/>
                </a:rPr>
                <a:t>毕业论文题目</a:t>
              </a:r>
              <a:endParaRPr lang="zh-HK" altLang="en-US" sz="1600" b="1" spc="3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33" name="直接连接符 32"/>
            <p:cNvCxnSpPr/>
            <p:nvPr/>
          </p:nvCxnSpPr>
          <p:spPr>
            <a:xfrm>
              <a:off x="8882743" y="6369719"/>
              <a:ext cx="0" cy="216809"/>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2" name="图表 21"/>
          <p:cNvGraphicFramePr/>
          <p:nvPr/>
        </p:nvGraphicFramePr>
        <p:xfrm>
          <a:off x="1524000" y="1296984"/>
          <a:ext cx="6096000" cy="4064000"/>
        </p:xfrm>
        <a:graphic>
          <a:graphicData uri="http://schemas.openxmlformats.org/drawingml/2006/chart">
            <c:chart xmlns:c="http://schemas.openxmlformats.org/drawingml/2006/chart" xmlns:r="http://schemas.openxmlformats.org/officeDocument/2006/relationships" r:id="rId1"/>
          </a:graphicData>
        </a:graphic>
      </p:graphicFrame>
      <p:sp>
        <p:nvSpPr>
          <p:cNvPr id="23" name="矩形 22"/>
          <p:cNvSpPr/>
          <p:nvPr/>
        </p:nvSpPr>
        <p:spPr>
          <a:xfrm>
            <a:off x="748506" y="5791475"/>
            <a:ext cx="7646988" cy="261610"/>
          </a:xfrm>
          <a:prstGeom prst="rect">
            <a:avLst/>
          </a:prstGeom>
        </p:spPr>
        <p:txBody>
          <a:bodyPr wrap="square">
            <a:spAutoFit/>
          </a:bodyPr>
          <a:lstStyle/>
          <a:p>
            <a:pPr lvl="0" algn="ctr"/>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7" y="1391136"/>
            <a:ext cx="1795460"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067427" y="2101638"/>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067427" y="2812140"/>
            <a:ext cx="1795461" cy="523220"/>
          </a:xfrm>
          <a:prstGeom prst="rect">
            <a:avLst/>
          </a:prstGeom>
          <a:noFill/>
        </p:spPr>
        <p:txBody>
          <a:bodyPr wrap="square" rtlCol="0">
            <a:spAutoFit/>
          </a:bodyPr>
          <a:lstStyle/>
          <a:p>
            <a:r>
              <a:rPr lang="zh-CN" altLang="en-US" sz="2800" b="1" spc="300" dirty="0" smtClean="0">
                <a:solidFill>
                  <a:srgbClr val="92D14F"/>
                </a:solidFill>
                <a:latin typeface="微软雅黑" panose="020B0503020204020204" pitchFamily="34" charset="-122"/>
                <a:ea typeface="微软雅黑" panose="020B0503020204020204" pitchFamily="34" charset="-122"/>
              </a:rPr>
              <a:t>研究方法</a:t>
            </a:r>
            <a:endParaRPr lang="zh-HK" altLang="en-US" sz="2800" b="1" spc="300" dirty="0">
              <a:solidFill>
                <a:srgbClr val="92D14F"/>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067426" y="3522642"/>
            <a:ext cx="1795461" cy="523220"/>
          </a:xfrm>
          <a:prstGeom prst="rect">
            <a:avLst/>
          </a:prstGeom>
          <a:noFill/>
        </p:spPr>
        <p:txBody>
          <a:bodyPr wrap="square" rtlCol="0">
            <a:spAutoFit/>
          </a:bodyPr>
          <a:lstStyle/>
          <a:p>
            <a:r>
              <a:rPr lang="zh-CN" altLang="en-US" sz="2800" b="1" spc="300" dirty="0">
                <a:solidFill>
                  <a:srgbClr val="92D14F"/>
                </a:solidFill>
                <a:latin typeface="微软雅黑" panose="020B0503020204020204" pitchFamily="34" charset="-122"/>
                <a:ea typeface="微软雅黑" panose="020B0503020204020204" pitchFamily="34" charset="-122"/>
              </a:rPr>
              <a:t>研究</a:t>
            </a:r>
            <a:r>
              <a:rPr lang="zh-CN" altLang="en-US" sz="2800" b="1" spc="300" dirty="0" smtClean="0">
                <a:solidFill>
                  <a:srgbClr val="92D14F"/>
                </a:solidFill>
                <a:latin typeface="微软雅黑" panose="020B0503020204020204" pitchFamily="34" charset="-122"/>
                <a:ea typeface="微软雅黑" panose="020B0503020204020204" pitchFamily="34" charset="-122"/>
              </a:rPr>
              <a:t>结果</a:t>
            </a:r>
            <a:endParaRPr lang="zh-HK" altLang="en-US" sz="2800" b="1" spc="300" dirty="0">
              <a:solidFill>
                <a:srgbClr val="92D14F"/>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067427" y="423314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067426" y="494364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effectLst/>
        </p:grpSpPr>
        <p:sp>
          <p:nvSpPr>
            <p:cNvPr id="9" name="Freeform 6"/>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1" name="Freeform 8"/>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2" name="Freeform 9"/>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3" name="Freeform 10"/>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4" name="Freeform 11"/>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5" name="Freeform 12"/>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6" name="Freeform 13"/>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7" name="Freeform 14"/>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smtClean="0">
                <a:solidFill>
                  <a:srgbClr val="0174AB"/>
                </a:solidFill>
                <a:latin typeface="微软雅黑" panose="020B0503020204020204" pitchFamily="34" charset="-122"/>
                <a:ea typeface="微软雅黑" panose="020B0503020204020204" pitchFamily="34" charset="-122"/>
              </a:rPr>
              <a:t>CONTANTS</a:t>
            </a:r>
            <a:endParaRPr lang="zh-HK" altLang="en-US" sz="2800" b="1" spc="300" dirty="0">
              <a:solidFill>
                <a:srgbClr val="0174AB"/>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722735" y="2908935"/>
            <a:ext cx="3048000" cy="368300"/>
          </a:xfrm>
          <a:prstGeom prst="rect">
            <a:avLst/>
          </a:prstGeom>
          <a:noFill/>
        </p:spPr>
        <p:txBody>
          <a:bodyPr wrap="square" rtlCol="0">
            <a:spAutoFit/>
          </a:bodyPr>
          <a:p>
            <a:endParaRPr lang="zh-CN" altLang="en-US"/>
          </a:p>
        </p:txBody>
      </p:sp>
      <p:sp>
        <p:nvSpPr>
          <p:cNvPr id="3" name="文本框 2"/>
          <p:cNvSpPr txBox="1"/>
          <p:nvPr/>
        </p:nvSpPr>
        <p:spPr>
          <a:xfrm>
            <a:off x="15198090" y="2875915"/>
            <a:ext cx="3048000" cy="368300"/>
          </a:xfrm>
          <a:prstGeom prst="rect">
            <a:avLst/>
          </a:prstGeom>
          <a:noFill/>
        </p:spPr>
        <p:txBody>
          <a:bodyPr wrap="square" rtlCol="0">
            <a:spAutoFit/>
          </a:bodyPr>
          <a:p>
            <a:endParaRPr lang="zh-CN" altLang="en-US"/>
          </a:p>
        </p:txBody>
      </p:sp>
      <p:sp>
        <p:nvSpPr>
          <p:cNvPr id="5" name="文本框 4"/>
          <p:cNvSpPr txBox="1"/>
          <p:nvPr/>
        </p:nvSpPr>
        <p:spPr>
          <a:xfrm>
            <a:off x="18673445" y="2875915"/>
            <a:ext cx="3048000" cy="368300"/>
          </a:xfrm>
          <a:prstGeom prst="rect">
            <a:avLst/>
          </a:prstGeom>
          <a:noFill/>
        </p:spPr>
        <p:txBody>
          <a:bodyPr wrap="square" rtlCol="0">
            <a:spAutoFit/>
          </a:bodyPr>
          <a:p>
            <a:endParaRPr lang="zh-CN" altLang="en-US"/>
          </a:p>
        </p:txBody>
      </p:sp>
      <p:sp>
        <p:nvSpPr>
          <p:cNvPr id="6" name="文本框 5"/>
          <p:cNvSpPr txBox="1"/>
          <p:nvPr/>
        </p:nvSpPr>
        <p:spPr>
          <a:xfrm>
            <a:off x="22148800" y="2875915"/>
            <a:ext cx="3048000" cy="368300"/>
          </a:xfrm>
          <a:prstGeom prst="rect">
            <a:avLst/>
          </a:prstGeom>
          <a:noFill/>
        </p:spPr>
        <p:txBody>
          <a:bodyPr wrap="square" rtlCol="0">
            <a:spAutoFit/>
          </a:bodyPr>
          <a:p>
            <a:endParaRPr lang="zh-CN" altLang="en-US"/>
          </a:p>
        </p:txBody>
      </p:sp>
      <p:sp>
        <p:nvSpPr>
          <p:cNvPr id="7" name="文本框 6"/>
          <p:cNvSpPr txBox="1"/>
          <p:nvPr/>
        </p:nvSpPr>
        <p:spPr>
          <a:xfrm>
            <a:off x="25624155" y="2875915"/>
            <a:ext cx="3048000" cy="368300"/>
          </a:xfrm>
          <a:prstGeom prst="rect">
            <a:avLst/>
          </a:prstGeom>
          <a:noFill/>
        </p:spPr>
        <p:txBody>
          <a:bodyPr wrap="square" rtlCol="0">
            <a:spAutoFit/>
          </a:bodyPr>
          <a:p>
            <a:endParaRPr lang="zh-CN" altLang="en-US"/>
          </a:p>
        </p:txBody>
      </p:sp>
      <p:sp>
        <p:nvSpPr>
          <p:cNvPr id="8" name="文本框 7"/>
          <p:cNvSpPr txBox="1"/>
          <p:nvPr/>
        </p:nvSpPr>
        <p:spPr>
          <a:xfrm>
            <a:off x="29099510" y="2875915"/>
            <a:ext cx="3048000" cy="368300"/>
          </a:xfrm>
          <a:prstGeom prst="rect">
            <a:avLst/>
          </a:prstGeom>
          <a:noFill/>
        </p:spPr>
        <p:txBody>
          <a:bodyPr wrap="square" rtlCol="0">
            <a:spAutoFit/>
          </a:bodyPr>
          <a:p>
            <a:endParaRPr lang="zh-CN" altLang="en-US"/>
          </a:p>
        </p:txBody>
      </p:sp>
      <p:sp>
        <p:nvSpPr>
          <p:cNvPr id="18" name="文本框 17"/>
          <p:cNvSpPr txBox="1"/>
          <p:nvPr/>
        </p:nvSpPr>
        <p:spPr>
          <a:xfrm>
            <a:off x="32574865" y="2875915"/>
            <a:ext cx="3048000" cy="368300"/>
          </a:xfrm>
          <a:prstGeom prst="rect">
            <a:avLst/>
          </a:prstGeom>
          <a:noFill/>
        </p:spPr>
        <p:txBody>
          <a:bodyPr wrap="square" rtlCol="0">
            <a:spAutoFit/>
          </a:bodyPr>
          <a:p>
            <a:endParaRPr lang="zh-CN" altLang="en-US"/>
          </a:p>
        </p:txBody>
      </p:sp>
      <p:sp>
        <p:nvSpPr>
          <p:cNvPr id="20" name="文本框 19"/>
          <p:cNvSpPr txBox="1"/>
          <p:nvPr/>
        </p:nvSpPr>
        <p:spPr>
          <a:xfrm>
            <a:off x="36050220" y="2875915"/>
            <a:ext cx="3048000" cy="368300"/>
          </a:xfrm>
          <a:prstGeom prst="rect">
            <a:avLst/>
          </a:prstGeom>
          <a:noFill/>
        </p:spPr>
        <p:txBody>
          <a:bodyPr wrap="square" rtlCol="0">
            <a:spAutoFit/>
          </a:bodyPr>
          <a:p>
            <a:endParaRPr lang="zh-CN" altLang="en-US"/>
          </a:p>
        </p:txBody>
      </p:sp>
      <p:sp>
        <p:nvSpPr>
          <p:cNvPr id="22" name="文本框 21"/>
          <p:cNvSpPr txBox="1"/>
          <p:nvPr/>
        </p:nvSpPr>
        <p:spPr>
          <a:xfrm>
            <a:off x="39525575" y="2875915"/>
            <a:ext cx="3048000" cy="368300"/>
          </a:xfrm>
          <a:prstGeom prst="rect">
            <a:avLst/>
          </a:prstGeom>
          <a:noFill/>
        </p:spPr>
        <p:txBody>
          <a:bodyPr wrap="square" rtlCol="0">
            <a:spAutoFit/>
          </a:bodyPr>
          <a:p>
            <a:endParaRPr lang="zh-CN" altLang="en-US"/>
          </a:p>
        </p:txBody>
      </p:sp>
      <p:sp>
        <p:nvSpPr>
          <p:cNvPr id="28" name="文本框 27"/>
          <p:cNvSpPr txBox="1"/>
          <p:nvPr/>
        </p:nvSpPr>
        <p:spPr>
          <a:xfrm>
            <a:off x="43000930" y="2875915"/>
            <a:ext cx="3048000" cy="368300"/>
          </a:xfrm>
          <a:prstGeom prst="rect">
            <a:avLst/>
          </a:prstGeom>
          <a:noFill/>
        </p:spPr>
        <p:txBody>
          <a:bodyPr wrap="square" rtlCol="0">
            <a:spAutoFit/>
          </a:bodyPr>
          <a:p>
            <a:endParaRPr lang="zh-CN" altLang="en-US"/>
          </a:p>
        </p:txBody>
      </p:sp>
      <p:sp>
        <p:nvSpPr>
          <p:cNvPr id="29" name="文本框 28"/>
          <p:cNvSpPr txBox="1"/>
          <p:nvPr/>
        </p:nvSpPr>
        <p:spPr>
          <a:xfrm>
            <a:off x="46476285" y="2875915"/>
            <a:ext cx="3048000" cy="368300"/>
          </a:xfrm>
          <a:prstGeom prst="rect">
            <a:avLst/>
          </a:prstGeom>
          <a:noFill/>
        </p:spPr>
        <p:txBody>
          <a:bodyPr wrap="square" rtlCol="0">
            <a:spAutoFit/>
          </a:bodyPr>
          <a:p>
            <a:endParaRPr lang="zh-CN" altLang="en-US"/>
          </a:p>
        </p:txBody>
      </p:sp>
      <p:sp>
        <p:nvSpPr>
          <p:cNvPr id="30" name="文本框 29"/>
          <p:cNvSpPr txBox="1"/>
          <p:nvPr/>
        </p:nvSpPr>
        <p:spPr>
          <a:xfrm>
            <a:off x="49951640" y="2875915"/>
            <a:ext cx="3048000" cy="368300"/>
          </a:xfrm>
          <a:prstGeom prst="rect">
            <a:avLst/>
          </a:prstGeom>
          <a:noFill/>
        </p:spPr>
        <p:txBody>
          <a:bodyPr wrap="square" rtlCol="0">
            <a:spAutoFit/>
          </a:bodyPr>
          <a:p>
            <a:endParaRPr lang="zh-CN" altLang="en-US"/>
          </a:p>
        </p:txBody>
      </p:sp>
      <p:sp>
        <p:nvSpPr>
          <p:cNvPr id="32" name="文本框 31"/>
          <p:cNvSpPr txBox="1"/>
          <p:nvPr/>
        </p:nvSpPr>
        <p:spPr>
          <a:xfrm>
            <a:off x="53426995" y="2875915"/>
            <a:ext cx="3048000" cy="368300"/>
          </a:xfrm>
          <a:prstGeom prst="rect">
            <a:avLst/>
          </a:prstGeom>
          <a:noFill/>
        </p:spPr>
        <p:txBody>
          <a:bodyPr wrap="square" rtlCol="0">
            <a:spAutoFit/>
          </a:bodyPr>
          <a:p>
            <a:endParaRPr lang="zh-CN" altLang="en-US"/>
          </a:p>
        </p:txBody>
      </p:sp>
      <p:sp>
        <p:nvSpPr>
          <p:cNvPr id="33" name="文本框 32"/>
          <p:cNvSpPr txBox="1"/>
          <p:nvPr/>
        </p:nvSpPr>
        <p:spPr>
          <a:xfrm>
            <a:off x="56902985" y="2875915"/>
            <a:ext cx="3048000" cy="368300"/>
          </a:xfrm>
          <a:prstGeom prst="rect">
            <a:avLst/>
          </a:prstGeom>
          <a:noFill/>
        </p:spPr>
        <p:txBody>
          <a:bodyPr wrap="square" rtlCol="0">
            <a:spAutoFit/>
          </a:bodyPr>
          <a:p>
            <a:endParaRPr lang="zh-CN" altLang="en-US"/>
          </a:p>
        </p:txBody>
      </p:sp>
      <p:sp>
        <p:nvSpPr>
          <p:cNvPr id="34" name="文本框 33"/>
          <p:cNvSpPr txBox="1"/>
          <p:nvPr/>
        </p:nvSpPr>
        <p:spPr>
          <a:xfrm>
            <a:off x="60378340" y="2875915"/>
            <a:ext cx="3048000" cy="368300"/>
          </a:xfrm>
          <a:prstGeom prst="rect">
            <a:avLst/>
          </a:prstGeom>
          <a:noFill/>
        </p:spPr>
        <p:txBody>
          <a:bodyPr wrap="square" rtlCol="0">
            <a:spAutoFit/>
          </a:bodyPr>
          <a:p>
            <a:endParaRPr lang="zh-CN" altLang="en-US"/>
          </a:p>
        </p:txBody>
      </p:sp>
      <p:sp>
        <p:nvSpPr>
          <p:cNvPr id="36" name="文本框 35"/>
          <p:cNvSpPr txBox="1"/>
          <p:nvPr/>
        </p:nvSpPr>
        <p:spPr>
          <a:xfrm>
            <a:off x="63853695" y="2875915"/>
            <a:ext cx="3048000" cy="368300"/>
          </a:xfrm>
          <a:prstGeom prst="rect">
            <a:avLst/>
          </a:prstGeom>
          <a:noFill/>
        </p:spPr>
        <p:txBody>
          <a:bodyPr wrap="square" rtlCol="0">
            <a:spAutoFit/>
          </a:bodyPr>
          <a:p>
            <a:endParaRPr lang="zh-CN" altLang="en-US"/>
          </a:p>
        </p:txBody>
      </p:sp>
      <p:sp>
        <p:nvSpPr>
          <p:cNvPr id="37" name="文本框 36"/>
          <p:cNvSpPr txBox="1"/>
          <p:nvPr/>
        </p:nvSpPr>
        <p:spPr>
          <a:xfrm>
            <a:off x="67329050" y="2875915"/>
            <a:ext cx="3048000" cy="368300"/>
          </a:xfrm>
          <a:prstGeom prst="rect">
            <a:avLst/>
          </a:prstGeom>
          <a:noFill/>
        </p:spPr>
        <p:txBody>
          <a:bodyPr wrap="square" rtlCol="0">
            <a:spAutoFit/>
          </a:bodyPr>
          <a:p>
            <a:endParaRPr lang="zh-CN" altLang="en-US"/>
          </a:p>
        </p:txBody>
      </p:sp>
      <p:sp>
        <p:nvSpPr>
          <p:cNvPr id="38" name="文本框 37"/>
          <p:cNvSpPr txBox="1"/>
          <p:nvPr/>
        </p:nvSpPr>
        <p:spPr>
          <a:xfrm>
            <a:off x="70804405" y="2875915"/>
            <a:ext cx="3048000" cy="368300"/>
          </a:xfrm>
          <a:prstGeom prst="rect">
            <a:avLst/>
          </a:prstGeom>
          <a:noFill/>
        </p:spPr>
        <p:txBody>
          <a:bodyPr wrap="square" rtlCol="0">
            <a:spAutoFit/>
          </a:bodyPr>
          <a:p>
            <a:endParaRPr lang="zh-CN" altLang="en-US"/>
          </a:p>
        </p:txBody>
      </p:sp>
      <p:sp>
        <p:nvSpPr>
          <p:cNvPr id="39" name="文本框 38"/>
          <p:cNvSpPr txBox="1"/>
          <p:nvPr/>
        </p:nvSpPr>
        <p:spPr>
          <a:xfrm>
            <a:off x="74279760" y="2875915"/>
            <a:ext cx="3048000" cy="368300"/>
          </a:xfrm>
          <a:prstGeom prst="rect">
            <a:avLst/>
          </a:prstGeom>
          <a:noFill/>
        </p:spPr>
        <p:txBody>
          <a:bodyPr wrap="square" rtlCol="0">
            <a:spAutoFit/>
          </a:bodyPr>
          <a:p>
            <a:endParaRPr lang="zh-CN" altLang="en-US"/>
          </a:p>
        </p:txBody>
      </p:sp>
      <p:sp>
        <p:nvSpPr>
          <p:cNvPr id="40" name="文本框 39"/>
          <p:cNvSpPr txBox="1"/>
          <p:nvPr/>
        </p:nvSpPr>
        <p:spPr>
          <a:xfrm>
            <a:off x="77755115" y="2875915"/>
            <a:ext cx="3048000" cy="368300"/>
          </a:xfrm>
          <a:prstGeom prst="rect">
            <a:avLst/>
          </a:prstGeom>
          <a:noFill/>
        </p:spPr>
        <p:txBody>
          <a:bodyPr wrap="square" rtlCol="0">
            <a:spAutoFit/>
          </a:bodyPr>
          <a:p>
            <a:endParaRPr lang="zh-CN" altLang="en-US"/>
          </a:p>
        </p:txBody>
      </p:sp>
      <p:sp>
        <p:nvSpPr>
          <p:cNvPr id="41" name="文本框 40"/>
          <p:cNvSpPr txBox="1"/>
          <p:nvPr/>
        </p:nvSpPr>
        <p:spPr>
          <a:xfrm>
            <a:off x="81230470" y="2875915"/>
            <a:ext cx="3048000" cy="368300"/>
          </a:xfrm>
          <a:prstGeom prst="rect">
            <a:avLst/>
          </a:prstGeom>
          <a:noFill/>
        </p:spPr>
        <p:txBody>
          <a:bodyPr wrap="square" rtlCol="0">
            <a:spAutoFit/>
          </a:bodyPr>
          <a:p>
            <a:endParaRPr lang="zh-CN" altLang="en-US"/>
          </a:p>
        </p:txBody>
      </p:sp>
      <p:sp>
        <p:nvSpPr>
          <p:cNvPr id="42" name="文本框 41"/>
          <p:cNvSpPr txBox="1"/>
          <p:nvPr/>
        </p:nvSpPr>
        <p:spPr>
          <a:xfrm>
            <a:off x="84705825" y="2875915"/>
            <a:ext cx="3048000" cy="368300"/>
          </a:xfrm>
          <a:prstGeom prst="rect">
            <a:avLst/>
          </a:prstGeom>
          <a:noFill/>
        </p:spPr>
        <p:txBody>
          <a:bodyPr wrap="square" rtlCol="0">
            <a:spAutoFit/>
          </a:bodyPr>
          <a:p>
            <a:endParaRPr lang="zh-CN" altLang="en-US"/>
          </a:p>
        </p:txBody>
      </p:sp>
      <p:sp>
        <p:nvSpPr>
          <p:cNvPr id="43" name="文本框 42"/>
          <p:cNvSpPr txBox="1"/>
          <p:nvPr/>
        </p:nvSpPr>
        <p:spPr>
          <a:xfrm>
            <a:off x="88181180" y="2875915"/>
            <a:ext cx="3048000" cy="368300"/>
          </a:xfrm>
          <a:prstGeom prst="rect">
            <a:avLst/>
          </a:prstGeom>
          <a:noFill/>
        </p:spPr>
        <p:txBody>
          <a:bodyPr wrap="square" rtlCol="0">
            <a:spAutoFit/>
          </a:bodyPr>
          <a:p>
            <a:endParaRPr lang="zh-CN" altLang="en-US"/>
          </a:p>
        </p:txBody>
      </p:sp>
      <p:sp>
        <p:nvSpPr>
          <p:cNvPr id="44" name="文本框 43"/>
          <p:cNvSpPr txBox="1"/>
          <p:nvPr/>
        </p:nvSpPr>
        <p:spPr>
          <a:xfrm>
            <a:off x="91824175" y="2875915"/>
            <a:ext cx="3048000" cy="368300"/>
          </a:xfrm>
          <a:prstGeom prst="rect">
            <a:avLst/>
          </a:prstGeom>
          <a:noFill/>
        </p:spPr>
        <p:txBody>
          <a:bodyPr wrap="square" rtlCol="0">
            <a:spAutoFit/>
          </a:bodyPr>
          <a:p>
            <a:endParaRPr lang="zh-CN" altLang="en-US"/>
          </a:p>
        </p:txBody>
      </p:sp>
      <p:sp>
        <p:nvSpPr>
          <p:cNvPr id="45" name="文本框 44"/>
          <p:cNvSpPr txBox="1"/>
          <p:nvPr/>
        </p:nvSpPr>
        <p:spPr>
          <a:xfrm>
            <a:off x="95735140" y="2942590"/>
            <a:ext cx="3048000" cy="368300"/>
          </a:xfrm>
          <a:prstGeom prst="rect">
            <a:avLst/>
          </a:prstGeom>
          <a:noFill/>
        </p:spPr>
        <p:txBody>
          <a:bodyPr wrap="square" rtlCol="0">
            <a:spAutoFit/>
          </a:bodyPr>
          <a:p>
            <a:endParaRPr lang="zh-CN" altLang="en-US"/>
          </a:p>
        </p:txBody>
      </p:sp>
      <p:sp>
        <p:nvSpPr>
          <p:cNvPr id="46" name="文本框 45"/>
          <p:cNvSpPr txBox="1"/>
          <p:nvPr/>
        </p:nvSpPr>
        <p:spPr>
          <a:xfrm>
            <a:off x="99712780" y="2976245"/>
            <a:ext cx="3048000" cy="368300"/>
          </a:xfrm>
          <a:prstGeom prst="rect">
            <a:avLst/>
          </a:prstGeom>
          <a:noFill/>
        </p:spPr>
        <p:txBody>
          <a:bodyPr wrap="square" rtlCol="0">
            <a:spAutoFit/>
          </a:bodyPr>
          <a:p>
            <a:endParaRPr lang="zh-CN" altLang="en-US"/>
          </a:p>
        </p:txBody>
      </p:sp>
      <p:sp>
        <p:nvSpPr>
          <p:cNvPr id="47" name="文本框 46"/>
          <p:cNvSpPr txBox="1"/>
          <p:nvPr/>
        </p:nvSpPr>
        <p:spPr>
          <a:xfrm>
            <a:off x="103690420" y="2976245"/>
            <a:ext cx="3048000" cy="368300"/>
          </a:xfrm>
          <a:prstGeom prst="rect">
            <a:avLst/>
          </a:prstGeom>
          <a:noFill/>
        </p:spPr>
        <p:txBody>
          <a:bodyPr wrap="square" rtlCol="0">
            <a:spAutoFit/>
          </a:bodyPr>
          <a:p>
            <a:endParaRPr lang="zh-CN" altLang="en-US"/>
          </a:p>
        </p:txBody>
      </p:sp>
      <p:sp>
        <p:nvSpPr>
          <p:cNvPr id="48" name="文本框 47"/>
          <p:cNvSpPr txBox="1"/>
          <p:nvPr/>
        </p:nvSpPr>
        <p:spPr>
          <a:xfrm>
            <a:off x="107668060" y="2976245"/>
            <a:ext cx="3048000" cy="368300"/>
          </a:xfrm>
          <a:prstGeom prst="rect">
            <a:avLst/>
          </a:prstGeom>
          <a:noFill/>
        </p:spPr>
        <p:txBody>
          <a:bodyPr wrap="square" rtlCol="0">
            <a:spAutoFit/>
          </a:bodyPr>
          <a:p>
            <a:endParaRPr lang="zh-CN" altLang="en-US"/>
          </a:p>
        </p:txBody>
      </p:sp>
      <p:sp>
        <p:nvSpPr>
          <p:cNvPr id="49" name="文本框 48"/>
          <p:cNvSpPr txBox="1"/>
          <p:nvPr/>
        </p:nvSpPr>
        <p:spPr>
          <a:xfrm>
            <a:off x="111645700" y="2976245"/>
            <a:ext cx="3048000" cy="368300"/>
          </a:xfrm>
          <a:prstGeom prst="rect">
            <a:avLst/>
          </a:prstGeom>
          <a:noFill/>
        </p:spPr>
        <p:txBody>
          <a:bodyPr wrap="square" rtlCol="0">
            <a:spAutoFit/>
          </a:bodyPr>
          <a:p>
            <a:endParaRPr lang="zh-CN" altLang="en-US"/>
          </a:p>
        </p:txBody>
      </p:sp>
      <p:sp>
        <p:nvSpPr>
          <p:cNvPr id="50" name="文本框 49"/>
          <p:cNvSpPr txBox="1"/>
          <p:nvPr/>
        </p:nvSpPr>
        <p:spPr>
          <a:xfrm>
            <a:off x="115623340" y="2976245"/>
            <a:ext cx="3048000" cy="368300"/>
          </a:xfrm>
          <a:prstGeom prst="rect">
            <a:avLst/>
          </a:prstGeom>
          <a:noFill/>
        </p:spPr>
        <p:txBody>
          <a:bodyPr wrap="square" rtlCol="0">
            <a:spAutoFit/>
          </a:bodyPr>
          <a:p>
            <a:endParaRPr lang="zh-CN" altLang="en-US"/>
          </a:p>
        </p:txBody>
      </p:sp>
      <p:sp>
        <p:nvSpPr>
          <p:cNvPr id="51" name="文本框 50"/>
          <p:cNvSpPr txBox="1"/>
          <p:nvPr/>
        </p:nvSpPr>
        <p:spPr>
          <a:xfrm>
            <a:off x="119534305" y="3009900"/>
            <a:ext cx="3048000" cy="368300"/>
          </a:xfrm>
          <a:prstGeom prst="rect">
            <a:avLst/>
          </a:prstGeom>
          <a:noFill/>
        </p:spPr>
        <p:txBody>
          <a:bodyPr wrap="square" rtlCol="0">
            <a:spAutoFit/>
          </a:bodyPr>
          <a:p>
            <a:endParaRPr lang="zh-CN" altLang="en-US"/>
          </a:p>
        </p:txBody>
      </p:sp>
      <p:sp>
        <p:nvSpPr>
          <p:cNvPr id="52" name="文本框 51"/>
          <p:cNvSpPr txBox="1"/>
          <p:nvPr/>
        </p:nvSpPr>
        <p:spPr>
          <a:xfrm>
            <a:off x="123445270" y="3009900"/>
            <a:ext cx="3048000" cy="368300"/>
          </a:xfrm>
          <a:prstGeom prst="rect">
            <a:avLst/>
          </a:prstGeom>
          <a:noFill/>
        </p:spPr>
        <p:txBody>
          <a:bodyPr wrap="square" rtlCol="0">
            <a:spAutoFit/>
          </a:bodyPr>
          <a:p>
            <a:endParaRPr lang="zh-CN" altLang="en-US"/>
          </a:p>
        </p:txBody>
      </p:sp>
      <p:sp>
        <p:nvSpPr>
          <p:cNvPr id="53" name="文本框 52"/>
          <p:cNvSpPr txBox="1"/>
          <p:nvPr/>
        </p:nvSpPr>
        <p:spPr>
          <a:xfrm>
            <a:off x="127356235" y="3009900"/>
            <a:ext cx="3048000" cy="368300"/>
          </a:xfrm>
          <a:prstGeom prst="rect">
            <a:avLst/>
          </a:prstGeom>
          <a:noFill/>
        </p:spPr>
        <p:txBody>
          <a:bodyPr wrap="square" rtlCol="0">
            <a:spAutoFit/>
          </a:bodyPr>
          <a:p>
            <a:endParaRPr lang="zh-CN" altLang="en-US"/>
          </a:p>
        </p:txBody>
      </p:sp>
      <p:sp>
        <p:nvSpPr>
          <p:cNvPr id="54" name="文本框 53"/>
          <p:cNvSpPr txBox="1"/>
          <p:nvPr/>
        </p:nvSpPr>
        <p:spPr>
          <a:xfrm>
            <a:off x="105074720" y="5655945"/>
            <a:ext cx="3048000" cy="368300"/>
          </a:xfrm>
          <a:prstGeom prst="rect">
            <a:avLst/>
          </a:prstGeom>
          <a:noFill/>
        </p:spPr>
        <p:txBody>
          <a:bodyPr wrap="square" rtlCol="0">
            <a:spAutoFit/>
          </a:bodyPr>
          <a:p>
            <a:endParaRPr lang="zh-CN" altLang="en-US"/>
          </a:p>
        </p:txBody>
      </p:sp>
    </p:spTree>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2939653" y="2055320"/>
            <a:ext cx="3321364" cy="3293102"/>
            <a:chOff x="2939653" y="2055320"/>
            <a:chExt cx="3321364" cy="3293102"/>
          </a:xfrm>
        </p:grpSpPr>
        <p:sp>
          <p:nvSpPr>
            <p:cNvPr id="16" name="饼形 15"/>
            <p:cNvSpPr/>
            <p:nvPr/>
          </p:nvSpPr>
          <p:spPr>
            <a:xfrm>
              <a:off x="3093899" y="2181306"/>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饼形 16"/>
            <p:cNvSpPr/>
            <p:nvPr/>
          </p:nvSpPr>
          <p:spPr>
            <a:xfrm flipV="1">
              <a:off x="3093899" y="2055634"/>
              <a:ext cx="3167118" cy="3167116"/>
            </a:xfrm>
            <a:prstGeom prst="pie">
              <a:avLst>
                <a:gd name="adj1" fmla="val 0"/>
                <a:gd name="adj2" fmla="val 5400000"/>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8" name="饼形 17"/>
            <p:cNvSpPr/>
            <p:nvPr/>
          </p:nvSpPr>
          <p:spPr>
            <a:xfrm flipH="1">
              <a:off x="2939653" y="2180992"/>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H="1" flipV="1">
              <a:off x="2939653" y="2055320"/>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21" name="椭圆 20"/>
            <p:cNvSpPr/>
            <p:nvPr/>
          </p:nvSpPr>
          <p:spPr>
            <a:xfrm>
              <a:off x="3775288" y="2867300"/>
              <a:ext cx="1650092" cy="1650092"/>
            </a:xfrm>
            <a:prstGeom prst="ellipse">
              <a:avLst/>
            </a:prstGeom>
            <a:solidFill>
              <a:schemeClr val="bg1"/>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0174AB"/>
                  </a:solidFill>
                  <a:latin typeface="微软雅黑" panose="020B0503020204020204" pitchFamily="34" charset="-122"/>
                  <a:ea typeface="微软雅黑" panose="020B0503020204020204" pitchFamily="34" charset="-122"/>
                </a:rPr>
                <a:t>TEXT</a:t>
              </a:r>
              <a:endParaRPr lang="zh-HK" altLang="en-US" sz="2800" b="1" dirty="0">
                <a:solidFill>
                  <a:srgbClr val="0174AB"/>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280378" y="2308625"/>
              <a:ext cx="769257" cy="923330"/>
            </a:xfrm>
            <a:prstGeom prst="rect">
              <a:avLst/>
            </a:prstGeom>
            <a:noFill/>
          </p:spPr>
          <p:txBody>
            <a:bodyPr wrap="square" rtlCol="0">
              <a:spAutoFit/>
            </a:bodyPr>
            <a:lstStyle/>
            <a:p>
              <a:pPr algn="ctr"/>
              <a:r>
                <a:rPr lang="en-US" altLang="zh-CN" sz="5400" b="1" dirty="0" smtClean="0">
                  <a:solidFill>
                    <a:schemeClr val="bg1"/>
                  </a:solidFill>
                  <a:latin typeface="微软雅黑" panose="020B0503020204020204" pitchFamily="34" charset="-122"/>
                  <a:ea typeface="微软雅黑" panose="020B0503020204020204" pitchFamily="34" charset="-122"/>
                </a:rPr>
                <a:t>s</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294892" y="4084929"/>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w</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140069" y="4026873"/>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o</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125555" y="2471619"/>
              <a:ext cx="769257" cy="830997"/>
            </a:xfrm>
            <a:prstGeom prst="rect">
              <a:avLst/>
            </a:prstGeom>
            <a:noFill/>
          </p:spPr>
          <p:txBody>
            <a:bodyPr wrap="square" rtlCol="0">
              <a:spAutoFit/>
            </a:bodyPr>
            <a:lstStyle/>
            <a:p>
              <a:pPr algn="ctr"/>
              <a:r>
                <a:rPr lang="en-US" altLang="zh-CN" sz="4800" b="1" dirty="0" smtClean="0">
                  <a:solidFill>
                    <a:schemeClr val="bg1"/>
                  </a:solidFill>
                  <a:latin typeface="微软雅黑" panose="020B0503020204020204" pitchFamily="34" charset="-122"/>
                  <a:ea typeface="微软雅黑" panose="020B0503020204020204" pitchFamily="34" charset="-122"/>
                </a:rPr>
                <a:t>T</a:t>
              </a:r>
              <a:endParaRPr lang="en-US" altLang="zh-CN" sz="4800" b="1" dirty="0" smtClean="0">
                <a:solidFill>
                  <a:schemeClr val="bg1"/>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394934" y="1879069"/>
            <a:ext cx="2246643" cy="1158571"/>
            <a:chOff x="435496" y="1542118"/>
            <a:chExt cx="2246643" cy="1158571"/>
          </a:xfrm>
        </p:grpSpPr>
        <p:sp>
          <p:nvSpPr>
            <p:cNvPr id="28" name="矩形 27"/>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30" name="矩形 29"/>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31" name="组合 30"/>
          <p:cNvGrpSpPr/>
          <p:nvPr/>
        </p:nvGrpSpPr>
        <p:grpSpPr>
          <a:xfrm>
            <a:off x="451603" y="4347052"/>
            <a:ext cx="2246643" cy="1158571"/>
            <a:chOff x="435496" y="1542118"/>
            <a:chExt cx="2246643" cy="1158571"/>
          </a:xfrm>
        </p:grpSpPr>
        <p:sp>
          <p:nvSpPr>
            <p:cNvPr id="32" name="矩形 31"/>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34" name="矩形 33"/>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35" name="组合 34"/>
          <p:cNvGrpSpPr/>
          <p:nvPr/>
        </p:nvGrpSpPr>
        <p:grpSpPr>
          <a:xfrm>
            <a:off x="6502424" y="4354309"/>
            <a:ext cx="2246643" cy="1158571"/>
            <a:chOff x="435496" y="1542118"/>
            <a:chExt cx="2246643" cy="1158571"/>
          </a:xfrm>
        </p:grpSpPr>
        <p:sp>
          <p:nvSpPr>
            <p:cNvPr id="36" name="矩形 35"/>
            <p:cNvSpPr/>
            <p:nvPr/>
          </p:nvSpPr>
          <p:spPr>
            <a:xfrm>
              <a:off x="435496" y="1931248"/>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0174AB"/>
                  </a:solidFill>
                  <a:latin typeface="微软雅黑" panose="020B0503020204020204" pitchFamily="34" charset="-122"/>
                  <a:ea typeface="微软雅黑" panose="020B0503020204020204" pitchFamily="34" charset="-122"/>
                </a:rPr>
                <a:t>ADD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38" name="矩形 37"/>
            <p:cNvSpPr/>
            <p:nvPr/>
          </p:nvSpPr>
          <p:spPr>
            <a:xfrm>
              <a:off x="540271" y="1898406"/>
              <a:ext cx="1355204" cy="45887"/>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39" name="组合 38"/>
          <p:cNvGrpSpPr/>
          <p:nvPr/>
        </p:nvGrpSpPr>
        <p:grpSpPr>
          <a:xfrm>
            <a:off x="6502424" y="1871812"/>
            <a:ext cx="2246643" cy="1158571"/>
            <a:chOff x="435496" y="1542118"/>
            <a:chExt cx="2246643" cy="1158571"/>
          </a:xfrm>
        </p:grpSpPr>
        <p:sp>
          <p:nvSpPr>
            <p:cNvPr id="40" name="矩形 39"/>
            <p:cNvSpPr/>
            <p:nvPr/>
          </p:nvSpPr>
          <p:spPr>
            <a:xfrm>
              <a:off x="435496" y="1931248"/>
              <a:ext cx="2246643" cy="769441"/>
            </a:xfrm>
            <a:prstGeom prst="rect">
              <a:avLst/>
            </a:prstGeom>
          </p:spPr>
          <p:txBody>
            <a:bodyPr wrap="square">
              <a:spAutoFit/>
            </a:bodyPr>
            <a:lstStyle/>
            <a:p>
              <a:pPr lvl="0" algn="just"/>
              <a:r>
                <a:rPr lang="en-US" altLang="zh-HK" sz="1100" dirty="0">
                  <a:solidFill>
                    <a:srgbClr val="92D14F"/>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92D14F"/>
                  </a:solidFill>
                  <a:latin typeface="微软雅黑" panose="020B0503020204020204" pitchFamily="34" charset="-122"/>
                  <a:ea typeface="微软雅黑" panose="020B0503020204020204" pitchFamily="34" charset="-122"/>
                </a:rPr>
                <a:t>foolishness.</a:t>
              </a:r>
              <a:r>
                <a:rPr lang="zh-HK" altLang="zh-HK" sz="1100" dirty="0">
                  <a:solidFill>
                    <a:srgbClr val="92D14F"/>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92D14F"/>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35496" y="1542118"/>
              <a:ext cx="2171700" cy="369332"/>
            </a:xfrm>
            <a:prstGeom prst="rect">
              <a:avLst/>
            </a:prstGeom>
            <a:noFill/>
          </p:spPr>
          <p:txBody>
            <a:bodyPr wrap="square" rtlCol="0">
              <a:spAutoFit/>
            </a:bodyPr>
            <a:lstStyle/>
            <a:p>
              <a:r>
                <a:rPr lang="en-US" altLang="zh-CN" b="1" dirty="0" smtClean="0">
                  <a:solidFill>
                    <a:srgbClr val="92D14F"/>
                  </a:solidFill>
                  <a:latin typeface="微软雅黑" panose="020B0503020204020204" pitchFamily="34" charset="-122"/>
                  <a:ea typeface="微软雅黑" panose="020B0503020204020204" pitchFamily="34" charset="-122"/>
                </a:rPr>
                <a:t>ADD  TITLE</a:t>
              </a:r>
              <a:endParaRPr lang="zh-HK" altLang="en-US" b="1" dirty="0">
                <a:solidFill>
                  <a:srgbClr val="92D14F"/>
                </a:solidFill>
                <a:latin typeface="微软雅黑" panose="020B0503020204020204" pitchFamily="34" charset="-122"/>
                <a:ea typeface="微软雅黑" panose="020B0503020204020204" pitchFamily="34" charset="-122"/>
              </a:endParaRPr>
            </a:p>
          </p:txBody>
        </p:sp>
        <p:sp>
          <p:nvSpPr>
            <p:cNvPr id="42" name="矩形 41"/>
            <p:cNvSpPr/>
            <p:nvPr/>
          </p:nvSpPr>
          <p:spPr>
            <a:xfrm>
              <a:off x="540271" y="1898406"/>
              <a:ext cx="1355204" cy="45887"/>
            </a:xfrm>
            <a:prstGeom prst="rect">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92D14F"/>
                </a:solidFill>
              </a:endParaRPr>
            </a:p>
          </p:txBody>
        </p:sp>
      </p:grp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同心圆 15"/>
          <p:cNvSpPr/>
          <p:nvPr/>
        </p:nvSpPr>
        <p:spPr>
          <a:xfrm>
            <a:off x="308780" y="2034776"/>
            <a:ext cx="3817937" cy="3817937"/>
          </a:xfrm>
          <a:prstGeom prst="donut">
            <a:avLst>
              <a:gd name="adj" fmla="val 7621"/>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椭圆 16"/>
          <p:cNvSpPr/>
          <p:nvPr/>
        </p:nvSpPr>
        <p:spPr>
          <a:xfrm>
            <a:off x="1638083" y="1625087"/>
            <a:ext cx="1159329" cy="1159329"/>
          </a:xfrm>
          <a:prstGeom prst="ellipse">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1</a:t>
            </a:r>
            <a:endParaRPr lang="zh-HK" altLang="en-US" sz="6000" b="1" dirty="0">
              <a:latin typeface="微软雅黑" panose="020B0503020204020204" pitchFamily="34" charset="-122"/>
              <a:ea typeface="微软雅黑" panose="020B0503020204020204" pitchFamily="34" charset="-122"/>
            </a:endParaRPr>
          </a:p>
        </p:txBody>
      </p:sp>
      <p:sp>
        <p:nvSpPr>
          <p:cNvPr id="20" name="椭圆 19"/>
          <p:cNvSpPr/>
          <p:nvPr/>
        </p:nvSpPr>
        <p:spPr>
          <a:xfrm>
            <a:off x="388101" y="4693384"/>
            <a:ext cx="1159329" cy="1159329"/>
          </a:xfrm>
          <a:prstGeom prst="ellipse">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2</a:t>
            </a:r>
            <a:endParaRPr lang="zh-HK" altLang="en-US" sz="6000" b="1" dirty="0">
              <a:latin typeface="微软雅黑" panose="020B0503020204020204" pitchFamily="34" charset="-122"/>
              <a:ea typeface="微软雅黑" panose="020B0503020204020204" pitchFamily="34" charset="-122"/>
            </a:endParaRPr>
          </a:p>
        </p:txBody>
      </p:sp>
      <p:sp>
        <p:nvSpPr>
          <p:cNvPr id="21" name="椭圆 20"/>
          <p:cNvSpPr/>
          <p:nvPr/>
        </p:nvSpPr>
        <p:spPr>
          <a:xfrm>
            <a:off x="2812153" y="4693384"/>
            <a:ext cx="1159329" cy="1159329"/>
          </a:xfrm>
          <a:prstGeom prst="ellipse">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3</a:t>
            </a:r>
            <a:endParaRPr lang="zh-HK" altLang="en-US" sz="6000" b="1" dirty="0">
              <a:latin typeface="微软雅黑" panose="020B0503020204020204" pitchFamily="34" charset="-122"/>
              <a:ea typeface="微软雅黑" panose="020B0503020204020204" pitchFamily="34" charset="-122"/>
            </a:endParaRPr>
          </a:p>
        </p:txBody>
      </p:sp>
      <p:sp>
        <p:nvSpPr>
          <p:cNvPr id="22" name="椭圆 21"/>
          <p:cNvSpPr/>
          <p:nvPr/>
        </p:nvSpPr>
        <p:spPr>
          <a:xfrm>
            <a:off x="1145673" y="2871668"/>
            <a:ext cx="2144150" cy="2144152"/>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latin typeface="微软雅黑" panose="020B0503020204020204" pitchFamily="34" charset="-122"/>
                <a:ea typeface="微软雅黑" panose="020B0503020204020204" pitchFamily="34" charset="-122"/>
              </a:rPr>
              <a:t>TEXT</a:t>
            </a:r>
            <a:endParaRPr lang="zh-HK" altLang="en-US" sz="4000" b="1" dirty="0">
              <a:latin typeface="微软雅黑" panose="020B0503020204020204" pitchFamily="34" charset="-122"/>
              <a:ea typeface="微软雅黑" panose="020B0503020204020204" pitchFamily="34" charset="-122"/>
            </a:endParaRPr>
          </a:p>
        </p:txBody>
      </p:sp>
      <p:grpSp>
        <p:nvGrpSpPr>
          <p:cNvPr id="32" name="组合 31"/>
          <p:cNvGrpSpPr/>
          <p:nvPr/>
        </p:nvGrpSpPr>
        <p:grpSpPr>
          <a:xfrm>
            <a:off x="4542620" y="3125831"/>
            <a:ext cx="4292600" cy="1226249"/>
            <a:chOff x="4459613" y="3431448"/>
            <a:chExt cx="4292600" cy="1226249"/>
          </a:xfrm>
        </p:grpSpPr>
        <p:sp>
          <p:nvSpPr>
            <p:cNvPr id="25" name="矩形 24"/>
            <p:cNvSpPr/>
            <p:nvPr/>
          </p:nvSpPr>
          <p:spPr>
            <a:xfrm>
              <a:off x="4459613" y="3718978"/>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459613" y="3431448"/>
              <a:ext cx="2171700" cy="369332"/>
            </a:xfrm>
            <a:prstGeom prst="rect">
              <a:avLst/>
            </a:prstGeom>
            <a:noFill/>
          </p:spPr>
          <p:txBody>
            <a:bodyPr wrap="square" rtlCol="0">
              <a:spAutoFit/>
            </a:bodyPr>
            <a:lstStyle/>
            <a:p>
              <a:pPr algn="ctr"/>
              <a:r>
                <a:rPr lang="en-US" altLang="zh-CN" b="1" dirty="0" smtClean="0">
                  <a:solidFill>
                    <a:srgbClr val="92D14F"/>
                  </a:solidFill>
                  <a:latin typeface="微软雅黑" panose="020B0503020204020204" pitchFamily="34" charset="-122"/>
                  <a:ea typeface="微软雅黑" panose="020B0503020204020204" pitchFamily="34" charset="-122"/>
                </a:rPr>
                <a:t>ADD YOUR TITLE</a:t>
              </a:r>
              <a:endParaRPr lang="zh-HK" altLang="en-US" b="1" dirty="0">
                <a:solidFill>
                  <a:srgbClr val="92D14F"/>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4542620" y="1447448"/>
            <a:ext cx="4292600" cy="1226361"/>
            <a:chOff x="4459613" y="1403906"/>
            <a:chExt cx="4292600" cy="1226361"/>
          </a:xfrm>
        </p:grpSpPr>
        <p:sp>
          <p:nvSpPr>
            <p:cNvPr id="27" name="矩形 26"/>
            <p:cNvSpPr/>
            <p:nvPr/>
          </p:nvSpPr>
          <p:spPr>
            <a:xfrm>
              <a:off x="4459613" y="1691548"/>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459613" y="1403906"/>
              <a:ext cx="2171700" cy="369332"/>
            </a:xfrm>
            <a:prstGeom prst="rect">
              <a:avLst/>
            </a:prstGeom>
            <a:noFill/>
          </p:spPr>
          <p:txBody>
            <a:bodyPr wrap="square" rtlCol="0">
              <a:spAutoFit/>
            </a:bodyPr>
            <a:lstStyle/>
            <a:p>
              <a:pPr algn="ctr"/>
              <a:r>
                <a:rPr lang="en-US" altLang="zh-CN" b="1" dirty="0" smtClean="0">
                  <a:solidFill>
                    <a:srgbClr val="92D14F"/>
                  </a:solidFill>
                  <a:latin typeface="微软雅黑" panose="020B0503020204020204" pitchFamily="34" charset="-122"/>
                  <a:ea typeface="微软雅黑" panose="020B0503020204020204" pitchFamily="34" charset="-122"/>
                </a:rPr>
                <a:t>ADD YOUR TITLE</a:t>
              </a:r>
              <a:endParaRPr lang="zh-HK" altLang="en-US" b="1" dirty="0">
                <a:solidFill>
                  <a:srgbClr val="92D14F"/>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4542620" y="4804103"/>
            <a:ext cx="4292600" cy="1226249"/>
            <a:chOff x="4459613" y="4760561"/>
            <a:chExt cx="4292600" cy="1226249"/>
          </a:xfrm>
        </p:grpSpPr>
        <p:sp>
          <p:nvSpPr>
            <p:cNvPr id="29" name="矩形 28"/>
            <p:cNvSpPr/>
            <p:nvPr/>
          </p:nvSpPr>
          <p:spPr>
            <a:xfrm>
              <a:off x="4459613" y="5048091"/>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459613" y="4760561"/>
              <a:ext cx="2171700" cy="369332"/>
            </a:xfrm>
            <a:prstGeom prst="rect">
              <a:avLst/>
            </a:prstGeom>
            <a:noFill/>
          </p:spPr>
          <p:txBody>
            <a:bodyPr wrap="square" rtlCol="0">
              <a:spAutoFit/>
            </a:bodyPr>
            <a:lstStyle/>
            <a:p>
              <a:pPr algn="ctr"/>
              <a:r>
                <a:rPr lang="en-US" altLang="zh-CN" b="1" dirty="0" smtClean="0">
                  <a:solidFill>
                    <a:srgbClr val="92D14F"/>
                  </a:solidFill>
                  <a:latin typeface="微软雅黑" panose="020B0503020204020204" pitchFamily="34" charset="-122"/>
                  <a:ea typeface="微软雅黑" panose="020B0503020204020204" pitchFamily="34" charset="-122"/>
                </a:rPr>
                <a:t>ADD YOUR TITLE</a:t>
              </a:r>
              <a:endParaRPr lang="zh-HK" altLang="en-US" b="1" dirty="0">
                <a:solidFill>
                  <a:srgbClr val="92D14F"/>
                </a:solidFill>
                <a:latin typeface="微软雅黑" panose="020B0503020204020204" pitchFamily="34" charset="-122"/>
                <a:ea typeface="微软雅黑" panose="020B0503020204020204" pitchFamily="34" charset="-122"/>
              </a:endParaRPr>
            </a:p>
          </p:txBody>
        </p:sp>
      </p:gr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6798930"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770574" y="93911"/>
            <a:ext cx="1344726"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nvPicPr>
        <p:blipFill rotWithShape="1">
          <a:blip r:embed="rId1" cstate="print"/>
          <a:srcRect l="47675"/>
          <a:stretch>
            <a:fillRect/>
          </a:stretch>
        </p:blipFill>
        <p:spPr>
          <a:xfrm>
            <a:off x="0" y="2332057"/>
            <a:ext cx="1428902" cy="2730910"/>
          </a:xfrm>
          <a:prstGeom prst="rect">
            <a:avLst/>
          </a:prstGeom>
          <a:effectLst>
            <a:outerShdw blurRad="63500" sx="102000" sy="102000" algn="ctr" rotWithShape="0">
              <a:prstClr val="black">
                <a:alpha val="40000"/>
              </a:prstClr>
            </a:outerShdw>
          </a:effectLst>
        </p:spPr>
      </p:pic>
      <p:sp>
        <p:nvSpPr>
          <p:cNvPr id="31" name="椭圆 30"/>
          <p:cNvSpPr/>
          <p:nvPr/>
        </p:nvSpPr>
        <p:spPr>
          <a:xfrm>
            <a:off x="2412999" y="1581061"/>
            <a:ext cx="918803" cy="91880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A</a:t>
            </a:r>
            <a:endParaRPr lang="zh-HK" altLang="en-US" sz="3600" b="1" dirty="0">
              <a:latin typeface="微软雅黑" panose="020B0503020204020204" pitchFamily="34" charset="-122"/>
              <a:ea typeface="微软雅黑" panose="020B0503020204020204" pitchFamily="34" charset="-122"/>
            </a:endParaRPr>
          </a:p>
        </p:txBody>
      </p:sp>
      <p:sp>
        <p:nvSpPr>
          <p:cNvPr id="32" name="椭圆 31"/>
          <p:cNvSpPr/>
          <p:nvPr/>
        </p:nvSpPr>
        <p:spPr>
          <a:xfrm>
            <a:off x="3331803" y="3238110"/>
            <a:ext cx="918803" cy="91880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微软雅黑" panose="020B0503020204020204" pitchFamily="34" charset="-122"/>
                <a:ea typeface="微软雅黑" panose="020B0503020204020204" pitchFamily="34" charset="-122"/>
              </a:rPr>
              <a:t>B</a:t>
            </a:r>
            <a:endParaRPr lang="zh-HK" altLang="en-US" sz="3600" b="1" dirty="0">
              <a:latin typeface="微软雅黑" panose="020B0503020204020204" pitchFamily="34" charset="-122"/>
              <a:ea typeface="微软雅黑" panose="020B0503020204020204" pitchFamily="34" charset="-122"/>
            </a:endParaRPr>
          </a:p>
        </p:txBody>
      </p:sp>
      <p:sp>
        <p:nvSpPr>
          <p:cNvPr id="33" name="椭圆 32"/>
          <p:cNvSpPr/>
          <p:nvPr/>
        </p:nvSpPr>
        <p:spPr>
          <a:xfrm>
            <a:off x="2412999" y="4895159"/>
            <a:ext cx="918803" cy="918803"/>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C</a:t>
            </a:r>
            <a:endParaRPr lang="zh-HK" altLang="en-US" sz="3600" b="1" dirty="0">
              <a:latin typeface="微软雅黑" panose="020B0503020204020204" pitchFamily="34" charset="-122"/>
              <a:ea typeface="微软雅黑" panose="020B0503020204020204" pitchFamily="34" charset="-122"/>
            </a:endParaRPr>
          </a:p>
        </p:txBody>
      </p:sp>
      <p:cxnSp>
        <p:nvCxnSpPr>
          <p:cNvPr id="35" name="直接连接符 34"/>
          <p:cNvCxnSpPr/>
          <p:nvPr/>
        </p:nvCxnSpPr>
        <p:spPr>
          <a:xfrm flipV="1">
            <a:off x="1428902" y="2317321"/>
            <a:ext cx="812800" cy="48260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663700" y="3697511"/>
            <a:ext cx="1460500" cy="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428902" y="4595102"/>
            <a:ext cx="812800" cy="482600"/>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670604" y="1425323"/>
            <a:ext cx="4292600" cy="1226361"/>
            <a:chOff x="3670604" y="1284451"/>
            <a:chExt cx="4292600" cy="1226361"/>
          </a:xfrm>
        </p:grpSpPr>
        <p:sp>
          <p:nvSpPr>
            <p:cNvPr id="42" name="矩形 41"/>
            <p:cNvSpPr/>
            <p:nvPr/>
          </p:nvSpPr>
          <p:spPr>
            <a:xfrm>
              <a:off x="3670604" y="1572093"/>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3670604" y="1284451"/>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4458209" y="3011992"/>
            <a:ext cx="4292600" cy="1226361"/>
            <a:chOff x="4458209" y="3053444"/>
            <a:chExt cx="4292600" cy="1226361"/>
          </a:xfrm>
        </p:grpSpPr>
        <p:sp>
          <p:nvSpPr>
            <p:cNvPr id="44" name="矩形 43"/>
            <p:cNvSpPr/>
            <p:nvPr/>
          </p:nvSpPr>
          <p:spPr>
            <a:xfrm>
              <a:off x="4458209" y="3341086"/>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458209" y="3053444"/>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3670604" y="4743339"/>
            <a:ext cx="4292600" cy="1226361"/>
            <a:chOff x="3670604" y="4884211"/>
            <a:chExt cx="4292600" cy="1226361"/>
          </a:xfrm>
        </p:grpSpPr>
        <p:sp>
          <p:nvSpPr>
            <p:cNvPr id="46" name="矩形 45"/>
            <p:cNvSpPr/>
            <p:nvPr/>
          </p:nvSpPr>
          <p:spPr>
            <a:xfrm>
              <a:off x="3670604" y="5171853"/>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3670604" y="4884211"/>
              <a:ext cx="2171700" cy="369332"/>
            </a:xfrm>
            <a:prstGeom prst="rect">
              <a:avLst/>
            </a:prstGeom>
            <a:noFill/>
          </p:spPr>
          <p:txBody>
            <a:bodyPr wrap="square" rtlCol="0">
              <a:spAutoFit/>
            </a:bodyPr>
            <a:lstStyle/>
            <a:p>
              <a:pPr algn="ctr"/>
              <a:r>
                <a:rPr lang="en-US" altLang="zh-CN" b="1" dirty="0" smtClean="0">
                  <a:solidFill>
                    <a:srgbClr val="0174AB"/>
                  </a:solidFill>
                  <a:latin typeface="微软雅黑" panose="020B0503020204020204" pitchFamily="34" charset="-122"/>
                  <a:ea typeface="微软雅黑" panose="020B0503020204020204" pitchFamily="34" charset="-122"/>
                </a:rPr>
                <a:t>ADD YOUR TITLE</a:t>
              </a:r>
              <a:endParaRPr lang="zh-HK" altLang="en-US" b="1" dirty="0">
                <a:solidFill>
                  <a:srgbClr val="0174AB"/>
                </a:solidFill>
                <a:latin typeface="微软雅黑" panose="020B0503020204020204" pitchFamily="34" charset="-122"/>
                <a:ea typeface="微软雅黑" panose="020B0503020204020204" pitchFamily="34" charset="-122"/>
              </a:endParaRPr>
            </a:p>
          </p:txBody>
        </p:sp>
      </p:grpSp>
      <p:sp>
        <p:nvSpPr>
          <p:cNvPr id="51" name="文本框 5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微软雅黑" panose="020B0503020204020204" pitchFamily="34" charset="-122"/>
                  <a:ea typeface="微软雅黑" panose="020B0503020204020204" pitchFamily="34" charset="-122"/>
                </a:rPr>
                <a:t>NAME</a:t>
              </a:r>
              <a:endParaRPr lang="zh-HK" altLang="en-US" sz="2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en-US" altLang="zh-CN" sz="2400" b="1" spc="300" dirty="0" smtClean="0">
                  <a:solidFill>
                    <a:srgbClr val="0174AB"/>
                  </a:solidFill>
                  <a:latin typeface="微软雅黑" panose="020B0503020204020204" pitchFamily="34" charset="-122"/>
                  <a:ea typeface="微软雅黑" panose="020B0503020204020204" pitchFamily="34" charset="-122"/>
                </a:rPr>
                <a:t>DAMEN</a:t>
              </a:r>
              <a:endParaRPr lang="zh-HK" altLang="en-US" sz="2400" b="1" spc="300" dirty="0">
                <a:solidFill>
                  <a:srgbClr val="0174AB"/>
                </a:solidFill>
                <a:latin typeface="微软雅黑" panose="020B0503020204020204" pitchFamily="34" charset="-122"/>
                <a:ea typeface="微软雅黑" panose="020B0503020204020204" pitchFamily="34"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0174AB"/>
          </a:solidFill>
        </p:grpSpPr>
        <p:sp>
          <p:nvSpPr>
            <p:cNvPr id="10"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1"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976525" y="2108979"/>
            <a:ext cx="5207000" cy="1276350"/>
          </a:xfrm>
          <a:prstGeom prst="rect">
            <a:avLst/>
          </a:prstGeom>
        </p:spPr>
        <p:txBody>
          <a:bodyPr wrap="square">
            <a:spAutoFit/>
          </a:bodyPr>
          <a:lstStyle/>
          <a:p>
            <a:pPr lvl="0" algn="just"/>
            <a:r>
              <a:rPr altLang="zh-HK" sz="1100" dirty="0">
                <a:solidFill>
                  <a:srgbClr val="666666"/>
                </a:solidFill>
                <a:latin typeface="微软雅黑" panose="020B0503020204020204" pitchFamily="34" charset="-122"/>
                <a:ea typeface="微软雅黑" panose="020B0503020204020204" pitchFamily="34" charset="-122"/>
              </a:rPr>
              <a:t>在这个信息泛滥的时代，视频已经成为人们获取信息、消遣娱乐的首选方式。视频分享平台仿佛是一片广袤的土地，为用户提供了广阔的创作空间和交流平台。然而，传统的视频分享平台却只是在这片土地上生长了一些零星的绿草，远远无法满足用户日益增长的需求。</a:t>
            </a:r>
            <a:endParaRPr altLang="zh-HK" sz="1100" dirty="0">
              <a:solidFill>
                <a:srgbClr val="666666"/>
              </a:solidFill>
              <a:latin typeface="微软雅黑" panose="020B0503020204020204" pitchFamily="34" charset="-122"/>
              <a:ea typeface="微软雅黑" panose="020B0503020204020204" pitchFamily="34" charset="-122"/>
            </a:endParaRPr>
          </a:p>
          <a:p>
            <a:pPr lvl="0" algn="just"/>
            <a:endParaRPr altLang="zh-HK" sz="1100" dirty="0">
              <a:solidFill>
                <a:srgbClr val="666666"/>
              </a:solidFill>
              <a:latin typeface="微软雅黑" panose="020B0503020204020204" pitchFamily="34" charset="-122"/>
              <a:ea typeface="微软雅黑" panose="020B0503020204020204" pitchFamily="34" charset="-122"/>
            </a:endParaRPr>
          </a:p>
          <a:p>
            <a:pPr lvl="0" algn="just"/>
            <a:endParaRPr altLang="zh-HK" sz="1100" dirty="0">
              <a:solidFill>
                <a:srgbClr val="666666"/>
              </a:solidFill>
              <a:latin typeface="微软雅黑" panose="020B0503020204020204" pitchFamily="34" charset="-122"/>
              <a:ea typeface="微软雅黑" panose="020B0503020204020204" pitchFamily="34" charset="-122"/>
            </a:endParaRPr>
          </a:p>
          <a:p>
            <a:pPr lvl="0" algn="just"/>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9152" y="1653570"/>
            <a:ext cx="1439862" cy="2215991"/>
          </a:xfrm>
          <a:prstGeom prst="rect">
            <a:avLst/>
          </a:prstGeom>
          <a:noFill/>
        </p:spPr>
        <p:txBody>
          <a:bodyPr wrap="square" rtlCol="0">
            <a:spAutoFit/>
          </a:bodyPr>
          <a:lstStyle/>
          <a:p>
            <a:r>
              <a:rPr lang="en-US" altLang="zh-HK" sz="13800" dirty="0" smtClean="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
        <p:nvSpPr>
          <p:cNvPr id="23" name="文本框 22"/>
          <p:cNvSpPr txBox="1"/>
          <p:nvPr/>
        </p:nvSpPr>
        <p:spPr>
          <a:xfrm>
            <a:off x="7183842" y="4642009"/>
            <a:ext cx="1439862" cy="2215991"/>
          </a:xfrm>
          <a:prstGeom prst="rect">
            <a:avLst/>
          </a:prstGeom>
          <a:noFill/>
        </p:spPr>
        <p:txBody>
          <a:bodyPr wrap="square" rtlCol="0">
            <a:spAutoFit/>
          </a:bodyPr>
          <a:lstStyle/>
          <a:p>
            <a:r>
              <a:rPr lang="en-US" altLang="zh-HK" sz="13800" dirty="0" smtClean="0">
                <a:solidFill>
                  <a:srgbClr val="92D14F"/>
                </a:solidFill>
                <a:latin typeface="Adobe 仿宋 Std R" panose="02020400000000000000" pitchFamily="18" charset="-122"/>
                <a:ea typeface="Adobe 仿宋 Std R" panose="02020400000000000000" pitchFamily="18" charset="-122"/>
              </a:rPr>
              <a:t>”</a:t>
            </a:r>
            <a:endParaRPr lang="zh-HK" altLang="en-US" sz="13800" dirty="0">
              <a:solidFill>
                <a:srgbClr val="92D14F"/>
              </a:solidFill>
              <a:latin typeface="Adobe 仿宋 Std R" panose="02020400000000000000" pitchFamily="18" charset="-122"/>
              <a:ea typeface="Adobe 仿宋 Std R" panose="02020400000000000000" pitchFamily="18" charset="-122"/>
            </a:endParaRPr>
          </a:p>
        </p:txBody>
      </p:sp>
      <p:sp>
        <p:nvSpPr>
          <p:cNvPr id="2" name="矩形 1"/>
          <p:cNvSpPr/>
          <p:nvPr/>
        </p:nvSpPr>
        <p:spPr>
          <a:xfrm>
            <a:off x="1976525" y="3101484"/>
            <a:ext cx="5207000" cy="768350"/>
          </a:xfrm>
          <a:prstGeom prst="rect">
            <a:avLst/>
          </a:prstGeom>
        </p:spPr>
        <p:txBody>
          <a:bodyPr wrap="square">
            <a:spAutoFit/>
          </a:bodyPr>
          <a:p>
            <a:pPr lvl="0" algn="just"/>
            <a:endParaRPr altLang="zh-HK" sz="1100" dirty="0">
              <a:solidFill>
                <a:srgbClr val="666666"/>
              </a:solidFill>
              <a:latin typeface="微软雅黑" panose="020B0503020204020204" pitchFamily="34" charset="-122"/>
              <a:ea typeface="微软雅黑" panose="020B0503020204020204" pitchFamily="34" charset="-122"/>
            </a:endParaRPr>
          </a:p>
          <a:p>
            <a:pPr lvl="0" algn="just"/>
            <a:r>
              <a:rPr altLang="zh-HK" sz="1100" dirty="0">
                <a:solidFill>
                  <a:srgbClr val="666666"/>
                </a:solidFill>
                <a:latin typeface="微软雅黑" panose="020B0503020204020204" pitchFamily="34" charset="-122"/>
                <a:ea typeface="微软雅黑" panose="020B0503020204020204" pitchFamily="34" charset="-122"/>
              </a:rPr>
              <a:t>用户对于视频分享平台的期望越来越高，他们渴望在这个开放的空间里尽情驰骋，发现那些令人心动的视频，与他人分享心得，深入交流。然而，现有的平台往往无法提供足够丰富和多样的内容，也缺乏有效的交流和互动机制。</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 name="矩形 3"/>
          <p:cNvSpPr/>
          <p:nvPr/>
        </p:nvSpPr>
        <p:spPr>
          <a:xfrm>
            <a:off x="1976525" y="4256549"/>
            <a:ext cx="5207000" cy="1106805"/>
          </a:xfrm>
          <a:prstGeom prst="rect">
            <a:avLst/>
          </a:prstGeom>
        </p:spPr>
        <p:txBody>
          <a:bodyPr wrap="square">
            <a:spAutoFit/>
          </a:bodyPr>
          <a:p>
            <a:pPr lvl="0" algn="just"/>
            <a:r>
              <a:rPr altLang="zh-HK" sz="1100" dirty="0">
                <a:solidFill>
                  <a:srgbClr val="666666"/>
                </a:solidFill>
                <a:latin typeface="微软雅黑" panose="020B0503020204020204" pitchFamily="34" charset="-122"/>
                <a:ea typeface="微软雅黑" panose="020B0503020204020204" pitchFamily="34" charset="-122"/>
              </a:rPr>
              <a:t>因此，我们急需设计一个功能丰富、充满活力的视频上传乐园，以满足用户的迫切需求。我们深入了解了用户的需求和期待，从而建立了一套完善的功能体系。用户管理系统可以让用户轻松管理个人信息和喜好，从而获得更加个性化的推荐和服务。内容管理系统确保平台上的内容质量和多样性，为用户提供丰富的选择。互动功能让用户可以与视频创作者和其他观众直接交流，分享心得和体验。审核管理系统则保证了平台内容的合法性和安全性，让用户可以放心使用。</a:t>
            </a:r>
            <a:endParaRPr altLang="zh-HK" sz="1100" dirty="0">
              <a:solidFill>
                <a:srgbClr val="666666"/>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1249190" y="156050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0174AB"/>
                </a:solidFill>
                <a:latin typeface="微软雅黑" panose="020B0503020204020204" pitchFamily="34" charset="-122"/>
                <a:ea typeface="微软雅黑" panose="020B0503020204020204" pitchFamily="34" charset="-122"/>
              </a:rPr>
              <a:t>1</a:t>
            </a:r>
            <a:endParaRPr lang="zh-HK" altLang="en-US" sz="8000" b="1" dirty="0">
              <a:solidFill>
                <a:srgbClr val="0174AB"/>
              </a:solidFill>
              <a:latin typeface="微软雅黑" panose="020B0503020204020204" pitchFamily="34" charset="-122"/>
              <a:ea typeface="微软雅黑" panose="020B0503020204020204" pitchFamily="34" charset="-122"/>
            </a:endParaRPr>
          </a:p>
        </p:txBody>
      </p:sp>
      <p:sp>
        <p:nvSpPr>
          <p:cNvPr id="39" name="矩形 38"/>
          <p:cNvSpPr/>
          <p:nvPr/>
        </p:nvSpPr>
        <p:spPr>
          <a:xfrm>
            <a:off x="2687811" y="1837507"/>
            <a:ext cx="5207000" cy="2630170"/>
          </a:xfrm>
          <a:prstGeom prst="rect">
            <a:avLst/>
          </a:prstGeom>
        </p:spPr>
        <p:txBody>
          <a:bodyPr wrap="square">
            <a:spAutoFit/>
          </a:bodyPr>
          <a:lstStyle/>
          <a:p>
            <a:pPr lvl="0" algn="just"/>
            <a:r>
              <a:rPr altLang="zh-HK" sz="1100" dirty="0">
                <a:solidFill>
                  <a:srgbClr val="666666"/>
                </a:solidFill>
                <a:latin typeface="微软雅黑" panose="020B0503020204020204" pitchFamily="34" charset="-122"/>
                <a:ea typeface="微软雅黑" panose="020B0503020204020204" pitchFamily="34" charset="-122"/>
              </a:rPr>
              <a:t>视频上传功能：</a:t>
            </a:r>
            <a:endParaRPr altLang="zh-HK" sz="1100" dirty="0">
              <a:solidFill>
                <a:srgbClr val="666666"/>
              </a:solidFill>
              <a:latin typeface="微软雅黑" panose="020B0503020204020204" pitchFamily="34" charset="-122"/>
              <a:ea typeface="微软雅黑" panose="020B0503020204020204" pitchFamily="34" charset="-122"/>
            </a:endParaRPr>
          </a:p>
          <a:p>
            <a:pPr lvl="0" algn="just"/>
            <a:r>
              <a:rPr sz="1100" dirty="0">
                <a:solidFill>
                  <a:srgbClr val="666666"/>
                </a:solidFill>
                <a:latin typeface="微软雅黑" panose="020B0503020204020204" pitchFamily="34" charset="-122"/>
                <a:ea typeface="微软雅黑" panose="020B0503020204020204" pitchFamily="34" charset="-122"/>
              </a:rPr>
              <a:t>我们采用了 MinIO 进行存储管理，并针对视频文件实现了分片存储和断点续传功能。具体来说，视频文件首先被分成多个小片段，这不仅优化了存储效率，还增强了数据的安全性和传输性能。通过分片技术，我们能够实现断点续传，即在传输过程中如果发生中断，可以从中断的地方继续上传或下载，而不必重新开始整个传输过程。</a:t>
            </a:r>
            <a:endParaRPr sz="1100" dirty="0">
              <a:solidFill>
                <a:srgbClr val="666666"/>
              </a:solidFill>
              <a:latin typeface="微软雅黑" panose="020B0503020204020204" pitchFamily="34" charset="-122"/>
              <a:ea typeface="微软雅黑" panose="020B0503020204020204" pitchFamily="34" charset="-122"/>
            </a:endParaRPr>
          </a:p>
          <a:p>
            <a:pPr lvl="0" algn="just"/>
            <a:endParaRPr sz="1100" dirty="0">
              <a:solidFill>
                <a:srgbClr val="666666"/>
              </a:solidFill>
              <a:latin typeface="微软雅黑" panose="020B0503020204020204" pitchFamily="34" charset="-122"/>
              <a:ea typeface="微软雅黑" panose="020B0503020204020204" pitchFamily="34" charset="-122"/>
            </a:endParaRPr>
          </a:p>
          <a:p>
            <a:pPr lvl="0" algn="just"/>
            <a:r>
              <a:rPr sz="1100" dirty="0">
                <a:solidFill>
                  <a:srgbClr val="666666"/>
                </a:solidFill>
                <a:latin typeface="微软雅黑" panose="020B0503020204020204" pitchFamily="34" charset="-122"/>
                <a:ea typeface="微软雅黑" panose="020B0503020204020204" pitchFamily="34" charset="-122"/>
              </a:rPr>
              <a:t>为了确保每个视频文件的唯一性，我们引入了 MD5 哈希算法。我们对每个视频文件计算其 MD5 哈希值，并将该哈希值作为视频文件的唯一标识符进行存储和检索。这种方法能够有效地防止重复存储相同的视频文件，同时快速验证文件的完整性和一致性，从而确保存储系统中的数据是可靠且唯一的。</a:t>
            </a:r>
            <a:endParaRPr sz="1100" dirty="0">
              <a:solidFill>
                <a:srgbClr val="666666"/>
              </a:solidFill>
              <a:latin typeface="微软雅黑" panose="020B0503020204020204" pitchFamily="34" charset="-122"/>
              <a:ea typeface="微软雅黑" panose="020B0503020204020204" pitchFamily="34" charset="-122"/>
            </a:endParaRPr>
          </a:p>
          <a:p>
            <a:pPr lvl="0" algn="just"/>
            <a:endParaRPr sz="1100" dirty="0">
              <a:solidFill>
                <a:srgbClr val="666666"/>
              </a:solidFill>
              <a:latin typeface="微软雅黑" panose="020B0503020204020204" pitchFamily="34" charset="-122"/>
              <a:ea typeface="微软雅黑" panose="020B0503020204020204" pitchFamily="34" charset="-122"/>
            </a:endParaRPr>
          </a:p>
          <a:p>
            <a:pPr lvl="0" algn="just"/>
            <a:r>
              <a:rPr sz="1100" dirty="0">
                <a:solidFill>
                  <a:srgbClr val="666666"/>
                </a:solidFill>
                <a:latin typeface="微软雅黑" panose="020B0503020204020204" pitchFamily="34" charset="-122"/>
                <a:ea typeface="微软雅黑" panose="020B0503020204020204" pitchFamily="34" charset="-122"/>
              </a:rPr>
              <a:t>这种基于 MinIO 的存储解决方案，不仅提高了大文件的存储和传输效率，还通过 MD5 哈希值的校验机制，保证了视频文件的唯一性和数据的完整性，为我们的存储系统提供了高效、可靠的技术保障。</a:t>
            </a:r>
            <a:endParaRPr sz="1100" dirty="0">
              <a:solidFill>
                <a:srgbClr val="666666"/>
              </a:solidFill>
              <a:latin typeface="微软雅黑" panose="020B0503020204020204" pitchFamily="34" charset="-122"/>
              <a:ea typeface="微软雅黑" panose="020B0503020204020204" pitchFamily="34" charset="-122"/>
            </a:endParaRPr>
          </a:p>
        </p:txBody>
      </p:sp>
      <p:sp>
        <p:nvSpPr>
          <p:cNvPr id="27" name="矩形 2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1249190" y="1560508"/>
            <a:ext cx="1117600" cy="1322070"/>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HK" sz="8000" b="1" dirty="0">
                <a:solidFill>
                  <a:srgbClr val="0174AB"/>
                </a:solidFill>
                <a:latin typeface="微软雅黑" panose="020B0503020204020204" pitchFamily="34" charset="-122"/>
                <a:ea typeface="微软雅黑" panose="020B0503020204020204" pitchFamily="34" charset="-122"/>
              </a:rPr>
              <a:t>2</a:t>
            </a:r>
            <a:endParaRPr lang="en-US" altLang="zh-HK" sz="8000" b="1" dirty="0">
              <a:solidFill>
                <a:srgbClr val="0174AB"/>
              </a:solidFill>
              <a:latin typeface="微软雅黑" panose="020B0503020204020204" pitchFamily="34" charset="-122"/>
              <a:ea typeface="微软雅黑" panose="020B0503020204020204" pitchFamily="34" charset="-122"/>
            </a:endParaRPr>
          </a:p>
        </p:txBody>
      </p:sp>
      <p:sp>
        <p:nvSpPr>
          <p:cNvPr id="39" name="矩形 38"/>
          <p:cNvSpPr/>
          <p:nvPr/>
        </p:nvSpPr>
        <p:spPr>
          <a:xfrm>
            <a:off x="2687955" y="1837690"/>
            <a:ext cx="5207000" cy="3192145"/>
          </a:xfrm>
          <a:prstGeom prst="rect">
            <a:avLst/>
          </a:prstGeom>
        </p:spPr>
        <p:txBody>
          <a:bodyPr wrap="square">
            <a:noAutofit/>
          </a:bodyPr>
          <a:lstStyle/>
          <a:p>
            <a:pPr lvl="0" algn="just"/>
            <a:r>
              <a:rPr altLang="zh-HK" sz="1100" dirty="0">
                <a:solidFill>
                  <a:srgbClr val="666666"/>
                </a:solidFill>
                <a:latin typeface="微软雅黑" panose="020B0503020204020204" pitchFamily="34" charset="-122"/>
                <a:ea typeface="微软雅黑" panose="020B0503020204020204" pitchFamily="34" charset="-122"/>
                <a:sym typeface="+mn-ea"/>
              </a:rPr>
              <a:t>弹幕功能</a:t>
            </a:r>
            <a:r>
              <a:rPr lang="zh-CN" sz="1100" dirty="0">
                <a:solidFill>
                  <a:srgbClr val="666666"/>
                </a:solidFill>
                <a:latin typeface="微软雅黑" panose="020B0503020204020204" pitchFamily="34" charset="-122"/>
                <a:ea typeface="微软雅黑" panose="020B0503020204020204" pitchFamily="34" charset="-122"/>
                <a:sym typeface="+mn-ea"/>
              </a:rPr>
              <a:t>：</a:t>
            </a:r>
            <a:endParaRPr altLang="zh-HK" sz="1100" dirty="0">
              <a:solidFill>
                <a:srgbClr val="666666"/>
              </a:solidFill>
              <a:latin typeface="微软雅黑" panose="020B0503020204020204" pitchFamily="34" charset="-122"/>
              <a:ea typeface="微软雅黑" panose="020B0503020204020204" pitchFamily="34" charset="-122"/>
            </a:endParaRPr>
          </a:p>
          <a:p>
            <a:pPr lvl="0" algn="just"/>
            <a:endParaRPr altLang="zh-HK" sz="1100" dirty="0">
              <a:solidFill>
                <a:srgbClr val="666666"/>
              </a:solidFill>
              <a:latin typeface="微软雅黑" panose="020B0503020204020204" pitchFamily="34" charset="-122"/>
              <a:ea typeface="微软雅黑" panose="020B0503020204020204" pitchFamily="34" charset="-122"/>
            </a:endParaRPr>
          </a:p>
          <a:p>
            <a:pPr lvl="0" algn="just"/>
            <a:r>
              <a:rPr altLang="zh-HK" sz="1100" dirty="0">
                <a:solidFill>
                  <a:srgbClr val="666666"/>
                </a:solidFill>
                <a:latin typeface="微软雅黑" panose="020B0503020204020204" pitchFamily="34" charset="-122"/>
                <a:ea typeface="微软雅黑" panose="020B0503020204020204" pitchFamily="34" charset="-122"/>
              </a:rPr>
              <a:t>我们实现了弹幕功能，采用了 WebSocket 和 RabbitMQ 技术，以确保弹幕的高效转发和存储管理。具体来说，当用户发送弹幕时，首先通过 WebSocket 协议进行实时转发，确保所有在线用户能够立即看到最新的弹幕消息。WebSocket 的低延迟和全双工通信特点，使其非常适合实时互动的场景。</a:t>
            </a:r>
            <a:endParaRPr altLang="zh-HK" sz="1100" dirty="0">
              <a:solidFill>
                <a:srgbClr val="666666"/>
              </a:solidFill>
              <a:latin typeface="微软雅黑" panose="020B0503020204020204" pitchFamily="34" charset="-122"/>
              <a:ea typeface="微软雅黑" panose="020B0503020204020204" pitchFamily="34" charset="-122"/>
            </a:endParaRPr>
          </a:p>
          <a:p>
            <a:pPr lvl="0" algn="just"/>
            <a:endParaRPr altLang="zh-HK" sz="1100" dirty="0">
              <a:solidFill>
                <a:srgbClr val="666666"/>
              </a:solidFill>
              <a:latin typeface="微软雅黑" panose="020B0503020204020204" pitchFamily="34" charset="-122"/>
              <a:ea typeface="微软雅黑" panose="020B0503020204020204" pitchFamily="34" charset="-122"/>
            </a:endParaRPr>
          </a:p>
          <a:p>
            <a:pPr lvl="0" algn="just"/>
            <a:r>
              <a:rPr altLang="zh-HK" sz="1100" dirty="0">
                <a:solidFill>
                  <a:srgbClr val="666666"/>
                </a:solidFill>
                <a:latin typeface="微软雅黑" panose="020B0503020204020204" pitchFamily="34" charset="-122"/>
                <a:ea typeface="微软雅黑" panose="020B0503020204020204" pitchFamily="34" charset="-122"/>
              </a:rPr>
              <a:t>为了进一步优化弹幕的处理流程，我们引入了 RabbitMQ 消息队列系统，对弹幕进行排队处理。RabbitMQ 作为一个高性能的消息中间件，能够有效地管理和调度大量的弹幕消息，避免了在高并发情况下可能出现的网络堵塞和数据丢失问题。</a:t>
            </a:r>
            <a:endParaRPr altLang="zh-HK" sz="1100" dirty="0">
              <a:solidFill>
                <a:srgbClr val="666666"/>
              </a:solidFill>
              <a:latin typeface="微软雅黑" panose="020B0503020204020204" pitchFamily="34" charset="-122"/>
              <a:ea typeface="微软雅黑" panose="020B0503020204020204" pitchFamily="34" charset="-122"/>
            </a:endParaRPr>
          </a:p>
          <a:p>
            <a:pPr lvl="0" algn="just"/>
            <a:endParaRPr altLang="zh-HK" sz="1100" dirty="0">
              <a:solidFill>
                <a:srgbClr val="666666"/>
              </a:solidFill>
              <a:latin typeface="微软雅黑" panose="020B0503020204020204" pitchFamily="34" charset="-122"/>
              <a:ea typeface="微软雅黑" panose="020B0503020204020204" pitchFamily="34" charset="-122"/>
            </a:endParaRPr>
          </a:p>
          <a:p>
            <a:pPr lvl="0" algn="just"/>
            <a:r>
              <a:rPr altLang="zh-HK" sz="1100" dirty="0">
                <a:solidFill>
                  <a:srgbClr val="666666"/>
                </a:solidFill>
                <a:latin typeface="微软雅黑" panose="020B0503020204020204" pitchFamily="34" charset="-122"/>
                <a:ea typeface="微软雅黑" panose="020B0503020204020204" pitchFamily="34" charset="-122"/>
              </a:rPr>
              <a:t>在后台，我们使用多线程技术进行异步处理和保存弹幕。每当 RabbitMQ 接收到弹幕消息后，会分配给相应的工作线程进行处理。通过多线程的并发处理，不仅提高了弹幕保存的效率，还保证了系统的稳定性和响应速度。异步保存机制确保即使在高峰期，也能快速响应用户操作，同时保证弹幕数据的可靠存储。</a:t>
            </a:r>
            <a:endParaRPr altLang="zh-HK" sz="1100" dirty="0">
              <a:solidFill>
                <a:srgbClr val="666666"/>
              </a:solidFill>
              <a:latin typeface="微软雅黑" panose="020B0503020204020204" pitchFamily="34" charset="-122"/>
              <a:ea typeface="微软雅黑" panose="020B0503020204020204" pitchFamily="34" charset="-122"/>
            </a:endParaRPr>
          </a:p>
          <a:p>
            <a:pPr lvl="0" algn="just"/>
            <a:endParaRPr altLang="zh-HK" sz="1100" dirty="0">
              <a:solidFill>
                <a:srgbClr val="666666"/>
              </a:solidFill>
              <a:latin typeface="微软雅黑" panose="020B0503020204020204" pitchFamily="34" charset="-122"/>
              <a:ea typeface="微软雅黑" panose="020B0503020204020204" pitchFamily="34" charset="-122"/>
            </a:endParaRPr>
          </a:p>
          <a:p>
            <a:pPr lvl="0" algn="just"/>
            <a:r>
              <a:rPr altLang="zh-HK" sz="1100" dirty="0">
                <a:solidFill>
                  <a:srgbClr val="666666"/>
                </a:solidFill>
                <a:latin typeface="微软雅黑" panose="020B0503020204020204" pitchFamily="34" charset="-122"/>
                <a:ea typeface="微软雅黑" panose="020B0503020204020204" pitchFamily="34" charset="-122"/>
              </a:rPr>
              <a:t>这种集成 WebSocket、RabbitMQ 和多线程异步处理的弹幕系统，充分利用了各技术的优势，提供了一个高效、稳定、实时互动的用户体验。</a:t>
            </a:r>
            <a:endParaRPr altLang="zh-HK" sz="1100" dirty="0">
              <a:solidFill>
                <a:srgbClr val="666666"/>
              </a:solidFill>
              <a:latin typeface="微软雅黑" panose="020B0503020204020204" pitchFamily="34" charset="-122"/>
              <a:ea typeface="微软雅黑" panose="020B0503020204020204" pitchFamily="34" charset="-122"/>
            </a:endParaRPr>
          </a:p>
          <a:p>
            <a:pPr lvl="0" algn="just"/>
            <a:endParaRPr altLang="zh-HK" sz="1100" dirty="0">
              <a:solidFill>
                <a:srgbClr val="666666"/>
              </a:solidFill>
              <a:latin typeface="微软雅黑" panose="020B0503020204020204" pitchFamily="34" charset="-122"/>
              <a:ea typeface="微软雅黑" panose="020B0503020204020204" pitchFamily="34" charset="-122"/>
            </a:endParaRPr>
          </a:p>
          <a:p>
            <a:pPr lvl="0" algn="just"/>
            <a:endParaRPr altLang="zh-HK" sz="1100" dirty="0">
              <a:solidFill>
                <a:srgbClr val="666666"/>
              </a:solidFill>
              <a:latin typeface="微软雅黑" panose="020B0503020204020204" pitchFamily="34" charset="-122"/>
              <a:ea typeface="微软雅黑" panose="020B0503020204020204" pitchFamily="34" charset="-122"/>
            </a:endParaRPr>
          </a:p>
          <a:p>
            <a:pPr lvl="0" algn="just"/>
            <a:endParaRPr altLang="zh-HK" sz="1100" dirty="0">
              <a:solidFill>
                <a:srgbClr val="666666"/>
              </a:solidFill>
              <a:latin typeface="微软雅黑" panose="020B0503020204020204" pitchFamily="34" charset="-122"/>
              <a:ea typeface="微软雅黑" panose="020B0503020204020204" pitchFamily="34" charset="-122"/>
            </a:endParaRPr>
          </a:p>
          <a:p>
            <a:pPr lvl="0" algn="just"/>
            <a:endParaRPr altLang="zh-HK" sz="1100" dirty="0">
              <a:solidFill>
                <a:srgbClr val="666666"/>
              </a:solidFill>
              <a:latin typeface="微软雅黑" panose="020B0503020204020204" pitchFamily="34" charset="-122"/>
              <a:ea typeface="微软雅黑" panose="020B0503020204020204" pitchFamily="34" charset="-122"/>
            </a:endParaRPr>
          </a:p>
          <a:p>
            <a:pPr lvl="0" algn="just"/>
            <a:endParaRPr altLang="zh-HK" sz="1100" dirty="0">
              <a:solidFill>
                <a:srgbClr val="666666"/>
              </a:solidFill>
              <a:latin typeface="微软雅黑" panose="020B0503020204020204" pitchFamily="34" charset="-122"/>
              <a:ea typeface="微软雅黑" panose="020B0503020204020204" pitchFamily="34" charset="-122"/>
            </a:endParaRPr>
          </a:p>
          <a:p>
            <a:pPr lvl="0" algn="just"/>
            <a:endParaRPr altLang="zh-HK" sz="1100" dirty="0">
              <a:solidFill>
                <a:srgbClr val="666666"/>
              </a:solidFill>
              <a:latin typeface="微软雅黑" panose="020B0503020204020204" pitchFamily="34" charset="-122"/>
              <a:ea typeface="微软雅黑" panose="020B0503020204020204" pitchFamily="34" charset="-122"/>
            </a:endParaRPr>
          </a:p>
        </p:txBody>
      </p:sp>
      <p:sp>
        <p:nvSpPr>
          <p:cNvPr id="27" name="矩形 2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1249190" y="1560508"/>
            <a:ext cx="1117600" cy="1322070"/>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HK" sz="8000" b="1" dirty="0">
                <a:solidFill>
                  <a:srgbClr val="0174AB"/>
                </a:solidFill>
                <a:latin typeface="微软雅黑" panose="020B0503020204020204" pitchFamily="34" charset="-122"/>
                <a:ea typeface="微软雅黑" panose="020B0503020204020204" pitchFamily="34" charset="-122"/>
              </a:rPr>
              <a:t>3</a:t>
            </a:r>
            <a:endParaRPr lang="en-US" altLang="zh-HK" sz="8000" b="1" dirty="0">
              <a:solidFill>
                <a:srgbClr val="0174AB"/>
              </a:solidFill>
              <a:latin typeface="微软雅黑" panose="020B0503020204020204" pitchFamily="34" charset="-122"/>
              <a:ea typeface="微软雅黑" panose="020B0503020204020204" pitchFamily="34" charset="-122"/>
            </a:endParaRPr>
          </a:p>
        </p:txBody>
      </p:sp>
      <p:sp>
        <p:nvSpPr>
          <p:cNvPr id="39" name="矩形 38"/>
          <p:cNvSpPr/>
          <p:nvPr/>
        </p:nvSpPr>
        <p:spPr>
          <a:xfrm>
            <a:off x="2687955" y="1837690"/>
            <a:ext cx="5207000" cy="4225290"/>
          </a:xfrm>
          <a:prstGeom prst="rect">
            <a:avLst/>
          </a:prstGeom>
        </p:spPr>
        <p:txBody>
          <a:bodyPr wrap="square">
            <a:noAutofit/>
          </a:bodyPr>
          <a:lstStyle/>
          <a:p>
            <a:pPr lvl="0" algn="just"/>
            <a:r>
              <a:rPr sz="1100" dirty="0">
                <a:solidFill>
                  <a:srgbClr val="666666"/>
                </a:solidFill>
                <a:latin typeface="微软雅黑" panose="020B0503020204020204" pitchFamily="34" charset="-122"/>
                <a:ea typeface="微软雅黑" panose="020B0503020204020204" pitchFamily="34" charset="-122"/>
                <a:sym typeface="+mn-ea"/>
              </a:rPr>
              <a:t>搜索功能</a:t>
            </a:r>
            <a:r>
              <a:rPr lang="zh-CN" sz="1100" dirty="0">
                <a:solidFill>
                  <a:srgbClr val="666666"/>
                </a:solidFill>
                <a:latin typeface="微软雅黑" panose="020B0503020204020204" pitchFamily="34" charset="-122"/>
                <a:ea typeface="微软雅黑" panose="020B0503020204020204" pitchFamily="34" charset="-122"/>
                <a:sym typeface="+mn-ea"/>
              </a:rPr>
              <a:t>：</a:t>
            </a:r>
            <a:endParaRPr lang="zh-CN" sz="1100" dirty="0">
              <a:solidFill>
                <a:srgbClr val="666666"/>
              </a:solidFill>
              <a:latin typeface="微软雅黑" panose="020B0503020204020204" pitchFamily="34" charset="-122"/>
              <a:ea typeface="微软雅黑" panose="020B0503020204020204" pitchFamily="34" charset="-122"/>
              <a:sym typeface="+mn-ea"/>
            </a:endParaRPr>
          </a:p>
          <a:p>
            <a:pPr lvl="0" algn="just"/>
            <a:endParaRPr sz="1100" dirty="0">
              <a:solidFill>
                <a:srgbClr val="666666"/>
              </a:solidFill>
              <a:latin typeface="微软雅黑" panose="020B0503020204020204" pitchFamily="34" charset="-122"/>
              <a:ea typeface="微软雅黑" panose="020B0503020204020204" pitchFamily="34" charset="-122"/>
              <a:sym typeface="+mn-ea"/>
            </a:endParaRPr>
          </a:p>
          <a:p>
            <a:pPr lvl="0" algn="just"/>
            <a:r>
              <a:rPr sz="1100" dirty="0">
                <a:solidFill>
                  <a:srgbClr val="666666"/>
                </a:solidFill>
                <a:latin typeface="微软雅黑" panose="020B0503020204020204" pitchFamily="34" charset="-122"/>
                <a:ea typeface="微软雅黑" panose="020B0503020204020204" pitchFamily="34" charset="-122"/>
                <a:sym typeface="+mn-ea"/>
              </a:rPr>
              <a:t>我们的搜索功能设计巧妙，结合了多种设计模式和先进技术，以提供快速和高效的搜索体验。我们采用了门面模式和享元模式，并使用 Elasticsearch（ES）进行模糊搜索，实现了卓越的性能。</a:t>
            </a:r>
            <a:endParaRPr sz="1100" dirty="0">
              <a:solidFill>
                <a:srgbClr val="666666"/>
              </a:solidFill>
              <a:latin typeface="微软雅黑" panose="020B0503020204020204" pitchFamily="34" charset="-122"/>
              <a:ea typeface="微软雅黑" panose="020B0503020204020204" pitchFamily="34" charset="-122"/>
              <a:sym typeface="+mn-ea"/>
            </a:endParaRPr>
          </a:p>
          <a:p>
            <a:pPr lvl="0" algn="just"/>
            <a:endParaRPr sz="1100" dirty="0">
              <a:solidFill>
                <a:srgbClr val="666666"/>
              </a:solidFill>
              <a:latin typeface="微软雅黑" panose="020B0503020204020204" pitchFamily="34" charset="-122"/>
              <a:ea typeface="微软雅黑" panose="020B0503020204020204" pitchFamily="34" charset="-122"/>
              <a:sym typeface="+mn-ea"/>
            </a:endParaRPr>
          </a:p>
          <a:p>
            <a:pPr lvl="0" algn="just"/>
            <a:r>
              <a:rPr sz="1100" dirty="0">
                <a:solidFill>
                  <a:srgbClr val="666666"/>
                </a:solidFill>
                <a:latin typeface="微软雅黑" panose="020B0503020204020204" pitchFamily="34" charset="-122"/>
                <a:ea typeface="微软雅黑" panose="020B0503020204020204" pitchFamily="34" charset="-122"/>
                <a:sym typeface="+mn-ea"/>
              </a:rPr>
              <a:t>首先，通过使用门面模式（Facade Pattern），我们对搜索系统进行了简化和封装。门面模式为复杂的搜索系统提供了一个统一的接口，使得外部用户和系统只需要与这个接口进行交互，而无需了解内部复杂的实现细节。这不仅降低了系统的复杂性，还提高了代码的可维护性和扩展性。</a:t>
            </a:r>
            <a:endParaRPr sz="1100" dirty="0">
              <a:solidFill>
                <a:srgbClr val="666666"/>
              </a:solidFill>
              <a:latin typeface="微软雅黑" panose="020B0503020204020204" pitchFamily="34" charset="-122"/>
              <a:ea typeface="微软雅黑" panose="020B0503020204020204" pitchFamily="34" charset="-122"/>
              <a:sym typeface="+mn-ea"/>
            </a:endParaRPr>
          </a:p>
          <a:p>
            <a:pPr lvl="0" algn="just"/>
            <a:endParaRPr sz="1100" dirty="0">
              <a:solidFill>
                <a:srgbClr val="666666"/>
              </a:solidFill>
              <a:latin typeface="微软雅黑" panose="020B0503020204020204" pitchFamily="34" charset="-122"/>
              <a:ea typeface="微软雅黑" panose="020B0503020204020204" pitchFamily="34" charset="-122"/>
              <a:sym typeface="+mn-ea"/>
            </a:endParaRPr>
          </a:p>
          <a:p>
            <a:pPr lvl="0" algn="just"/>
            <a:r>
              <a:rPr sz="1100" dirty="0">
                <a:solidFill>
                  <a:srgbClr val="666666"/>
                </a:solidFill>
                <a:latin typeface="微软雅黑" panose="020B0503020204020204" pitchFamily="34" charset="-122"/>
                <a:ea typeface="微软雅黑" panose="020B0503020204020204" pitchFamily="34" charset="-122"/>
                <a:sym typeface="+mn-ea"/>
              </a:rPr>
              <a:t>其次，我们应用了享元模式（Flyweight Pattern），有效减少了系统内存的使用。享元模式通过共享相同的数据来减少冗余对象的数量，特别适用于处理大量相似对象的场景。在搜索功能中，享元模式帮助我们高效地管理和复用搜索查询和结果缓存，大幅提升了系统的性能。</a:t>
            </a:r>
            <a:endParaRPr sz="1100" dirty="0">
              <a:solidFill>
                <a:srgbClr val="666666"/>
              </a:solidFill>
              <a:latin typeface="微软雅黑" panose="020B0503020204020204" pitchFamily="34" charset="-122"/>
              <a:ea typeface="微软雅黑" panose="020B0503020204020204" pitchFamily="34" charset="-122"/>
              <a:sym typeface="+mn-ea"/>
            </a:endParaRPr>
          </a:p>
          <a:p>
            <a:pPr lvl="0" algn="just"/>
            <a:endParaRPr sz="1100" dirty="0">
              <a:solidFill>
                <a:srgbClr val="666666"/>
              </a:solidFill>
              <a:latin typeface="微软雅黑" panose="020B0503020204020204" pitchFamily="34" charset="-122"/>
              <a:ea typeface="微软雅黑" panose="020B0503020204020204" pitchFamily="34" charset="-122"/>
              <a:sym typeface="+mn-ea"/>
            </a:endParaRPr>
          </a:p>
          <a:p>
            <a:pPr lvl="0" algn="just"/>
            <a:r>
              <a:rPr sz="1100" dirty="0">
                <a:solidFill>
                  <a:srgbClr val="666666"/>
                </a:solidFill>
                <a:latin typeface="微软雅黑" panose="020B0503020204020204" pitchFamily="34" charset="-122"/>
                <a:ea typeface="微软雅黑" panose="020B0503020204020204" pitchFamily="34" charset="-122"/>
                <a:sym typeface="+mn-ea"/>
              </a:rPr>
              <a:t>在技术实现方面，我们选择了 Elasticsearch 作为核心搜索引擎。ES 以其强大的全文检索和模糊搜索能力著称，能够快速处理和响应复杂的搜索请求。通过对数据进行预处理和索引，Elasticsearch 可以在大数据量下仍然保持极快的查询速度，提供实时的搜索结果。</a:t>
            </a:r>
            <a:endParaRPr sz="1100" dirty="0">
              <a:solidFill>
                <a:srgbClr val="666666"/>
              </a:solidFill>
              <a:latin typeface="微软雅黑" panose="020B0503020204020204" pitchFamily="34" charset="-122"/>
              <a:ea typeface="微软雅黑" panose="020B0503020204020204" pitchFamily="34" charset="-122"/>
              <a:sym typeface="+mn-ea"/>
            </a:endParaRPr>
          </a:p>
          <a:p>
            <a:pPr lvl="0" algn="just"/>
            <a:endParaRPr sz="1100" dirty="0">
              <a:solidFill>
                <a:srgbClr val="666666"/>
              </a:solidFill>
              <a:latin typeface="微软雅黑" panose="020B0503020204020204" pitchFamily="34" charset="-122"/>
              <a:ea typeface="微软雅黑" panose="020B0503020204020204" pitchFamily="34" charset="-122"/>
              <a:sym typeface="+mn-ea"/>
            </a:endParaRPr>
          </a:p>
          <a:p>
            <a:pPr lvl="0" algn="just"/>
            <a:r>
              <a:rPr sz="1100" dirty="0">
                <a:solidFill>
                  <a:srgbClr val="666666"/>
                </a:solidFill>
                <a:latin typeface="微软雅黑" panose="020B0503020204020204" pitchFamily="34" charset="-122"/>
                <a:ea typeface="微软雅黑" panose="020B0503020204020204" pitchFamily="34" charset="-122"/>
                <a:sym typeface="+mn-ea"/>
              </a:rPr>
              <a:t>综合这些设计模式和技术，我们的搜索功能不仅具有高度的可扩展性和可维护性，还能在用户发起搜索请求时，以极快的速度返回精准的搜索结果。这样，用户能够快速找到所需信息，提升整体使用体验。</a:t>
            </a:r>
            <a:endParaRPr sz="1100" dirty="0">
              <a:solidFill>
                <a:srgbClr val="666666"/>
              </a:solidFill>
              <a:latin typeface="微软雅黑" panose="020B0503020204020204" pitchFamily="34" charset="-122"/>
              <a:ea typeface="微软雅黑" panose="020B0503020204020204" pitchFamily="34" charset="-122"/>
              <a:sym typeface="+mn-ea"/>
            </a:endParaRPr>
          </a:p>
          <a:p>
            <a:pPr lvl="0" algn="just"/>
            <a:endParaRPr altLang="zh-HK" sz="1100" dirty="0">
              <a:solidFill>
                <a:srgbClr val="666666"/>
              </a:solidFill>
              <a:latin typeface="微软雅黑" panose="020B0503020204020204" pitchFamily="34" charset="-122"/>
              <a:ea typeface="微软雅黑" panose="020B0503020204020204" pitchFamily="34" charset="-122"/>
            </a:endParaRPr>
          </a:p>
          <a:p>
            <a:pPr lvl="0" algn="just"/>
            <a:endParaRPr altLang="zh-HK" sz="1100" dirty="0">
              <a:solidFill>
                <a:srgbClr val="666666"/>
              </a:solidFill>
              <a:latin typeface="微软雅黑" panose="020B0503020204020204" pitchFamily="34" charset="-122"/>
              <a:ea typeface="微软雅黑" panose="020B0503020204020204" pitchFamily="34" charset="-122"/>
            </a:endParaRPr>
          </a:p>
          <a:p>
            <a:pPr lvl="0" algn="just"/>
            <a:endParaRPr altLang="zh-HK" sz="1100" dirty="0">
              <a:solidFill>
                <a:srgbClr val="666666"/>
              </a:solidFill>
              <a:latin typeface="微软雅黑" panose="020B0503020204020204" pitchFamily="34" charset="-122"/>
              <a:ea typeface="微软雅黑" panose="020B0503020204020204" pitchFamily="34" charset="-122"/>
            </a:endParaRPr>
          </a:p>
          <a:p>
            <a:pPr lvl="0" algn="just"/>
            <a:endParaRPr altLang="zh-HK" sz="1100" dirty="0">
              <a:solidFill>
                <a:srgbClr val="666666"/>
              </a:solidFill>
              <a:latin typeface="微软雅黑" panose="020B0503020204020204" pitchFamily="34" charset="-122"/>
              <a:ea typeface="微软雅黑" panose="020B0503020204020204" pitchFamily="34" charset="-122"/>
            </a:endParaRPr>
          </a:p>
          <a:p>
            <a:pPr lvl="0" algn="just"/>
            <a:endParaRPr altLang="zh-HK" sz="1100" dirty="0">
              <a:solidFill>
                <a:srgbClr val="666666"/>
              </a:solidFill>
              <a:latin typeface="微软雅黑" panose="020B0503020204020204" pitchFamily="34" charset="-122"/>
              <a:ea typeface="微软雅黑" panose="020B0503020204020204" pitchFamily="34" charset="-122"/>
            </a:endParaRPr>
          </a:p>
        </p:txBody>
      </p:sp>
      <p:sp>
        <p:nvSpPr>
          <p:cNvPr id="27" name="矩形 2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矩形 37"/>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0" y="1711960"/>
            <a:ext cx="4572000" cy="368300"/>
          </a:xfrm>
          <a:prstGeom prst="rect">
            <a:avLst/>
          </a:prstGeom>
          <a:noFill/>
        </p:spPr>
        <p:txBody>
          <a:bodyPr wrap="square" rtlCol="0" anchor="t">
            <a:spAutoFit/>
          </a:bodyPr>
          <a:p>
            <a:pPr algn="ctr"/>
            <a:r>
              <a:rPr lang="en-US" altLang="zh-HK" b="1" spc="300" dirty="0" smtClean="0">
                <a:latin typeface="微软雅黑" panose="020B0503020204020204" pitchFamily="34" charset="-122"/>
                <a:ea typeface="微软雅黑" panose="020B0503020204020204" pitchFamily="34" charset="-122"/>
                <a:sym typeface="+mn-ea"/>
              </a:rPr>
              <a:t>现状</a:t>
            </a:r>
            <a:endParaRPr lang="en-US" altLang="zh-HK" b="1" spc="300" dirty="0" smtClean="0">
              <a:latin typeface="微软雅黑" panose="020B0503020204020204" pitchFamily="34" charset="-122"/>
              <a:ea typeface="微软雅黑" panose="020B0503020204020204" pitchFamily="34" charset="-122"/>
              <a:sym typeface="+mn-ea"/>
            </a:endParaRPr>
          </a:p>
        </p:txBody>
      </p:sp>
      <p:sp>
        <p:nvSpPr>
          <p:cNvPr id="61" name="文本框 60"/>
          <p:cNvSpPr txBox="1"/>
          <p:nvPr/>
        </p:nvSpPr>
        <p:spPr>
          <a:xfrm>
            <a:off x="1956435" y="2080260"/>
            <a:ext cx="5812155" cy="3138170"/>
          </a:xfrm>
          <a:prstGeom prst="rect">
            <a:avLst/>
          </a:prstGeom>
          <a:noFill/>
        </p:spPr>
        <p:txBody>
          <a:bodyPr wrap="square" rtlCol="0">
            <a:spAutoFit/>
          </a:bodyPr>
          <a:p>
            <a:endParaRPr lang="zh-CN" altLang="en-US"/>
          </a:p>
          <a:p>
            <a:r>
              <a:rPr lang="zh-CN" altLang="en-US"/>
              <a:t>我国内容行业正经历“视频转向”趋势，中视频逐渐崭露头角。自2020年，中视频内容趋向多元化、专业化和精品化，成为新得文娱产业热点。随着长短视频红利饱和，互联网平台寻求新突破口，中视频成为热门领域。西瓜视频率先提出中视频概念，与长短视频形成区隔。中视频时长为1至30分钟，适合讲述完整故事，呈现丰富视觉信息。知乎、小红书等平台推出扶持政策和专区，降低创作门槛，进入内容混战时代。长、中、短视频互补，创作者数量与质量、持续生产能力、商业化变现能力成为视频平台发展得关键。</a:t>
            </a:r>
            <a:endParaRPr lang="zh-CN" altLang="en-US"/>
          </a:p>
        </p:txBody>
      </p:sp>
    </p:spTree>
  </p:cSld>
  <p:clrMapOvr>
    <a:masterClrMapping/>
  </p:clrMapOvr>
  <p:transition>
    <p:wipe/>
  </p:transition>
  <p:timing>
    <p:tnLst>
      <p:par>
        <p:cTn id="1" dur="indefinite" restart="never" nodeType="tmRoot"/>
      </p:par>
    </p:tnLst>
  </p:timing>
</p:sld>
</file>

<file path=ppt/tags/tag1.xml><?xml version="1.0" encoding="utf-8"?>
<p:tagLst xmlns:p="http://schemas.openxmlformats.org/presentationml/2006/main">
  <p:tag name="KSO_WM_DIAGRAM_VIRTUALLY_FRAME" val="{&quot;height&quot;:237.20251968503962,&quot;left&quot;:25.738267716535425,&quot;top&quot;:171.97787401574797,&quot;width&quot;:560.2617322834647}"/>
</p:tagLst>
</file>

<file path=ppt/tags/tag2.xml><?xml version="1.0" encoding="utf-8"?>
<p:tagLst xmlns:p="http://schemas.openxmlformats.org/presentationml/2006/main">
  <p:tag name="KSO_WM_DIAGRAM_VIRTUALLY_FRAME" val="{&quot;height&quot;:237.20251968503962,&quot;left&quot;:25.738267716535425,&quot;top&quot;:171.97787401574797,&quot;width&quot;:560.2617322834647}"/>
</p:tagLst>
</file>

<file path=ppt/tags/tag3.xml><?xml version="1.0" encoding="utf-8"?>
<p:tagLst xmlns:p="http://schemas.openxmlformats.org/presentationml/2006/main">
  <p:tag name="commondata" val="eyJoZGlkIjoiNDU4ZGE1Mjk4NGRmMzJjYTM3OTgxODIyNjg2Y2EyY2M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7817</Words>
  <Application>WPS 演示</Application>
  <PresentationFormat>全屏显示(4:3)</PresentationFormat>
  <Paragraphs>414</Paragraphs>
  <Slides>24</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24</vt:i4>
      </vt:variant>
    </vt:vector>
  </HeadingPairs>
  <TitlesOfParts>
    <vt:vector size="37" baseType="lpstr">
      <vt:lpstr>Arial</vt:lpstr>
      <vt:lpstr>宋体</vt:lpstr>
      <vt:lpstr>Wingdings</vt:lpstr>
      <vt:lpstr>微软雅黑</vt:lpstr>
      <vt:lpstr>Adobe 仿宋 Std R</vt:lpstr>
      <vt:lpstr>仿宋</vt:lpstr>
      <vt:lpstr>Calibri</vt:lpstr>
      <vt:lpstr>Arial Unicode MS</vt:lpstr>
      <vt:lpstr>Calibri Light</vt:lpstr>
      <vt:lpstr>PMingLiU</vt:lpstr>
      <vt:lpstr>Segoe Print</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WPS_1696075820</cp:lastModifiedBy>
  <cp:revision>111</cp:revision>
  <dcterms:created xsi:type="dcterms:W3CDTF">2015-02-19T23:46:00Z</dcterms:created>
  <dcterms:modified xsi:type="dcterms:W3CDTF">2024-05-21T11:56:25Z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E7FA8B05667F41E78BB9A6473EAF0CB6_13</vt:lpwstr>
  </property>
  <property fmtid="{D5CDD505-2E9C-101B-9397-08002B2CF9AE}" pid="3" name="KSOProductBuildVer">
    <vt:lpwstr>2052-12.1.0.16729</vt:lpwstr>
  </property>
</Properties>
</file>