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5.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3.svg" ContentType="image/svg+xml"/>
  <Override PartName="/ppt/media/image24.svg" ContentType="image/svg+xml"/>
  <Override PartName="/ppt/media/image26.svg" ContentType="image/svg+xml"/>
  <Override PartName="/ppt/media/image27.svg" ContentType="image/svg+xml"/>
  <Override PartName="/ppt/media/image29.svg" ContentType="image/svg+xml"/>
  <Override PartName="/ppt/media/image30.svg" ContentType="image/svg+xml"/>
  <Override PartName="/ppt/media/image34.svg" ContentType="image/svg+xml"/>
  <Override PartName="/ppt/media/image35.svg" ContentType="image/svg+xml"/>
  <Override PartName="/ppt/media/image37.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60" r:id="rId6"/>
    <p:sldId id="266" r:id="rId7"/>
    <p:sldId id="267" r:id="rId8"/>
    <p:sldId id="268" r:id="rId9"/>
    <p:sldId id="269" r:id="rId10"/>
    <p:sldId id="270" r:id="rId11"/>
    <p:sldId id="271" r:id="rId12"/>
    <p:sldId id="272" r:id="rId13"/>
    <p:sldId id="273" r:id="rId14"/>
    <p:sldId id="275" r:id="rId15"/>
    <p:sldId id="276" r:id="rId16"/>
    <p:sldId id="277" r:id="rId17"/>
    <p:sldId id="278" r:id="rId18"/>
    <p:sldId id="279" r:id="rId19"/>
    <p:sldId id="280" r:id="rId20"/>
    <p:sldId id="281" r:id="rId21"/>
    <p:sldId id="283" r:id="rId22"/>
    <p:sldId id="296" r:id="rId23"/>
    <p:sldId id="348" r:id="rId24"/>
    <p:sldId id="297" r:id="rId25"/>
    <p:sldId id="346" r:id="rId26"/>
    <p:sldId id="347" r:id="rId27"/>
    <p:sldId id="301" r:id="rId28"/>
    <p:sldId id="302" r:id="rId29"/>
    <p:sldId id="306" r:id="rId30"/>
    <p:sldId id="394" r:id="rId31"/>
    <p:sldId id="395" r:id="rId32"/>
    <p:sldId id="396" r:id="rId33"/>
    <p:sldId id="397" r:id="rId34"/>
    <p:sldId id="323" r:id="rId35"/>
    <p:sldId id="398" r:id="rId36"/>
    <p:sldId id="429" r:id="rId37"/>
    <p:sldId id="399" r:id="rId38"/>
    <p:sldId id="402" r:id="rId39"/>
    <p:sldId id="400" r:id="rId40"/>
    <p:sldId id="401" r:id="rId41"/>
    <p:sldId id="430" r:id="rId42"/>
    <p:sldId id="427" r:id="rId43"/>
    <p:sldId id="428" r:id="rId44"/>
    <p:sldId id="431" r:id="rId45"/>
    <p:sldId id="432" r:id="rId46"/>
    <p:sldId id="433" r:id="rId47"/>
    <p:sldId id="435" r:id="rId48"/>
    <p:sldId id="434" r:id="rId49"/>
    <p:sldId id="450" r:id="rId50"/>
    <p:sldId id="451"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48" r:id="rId64"/>
    <p:sldId id="449" r:id="rId65"/>
    <p:sldId id="345" r:id="rId66"/>
  </p:sldIdLst>
  <p:sldSz cx="9144000" cy="5143500"/>
  <p:notesSz cx="5143500" cy="9144000"/>
  <p:custDataLst>
    <p:tags r:id="rId7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1.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yellow_irregular_shape_general_vplus_standard_zhcn_20240329/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yellow_irregular_shape_general_vplus_standard_zhcn_20240329/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yellow_irregular_shape_general_vplus_standard_zhcn_20240329/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yellow_irregular_shape_general_vplus_standard_zhcn_20240329/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yellow_irregular_shape_general_vplus_standard_zhcn_20240329/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6.sv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8.sv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20.sv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22.sv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23.sv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24.sv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26.sv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27.sv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29.sv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5.xml"/><Relationship Id="rId2" Type="http://schemas.openxmlformats.org/officeDocument/2006/relationships/image" Target="../media/image30.sv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image" Target="../media/image33.jpeg"/><Relationship Id="rId1"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3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5.xml"/><Relationship Id="rId2" Type="http://schemas.openxmlformats.org/officeDocument/2006/relationships/image" Target="../media/image34.sv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5.xml"/><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image" Target="../media/image35.sv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image" Target="../media/image35.sv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6.sv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5.xml"/><Relationship Id="rId2" Type="http://schemas.openxmlformats.org/officeDocument/2006/relationships/image" Target="../media/image35.sv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5.xml"/><Relationship Id="rId2" Type="http://schemas.openxmlformats.org/officeDocument/2006/relationships/image" Target="../media/image37.sv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5.xml"/><Relationship Id="rId2" Type="http://schemas.openxmlformats.org/officeDocument/2006/relationships/image" Target="../media/image37.svg"/><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5.xml"/><Relationship Id="rId2" Type="http://schemas.openxmlformats.org/officeDocument/2006/relationships/image" Target="../media/image40.png"/><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5.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8.sv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0.svg"/><Relationship Id="rId1" Type="http://schemas.openxmlformats.org/officeDocument/2006/relationships/image" Target="../media/image9.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5.xml"/><Relationship Id="rId2" Type="http://schemas.openxmlformats.org/officeDocument/2006/relationships/image" Target="../media/image51.png"/><Relationship Id="rId1" Type="http://schemas.openxmlformats.org/officeDocument/2006/relationships/image" Target="../media/image50.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5.xml"/><Relationship Id="rId2" Type="http://schemas.openxmlformats.org/officeDocument/2006/relationships/image" Target="../media/image51.png"/><Relationship Id="rId1"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4.sv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5.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5895" y="586105"/>
            <a:ext cx="5541645" cy="2205355"/>
          </a:xfrm>
          <a:prstGeom prst="rect">
            <a:avLst/>
          </a:prstGeom>
          <a:noFill/>
        </p:spPr>
        <p:txBody>
          <a:bodyPr wrap="square" rtlCol="0" anchor="ctr"/>
          <a:lstStyle/>
          <a:p>
            <a:pPr marL="0" indent="0" algn="l">
              <a:buNone/>
            </a:pPr>
            <a:r>
              <a:rPr lang="zh-CN" altLang="en-US" sz="3500" b="1" spc="300" dirty="0">
                <a:solidFill>
                  <a:schemeClr val="bg1"/>
                </a:solidFill>
                <a:latin typeface="微软雅黑" panose="020B0503020204020204" charset="-122"/>
                <a:ea typeface="微软雅黑" panose="020B0503020204020204" charset="-122"/>
                <a:sym typeface="+mn-ea"/>
              </a:rPr>
              <a:t>基于</a:t>
            </a:r>
            <a:r>
              <a:rPr lang="en-US" altLang="zh-CN" sz="3500" b="1" spc="300" dirty="0">
                <a:solidFill>
                  <a:schemeClr val="bg1"/>
                </a:solidFill>
                <a:latin typeface="微软雅黑" panose="020B0503020204020204" charset="-122"/>
                <a:ea typeface="微软雅黑" panose="020B0503020204020204" charset="-122"/>
                <a:sym typeface="+mn-ea"/>
              </a:rPr>
              <a:t> </a:t>
            </a:r>
            <a:r>
              <a:rPr lang="zh-CN" altLang="en-US" sz="3500" b="1" spc="300" dirty="0">
                <a:solidFill>
                  <a:schemeClr val="bg1"/>
                </a:solidFill>
                <a:latin typeface="微软雅黑" panose="020B0503020204020204" charset="-122"/>
                <a:ea typeface="微软雅黑" panose="020B0503020204020204" charset="-122"/>
                <a:sym typeface="+mn-ea"/>
              </a:rPr>
              <a:t>Springboot</a:t>
            </a:r>
            <a:endParaRPr lang="zh-CN" altLang="en-US" sz="3500" b="1" spc="300" dirty="0">
              <a:solidFill>
                <a:schemeClr val="bg1"/>
              </a:solidFill>
              <a:latin typeface="微软雅黑" panose="020B0503020204020204" charset="-122"/>
              <a:ea typeface="微软雅黑" panose="020B0503020204020204" charset="-122"/>
              <a:sym typeface="+mn-ea"/>
            </a:endParaRPr>
          </a:p>
          <a:p>
            <a:pPr marL="0" indent="0" algn="l">
              <a:buNone/>
            </a:pPr>
            <a:r>
              <a:rPr lang="zh-CN" altLang="en-US" sz="3500" b="1" spc="300" dirty="0">
                <a:solidFill>
                  <a:schemeClr val="bg1"/>
                </a:solidFill>
                <a:latin typeface="微软雅黑" panose="020B0503020204020204" charset="-122"/>
                <a:ea typeface="微软雅黑" panose="020B0503020204020204" charset="-122"/>
                <a:sym typeface="+mn-ea"/>
              </a:rPr>
              <a:t>+ElasticSearch 的 vlog 共享平台的设计</a:t>
            </a:r>
            <a:endParaRPr lang="en-US" sz="3500" dirty="0"/>
          </a:p>
        </p:txBody>
      </p:sp>
      <p:sp>
        <p:nvSpPr>
          <p:cNvPr id="6" name="矩形 5"/>
          <p:cNvSpPr/>
          <p:nvPr/>
        </p:nvSpPr>
        <p:spPr>
          <a:xfrm>
            <a:off x="338456" y="384919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spc="300" dirty="0">
                <a:latin typeface="微软雅黑" panose="020B0503020204020204" charset="-122"/>
                <a:ea typeface="微软雅黑" panose="020B0503020204020204" charset="-122"/>
              </a:rPr>
              <a:t>答辩人</a:t>
            </a:r>
            <a:endParaRPr lang="zh-HK" altLang="en-US" sz="2000" b="1" spc="300" dirty="0">
              <a:latin typeface="微软雅黑" panose="020B0503020204020204" charset="-122"/>
              <a:ea typeface="微软雅黑" panose="020B0503020204020204" charset="-122"/>
            </a:endParaRPr>
          </a:p>
        </p:txBody>
      </p:sp>
      <p:sp>
        <p:nvSpPr>
          <p:cNvPr id="8" name="矩形 7"/>
          <p:cNvSpPr/>
          <p:nvPr/>
        </p:nvSpPr>
        <p:spPr>
          <a:xfrm>
            <a:off x="338456" y="437068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spc="300" dirty="0">
                <a:latin typeface="微软雅黑" panose="020B0503020204020204" charset="-122"/>
                <a:ea typeface="微软雅黑" panose="020B0503020204020204" charset="-122"/>
              </a:rPr>
              <a:t>指导老师</a:t>
            </a:r>
            <a:endParaRPr lang="zh-HK" altLang="en-US" sz="2000" b="1" spc="300" dirty="0">
              <a:latin typeface="微软雅黑" panose="020B0503020204020204" charset="-122"/>
              <a:ea typeface="微软雅黑" panose="020B0503020204020204" charset="-122"/>
            </a:endParaRPr>
          </a:p>
        </p:txBody>
      </p:sp>
      <p:sp>
        <p:nvSpPr>
          <p:cNvPr id="9" name="文本框 8"/>
          <p:cNvSpPr txBox="1"/>
          <p:nvPr/>
        </p:nvSpPr>
        <p:spPr>
          <a:xfrm>
            <a:off x="1867217" y="3824545"/>
            <a:ext cx="1614489" cy="398780"/>
          </a:xfrm>
          <a:prstGeom prst="rect">
            <a:avLst/>
          </a:prstGeom>
          <a:noFill/>
        </p:spPr>
        <p:txBody>
          <a:bodyPr wrap="square" rtlCol="0">
            <a:spAutoFit/>
          </a:bodyPr>
          <a:p>
            <a:r>
              <a:rPr lang="zh-CN" altLang="zh-HK" sz="2000" b="1" spc="300" dirty="0">
                <a:solidFill>
                  <a:schemeClr val="bg1"/>
                </a:solidFill>
                <a:latin typeface="微软雅黑" panose="020B0503020204020204" charset="-122"/>
                <a:ea typeface="微软雅黑" panose="020B0503020204020204" charset="-122"/>
              </a:rPr>
              <a:t>尹建栋</a:t>
            </a:r>
            <a:endParaRPr lang="zh-CN" altLang="zh-HK" sz="2000" b="1" spc="3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1866900" y="4384675"/>
            <a:ext cx="1900555" cy="398780"/>
          </a:xfrm>
          <a:prstGeom prst="rect">
            <a:avLst/>
          </a:prstGeom>
          <a:noFill/>
        </p:spPr>
        <p:txBody>
          <a:bodyPr wrap="square" rtlCol="0">
            <a:spAutoFit/>
          </a:bodyPr>
          <a:p>
            <a:r>
              <a:rPr lang="zh-CN" altLang="zh-HK" sz="2000" b="1" spc="300" dirty="0">
                <a:solidFill>
                  <a:schemeClr val="bg1"/>
                </a:solidFill>
                <a:latin typeface="微软雅黑" panose="020B0503020204020204" charset="-122"/>
                <a:ea typeface="微软雅黑" panose="020B0503020204020204" charset="-122"/>
              </a:rPr>
              <a:t>蒋良卫讲师</a:t>
            </a:r>
            <a:endParaRPr lang="zh-CN" altLang="zh-HK" sz="2000" b="1" spc="300"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495935" y="3046730"/>
            <a:ext cx="3048000" cy="398780"/>
          </a:xfrm>
          <a:prstGeom prst="rect">
            <a:avLst/>
          </a:prstGeom>
          <a:noFill/>
        </p:spPr>
        <p:txBody>
          <a:bodyPr wrap="square" rtlCol="0">
            <a:spAutoFit/>
          </a:bodyPr>
          <a:p>
            <a:pPr algn="ctr">
              <a:buClrTx/>
              <a:buSzTx/>
              <a:buFontTx/>
            </a:pPr>
            <a:r>
              <a:rPr lang="zh-CN" altLang="en-US" sz="2000" b="1" spc="300" dirty="0">
                <a:solidFill>
                  <a:schemeClr val="lt1"/>
                </a:solidFill>
                <a:latin typeface="微软雅黑" panose="020B0503020204020204" charset="-122"/>
                <a:ea typeface="微软雅黑" panose="020B0503020204020204" charset="-122"/>
              </a:rPr>
              <a:t>南华大学船山学院</a:t>
            </a:r>
            <a:endParaRPr lang="zh-CN" altLang="en-US" sz="2000" b="1" spc="300" dirty="0">
              <a:solidFill>
                <a:schemeClr val="lt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MySQL</a:t>
            </a:r>
            <a:endParaRPr lang="en-US" sz="2800" dirty="0"/>
          </a:p>
        </p:txBody>
      </p:sp>
      <p:sp>
        <p:nvSpPr>
          <p:cNvPr id="4" name="Text 1"/>
          <p:cNvSpPr/>
          <p:nvPr/>
        </p:nvSpPr>
        <p:spPr>
          <a:xfrm>
            <a:off x="461962" y="1676400"/>
            <a:ext cx="3233738" cy="3033713"/>
          </a:xfrm>
          <a:prstGeom prst="rect">
            <a:avLst/>
          </a:prstGeom>
          <a:noFill/>
        </p:spPr>
        <p:txBody>
          <a:bodyPr wrap="square" rtlCol="0" anchor="t"/>
          <a:lstStyle/>
          <a:p>
            <a:pPr marL="0" indent="0" algn="l">
              <a:lnSpc>
                <a:spcPct val="150000"/>
              </a:lnSpc>
              <a:buNone/>
            </a:pPr>
            <a:r>
              <a:rPr lang="en-US" sz="980" dirty="0">
                <a:solidFill>
                  <a:srgbClr val="383838"/>
                </a:solidFill>
                <a:latin typeface="Noto Sans SC" pitchFamily="34" charset="0"/>
                <a:ea typeface="Noto Sans SC" pitchFamily="34" charset="-122"/>
                <a:cs typeface="Noto Sans SC" pitchFamily="34" charset="-120"/>
              </a:rPr>
              <a:t>MySQL 是一种广泛应用于 Internet 应用领域的开源关系型数据库管理系统MySQL 是一个与客户端/服务器模式相同的数据库管理系统。它可以运行在多种操作系统和编程语言上，尤其好用，可靠，对各种情况也能做到应有尽有。简单的安装和配置，也支持各种想怎么用就怎么用的存储引擎和数据类型。不仅如此，MySQL 的 web 可视化安全控制在密码保护、数据加密、权限控制等方面也做得尤为出色,使得数据能够做到安全稳定。在处理海量数据时,即使很多人同时访问，也能在分布式数据库和集群系统中使用，数据是安全的。总的来说，MySQL是款性能高，可靠性强，而且特别灵活的数据库管理系统，既好学又好用。</a:t>
            </a:r>
            <a:endParaRPr lang="en-US" sz="9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WebSocket</a:t>
            </a:r>
            <a:endParaRPr lang="en-US" sz="2240" dirty="0"/>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WebSocket 是一种在 Web 应用程序中实现全双工通信得协议，能够在客户端和服务器之间建立持久连接，实现实时通信和数据传输[5]。</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Rabbitmq</a:t>
            </a:r>
            <a:endParaRPr lang="en-US" sz="2660" dirty="0"/>
          </a:p>
        </p:txBody>
      </p:sp>
      <p:sp>
        <p:nvSpPr>
          <p:cNvPr id="3" name="Text 1"/>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Rabbitmq</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1508323"/>
            <a:ext cx="7072313" cy="3165078"/>
          </a:xfrm>
          <a:prstGeom prst="rect">
            <a:avLst/>
          </a:prstGeom>
        </p:spPr>
      </p:pic>
      <p:sp>
        <p:nvSpPr>
          <p:cNvPr id="5" name="Text 2"/>
          <p:cNvSpPr/>
          <p:nvPr/>
        </p:nvSpPr>
        <p:spPr>
          <a:xfrm>
            <a:off x="962819" y="1604367"/>
            <a:ext cx="2772172" cy="2977356"/>
          </a:xfrm>
          <a:prstGeom prst="rect">
            <a:avLst/>
          </a:prstGeom>
          <a:noFill/>
        </p:spPr>
        <p:txBody>
          <a:bodyPr wrap="square" rtlCol="0" anchor="t"/>
          <a:lstStyle/>
          <a:p>
            <a:pPr marL="0" indent="0" algn="l">
              <a:lnSpc>
                <a:spcPct val="150000"/>
              </a:lnSpc>
              <a:buNone/>
            </a:pPr>
            <a:r>
              <a:rPr lang="en-US" sz="1285" dirty="0">
                <a:solidFill>
                  <a:srgbClr val="383838"/>
                </a:solidFill>
                <a:latin typeface="Noto Sans SC" pitchFamily="34" charset="0"/>
                <a:ea typeface="Noto Sans SC" pitchFamily="34" charset="-122"/>
                <a:cs typeface="Noto Sans SC" pitchFamily="34" charset="-120"/>
              </a:rPr>
              <a:t>RabbitMQ，迎接消息流动得大门。作为开源消息队列服务软件，它诞生于LShift，是AMQP得开源实现之一。以其Erlang得高性能、健壮性和可伸缩性而著称，RabbitMQ如同坚实得堡垒，承载着信息得沟通。</a:t>
            </a:r>
            <a:endParaRPr lang="en-US" sz="128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148263" y="1223963"/>
            <a:ext cx="2976562" cy="409575"/>
          </a:xfrm>
          <a:prstGeom prst="rect">
            <a:avLst/>
          </a:prstGeom>
          <a:noFill/>
        </p:spPr>
        <p:txBody>
          <a:bodyPr wrap="square" rtlCol="0" anchor="ctr"/>
          <a:lstStyle/>
          <a:p>
            <a:pPr marL="0" indent="0">
              <a:buNone/>
            </a:pPr>
            <a:r>
              <a:rPr lang="en-US" sz="1540" b="1" dirty="0">
                <a:solidFill>
                  <a:srgbClr val="FFFFFF"/>
                </a:solidFill>
                <a:latin typeface="Noto Sans SC" pitchFamily="34" charset="0"/>
                <a:ea typeface="Noto Sans SC" pitchFamily="34" charset="-122"/>
                <a:cs typeface="Noto Sans SC" pitchFamily="34" charset="-120"/>
              </a:rPr>
              <a:t>Canal</a:t>
            </a:r>
            <a:endParaRPr lang="en-US" sz="1540" dirty="0"/>
          </a:p>
        </p:txBody>
      </p:sp>
      <p:sp>
        <p:nvSpPr>
          <p:cNvPr id="4" name="Text 1"/>
          <p:cNvSpPr/>
          <p:nvPr/>
        </p:nvSpPr>
        <p:spPr>
          <a:xfrm>
            <a:off x="5148263" y="1695450"/>
            <a:ext cx="2976562" cy="2047875"/>
          </a:xfrm>
          <a:prstGeom prst="rect">
            <a:avLst/>
          </a:prstGeom>
          <a:noFill/>
        </p:spPr>
        <p:txBody>
          <a:bodyPr wrap="square" rtlCol="0" anchor="t"/>
          <a:lstStyle/>
          <a:p>
            <a:pPr marL="0" indent="0" algn="l">
              <a:lnSpc>
                <a:spcPct val="150000"/>
              </a:lnSpc>
              <a:buNone/>
            </a:pPr>
            <a:r>
              <a:rPr lang="en-US" sz="1050" dirty="0">
                <a:solidFill>
                  <a:srgbClr val="FFFFFF"/>
                </a:solidFill>
                <a:latin typeface="Noto Sans SC" pitchFamily="34" charset="0"/>
                <a:ea typeface="Noto Sans SC" pitchFamily="34" charset="-122"/>
                <a:cs typeface="Noto Sans SC" pitchFamily="34" charset="-120"/>
              </a:rPr>
              <a:t>他是对数据库增量变化进行监听和消费的一个开源工具，由阿里巴巴开发。简单点说就是它用来对数据库中的数据变化进行监控和通知其他系统，从而将数据变更同步到目标系统中去。对数据库中的数据变化进行监听和消费支持对MySQL 等关系型数据库进行使用;并且可以将数据变更同步到消息队列等目标系统中去。对数据库的增量变化进行监控和消费是一项十分实用的功能。</a:t>
            </a:r>
            <a:endParaRPr lang="en-US" sz="10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148263" y="1223963"/>
            <a:ext cx="2976562" cy="409575"/>
          </a:xfrm>
          <a:prstGeom prst="rect">
            <a:avLst/>
          </a:prstGeom>
          <a:noFill/>
        </p:spPr>
        <p:txBody>
          <a:bodyPr wrap="square" rtlCol="0" anchor="ctr"/>
          <a:lstStyle/>
          <a:p>
            <a:pPr marL="0" indent="0">
              <a:buNone/>
            </a:pPr>
            <a:r>
              <a:rPr lang="en-US" sz="1540" b="1" dirty="0">
                <a:solidFill>
                  <a:srgbClr val="FFFFFF"/>
                </a:solidFill>
                <a:latin typeface="Noto Sans SC" pitchFamily="34" charset="0"/>
                <a:ea typeface="Noto Sans SC" pitchFamily="34" charset="-122"/>
                <a:cs typeface="Noto Sans SC" pitchFamily="34" charset="-120"/>
              </a:rPr>
              <a:t>Vue</a:t>
            </a:r>
            <a:endParaRPr lang="en-US" sz="1540" dirty="0"/>
          </a:p>
        </p:txBody>
      </p:sp>
      <p:sp>
        <p:nvSpPr>
          <p:cNvPr id="4" name="Text 1"/>
          <p:cNvSpPr/>
          <p:nvPr/>
        </p:nvSpPr>
        <p:spPr>
          <a:xfrm>
            <a:off x="5148263" y="1695450"/>
            <a:ext cx="2976562" cy="2047875"/>
          </a:xfrm>
          <a:prstGeom prst="rect">
            <a:avLst/>
          </a:prstGeom>
          <a:noFill/>
        </p:spPr>
        <p:txBody>
          <a:bodyPr wrap="square" rtlCol="0" anchor="t"/>
          <a:lstStyle/>
          <a:p>
            <a:pPr marL="0" indent="0" algn="l">
              <a:lnSpc>
                <a:spcPct val="150000"/>
              </a:lnSpc>
              <a:buNone/>
            </a:pPr>
            <a:r>
              <a:rPr lang="en-US" sz="910" dirty="0">
                <a:solidFill>
                  <a:srgbClr val="FFFFFF"/>
                </a:solidFill>
                <a:latin typeface="Noto Sans SC" pitchFamily="34" charset="0"/>
                <a:ea typeface="Noto Sans SC" pitchFamily="34" charset="-122"/>
                <a:cs typeface="Noto Sans SC" pitchFamily="34" charset="-120"/>
              </a:rPr>
              <a:t>VUE.JS 是为打造优秀的车主界面和单页应用而打造的轻量级 JS 框架Vue.js 相对于其他框架而言，它的优点是上手容易，学习曲线陡峭，性能好,文档简洁清晰，所以成为了很多开发者的首选框架之一[8]。此外，Vue.js 还有一个庞大的社区，开发者可以通过该社区获得与 Vue.js 相关的开发工具、插件、库、教程、实例等信息，从而在大幅降低 Web 应用搭建难度的同时，提高开发效率和质量。总之，Vue.js的出现对开发 Web 应用有很大的促进作用，提供了更卓越的开发体验，编程效果也更高。</a:t>
            </a:r>
            <a:endParaRPr lang="en-US" sz="9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376613" y="1328738"/>
            <a:ext cx="2386013" cy="2481263"/>
          </a:xfrm>
          <a:prstGeom prst="rect">
            <a:avLst/>
          </a:prstGeom>
          <a:noFill/>
        </p:spPr>
        <p:txBody>
          <a:bodyPr wrap="square" rtlCol="0" anchor="t"/>
          <a:lstStyle/>
          <a:p>
            <a:pPr marL="0" indent="0" algn="l">
              <a:lnSpc>
                <a:spcPct val="150000"/>
              </a:lnSpc>
              <a:buNone/>
            </a:pPr>
            <a:r>
              <a:rPr lang="en-US" sz="1400" dirty="0">
                <a:solidFill>
                  <a:srgbClr val="000000"/>
                </a:solidFill>
                <a:latin typeface="Noto Sans SC" pitchFamily="34" charset="0"/>
                <a:ea typeface="Noto Sans SC" pitchFamily="34" charset="-122"/>
                <a:cs typeface="Noto Sans SC" pitchFamily="34" charset="-120"/>
              </a:rPr>
              <a:t>Ant Design Vue</a:t>
            </a:r>
            <a:endParaRPr lang="en-US" sz="1400" dirty="0">
              <a:solidFill>
                <a:srgbClr val="000000"/>
              </a:solidFill>
              <a:latin typeface="Noto Sans SC" pitchFamily="34" charset="0"/>
              <a:ea typeface="Noto Sans SC" pitchFamily="34" charset="-122"/>
              <a:cs typeface="Noto Sans SC" pitchFamily="34" charset="-120"/>
            </a:endParaRPr>
          </a:p>
          <a:p>
            <a:pPr marL="0" indent="0" algn="l">
              <a:lnSpc>
                <a:spcPct val="150000"/>
              </a:lnSpc>
              <a:buNone/>
            </a:pPr>
            <a:endParaRPr lang="en-US" sz="1400" dirty="0">
              <a:solidFill>
                <a:srgbClr val="000000"/>
              </a:solidFill>
              <a:latin typeface="Noto Sans SC" pitchFamily="34" charset="0"/>
              <a:ea typeface="Noto Sans SC" pitchFamily="34" charset="-122"/>
              <a:cs typeface="Noto Sans SC" pitchFamily="34" charset="-120"/>
            </a:endParaRPr>
          </a:p>
          <a:p>
            <a:pPr marL="0" indent="0" algn="l">
              <a:lnSpc>
                <a:spcPct val="150000"/>
              </a:lnSpc>
              <a:buNone/>
            </a:pPr>
            <a:r>
              <a:rPr lang="en-US" sz="1400" dirty="0">
                <a:solidFill>
                  <a:srgbClr val="000000"/>
                </a:solidFill>
                <a:latin typeface="Noto Sans SC" pitchFamily="34" charset="0"/>
                <a:ea typeface="Noto Sans SC" pitchFamily="34" charset="-122"/>
                <a:cs typeface="Noto Sans SC" pitchFamily="34" charset="-120"/>
              </a:rPr>
              <a:t>这是众多组件库的一种，有很多封装好的组件可以直接拿来用。</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219325" y="285750"/>
            <a:ext cx="4705350" cy="552450"/>
          </a:xfrm>
          <a:prstGeom prst="rect">
            <a:avLst/>
          </a:prstGeom>
          <a:noFill/>
        </p:spPr>
        <p:txBody>
          <a:bodyPr wrap="square" rtlCol="0" anchor="t"/>
          <a:lstStyle/>
          <a:p>
            <a:pPr marL="0" indent="0" algn="ctr">
              <a:buNone/>
            </a:pPr>
            <a:r>
              <a:rPr lang="en-US" sz="2240" b="1" dirty="0">
                <a:solidFill>
                  <a:srgbClr val="000000"/>
                </a:solidFill>
                <a:latin typeface="Noto Sans SC" pitchFamily="34" charset="0"/>
                <a:ea typeface="Noto Sans SC" pitchFamily="34" charset="-122"/>
                <a:cs typeface="Noto Sans SC" pitchFamily="34" charset="-120"/>
              </a:rPr>
              <a:t>开发语言</a:t>
            </a:r>
            <a:endParaRPr lang="en-US" sz="2240" dirty="0"/>
          </a:p>
        </p:txBody>
      </p:sp>
      <p:sp>
        <p:nvSpPr>
          <p:cNvPr id="4" name="Text 1"/>
          <p:cNvSpPr/>
          <p:nvPr/>
        </p:nvSpPr>
        <p:spPr>
          <a:xfrm>
            <a:off x="1266825" y="2662238"/>
            <a:ext cx="1614488" cy="1585913"/>
          </a:xfrm>
          <a:prstGeom prst="rect">
            <a:avLst/>
          </a:prstGeom>
          <a:noFill/>
        </p:spPr>
        <p:txBody>
          <a:bodyPr wrap="square" rtlCol="0" anchor="t"/>
          <a:lstStyle/>
          <a:p>
            <a:pPr marL="0" indent="0" algn="ctr">
              <a:lnSpc>
                <a:spcPct val="150000"/>
              </a:lnSpc>
              <a:buNone/>
            </a:pPr>
            <a:r>
              <a:rPr lang="en-US" sz="840" dirty="0">
                <a:solidFill>
                  <a:srgbClr val="383838"/>
                </a:solidFill>
                <a:latin typeface="Noto Sans SC" pitchFamily="34" charset="0"/>
                <a:ea typeface="Noto Sans SC" pitchFamily="34" charset="-122"/>
                <a:cs typeface="Noto Sans SC" pitchFamily="34" charset="-120"/>
              </a:rPr>
              <a:t>Java是一种面向对象编程的语言，在1995年5月，由Sun公司推出的Java面向对象程序编程语言以及Java平台获得业内人士的一致好评。Java语言结构严谨、语法简洁、功能强大，Java可移植性强，还具有支持多线程的特点。</a:t>
            </a:r>
            <a:endParaRPr lang="en-US" sz="840" dirty="0"/>
          </a:p>
        </p:txBody>
      </p:sp>
      <p:sp>
        <p:nvSpPr>
          <p:cNvPr id="5" name="Text 2"/>
          <p:cNvSpPr/>
          <p:nvPr/>
        </p:nvSpPr>
        <p:spPr>
          <a:xfrm>
            <a:off x="3762375" y="2662238"/>
            <a:ext cx="1614488" cy="1585913"/>
          </a:xfrm>
          <a:prstGeom prst="rect">
            <a:avLst/>
          </a:prstGeom>
          <a:noFill/>
        </p:spPr>
        <p:txBody>
          <a:bodyPr wrap="square" rtlCol="0" anchor="t"/>
          <a:lstStyle/>
          <a:p>
            <a:pPr marL="0" indent="0" algn="ctr">
              <a:lnSpc>
                <a:spcPct val="150000"/>
              </a:lnSpc>
              <a:buNone/>
            </a:pPr>
            <a:r>
              <a:rPr lang="en-US" sz="840" dirty="0">
                <a:solidFill>
                  <a:srgbClr val="383838"/>
                </a:solidFill>
                <a:latin typeface="Noto Sans SC" pitchFamily="34" charset="0"/>
                <a:ea typeface="Noto Sans SC" pitchFamily="34" charset="-122"/>
                <a:cs typeface="Noto Sans SC" pitchFamily="34" charset="-120"/>
              </a:rPr>
              <a:t>MySQL数据库</a:t>
            </a:r>
            <a:endParaRPr lang="en-US" sz="840" dirty="0"/>
          </a:p>
        </p:txBody>
      </p:sp>
      <p:sp>
        <p:nvSpPr>
          <p:cNvPr id="6" name="Text 3"/>
          <p:cNvSpPr/>
          <p:nvPr/>
        </p:nvSpPr>
        <p:spPr>
          <a:xfrm>
            <a:off x="6281738" y="2662238"/>
            <a:ext cx="1614488" cy="1585913"/>
          </a:xfrm>
          <a:prstGeom prst="rect">
            <a:avLst/>
          </a:prstGeom>
          <a:noFill/>
        </p:spPr>
        <p:txBody>
          <a:bodyPr wrap="square" rtlCol="0" anchor="t"/>
          <a:lstStyle/>
          <a:p>
            <a:pPr marL="0" indent="0" algn="ctr">
              <a:lnSpc>
                <a:spcPct val="150000"/>
              </a:lnSpc>
              <a:buNone/>
            </a:pPr>
            <a:r>
              <a:rPr lang="en-US" sz="840" dirty="0">
                <a:solidFill>
                  <a:srgbClr val="383838"/>
                </a:solidFill>
                <a:latin typeface="Noto Sans SC" pitchFamily="34" charset="0"/>
                <a:ea typeface="Noto Sans SC" pitchFamily="34" charset="-122"/>
                <a:cs typeface="Noto Sans SC" pitchFamily="34" charset="-120"/>
              </a:rPr>
              <a:t>IDEA</a:t>
            </a:r>
            <a:endParaRPr lang="en-US" sz="8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MySQL数据库</a:t>
            </a:r>
            <a:endParaRPr lang="en-US" sz="2240" dirty="0"/>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en-US" sz="1330" dirty="0">
                <a:solidFill>
                  <a:srgbClr val="383838"/>
                </a:solidFill>
                <a:latin typeface="Noto Sans SC" pitchFamily="34" charset="0"/>
                <a:ea typeface="Noto Sans SC" pitchFamily="34" charset="-122"/>
                <a:cs typeface="Noto Sans SC" pitchFamily="34" charset="-120"/>
              </a:rPr>
              <a:t>MySql是关系型数据库的代表之一，其改变了将全部的数据存放在一个“仓库”中的策略，直接把数据存储在不同的数据表中，在数据库中查找时能够明显提高速度，并且使得数据库更加灵活。相较于同类型的其他关系型数据库系统，MySQL虽然有一些缺陷，但是由于MySQL具有可移植性强、成本低、速度快等等特点，一般在开发中通常应用于中小型的web系统。</a:t>
            </a:r>
            <a:endParaRPr lang="en-US" sz="13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1981200" y="1333500"/>
            <a:ext cx="5429250" cy="2481263"/>
          </a:xfrm>
          <a:prstGeom prst="rect">
            <a:avLst/>
          </a:prstGeom>
          <a:noFill/>
        </p:spPr>
        <p:txBody>
          <a:bodyPr wrap="square" rtlCol="0" anchor="t"/>
          <a:lstStyle/>
          <a:p>
            <a:pPr marL="0" indent="0" algn="ctr">
              <a:lnSpc>
                <a:spcPct val="150000"/>
              </a:lnSpc>
              <a:buNone/>
            </a:pPr>
            <a:r>
              <a:rPr lang="en-US" sz="1400" dirty="0">
                <a:solidFill>
                  <a:srgbClr val="000000"/>
                </a:solidFill>
                <a:latin typeface="Noto Sans SC" pitchFamily="34" charset="0"/>
                <a:ea typeface="Noto Sans SC" pitchFamily="34" charset="-122"/>
                <a:cs typeface="Noto Sans SC" pitchFamily="34" charset="-120"/>
              </a:rPr>
              <a:t>众所周知，IDEA是java开发的过程中的常用软件，简化了开发人员在编写代码、测试阶段的工作，作为一个拥有许多的插件的自由集成开发环境，通过各种插件可以拓展其功能，其相比于其他的IDE更加具有更高的灵活性。</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77075" y="1471613"/>
            <a:ext cx="1452563" cy="1243013"/>
          </a:xfrm>
          <a:prstGeom prst="rect">
            <a:avLst/>
          </a:prstGeom>
          <a:noFill/>
        </p:spPr>
        <p:txBody>
          <a:bodyPr wrap="square" rtlCol="0" anchor="ctr"/>
          <a:lstStyle/>
          <a:p>
            <a:pPr marL="0" indent="0" algn="r">
              <a:buNone/>
            </a:pPr>
            <a:r>
              <a:rPr lang="en-US" sz="5760" b="1" dirty="0">
                <a:solidFill>
                  <a:srgbClr val="FFFFFF"/>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3519488" y="2528888"/>
            <a:ext cx="5101590" cy="890587"/>
          </a:xfrm>
          <a:prstGeom prst="rect">
            <a:avLst/>
          </a:prstGeom>
          <a:noFill/>
        </p:spPr>
        <p:txBody>
          <a:bodyPr wrap="square" rtlCol="0" anchor="t"/>
          <a:lstStyle/>
          <a:p>
            <a:pPr marL="0" indent="0" algn="r">
              <a:buNone/>
            </a:pPr>
            <a:r>
              <a:rPr lang="en-US" sz="3290" b="1" dirty="0">
                <a:solidFill>
                  <a:srgbClr val="FFFFFF"/>
                </a:solidFill>
                <a:latin typeface="Noto Sans SC" pitchFamily="34" charset="0"/>
                <a:ea typeface="Noto Sans SC" pitchFamily="34" charset="-122"/>
                <a:cs typeface="Noto Sans SC" pitchFamily="34" charset="-120"/>
              </a:rPr>
              <a:t>项目介绍</a:t>
            </a:r>
            <a:endParaRPr lang="en-US" sz="3290" b="1"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77075" y="1471613"/>
            <a:ext cx="1452563" cy="1243013"/>
          </a:xfrm>
          <a:prstGeom prst="rect">
            <a:avLst/>
          </a:prstGeom>
          <a:noFill/>
        </p:spPr>
        <p:txBody>
          <a:bodyPr wrap="square" rtlCol="0" anchor="ctr"/>
          <a:lstStyle/>
          <a:p>
            <a:pPr marL="0" indent="0" algn="r">
              <a:buNone/>
            </a:pPr>
            <a:r>
              <a:rPr lang="en-US" sz="5760" b="1" dirty="0">
                <a:solidFill>
                  <a:srgbClr val="FFFFF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3519488" y="2528888"/>
            <a:ext cx="5101590" cy="890587"/>
          </a:xfrm>
          <a:prstGeom prst="rect">
            <a:avLst/>
          </a:prstGeom>
          <a:noFill/>
        </p:spPr>
        <p:txBody>
          <a:bodyPr wrap="square" rtlCol="0" anchor="t"/>
          <a:lstStyle/>
          <a:p>
            <a:pPr marL="0" indent="0" algn="r">
              <a:buNone/>
            </a:pPr>
            <a:r>
              <a:rPr lang="zh-CN" altLang="en-US" sz="3500" b="1" dirty="0">
                <a:solidFill>
                  <a:srgbClr val="FFFFFF"/>
                </a:solidFill>
                <a:latin typeface="Noto Sans SC" pitchFamily="34" charset="0"/>
                <a:ea typeface="Noto Sans SC" pitchFamily="34" charset="-122"/>
                <a:cs typeface="Noto Sans SC" pitchFamily="34" charset="-120"/>
              </a:rPr>
              <a:t>开篇</a:t>
            </a:r>
            <a:endParaRPr lang="zh-CN" altLang="en-US" sz="3500" b="1"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总体设计与架构</a:t>
            </a:r>
            <a:endParaRPr lang="en-US" sz="2800" dirty="0"/>
          </a:p>
        </p:txBody>
      </p:sp>
      <p:sp>
        <p:nvSpPr>
          <p:cNvPr id="4" name="Text 1"/>
          <p:cNvSpPr/>
          <p:nvPr/>
        </p:nvSpPr>
        <p:spPr>
          <a:xfrm>
            <a:off x="4462463" y="1319213"/>
            <a:ext cx="3667125" cy="3038475"/>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经过了需求分析阶段明确了本系统的功能导向之后，可以确定系统大体的架构。就整个系统而言，可以将系统架构划分为用户层、表示层、控制层、业务逻辑层、数据层。用户请求的完整流程为：用户通过点击系统界面触发事件，将用户的请求发送至系统控制器，接着由业务逻辑层与数据库的交互获取用户请求信息，最后逐步向上层反馈。</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720975" y="82550"/>
            <a:ext cx="3702050" cy="4978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功能模块</a:t>
            </a:r>
            <a:endParaRPr lang="en-US" sz="2660" dirty="0"/>
          </a:p>
        </p:txBody>
      </p:sp>
      <p:sp>
        <p:nvSpPr>
          <p:cNvPr id="3" name="Text 1"/>
          <p:cNvSpPr/>
          <p:nvPr/>
        </p:nvSpPr>
        <p:spPr>
          <a:xfrm>
            <a:off x="762000" y="900430"/>
            <a:ext cx="3909060" cy="3766820"/>
          </a:xfrm>
          <a:prstGeom prst="rect">
            <a:avLst/>
          </a:prstGeom>
          <a:noFill/>
        </p:spPr>
        <p:txBody>
          <a:bodyPr wrap="square" rtlCol="0" anchor="t"/>
          <a:lstStyle/>
          <a:p>
            <a:pPr marL="0" indent="0" algn="l">
              <a:lnSpc>
                <a:spcPct val="150000"/>
              </a:lnSpc>
              <a:buNone/>
            </a:pPr>
            <a:r>
              <a:rPr lang="en-US" sz="1100" dirty="0">
                <a:solidFill>
                  <a:srgbClr val="383838"/>
                </a:solidFill>
                <a:latin typeface="Noto Sans SC" pitchFamily="34" charset="0"/>
                <a:ea typeface="Noto Sans SC" pitchFamily="34" charset="-122"/>
                <a:cs typeface="Noto Sans SC" pitchFamily="34" charset="-120"/>
              </a:rPr>
              <a:t>我们不从角色的角度出发，让我们来看一下功能的划分，本平台为用户划分了视频展示模块、视频搜索模块、视频上传模块、点赞等功能模块、弹幕模块、评论区模块、系统通知模块、私信模块、信息管理模块、视频管理模块、关注管理模块、收藏管理模块、视频记录模块、举报模块、举报管理模块、视频审核模块、视频管理模块、用户管理模块、视频操作管理模块、视频标签模块。</a:t>
            </a:r>
            <a:endParaRPr lang="en-US" sz="1100" dirty="0"/>
          </a:p>
          <a:p>
            <a:pPr marL="0" indent="0" algn="l">
              <a:lnSpc>
                <a:spcPct val="150000"/>
              </a:lnSpc>
              <a:buNone/>
            </a:pPr>
            <a:r>
              <a:rPr lang="en-US" sz="1100" dirty="0">
                <a:solidFill>
                  <a:srgbClr val="383838"/>
                </a:solidFill>
                <a:latin typeface="Noto Sans SC" pitchFamily="34" charset="0"/>
                <a:ea typeface="Noto Sans SC" pitchFamily="34" charset="-122"/>
                <a:cs typeface="Noto Sans SC" pitchFamily="34" charset="-120"/>
              </a:rPr>
              <a:t>本系统的使用角色对于系统功能的使用权限不同，为了明确各类型角色对系统功能模块的使用情况，具体的模块按照用户角色类型进行划分</a:t>
            </a:r>
            <a:endParaRPr lang="en-US" sz="110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1100" dirty="0">
                <a:solidFill>
                  <a:srgbClr val="383838"/>
                </a:solidFill>
                <a:latin typeface="Noto Sans SC" pitchFamily="34" charset="0"/>
                <a:ea typeface="Noto Sans SC" pitchFamily="34" charset="-122"/>
                <a:cs typeface="Noto Sans SC" pitchFamily="34" charset="-120"/>
              </a:rPr>
              <a:t> 1.  普通用户端</a:t>
            </a:r>
            <a:endParaRPr lang="en-US" sz="1100" dirty="0"/>
          </a:p>
          <a:p>
            <a:pPr marL="0" indent="0" algn="l">
              <a:lnSpc>
                <a:spcPct val="150000"/>
              </a:lnSpc>
              <a:buNone/>
            </a:pPr>
            <a:r>
              <a:rPr lang="en-US" sz="1100" dirty="0">
                <a:solidFill>
                  <a:srgbClr val="383838"/>
                </a:solidFill>
                <a:latin typeface="Noto Sans SC" pitchFamily="34" charset="0"/>
                <a:ea typeface="Noto Sans SC" pitchFamily="34" charset="-122"/>
                <a:cs typeface="Noto Sans SC" pitchFamily="34" charset="-120"/>
              </a:rPr>
              <a:t> .  系统管理员端</a:t>
            </a:r>
            <a:endParaRPr lang="en-US" sz="1100" dirty="0"/>
          </a:p>
          <a:p>
            <a:pPr marL="0" indent="0" algn="l">
              <a:lnSpc>
                <a:spcPct val="150000"/>
              </a:lnSpc>
              <a:buNone/>
            </a:pPr>
            <a:r>
              <a:rPr lang="en-US" sz="1100" dirty="0">
                <a:solidFill>
                  <a:srgbClr val="383838"/>
                </a:solidFill>
                <a:latin typeface="Noto Sans SC" pitchFamily="34" charset="0"/>
                <a:ea typeface="Noto Sans SC" pitchFamily="34" charset="-122"/>
                <a:cs typeface="Noto Sans SC" pitchFamily="34" charset="-120"/>
              </a:rPr>
              <a:t> </a:t>
            </a:r>
            <a:endParaRPr lang="en-US" sz="1100" dirty="0">
              <a:solidFill>
                <a:srgbClr val="383838"/>
              </a:solidFill>
              <a:latin typeface="Noto Sans SC" pitchFamily="34" charset="0"/>
              <a:ea typeface="Noto Sans SC" pitchFamily="34" charset="-122"/>
              <a:cs typeface="Noto Sans SC" pitchFamily="34" charset="-120"/>
            </a:endParaRPr>
          </a:p>
        </p:txBody>
      </p:sp>
      <p:pic>
        <p:nvPicPr>
          <p:cNvPr id="5" name="Image 1" descr="https://assets.mindshow.fun/file/7497424/20240521195357_zlbg.jpg?x-oss-process=style/img"/>
          <p:cNvPicPr>
            <a:picLocks noChangeAspect="1"/>
          </p:cNvPicPr>
          <p:nvPr/>
        </p:nvPicPr>
        <p:blipFill>
          <a:blip r:embed="rId1"/>
          <a:stretch>
            <a:fillRect/>
          </a:stretch>
        </p:blipFill>
        <p:spPr>
          <a:xfrm>
            <a:off x="4856480" y="427990"/>
            <a:ext cx="2853690" cy="2143760"/>
          </a:xfrm>
          <a:prstGeom prst="rect">
            <a:avLst/>
          </a:prstGeom>
        </p:spPr>
      </p:pic>
      <p:pic>
        <p:nvPicPr>
          <p:cNvPr id="6" name="Image 2" descr="https://assets.mindshow.fun/file/7497424/20240521195357_4hjx.jpg?x-oss-process=style/img"/>
          <p:cNvPicPr>
            <a:picLocks noChangeAspect="1"/>
          </p:cNvPicPr>
          <p:nvPr/>
        </p:nvPicPr>
        <p:blipFill>
          <a:blip r:embed="rId2"/>
          <a:stretch>
            <a:fillRect/>
          </a:stretch>
        </p:blipFill>
        <p:spPr>
          <a:xfrm>
            <a:off x="4918075" y="2961640"/>
            <a:ext cx="2233295" cy="17056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功能模块</a:t>
            </a:r>
            <a:endParaRPr lang="en-US" sz="2660" dirty="0"/>
          </a:p>
        </p:txBody>
      </p:sp>
      <p:pic>
        <p:nvPicPr>
          <p:cNvPr id="5" name="Image 1" descr="https://assets.mindshow.fun/file/7497424/20240521195357_zlbg.jpg?x-oss-process=style/img"/>
          <p:cNvPicPr>
            <a:picLocks noChangeAspect="1"/>
          </p:cNvPicPr>
          <p:nvPr/>
        </p:nvPicPr>
        <p:blipFill>
          <a:blip r:embed="rId1"/>
          <a:stretch>
            <a:fillRect/>
          </a:stretch>
        </p:blipFill>
        <p:spPr>
          <a:xfrm>
            <a:off x="1433830" y="826135"/>
            <a:ext cx="5574030" cy="41871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功能模块</a:t>
            </a:r>
            <a:endParaRPr lang="en-US" sz="2660" dirty="0"/>
          </a:p>
        </p:txBody>
      </p:sp>
      <p:pic>
        <p:nvPicPr>
          <p:cNvPr id="6" name="Image 2" descr="https://assets.mindshow.fun/file/7497424/20240521195357_4hjx.jpg?x-oss-process=style/img"/>
          <p:cNvPicPr>
            <a:picLocks noChangeAspect="1"/>
          </p:cNvPicPr>
          <p:nvPr/>
        </p:nvPicPr>
        <p:blipFill>
          <a:blip r:embed="rId1"/>
          <a:stretch>
            <a:fillRect/>
          </a:stretch>
        </p:blipFill>
        <p:spPr>
          <a:xfrm>
            <a:off x="2065020" y="900430"/>
            <a:ext cx="4688840" cy="35807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77075" y="1471613"/>
            <a:ext cx="1452563" cy="1243013"/>
          </a:xfrm>
          <a:prstGeom prst="rect">
            <a:avLst/>
          </a:prstGeom>
          <a:noFill/>
        </p:spPr>
        <p:txBody>
          <a:bodyPr wrap="square" rtlCol="0" anchor="ctr"/>
          <a:lstStyle/>
          <a:p>
            <a:pPr marL="0" indent="0" algn="r">
              <a:buNone/>
            </a:pPr>
            <a:r>
              <a:rPr lang="en-US" sz="5760" b="1" dirty="0">
                <a:solidFill>
                  <a:srgbClr val="FFFFFF"/>
                </a:solidFill>
                <a:latin typeface="Noto Sans SC" pitchFamily="34" charset="0"/>
                <a:ea typeface="Noto Sans SC" pitchFamily="34" charset="-122"/>
                <a:cs typeface="Noto Sans SC" pitchFamily="34" charset="-120"/>
              </a:rPr>
              <a:t>04</a:t>
            </a:r>
            <a:endParaRPr lang="en-US" sz="5760" dirty="0"/>
          </a:p>
        </p:txBody>
      </p:sp>
      <p:sp>
        <p:nvSpPr>
          <p:cNvPr id="3" name="Text 1"/>
          <p:cNvSpPr/>
          <p:nvPr/>
        </p:nvSpPr>
        <p:spPr>
          <a:xfrm>
            <a:off x="3519488" y="2528888"/>
            <a:ext cx="5101590" cy="890587"/>
          </a:xfrm>
          <a:prstGeom prst="rect">
            <a:avLst/>
          </a:prstGeom>
          <a:noFill/>
        </p:spPr>
        <p:txBody>
          <a:bodyPr wrap="square" rtlCol="0" anchor="t"/>
          <a:lstStyle/>
          <a:p>
            <a:pPr marL="0" indent="0" algn="r">
              <a:buNone/>
            </a:pPr>
            <a:r>
              <a:rPr lang="zh-CN" altLang="en-US" sz="3500" b="1" dirty="0">
                <a:solidFill>
                  <a:srgbClr val="FFFFFF"/>
                </a:solidFill>
                <a:latin typeface="Noto Sans SC" pitchFamily="34" charset="0"/>
                <a:ea typeface="Noto Sans SC" pitchFamily="34" charset="-122"/>
                <a:cs typeface="Noto Sans SC" pitchFamily="34" charset="-120"/>
              </a:rPr>
              <a:t>技术难点</a:t>
            </a:r>
            <a:endParaRPr lang="zh-CN" altLang="en-US" sz="3500" b="1"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41300" y="0"/>
            <a:ext cx="9144000" cy="5143500"/>
          </a:xfrm>
          <a:prstGeom prst="rect">
            <a:avLst/>
          </a:prstGeom>
        </p:spPr>
      </p:pic>
      <p:sp>
        <p:nvSpPr>
          <p:cNvPr id="3" name="Text 0"/>
          <p:cNvSpPr/>
          <p:nvPr/>
        </p:nvSpPr>
        <p:spPr>
          <a:xfrm>
            <a:off x="3376930" y="1329055"/>
            <a:ext cx="2386330" cy="2837180"/>
          </a:xfrm>
          <a:prstGeom prst="rect">
            <a:avLst/>
          </a:prstGeom>
          <a:noFill/>
        </p:spPr>
        <p:txBody>
          <a:bodyPr wrap="square" rtlCol="0" anchor="t"/>
          <a:lstStyle/>
          <a:p>
            <a:pPr marL="0" indent="0" algn="l">
              <a:lnSpc>
                <a:spcPct val="150000"/>
              </a:lnSpc>
              <a:buNone/>
            </a:pPr>
            <a:r>
              <a:rPr lang="zh-CN" altLang="en-US" sz="1260" dirty="0">
                <a:solidFill>
                  <a:srgbClr val="000000"/>
                </a:solidFill>
                <a:latin typeface="Noto Sans SC" pitchFamily="34" charset="0"/>
                <a:ea typeface="Noto Sans SC" pitchFamily="34" charset="-122"/>
                <a:cs typeface="Noto Sans SC" pitchFamily="34" charset="-120"/>
              </a:rPr>
              <a:t>搜索</a:t>
            </a:r>
            <a:r>
              <a:rPr lang="en-US" sz="1260" dirty="0">
                <a:solidFill>
                  <a:srgbClr val="000000"/>
                </a:solidFill>
                <a:latin typeface="Noto Sans SC" pitchFamily="34" charset="0"/>
                <a:ea typeface="Noto Sans SC" pitchFamily="34" charset="-122"/>
                <a:cs typeface="Noto Sans SC" pitchFamily="34" charset="-120"/>
              </a:rPr>
              <a:t>
</a:t>
            </a:r>
            <a:endParaRPr lang="en-US" sz="1260" dirty="0"/>
          </a:p>
          <a:p>
            <a:pPr marL="0" indent="0" algn="l">
              <a:lnSpc>
                <a:spcPct val="150000"/>
              </a:lnSpc>
              <a:buNone/>
            </a:pPr>
            <a:r>
              <a:rPr lang="zh-CN" altLang="en-US" sz="1260" dirty="0">
                <a:solidFill>
                  <a:srgbClr val="000000"/>
                </a:solidFill>
                <a:latin typeface="Noto Sans SC" pitchFamily="34" charset="0"/>
                <a:ea typeface="Noto Sans SC" pitchFamily="34" charset="-122"/>
                <a:cs typeface="Noto Sans SC" pitchFamily="34" charset="-120"/>
              </a:rPr>
              <a:t>弹幕</a:t>
            </a:r>
            <a:r>
              <a:rPr lang="en-US" sz="1260" dirty="0">
                <a:solidFill>
                  <a:srgbClr val="000000"/>
                </a:solidFill>
                <a:latin typeface="Noto Sans SC" pitchFamily="34" charset="0"/>
                <a:ea typeface="Noto Sans SC" pitchFamily="34" charset="-122"/>
                <a:cs typeface="Noto Sans SC" pitchFamily="34" charset="-120"/>
              </a:rPr>
              <a:t>
</a:t>
            </a:r>
            <a:endParaRPr lang="en-US" sz="1260" dirty="0"/>
          </a:p>
          <a:p>
            <a:pPr marL="0" indent="0" algn="l">
              <a:lnSpc>
                <a:spcPct val="150000"/>
              </a:lnSpc>
              <a:buNone/>
            </a:pPr>
            <a:r>
              <a:rPr lang="zh-CN" altLang="en-US" sz="1260" dirty="0">
                <a:solidFill>
                  <a:srgbClr val="000000"/>
                </a:solidFill>
                <a:latin typeface="Noto Sans SC" pitchFamily="34" charset="0"/>
                <a:ea typeface="Noto Sans SC" pitchFamily="34" charset="-122"/>
                <a:cs typeface="Noto Sans SC" pitchFamily="34" charset="-120"/>
              </a:rPr>
              <a:t>断点续传</a:t>
            </a:r>
            <a:r>
              <a:rPr lang="en-US" sz="1260" dirty="0">
                <a:solidFill>
                  <a:srgbClr val="000000"/>
                </a:solidFill>
                <a:latin typeface="Noto Sans SC" pitchFamily="34" charset="0"/>
                <a:ea typeface="Noto Sans SC" pitchFamily="34" charset="-122"/>
                <a:cs typeface="Noto Sans SC" pitchFamily="34" charset="-120"/>
              </a:rPr>
              <a:t>
</a:t>
            </a:r>
            <a:endParaRPr lang="en-US" sz="1260" dirty="0"/>
          </a:p>
          <a:p>
            <a:pPr marL="0" indent="0" algn="l">
              <a:lnSpc>
                <a:spcPct val="150000"/>
              </a:lnSpc>
              <a:buNone/>
            </a:pPr>
            <a:r>
              <a:rPr lang="zh-CN" altLang="en-US" sz="1260" dirty="0">
                <a:solidFill>
                  <a:srgbClr val="000000"/>
                </a:solidFill>
                <a:latin typeface="Noto Sans SC" pitchFamily="34" charset="0"/>
                <a:ea typeface="Noto Sans SC" pitchFamily="34" charset="-122"/>
                <a:cs typeface="Noto Sans SC" pitchFamily="34" charset="-120"/>
              </a:rPr>
              <a:t>观看记录</a:t>
            </a:r>
            <a:r>
              <a:rPr lang="en-US" sz="1260" dirty="0">
                <a:solidFill>
                  <a:srgbClr val="000000"/>
                </a:solidFill>
                <a:latin typeface="Noto Sans SC" pitchFamily="34" charset="0"/>
                <a:ea typeface="Noto Sans SC" pitchFamily="34" charset="-122"/>
                <a:cs typeface="Noto Sans SC" pitchFamily="34" charset="-120"/>
              </a:rPr>
              <a:t>
</a:t>
            </a:r>
            <a:endParaRPr lang="zh-CN" altLang="en-US" sz="126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sym typeface="+mn-ea"/>
              </a:rPr>
              <a:t>搜索</a:t>
            </a:r>
            <a:endParaRPr lang="zh-CN" altLang="en-US" sz="2240" b="1" dirty="0">
              <a:solidFill>
                <a:srgbClr val="383838"/>
              </a:solidFill>
              <a:latin typeface="Noto Sans SC" pitchFamily="34" charset="0"/>
              <a:ea typeface="Noto Sans SC" pitchFamily="34" charset="-122"/>
              <a:cs typeface="Noto Sans SC" pitchFamily="34" charset="-120"/>
              <a:sym typeface="+mn-ea"/>
            </a:endParaRPr>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en-US" altLang="zh-CN" sz="2000" dirty="0"/>
              <a:t>1</a:t>
            </a:r>
            <a:r>
              <a:rPr lang="zh-CN" altLang="en-US" sz="2000" dirty="0"/>
              <a:t>、进行模糊搜索，最好能实现百度的效果？</a:t>
            </a:r>
            <a:endParaRPr lang="zh-CN" altLang="en-US" sz="2000" dirty="0"/>
          </a:p>
          <a:p>
            <a:pPr marL="0" indent="0" algn="l">
              <a:lnSpc>
                <a:spcPct val="150000"/>
              </a:lnSpc>
              <a:buNone/>
            </a:pPr>
            <a:r>
              <a:rPr lang="en-US" altLang="zh-CN" sz="2000" dirty="0"/>
              <a:t>2</a:t>
            </a:r>
            <a:r>
              <a:rPr lang="zh-CN" altLang="en-US" sz="2000" dirty="0"/>
              <a:t>、多个数据源的话，该如何做到解耦，减少接口的开发？</a:t>
            </a:r>
            <a:endParaRPr lang="zh-CN" altLang="en-US" sz="2000" dirty="0"/>
          </a:p>
        </p:txBody>
      </p:sp>
      <p:pic>
        <p:nvPicPr>
          <p:cNvPr id="5" name="图片 4"/>
          <p:cNvPicPr>
            <a:picLocks noChangeAspect="1"/>
          </p:cNvPicPr>
          <p:nvPr/>
        </p:nvPicPr>
        <p:blipFill>
          <a:blip r:embed="rId3"/>
          <a:stretch>
            <a:fillRect/>
          </a:stretch>
        </p:blipFill>
        <p:spPr>
          <a:xfrm>
            <a:off x="3552825" y="1106170"/>
            <a:ext cx="5406390" cy="27476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zh-CN" altLang="en-US" sz="2240" dirty="0">
                <a:solidFill>
                  <a:srgbClr val="000000"/>
                </a:solidFill>
                <a:latin typeface="Noto Sans SC" pitchFamily="34" charset="0"/>
                <a:ea typeface="Noto Sans SC" pitchFamily="34" charset="-122"/>
                <a:cs typeface="Noto Sans SC" pitchFamily="34" charset="-120"/>
                <a:sym typeface="+mn-ea"/>
              </a:rPr>
              <a:t>弹幕</a:t>
            </a:r>
            <a:endParaRPr lang="zh-CN" altLang="en-US" sz="2240" b="1" dirty="0">
              <a:solidFill>
                <a:srgbClr val="383838"/>
              </a:solidFill>
              <a:latin typeface="Noto Sans SC" pitchFamily="34" charset="0"/>
              <a:ea typeface="Noto Sans SC" pitchFamily="34" charset="-122"/>
              <a:cs typeface="Noto Sans SC" pitchFamily="34" charset="-120"/>
              <a:sym typeface="+mn-ea"/>
            </a:endParaRPr>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en-US" altLang="zh-CN" sz="2000" dirty="0"/>
              <a:t>1</a:t>
            </a:r>
            <a:r>
              <a:rPr lang="zh-CN" altLang="en-US" sz="2000" dirty="0"/>
              <a:t>、如何实现弹幕效果？</a:t>
            </a:r>
            <a:endParaRPr lang="zh-CN" altLang="en-US" sz="2000" dirty="0"/>
          </a:p>
          <a:p>
            <a:pPr marL="0" indent="0" algn="l">
              <a:lnSpc>
                <a:spcPct val="150000"/>
              </a:lnSpc>
              <a:buNone/>
            </a:pPr>
            <a:r>
              <a:rPr lang="en-US" altLang="zh-CN" sz="2000" dirty="0"/>
              <a:t>2</a:t>
            </a:r>
            <a:r>
              <a:rPr lang="zh-CN" altLang="en-US" sz="2000" dirty="0"/>
              <a:t>、怎样让你的弹幕让所有人都看到，而且还是实时的看到？</a:t>
            </a:r>
            <a:endParaRPr lang="zh-CN" altLang="en-US" sz="2000" dirty="0"/>
          </a:p>
          <a:p>
            <a:pPr marL="0" indent="0" algn="l">
              <a:lnSpc>
                <a:spcPct val="150000"/>
              </a:lnSpc>
              <a:buNone/>
            </a:pPr>
            <a:r>
              <a:rPr lang="en-US" altLang="zh-CN" sz="2000" dirty="0"/>
              <a:t>3</a:t>
            </a:r>
            <a:r>
              <a:rPr lang="zh-CN" altLang="en-US" sz="2000" dirty="0"/>
              <a:t>、如果很多人同时发弹幕的话如何最大可能的处理弹幕？</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zh-CN" altLang="en-US" sz="2240" dirty="0">
                <a:solidFill>
                  <a:srgbClr val="000000"/>
                </a:solidFill>
                <a:latin typeface="Noto Sans SC" pitchFamily="34" charset="0"/>
                <a:ea typeface="Noto Sans SC" pitchFamily="34" charset="-122"/>
                <a:cs typeface="Noto Sans SC" pitchFamily="34" charset="-120"/>
                <a:sym typeface="+mn-ea"/>
              </a:rPr>
              <a:t>断点续传</a:t>
            </a:r>
            <a:endParaRPr lang="zh-CN" altLang="en-US" sz="2240" b="1" dirty="0">
              <a:solidFill>
                <a:srgbClr val="383838"/>
              </a:solidFill>
              <a:latin typeface="Noto Sans SC" pitchFamily="34" charset="0"/>
              <a:ea typeface="Noto Sans SC" pitchFamily="34" charset="-122"/>
              <a:cs typeface="Noto Sans SC" pitchFamily="34" charset="-120"/>
              <a:sym typeface="+mn-ea"/>
            </a:endParaRPr>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zh-CN" altLang="en-US" sz="2000" dirty="0"/>
              <a:t>如何实现断点续传？</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7520" y="-1905"/>
            <a:ext cx="9144000" cy="5143500"/>
          </a:xfrm>
          <a:prstGeom prst="rect">
            <a:avLst/>
          </a:prstGeom>
        </p:spPr>
      </p:pic>
      <p:sp>
        <p:nvSpPr>
          <p:cNvPr id="3" name="Text 0"/>
          <p:cNvSpPr/>
          <p:nvPr/>
        </p:nvSpPr>
        <p:spPr>
          <a:xfrm>
            <a:off x="824865" y="1214120"/>
            <a:ext cx="7213600" cy="3197860"/>
          </a:xfrm>
          <a:prstGeom prst="rect">
            <a:avLst/>
          </a:prstGeom>
          <a:noFill/>
        </p:spPr>
        <p:txBody>
          <a:bodyPr wrap="square" rtlCol="0" anchor="t"/>
          <a:lstStyle/>
          <a:p>
            <a:pPr marL="0" indent="0" algn="l">
              <a:lnSpc>
                <a:spcPct val="150000"/>
              </a:lnSpc>
              <a:buNone/>
            </a:pPr>
            <a:r>
              <a:rPr lang="en-US" sz="1200" b="1" dirty="0">
                <a:solidFill>
                  <a:srgbClr val="000000"/>
                </a:solidFill>
                <a:latin typeface="微软雅黑" panose="020B0503020204020204" charset="-122"/>
                <a:ea typeface="微软雅黑" panose="020B0503020204020204" charset="-122"/>
                <a:cs typeface="微软雅黑" panose="020B0503020204020204" charset="-122"/>
              </a:rPr>
              <a:t>在这个信息泛滥的时代，视频已经成为人们获取信息、消遣娱乐的首选方式。视频分享平台仿佛是一片广袤的土地，为用户提供了广阔的创作空间和交流平台。然而，传统的视频分享平台却只是在这片土地上生长了一些零星的绿草，远远无法满足用户日益增长的需求。
</a:t>
            </a:r>
            <a:endParaRPr lang="en-US" sz="1200" b="1" dirty="0">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r>
              <a:rPr lang="en-US" sz="1200" b="1" dirty="0">
                <a:solidFill>
                  <a:srgbClr val="000000"/>
                </a:solidFill>
                <a:latin typeface="微软雅黑" panose="020B0503020204020204" charset="-122"/>
                <a:ea typeface="微软雅黑" panose="020B0503020204020204" charset="-122"/>
                <a:cs typeface="微软雅黑" panose="020B0503020204020204" charset="-122"/>
              </a:rPr>
              <a:t>用户对于视频分享平台的期望越来越高，他们渴望在这个开放的空间里尽情驰骋，发现那些令人心动的视频，与他人分享心得，深入交流。然而，现有的平台往往无法提供足够丰富和多样的内容，也缺乏有效的交流和互动机制。
</a:t>
            </a:r>
            <a:endParaRPr lang="en-US" sz="1200" b="1" dirty="0">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r>
              <a:rPr lang="en-US" sz="1200" b="1" dirty="0">
                <a:solidFill>
                  <a:srgbClr val="000000"/>
                </a:solidFill>
                <a:latin typeface="微软雅黑" panose="020B0503020204020204" charset="-122"/>
                <a:ea typeface="微软雅黑" panose="020B0503020204020204" charset="-122"/>
                <a:cs typeface="微软雅黑" panose="020B0503020204020204" charset="-122"/>
              </a:rPr>
              <a:t>因此，我们急需设计一个功能丰富、充满活力的视频上传乐园，以满足用户的迫切需求。我们深入了解了用户的需求和期待，从而建立了一套完善的功能体系。用户管理系统可以让用户轻松管理个人信息和喜好，从而获得更加个性化的推荐和服务。内容管理系统确保平台上的内容质量和多样性，为用户提供丰富的选择。互动功能让用户可以与视频创作者和其他观众直接交流，分享心得和体验。审核管理系统则保证了平台内容的合法性和安全性，让用户可以放心使用。
</a:t>
            </a:r>
            <a:endParaRPr lang="en-US" sz="12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2"/>
          <p:cNvSpPr/>
          <p:nvPr/>
        </p:nvSpPr>
        <p:spPr>
          <a:xfrm>
            <a:off x="882015" y="245745"/>
            <a:ext cx="2493645" cy="968375"/>
          </a:xfrm>
          <a:prstGeom prst="rect">
            <a:avLst/>
          </a:prstGeom>
          <a:noFill/>
        </p:spPr>
        <p:txBody>
          <a:bodyPr wrap="square" rtlCol="0" anchor="t"/>
          <a:p>
            <a:pPr marL="0" indent="0" algn="l">
              <a:lnSpc>
                <a:spcPct val="150000"/>
              </a:lnSpc>
              <a:buNone/>
            </a:pPr>
            <a:r>
              <a:rPr lang="en-US" sz="3200" dirty="0">
                <a:solidFill>
                  <a:schemeClr val="tx1"/>
                </a:solidFill>
                <a:latin typeface="Noto Sans SC" pitchFamily="34" charset="0"/>
                <a:ea typeface="Noto Sans SC" pitchFamily="34" charset="-122"/>
                <a:cs typeface="Noto Sans SC" pitchFamily="34" charset="-120"/>
              </a:rPr>
              <a:t>研究背景</a:t>
            </a:r>
            <a:endParaRPr lang="en-US" sz="3200" dirty="0">
              <a:solidFill>
                <a:schemeClr val="tx1"/>
              </a:solidFill>
              <a:latin typeface="Noto Sans SC" pitchFamily="34" charset="0"/>
              <a:ea typeface="Noto Sans SC" pitchFamily="34" charset="-122"/>
              <a:cs typeface="Noto Sans SC"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zh-CN" altLang="en-US" sz="2240" dirty="0">
                <a:solidFill>
                  <a:srgbClr val="000000"/>
                </a:solidFill>
                <a:latin typeface="Noto Sans SC" pitchFamily="34" charset="0"/>
                <a:ea typeface="Noto Sans SC" pitchFamily="34" charset="-122"/>
                <a:cs typeface="Noto Sans SC" pitchFamily="34" charset="-120"/>
                <a:sym typeface="+mn-ea"/>
              </a:rPr>
              <a:t>观看记录</a:t>
            </a:r>
            <a:endParaRPr lang="zh-CN" altLang="en-US" sz="2240" b="1" dirty="0">
              <a:solidFill>
                <a:srgbClr val="383838"/>
              </a:solidFill>
              <a:latin typeface="Noto Sans SC" pitchFamily="34" charset="0"/>
              <a:ea typeface="Noto Sans SC" pitchFamily="34" charset="-122"/>
              <a:cs typeface="Noto Sans SC" pitchFamily="34" charset="-120"/>
              <a:sym typeface="+mn-ea"/>
            </a:endParaRPr>
          </a:p>
        </p:txBody>
      </p:sp>
      <p:sp>
        <p:nvSpPr>
          <p:cNvPr id="4" name="Text 1"/>
          <p:cNvSpPr/>
          <p:nvPr/>
        </p:nvSpPr>
        <p:spPr>
          <a:xfrm>
            <a:off x="504825" y="1309688"/>
            <a:ext cx="3048000" cy="3357563"/>
          </a:xfrm>
          <a:prstGeom prst="rect">
            <a:avLst/>
          </a:prstGeom>
          <a:noFill/>
        </p:spPr>
        <p:txBody>
          <a:bodyPr wrap="square" rtlCol="0" anchor="t"/>
          <a:lstStyle/>
          <a:p>
            <a:pPr marL="0" indent="0" algn="l">
              <a:lnSpc>
                <a:spcPct val="150000"/>
              </a:lnSpc>
              <a:buNone/>
            </a:pPr>
            <a:r>
              <a:rPr lang="zh-CN" altLang="en-US" sz="2000" dirty="0"/>
              <a:t>一个视频可能要做几十个记录点，很多个视频同时播放的话如何减轻服务器和数据库的压力？</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77075" y="1471613"/>
            <a:ext cx="1452563" cy="1243013"/>
          </a:xfrm>
          <a:prstGeom prst="rect">
            <a:avLst/>
          </a:prstGeom>
          <a:noFill/>
        </p:spPr>
        <p:txBody>
          <a:bodyPr wrap="square" rtlCol="0" anchor="ctr"/>
          <a:lstStyle/>
          <a:p>
            <a:pPr marL="0" indent="0" algn="r">
              <a:buNone/>
            </a:pPr>
            <a:r>
              <a:rPr lang="en-US" sz="5760" b="1" dirty="0">
                <a:solidFill>
                  <a:srgbClr val="FFFFFF"/>
                </a:solidFill>
                <a:latin typeface="Noto Sans SC" pitchFamily="34" charset="0"/>
                <a:ea typeface="Noto Sans SC" pitchFamily="34" charset="-122"/>
                <a:cs typeface="Noto Sans SC" pitchFamily="34" charset="-120"/>
              </a:rPr>
              <a:t>05</a:t>
            </a:r>
            <a:endParaRPr lang="en-US" sz="5760" dirty="0"/>
          </a:p>
        </p:txBody>
      </p:sp>
      <p:sp>
        <p:nvSpPr>
          <p:cNvPr id="3" name="Text 1"/>
          <p:cNvSpPr/>
          <p:nvPr/>
        </p:nvSpPr>
        <p:spPr>
          <a:xfrm>
            <a:off x="3519488" y="2528888"/>
            <a:ext cx="5101590" cy="890587"/>
          </a:xfrm>
          <a:prstGeom prst="rect">
            <a:avLst/>
          </a:prstGeom>
          <a:noFill/>
        </p:spPr>
        <p:txBody>
          <a:bodyPr wrap="square" rtlCol="0" anchor="t"/>
          <a:lstStyle/>
          <a:p>
            <a:pPr marL="0" indent="0" algn="r">
              <a:buNone/>
            </a:pPr>
            <a:r>
              <a:rPr lang="zh-CN" altLang="en-US" sz="3500" b="1" dirty="0">
                <a:solidFill>
                  <a:srgbClr val="FFFFFF"/>
                </a:solidFill>
                <a:latin typeface="Noto Sans SC" pitchFamily="34" charset="0"/>
                <a:ea typeface="Noto Sans SC" pitchFamily="34" charset="-122"/>
                <a:cs typeface="Noto Sans SC" pitchFamily="34" charset="-120"/>
              </a:rPr>
              <a:t>设计构思</a:t>
            </a:r>
            <a:endParaRPr lang="zh-CN" altLang="en-US" sz="3500" b="1"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50900" y="67405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sym typeface="+mn-ea"/>
              </a:rPr>
              <a:t>搜索</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84960" y="900628"/>
            <a:ext cx="7072313" cy="3165078"/>
          </a:xfrm>
          <a:prstGeom prst="rect">
            <a:avLst/>
          </a:prstGeom>
        </p:spPr>
      </p:pic>
      <p:sp>
        <p:nvSpPr>
          <p:cNvPr id="5" name="Text 2"/>
          <p:cNvSpPr/>
          <p:nvPr/>
        </p:nvSpPr>
        <p:spPr>
          <a:xfrm>
            <a:off x="962819" y="1604367"/>
            <a:ext cx="2772172" cy="2977356"/>
          </a:xfrm>
          <a:prstGeom prst="rect">
            <a:avLst/>
          </a:prstGeom>
          <a:noFill/>
        </p:spPr>
        <p:txBody>
          <a:bodyPr wrap="square" rtlCol="0" anchor="t"/>
          <a:lstStyle/>
          <a:p>
            <a:pPr marL="0" indent="0" algn="l">
              <a:lnSpc>
                <a:spcPct val="150000"/>
              </a:lnSpc>
              <a:buNone/>
            </a:pPr>
            <a:r>
              <a:rPr lang="en-US" altLang="zh-CN" sz="1285" dirty="0">
                <a:sym typeface="+mn-ea"/>
              </a:rPr>
              <a:t>1</a:t>
            </a:r>
            <a:r>
              <a:rPr lang="zh-CN" altLang="en-US" sz="1285" dirty="0">
                <a:sym typeface="+mn-ea"/>
              </a:rPr>
              <a:t>、进行模糊搜索，最好能实现百度的效果？</a:t>
            </a:r>
            <a:endParaRPr lang="zh-CN" altLang="en-US" sz="1285" dirty="0"/>
          </a:p>
          <a:p>
            <a:pPr marL="0" indent="0" algn="l">
              <a:lnSpc>
                <a:spcPct val="150000"/>
              </a:lnSpc>
              <a:buNone/>
            </a:pPr>
            <a:r>
              <a:rPr lang="en-US" altLang="zh-CN" sz="1285" dirty="0">
                <a:sym typeface="+mn-ea"/>
              </a:rPr>
              <a:t>2</a:t>
            </a:r>
            <a:r>
              <a:rPr lang="zh-CN" altLang="en-US" sz="1285" dirty="0">
                <a:sym typeface="+mn-ea"/>
              </a:rPr>
              <a:t>、多个数据源的话，该如何做到解耦，减少接口的开发？</a:t>
            </a:r>
            <a:endParaRPr lang="en-US" sz="128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285750" y="1604328"/>
            <a:ext cx="7806690" cy="552450"/>
          </a:xfrm>
          <a:prstGeom prst="rect">
            <a:avLst/>
          </a:prstGeom>
          <a:noFill/>
        </p:spPr>
        <p:txBody>
          <a:bodyPr wrap="square" rtlCol="0" anchor="ctr"/>
          <a:lstStyle/>
          <a:p>
            <a:pPr marL="0" indent="0" algn="l">
              <a:buNone/>
            </a:pPr>
            <a:r>
              <a:rPr lang="en-US" sz="5400" b="1" dirty="0">
                <a:solidFill>
                  <a:srgbClr val="0C53D2"/>
                </a:solidFill>
                <a:latin typeface="Noto Sans SC" pitchFamily="34" charset="0"/>
                <a:ea typeface="Noto Sans SC" pitchFamily="34" charset="-122"/>
                <a:cs typeface="Noto Sans SC" pitchFamily="34" charset="-120"/>
                <a:sym typeface="+mn-ea"/>
              </a:rPr>
              <a:t>进行模糊搜索，最好能实现百度的效果？</a:t>
            </a:r>
            <a:endParaRPr lang="en-US" sz="54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962819" y="1604367"/>
            <a:ext cx="2772172" cy="2977356"/>
          </a:xfrm>
          <a:prstGeom prst="rect">
            <a:avLst/>
          </a:prstGeom>
          <a:noFill/>
        </p:spPr>
        <p:txBody>
          <a:bodyPr wrap="square" rtlCol="0" anchor="t"/>
          <a:lstStyle/>
          <a:p>
            <a:pPr marL="0" algn="l">
              <a:lnSpc>
                <a:spcPct val="150000"/>
              </a:lnSpc>
              <a:buClrTx/>
              <a:buSzTx/>
              <a:buFontTx/>
              <a:buNone/>
            </a:pP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50900" y="67405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sym typeface="+mn-ea"/>
              </a:rPr>
              <a:t>1、进行模糊搜索，最好能实现百度的效果？</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84960" y="900628"/>
            <a:ext cx="7072313" cy="3165078"/>
          </a:xfrm>
          <a:prstGeom prst="rect">
            <a:avLst/>
          </a:prstGeom>
        </p:spPr>
      </p:pic>
      <p:sp>
        <p:nvSpPr>
          <p:cNvPr id="5" name="Text 2"/>
          <p:cNvSpPr/>
          <p:nvPr/>
        </p:nvSpPr>
        <p:spPr>
          <a:xfrm>
            <a:off x="962819" y="1604367"/>
            <a:ext cx="2772172" cy="2977356"/>
          </a:xfrm>
          <a:prstGeom prst="rect">
            <a:avLst/>
          </a:prstGeom>
          <a:noFill/>
        </p:spPr>
        <p:txBody>
          <a:bodyPr wrap="square" rtlCol="0" anchor="t"/>
          <a:lstStyle/>
          <a:p>
            <a:pPr marL="0" algn="l">
              <a:lnSpc>
                <a:spcPct val="150000"/>
              </a:lnSpc>
              <a:buClrTx/>
              <a:buSzTx/>
              <a:buFontTx/>
              <a:buNone/>
            </a:pPr>
            <a:r>
              <a:rPr lang="zh-CN" altLang="en-US" sz="2000" dirty="0"/>
              <a:t>使用ElasticSearch的ik分词器，对内容进行保存的时候对其进行分词理性的分词，这样搜索出来的结果就可以近似的实现百度的效果了。</a:t>
            </a:r>
            <a:endParaRPr lang="zh-CN"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50900" y="67405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sym typeface="+mn-ea"/>
              </a:rPr>
              <a:t>1、进行模糊搜索，最好能实现百度的效果？</a:t>
            </a:r>
            <a:endParaRPr lang="en-US" sz="2660" dirty="0"/>
          </a:p>
        </p:txBody>
      </p:sp>
      <p:sp>
        <p:nvSpPr>
          <p:cNvPr id="5" name="Text 2"/>
          <p:cNvSpPr/>
          <p:nvPr/>
        </p:nvSpPr>
        <p:spPr>
          <a:xfrm>
            <a:off x="762000" y="1148715"/>
            <a:ext cx="4393565" cy="2977515"/>
          </a:xfrm>
          <a:prstGeom prst="rect">
            <a:avLst/>
          </a:prstGeom>
          <a:noFill/>
        </p:spPr>
        <p:txBody>
          <a:bodyPr wrap="square" rtlCol="0" anchor="t"/>
          <a:lstStyle/>
          <a:p>
            <a:pPr marL="0" algn="l">
              <a:lnSpc>
                <a:spcPct val="150000"/>
              </a:lnSpc>
              <a:buClrTx/>
              <a:buSzTx/>
              <a:buFontTx/>
              <a:buNone/>
            </a:pPr>
            <a:r>
              <a:rPr lang="zh-CN" altLang="en-US" sz="1200" dirty="0"/>
              <a:t>docker run -p 9200:9200 -p 9300:9300 --name elasticsearch --restart=always \</a:t>
            </a:r>
            <a:endParaRPr lang="zh-CN" altLang="en-US" sz="1200" dirty="0"/>
          </a:p>
          <a:p>
            <a:pPr marL="0" algn="l">
              <a:lnSpc>
                <a:spcPct val="150000"/>
              </a:lnSpc>
              <a:buClrTx/>
              <a:buSzTx/>
              <a:buFontTx/>
              <a:buNone/>
            </a:pPr>
            <a:r>
              <a:rPr lang="zh-CN" altLang="en-US" sz="1200" dirty="0"/>
              <a:t>-e "discovery.type=single-node" \</a:t>
            </a:r>
            <a:endParaRPr lang="zh-CN" altLang="en-US" sz="1200" dirty="0"/>
          </a:p>
          <a:p>
            <a:pPr marL="0" algn="l">
              <a:lnSpc>
                <a:spcPct val="150000"/>
              </a:lnSpc>
              <a:buClrTx/>
              <a:buSzTx/>
              <a:buFontTx/>
              <a:buNone/>
            </a:pPr>
            <a:r>
              <a:rPr lang="en-US" altLang="zh-CN" sz="1200" dirty="0"/>
              <a:t> </a:t>
            </a:r>
            <a:r>
              <a:rPr lang="zh-CN" altLang="en-US" sz="1200" dirty="0"/>
              <a:t>-v /mydata/elasticsearch/plugins:/usr/share/elasticsearch/plugins \</a:t>
            </a:r>
            <a:endParaRPr lang="zh-CN" altLang="en-US" sz="1200" dirty="0"/>
          </a:p>
          <a:p>
            <a:pPr marL="0" algn="l">
              <a:lnSpc>
                <a:spcPct val="150000"/>
              </a:lnSpc>
              <a:buClrTx/>
              <a:buSzTx/>
              <a:buFontTx/>
              <a:buNone/>
            </a:pPr>
            <a:r>
              <a:rPr lang="zh-CN" altLang="en-US" sz="1200" dirty="0"/>
              <a:t>-v /mydata/elasticsearch/data:/usr/share/elasticsearch/data \</a:t>
            </a:r>
            <a:endParaRPr lang="zh-CN" altLang="en-US" sz="1200" dirty="0"/>
          </a:p>
          <a:p>
            <a:pPr marL="0" algn="l">
              <a:lnSpc>
                <a:spcPct val="150000"/>
              </a:lnSpc>
              <a:buClrTx/>
              <a:buSzTx/>
              <a:buFontTx/>
              <a:buNone/>
            </a:pPr>
            <a:r>
              <a:rPr lang="zh-CN" altLang="en-US" sz="1200" dirty="0"/>
              <a:t>-d elasticsearch:7.8.0</a:t>
            </a:r>
            <a:endParaRPr lang="zh-CN" altLang="en-US" sz="1200" dirty="0"/>
          </a:p>
          <a:p>
            <a:pPr marL="0" algn="l">
              <a:lnSpc>
                <a:spcPct val="150000"/>
              </a:lnSpc>
              <a:buClrTx/>
              <a:buSzTx/>
              <a:buFontTx/>
              <a:buNone/>
            </a:pPr>
            <a:endParaRPr lang="zh-CN" altLang="en-US" sz="1200" dirty="0"/>
          </a:p>
          <a:p>
            <a:pPr marL="0" algn="l">
              <a:lnSpc>
                <a:spcPct val="150000"/>
              </a:lnSpc>
              <a:buClrTx/>
              <a:buSzTx/>
              <a:buFontTx/>
              <a:buNone/>
            </a:pPr>
            <a:r>
              <a:rPr lang="zh-CN" altLang="en-US" sz="1200" dirty="0"/>
              <a:t>解压过分词器后复制到插件路径并重启容器</a:t>
            </a:r>
            <a:endParaRPr lang="zh-CN" altLang="en-US" sz="1200" dirty="0"/>
          </a:p>
          <a:p>
            <a:pPr marL="0" algn="l">
              <a:lnSpc>
                <a:spcPct val="150000"/>
              </a:lnSpc>
              <a:buClrTx/>
              <a:buSzTx/>
              <a:buFontTx/>
              <a:buNone/>
            </a:pPr>
            <a:r>
              <a:rPr lang="zh-CN" altLang="en-US" sz="1200" dirty="0"/>
              <a:t>docker cp ./ik-analyzer a24eb9941759:/usr/share/elasticsearch/plugins</a:t>
            </a:r>
            <a:endParaRPr lang="zh-CN"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50900" y="67405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sym typeface="+mn-ea"/>
              </a:rPr>
              <a:t>1、进行模糊搜索，最好能实现百度的效果？</a:t>
            </a:r>
            <a:endParaRPr lang="en-US" sz="2660" b="1" dirty="0">
              <a:solidFill>
                <a:srgbClr val="0C53D2"/>
              </a:solidFill>
              <a:latin typeface="Noto Sans SC" pitchFamily="34" charset="0"/>
              <a:ea typeface="Noto Sans SC" pitchFamily="34" charset="-122"/>
              <a:cs typeface="Noto Sans SC" pitchFamily="34" charset="-120"/>
              <a:sym typeface="+mn-ea"/>
            </a:endParaRPr>
          </a:p>
          <a:p>
            <a:pPr marL="0" indent="0" algn="l">
              <a:buNone/>
            </a:pPr>
            <a:endParaRPr lang="en-US" sz="2660" b="1" dirty="0">
              <a:solidFill>
                <a:srgbClr val="0C53D2"/>
              </a:solidFill>
              <a:latin typeface="Noto Sans SC" pitchFamily="34" charset="0"/>
              <a:ea typeface="Noto Sans SC" pitchFamily="34" charset="-122"/>
              <a:cs typeface="Noto Sans SC" pitchFamily="34" charset="-120"/>
              <a:sym typeface="+mn-ea"/>
            </a:endParaRPr>
          </a:p>
          <a:p>
            <a:pPr marL="0" indent="0" algn="l">
              <a:buNone/>
            </a:pPr>
            <a:r>
              <a:rPr lang="en-US" sz="2660" b="1" dirty="0">
                <a:solidFill>
                  <a:srgbClr val="0C53D2"/>
                </a:solidFill>
                <a:latin typeface="Noto Sans SC" pitchFamily="34" charset="0"/>
                <a:ea typeface="Noto Sans SC" pitchFamily="34" charset="-122"/>
                <a:cs typeface="Noto Sans SC" pitchFamily="34" charset="-120"/>
              </a:rPr>
              <a:t>相关代码</a:t>
            </a:r>
            <a:endParaRPr lang="en-US" sz="2660" b="1" dirty="0">
              <a:solidFill>
                <a:srgbClr val="0C53D2"/>
              </a:solidFill>
              <a:latin typeface="Noto Sans SC" pitchFamily="34" charset="0"/>
              <a:ea typeface="Noto Sans SC" pitchFamily="34" charset="-122"/>
              <a:cs typeface="Noto Sans SC" pitchFamily="34" charset="-120"/>
            </a:endParaRPr>
          </a:p>
        </p:txBody>
      </p:sp>
      <p:sp>
        <p:nvSpPr>
          <p:cNvPr id="5" name="Text 2"/>
          <p:cNvSpPr/>
          <p:nvPr/>
        </p:nvSpPr>
        <p:spPr>
          <a:xfrm>
            <a:off x="3825875" y="1991995"/>
            <a:ext cx="4393565" cy="3295650"/>
          </a:xfrm>
          <a:prstGeom prst="rect">
            <a:avLst/>
          </a:prstGeom>
          <a:noFill/>
        </p:spPr>
        <p:txBody>
          <a:bodyPr wrap="square" rtlCol="0" anchor="t"/>
          <a:lstStyle/>
          <a:p>
            <a:pPr marL="0" algn="l">
              <a:lnSpc>
                <a:spcPct val="150000"/>
              </a:lnSpc>
              <a:buClrTx/>
              <a:buSzTx/>
              <a:buFontTx/>
              <a:buNone/>
            </a:pPr>
            <a:r>
              <a:rPr lang="zh-CN" altLang="en-US" sz="1200" dirty="0"/>
              <a:t>@Repository</a:t>
            </a:r>
            <a:endParaRPr lang="zh-CN" altLang="en-US" sz="1200" dirty="0"/>
          </a:p>
          <a:p>
            <a:pPr marL="0" algn="l">
              <a:lnSpc>
                <a:spcPct val="150000"/>
              </a:lnSpc>
              <a:buClrTx/>
              <a:buSzTx/>
              <a:buFontTx/>
              <a:buNone/>
            </a:pPr>
            <a:r>
              <a:rPr lang="zh-CN" altLang="en-US" sz="1200" dirty="0"/>
              <a:t>public interface ScrollingESService  extends ElasticsearchRepository&lt;</a:t>
            </a:r>
            <a:r>
              <a:rPr lang="en-US" altLang="zh-CN" sz="1200" dirty="0"/>
              <a:t>VideoInfo</a:t>
            </a:r>
            <a:r>
              <a:rPr lang="zh-CN" altLang="en-US" sz="1200" dirty="0"/>
              <a:t>ES, String&gt; {</a:t>
            </a:r>
            <a:r>
              <a:rPr lang="en-US" altLang="zh-CN" sz="1200" dirty="0"/>
              <a:t> </a:t>
            </a:r>
            <a:endParaRPr lang="en-US" altLang="zh-CN" sz="1200" dirty="0"/>
          </a:p>
          <a:p>
            <a:pPr marL="0" algn="l">
              <a:lnSpc>
                <a:spcPct val="150000"/>
              </a:lnSpc>
              <a:buClrTx/>
              <a:buSzTx/>
              <a:buFontTx/>
              <a:buNone/>
            </a:pPr>
            <a:r>
              <a:rPr lang="zh-CN" altLang="en-US" sz="1200" dirty="0"/>
              <a:t>    Page&lt;ScrollingES&gt; findByScrollingContext(String scrollingContext, Pageable pageable);</a:t>
            </a:r>
            <a:endParaRPr lang="zh-CN" altLang="en-US" sz="1200" dirty="0"/>
          </a:p>
          <a:p>
            <a:pPr marL="0" algn="l">
              <a:lnSpc>
                <a:spcPct val="150000"/>
              </a:lnSpc>
              <a:buClrTx/>
              <a:buSzTx/>
              <a:buFontTx/>
              <a:buNone/>
            </a:pPr>
            <a:r>
              <a:rPr lang="zh-CN" altLang="en-US" sz="1200" dirty="0"/>
              <a:t>    Page&lt;ScrollingES&gt; findByScrollingContextLike(String content, Pageable pageable);</a:t>
            </a:r>
            <a:endParaRPr lang="zh-CN" altLang="en-US" sz="1200" dirty="0"/>
          </a:p>
          <a:p>
            <a:pPr marL="0" algn="l">
              <a:lnSpc>
                <a:spcPct val="150000"/>
              </a:lnSpc>
              <a:buClrTx/>
              <a:buSzTx/>
              <a:buFontTx/>
              <a:buNone/>
            </a:pPr>
            <a:r>
              <a:rPr lang="zh-CN" altLang="en-US" sz="1200" dirty="0"/>
              <a:t> }</a:t>
            </a:r>
            <a:endParaRPr lang="zh-CN" altLang="en-US" sz="1200" dirty="0"/>
          </a:p>
          <a:p>
            <a:pPr marL="0" algn="l">
              <a:lnSpc>
                <a:spcPct val="150000"/>
              </a:lnSpc>
              <a:buClrTx/>
              <a:buSzTx/>
              <a:buFontTx/>
              <a:buNone/>
            </a:pPr>
            <a:endParaRPr lang="zh-CN" altLang="en-US" sz="1200" dirty="0"/>
          </a:p>
        </p:txBody>
      </p:sp>
      <p:sp>
        <p:nvSpPr>
          <p:cNvPr id="4" name="文本框 3"/>
          <p:cNvSpPr txBox="1"/>
          <p:nvPr/>
        </p:nvSpPr>
        <p:spPr>
          <a:xfrm>
            <a:off x="504190" y="1991995"/>
            <a:ext cx="3048000" cy="2322830"/>
          </a:xfrm>
          <a:prstGeom prst="rect">
            <a:avLst/>
          </a:prstGeom>
          <a:noFill/>
        </p:spPr>
        <p:txBody>
          <a:bodyPr wrap="square" rtlCol="0">
            <a:spAutoFit/>
          </a:bodyPr>
          <a:p>
            <a:pPr marL="0" algn="l">
              <a:lnSpc>
                <a:spcPct val="150000"/>
              </a:lnSpc>
              <a:buClrTx/>
              <a:buSzTx/>
              <a:buFontTx/>
              <a:buNone/>
            </a:pPr>
            <a:r>
              <a:rPr lang="zh-CN" altLang="en-US" sz="1000" dirty="0">
                <a:sym typeface="+mn-ea"/>
              </a:rPr>
              <a:t>@Data</a:t>
            </a:r>
            <a:endParaRPr lang="zh-CN" altLang="en-US" sz="1000" dirty="0"/>
          </a:p>
          <a:p>
            <a:pPr marL="0" algn="l">
              <a:lnSpc>
                <a:spcPct val="150000"/>
              </a:lnSpc>
              <a:buClrTx/>
              <a:buSzTx/>
              <a:buFontTx/>
              <a:buNone/>
            </a:pPr>
            <a:r>
              <a:rPr lang="zh-CN" altLang="en-US" sz="1000" dirty="0">
                <a:sym typeface="+mn-ea"/>
              </a:rPr>
              <a:t>@Document(indexName = "</a:t>
            </a:r>
            <a:r>
              <a:rPr lang="en-US" altLang="zh-CN" sz="1000" dirty="0">
                <a:sym typeface="+mn-ea"/>
              </a:rPr>
              <a:t>v</a:t>
            </a:r>
            <a:r>
              <a:rPr lang="en-US" altLang="zh-CN" sz="1000" dirty="0">
                <a:sym typeface="+mn-ea"/>
              </a:rPr>
              <a:t>ideoInfo</a:t>
            </a:r>
            <a:r>
              <a:rPr lang="zh-CN" altLang="en-US" sz="1000" dirty="0">
                <a:sym typeface="+mn-ea"/>
              </a:rPr>
              <a:t>")</a:t>
            </a:r>
            <a:endParaRPr lang="zh-CN" altLang="en-US" sz="1000" dirty="0"/>
          </a:p>
          <a:p>
            <a:pPr marL="0" algn="l">
              <a:lnSpc>
                <a:spcPct val="150000"/>
              </a:lnSpc>
              <a:buClrTx/>
              <a:buSzTx/>
              <a:buFontTx/>
              <a:buNone/>
            </a:pPr>
            <a:r>
              <a:rPr lang="zh-CN" altLang="en-US" sz="1000" dirty="0">
                <a:sym typeface="+mn-ea"/>
              </a:rPr>
              <a:t>public class ScrollingES implements Serializable {</a:t>
            </a:r>
            <a:endParaRPr lang="zh-CN" altLang="en-US" sz="1000" dirty="0"/>
          </a:p>
          <a:p>
            <a:pPr marL="0" algn="l">
              <a:lnSpc>
                <a:spcPct val="150000"/>
              </a:lnSpc>
              <a:buClrTx/>
              <a:buSzTx/>
              <a:buFontTx/>
              <a:buNone/>
            </a:pPr>
            <a:r>
              <a:rPr lang="zh-CN" altLang="en-US" sz="1000" dirty="0">
                <a:sym typeface="+mn-ea"/>
              </a:rPr>
              <a:t>    @Field(type = FieldType.Keyword)</a:t>
            </a:r>
            <a:endParaRPr lang="zh-CN" altLang="en-US" sz="1000" dirty="0"/>
          </a:p>
          <a:p>
            <a:pPr marL="0" algn="l">
              <a:lnSpc>
                <a:spcPct val="150000"/>
              </a:lnSpc>
              <a:buClrTx/>
              <a:buSzTx/>
              <a:buFontTx/>
              <a:buNone/>
            </a:pPr>
            <a:r>
              <a:rPr lang="zh-CN" altLang="en-US" sz="1000" dirty="0">
                <a:sym typeface="+mn-ea"/>
              </a:rPr>
              <a:t>    private Long id;</a:t>
            </a:r>
            <a:endParaRPr lang="zh-CN" altLang="en-US" sz="1000" dirty="0"/>
          </a:p>
          <a:p>
            <a:pPr marL="0" algn="l">
              <a:lnSpc>
                <a:spcPct val="150000"/>
              </a:lnSpc>
              <a:buClrTx/>
              <a:buSzTx/>
              <a:buFontTx/>
              <a:buNone/>
            </a:pPr>
            <a:r>
              <a:rPr lang="zh-CN" altLang="en-US" sz="1000" dirty="0">
                <a:sym typeface="+mn-ea"/>
              </a:rPr>
              <a:t>    @Field(type = FieldType.</a:t>
            </a:r>
            <a:r>
              <a:rPr lang="en-US" altLang="zh-CN" sz="1000" dirty="0">
                <a:sym typeface="+mn-ea"/>
              </a:rPr>
              <a:t>Text</a:t>
            </a:r>
            <a:r>
              <a:rPr lang="zh-CN" altLang="en-US" sz="1000" dirty="0">
                <a:sym typeface="+mn-ea"/>
              </a:rPr>
              <a:t>)</a:t>
            </a:r>
            <a:endParaRPr lang="zh-CN" altLang="en-US" sz="1000" dirty="0"/>
          </a:p>
          <a:p>
            <a:pPr marL="0" algn="l">
              <a:lnSpc>
                <a:spcPct val="150000"/>
              </a:lnSpc>
              <a:buClrTx/>
              <a:buSzTx/>
              <a:buFontTx/>
              <a:buNone/>
            </a:pPr>
            <a:r>
              <a:rPr lang="zh-CN" altLang="en-US" sz="1000" dirty="0">
                <a:sym typeface="+mn-ea"/>
              </a:rPr>
              <a:t>    private Long </a:t>
            </a:r>
            <a:r>
              <a:rPr lang="en-US" altLang="zh-CN" sz="1000" dirty="0">
                <a:sym typeface="+mn-ea"/>
              </a:rPr>
              <a:t>text</a:t>
            </a:r>
            <a:r>
              <a:rPr lang="zh-CN" altLang="en-US" sz="1000" dirty="0">
                <a:sym typeface="+mn-ea"/>
              </a:rPr>
              <a:t>;</a:t>
            </a:r>
            <a:endParaRPr lang="zh-CN" altLang="en-US" sz="1000" dirty="0"/>
          </a:p>
          <a:p>
            <a:pPr marL="0" algn="l">
              <a:lnSpc>
                <a:spcPct val="150000"/>
              </a:lnSpc>
              <a:buClrTx/>
              <a:buSzTx/>
              <a:buFontTx/>
              <a:buNone/>
            </a:pPr>
            <a:endParaRPr lang="zh-CN" altLang="en-US" sz="1000" dirty="0"/>
          </a:p>
          <a:p>
            <a:pPr marL="0" algn="l">
              <a:lnSpc>
                <a:spcPct val="150000"/>
              </a:lnSpc>
              <a:buClrTx/>
              <a:buSzTx/>
              <a:buFontTx/>
              <a:buNone/>
            </a:pPr>
            <a:r>
              <a:rPr lang="en-US" altLang="zh-CN" sz="1000" dirty="0">
                <a:sym typeface="+mn-ea"/>
              </a:rPr>
              <a:t>  </a:t>
            </a:r>
            <a:r>
              <a:rPr lang="zh-CN" altLang="en-US" sz="1000" dirty="0">
                <a:sym typeface="+mn-ea"/>
              </a:rPr>
              <a:t>}</a:t>
            </a:r>
            <a:endParaRPr lang="zh-CN" altLang="en-US" sz="1000" dirty="0"/>
          </a:p>
          <a:p>
            <a:endParaRPr lang="zh-CN" altLang="en-US"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50900" y="67405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sym typeface="+mn-ea"/>
              </a:rPr>
              <a:t>1、进行模糊搜索，最好能实现百度的效果？</a:t>
            </a:r>
            <a:endParaRPr lang="en-US" sz="2660" dirty="0"/>
          </a:p>
        </p:txBody>
      </p:sp>
      <p:sp>
        <p:nvSpPr>
          <p:cNvPr id="5" name="Text 2"/>
          <p:cNvSpPr/>
          <p:nvPr/>
        </p:nvSpPr>
        <p:spPr>
          <a:xfrm>
            <a:off x="762000" y="1148715"/>
            <a:ext cx="4393565" cy="2977515"/>
          </a:xfrm>
          <a:prstGeom prst="rect">
            <a:avLst/>
          </a:prstGeom>
          <a:noFill/>
        </p:spPr>
        <p:txBody>
          <a:bodyPr wrap="square" rtlCol="0" anchor="t"/>
          <a:lstStyle/>
          <a:p>
            <a:pPr marL="0" algn="l">
              <a:lnSpc>
                <a:spcPct val="150000"/>
              </a:lnSpc>
              <a:buClrTx/>
              <a:buSzTx/>
              <a:buFontTx/>
              <a:buNone/>
            </a:pPr>
            <a:endParaRPr lang="zh-CN" altLang="en-US" sz="1200" dirty="0"/>
          </a:p>
        </p:txBody>
      </p:sp>
      <p:pic>
        <p:nvPicPr>
          <p:cNvPr id="4" name="图片 3"/>
          <p:cNvPicPr>
            <a:picLocks noChangeAspect="1"/>
          </p:cNvPicPr>
          <p:nvPr/>
        </p:nvPicPr>
        <p:blipFill>
          <a:blip r:embed="rId1"/>
          <a:stretch>
            <a:fillRect/>
          </a:stretch>
        </p:blipFill>
        <p:spPr>
          <a:xfrm>
            <a:off x="2557780" y="1344295"/>
            <a:ext cx="3526790" cy="34029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566420" y="1184275"/>
            <a:ext cx="8197850" cy="2271395"/>
          </a:xfrm>
          <a:prstGeom prst="rect">
            <a:avLst/>
          </a:prstGeom>
          <a:noFill/>
        </p:spPr>
        <p:txBody>
          <a:bodyPr wrap="square" rtlCol="0" anchor="ctr"/>
          <a:lstStyle/>
          <a:p>
            <a:pPr marL="0" indent="0" algn="l">
              <a:lnSpc>
                <a:spcPct val="150000"/>
              </a:lnSpc>
              <a:buNone/>
            </a:pPr>
            <a:r>
              <a:rPr lang="en-US" sz="3600" b="1" dirty="0">
                <a:solidFill>
                  <a:srgbClr val="0C53D2"/>
                </a:solidFill>
                <a:latin typeface="Noto Sans SC" pitchFamily="34" charset="0"/>
                <a:ea typeface="Noto Sans SC" pitchFamily="34" charset="-122"/>
                <a:cs typeface="Noto Sans SC" pitchFamily="34" charset="-120"/>
                <a:sym typeface="+mn-ea"/>
              </a:rPr>
              <a:t>多个数据源的话，该如何做到解耦，减少接口的开发？</a:t>
            </a:r>
            <a:endParaRPr lang="en-US" sz="3600" b="1" dirty="0">
              <a:solidFill>
                <a:srgbClr val="0C53D2"/>
              </a:solidFill>
              <a:latin typeface="Noto Sans SC" pitchFamily="34" charset="0"/>
              <a:ea typeface="Noto Sans SC" pitchFamily="34" charset="-122"/>
              <a:cs typeface="Noto Sans SC" pitchFamily="34" charset="-12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459740" y="300990"/>
            <a:ext cx="8197850" cy="925830"/>
          </a:xfrm>
          <a:prstGeom prst="rect">
            <a:avLst/>
          </a:prstGeom>
          <a:noFill/>
        </p:spPr>
        <p:txBody>
          <a:bodyPr wrap="square" rtlCol="0" anchor="ctr"/>
          <a:lstStyle/>
          <a:p>
            <a:pPr marL="0" indent="0" algn="l">
              <a:lnSpc>
                <a:spcPct val="150000"/>
              </a:lnSpc>
              <a:buNone/>
            </a:pPr>
            <a:r>
              <a:rPr lang="en-US" sz="2660" b="1" dirty="0">
                <a:solidFill>
                  <a:srgbClr val="0C53D2"/>
                </a:solidFill>
                <a:latin typeface="Noto Sans SC" pitchFamily="34" charset="0"/>
                <a:ea typeface="Noto Sans SC" pitchFamily="34" charset="-122"/>
                <a:cs typeface="Noto Sans SC" pitchFamily="34" charset="-120"/>
                <a:sym typeface="+mn-ea"/>
              </a:rPr>
              <a:t>2、</a:t>
            </a:r>
            <a:r>
              <a:rPr lang="en-US" sz="2660" b="1" dirty="0">
                <a:solidFill>
                  <a:srgbClr val="0C53D2"/>
                </a:solidFill>
                <a:latin typeface="Noto Sans SC" pitchFamily="34" charset="0"/>
                <a:ea typeface="Noto Sans SC" pitchFamily="34" charset="-122"/>
                <a:cs typeface="Noto Sans SC" pitchFamily="34" charset="-120"/>
                <a:sym typeface="+mn-ea"/>
              </a:rPr>
              <a:t>多个数据源的话，该如何做到解耦，减少接口的开发？</a:t>
            </a:r>
            <a:endParaRPr lang="en-US" sz="2660" dirty="0"/>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r>
              <a:rPr lang="zh-CN" altLang="en-US" sz="1200" dirty="0"/>
              <a:t>门面模式（Facade Pattern）：门面模式提供了一个统一的接口，用于访问子系统中的一群接口。通过引入门面类，客户端可以通过简单的接口来访问复杂的子系统，而不需要了解子系统的具体实现细节。</a:t>
            </a:r>
            <a:endParaRPr lang="zh-CN" altLang="en-US" sz="1200" dirty="0"/>
          </a:p>
          <a:p>
            <a:pPr marL="0" algn="l">
              <a:lnSpc>
                <a:spcPct val="150000"/>
              </a:lnSpc>
              <a:buClrTx/>
              <a:buSzTx/>
              <a:buFontTx/>
              <a:buNone/>
            </a:pPr>
            <a:endParaRPr lang="zh-CN" altLang="en-US" sz="1200" dirty="0"/>
          </a:p>
          <a:p>
            <a:pPr marL="0" algn="l">
              <a:lnSpc>
                <a:spcPct val="150000"/>
              </a:lnSpc>
              <a:buClrTx/>
              <a:buSzTx/>
              <a:buFontTx/>
              <a:buNone/>
            </a:pPr>
            <a:r>
              <a:rPr lang="zh-CN" altLang="en-US" sz="1200" dirty="0"/>
              <a:t>适配器模式（Adapter Pattern）：它使得原本由于接口不兼容而不能一起工作的类可以协同工作。适配器模式通过将一个类的接口转换成客户端所期待的另一个接口，使得那些原本接口不兼容的类能够一起工作。</a:t>
            </a:r>
            <a:endParaRPr lang="zh-CN" altLang="en-US" sz="1200" dirty="0"/>
          </a:p>
          <a:p>
            <a:pPr marL="0" algn="l">
              <a:lnSpc>
                <a:spcPct val="150000"/>
              </a:lnSpc>
              <a:buClrTx/>
              <a:buSzTx/>
              <a:buFontTx/>
              <a:buNone/>
            </a:pPr>
            <a:endParaRPr lang="zh-CN" altLang="en-US" sz="1200" dirty="0"/>
          </a:p>
          <a:p>
            <a:pPr marL="0" algn="l">
              <a:lnSpc>
                <a:spcPct val="150000"/>
              </a:lnSpc>
              <a:buClrTx/>
              <a:buSzTx/>
              <a:buFontTx/>
              <a:buNone/>
            </a:pPr>
            <a:r>
              <a:rPr lang="zh-CN" altLang="en-US" sz="1200" dirty="0"/>
              <a:t>享元模式（Flyweight Pattern）：享元模式旨在通过共享对象来最小化内存使用和提高性能。它通过共享大量细粒度的对象来减少内存消耗。享元模式通常在需要大量相似对象的场景下使用，通过共享相同的状态来减少对象数量。</a:t>
            </a:r>
            <a:endParaRPr lang="zh-CN" altLang="en-US" sz="1200" dirty="0"/>
          </a:p>
          <a:p>
            <a:pPr marL="0" algn="l">
              <a:lnSpc>
                <a:spcPct val="150000"/>
              </a:lnSpc>
              <a:buClrTx/>
              <a:buSzTx/>
              <a:buFontTx/>
              <a:buNone/>
            </a:pPr>
            <a:endParaRPr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77075" y="1471613"/>
            <a:ext cx="1452563" cy="1243013"/>
          </a:xfrm>
          <a:prstGeom prst="rect">
            <a:avLst/>
          </a:prstGeom>
          <a:noFill/>
        </p:spPr>
        <p:txBody>
          <a:bodyPr wrap="square" rtlCol="0" anchor="ctr"/>
          <a:lstStyle/>
          <a:p>
            <a:pPr marL="0" indent="0" algn="r">
              <a:buNone/>
            </a:pPr>
            <a:r>
              <a:rPr lang="en-US" sz="5760" b="1" dirty="0">
                <a:solidFill>
                  <a:srgbClr val="FFFFF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3519488" y="2528888"/>
            <a:ext cx="5101590" cy="890587"/>
          </a:xfrm>
          <a:prstGeom prst="rect">
            <a:avLst/>
          </a:prstGeom>
          <a:noFill/>
        </p:spPr>
        <p:txBody>
          <a:bodyPr wrap="square" rtlCol="0" anchor="t"/>
          <a:lstStyle/>
          <a:p>
            <a:pPr marL="0" indent="0" algn="r">
              <a:buNone/>
            </a:pPr>
            <a:r>
              <a:rPr lang="en-US" sz="3500" b="1" dirty="0">
                <a:solidFill>
                  <a:srgbClr val="FFFFFF"/>
                </a:solidFill>
                <a:latin typeface="Noto Sans SC" pitchFamily="34" charset="0"/>
                <a:ea typeface="Noto Sans SC" pitchFamily="34" charset="-122"/>
                <a:cs typeface="Noto Sans SC" pitchFamily="34" charset="-120"/>
              </a:rPr>
              <a:t>相关技术介绍</a:t>
            </a:r>
            <a:endParaRPr lang="en-US" sz="35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370840" y="716280"/>
            <a:ext cx="8197850" cy="925830"/>
          </a:xfrm>
          <a:prstGeom prst="rect">
            <a:avLst/>
          </a:prstGeom>
          <a:noFill/>
        </p:spPr>
        <p:txBody>
          <a:bodyPr wrap="square" rtlCol="0" anchor="ctr"/>
          <a:lstStyle/>
          <a:p>
            <a:pPr marL="0" indent="0" algn="l">
              <a:lnSpc>
                <a:spcPct val="150000"/>
              </a:lnSpc>
              <a:buNone/>
            </a:pPr>
            <a:r>
              <a:rPr lang="en-US" sz="2660" b="1" dirty="0">
                <a:solidFill>
                  <a:srgbClr val="0C53D2"/>
                </a:solidFill>
                <a:latin typeface="Noto Sans SC" pitchFamily="34" charset="0"/>
                <a:ea typeface="Noto Sans SC" pitchFamily="34" charset="-122"/>
                <a:cs typeface="Noto Sans SC" pitchFamily="34" charset="-120"/>
                <a:sym typeface="+mn-ea"/>
              </a:rPr>
              <a:t>2、</a:t>
            </a:r>
            <a:r>
              <a:rPr lang="en-US" sz="2660" b="1" dirty="0">
                <a:solidFill>
                  <a:srgbClr val="0C53D2"/>
                </a:solidFill>
                <a:latin typeface="Noto Sans SC" pitchFamily="34" charset="0"/>
                <a:ea typeface="Noto Sans SC" pitchFamily="34" charset="-122"/>
                <a:cs typeface="Noto Sans SC" pitchFamily="34" charset="-120"/>
                <a:sym typeface="+mn-ea"/>
              </a:rPr>
              <a:t>多个数据源的话，该如何做到解耦，减少接口的开发？</a:t>
            </a:r>
            <a:endParaRPr lang="en-US" sz="266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zh-CN" altLang="en-US" sz="2660" dirty="0"/>
              <a:t>代码展示</a:t>
            </a:r>
            <a:endParaRPr lang="en-US" sz="2660" dirty="0"/>
          </a:p>
          <a:p>
            <a:pPr marL="0" indent="0" algn="l">
              <a:lnSpc>
                <a:spcPct val="150000"/>
              </a:lnSpc>
              <a:buNone/>
            </a:pPr>
            <a:endParaRPr lang="en-US" sz="2660" dirty="0"/>
          </a:p>
        </p:txBody>
      </p:sp>
      <p:pic>
        <p:nvPicPr>
          <p:cNvPr id="4" name="图片 3"/>
          <p:cNvPicPr>
            <a:picLocks noChangeAspect="1"/>
          </p:cNvPicPr>
          <p:nvPr/>
        </p:nvPicPr>
        <p:blipFill>
          <a:blip r:embed="rId1"/>
          <a:stretch>
            <a:fillRect/>
          </a:stretch>
        </p:blipFill>
        <p:spPr>
          <a:xfrm>
            <a:off x="3950335" y="1776095"/>
            <a:ext cx="5136515" cy="3350895"/>
          </a:xfrm>
          <a:prstGeom prst="rect">
            <a:avLst/>
          </a:prstGeom>
        </p:spPr>
      </p:pic>
      <p:pic>
        <p:nvPicPr>
          <p:cNvPr id="6" name="图片 5"/>
          <p:cNvPicPr>
            <a:picLocks noChangeAspect="1"/>
          </p:cNvPicPr>
          <p:nvPr/>
        </p:nvPicPr>
        <p:blipFill>
          <a:blip r:embed="rId2"/>
          <a:stretch>
            <a:fillRect/>
          </a:stretch>
        </p:blipFill>
        <p:spPr>
          <a:xfrm>
            <a:off x="262255" y="1776095"/>
            <a:ext cx="3688080" cy="24745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762000" y="1927225"/>
            <a:ext cx="8197850" cy="925830"/>
          </a:xfrm>
          <a:prstGeom prst="rect">
            <a:avLst/>
          </a:prstGeom>
          <a:noFill/>
        </p:spPr>
        <p:txBody>
          <a:bodyPr wrap="square" rtlCol="0" anchor="ctr"/>
          <a:lstStyle/>
          <a:p>
            <a:pPr marL="0" indent="0" algn="l">
              <a:lnSpc>
                <a:spcPct val="150000"/>
              </a:lnSpc>
              <a:buNone/>
            </a:pPr>
            <a:r>
              <a:rPr lang="en-US" sz="4800" b="1" dirty="0">
                <a:solidFill>
                  <a:srgbClr val="0C53D2"/>
                </a:solidFill>
                <a:latin typeface="Noto Sans SC" pitchFamily="34" charset="0"/>
                <a:ea typeface="Noto Sans SC" pitchFamily="34" charset="-122"/>
                <a:cs typeface="Noto Sans SC" pitchFamily="34" charset="-120"/>
                <a:sym typeface="+mn-ea"/>
              </a:rPr>
              <a:t>如何实现弹幕效果？</a:t>
            </a:r>
            <a:endParaRPr lang="en-US" altLang="en-US" sz="48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en-US" sz="2660" b="1" dirty="0">
                <a:solidFill>
                  <a:srgbClr val="0C53D2"/>
                </a:solidFill>
                <a:latin typeface="Noto Sans SC" pitchFamily="34" charset="0"/>
                <a:ea typeface="Noto Sans SC" pitchFamily="34" charset="-122"/>
                <a:cs typeface="Noto Sans SC" pitchFamily="34" charset="-120"/>
                <a:sym typeface="+mn-ea"/>
              </a:rPr>
              <a:t>1</a:t>
            </a:r>
            <a:r>
              <a:rPr lang="zh-CN" altLang="en-US" sz="2660" b="1" dirty="0">
                <a:solidFill>
                  <a:srgbClr val="0C53D2"/>
                </a:solidFill>
                <a:latin typeface="Noto Sans SC" pitchFamily="34" charset="0"/>
                <a:ea typeface="Noto Sans SC" pitchFamily="34" charset="-122"/>
                <a:cs typeface="Noto Sans SC" pitchFamily="34" charset="-120"/>
                <a:sym typeface="+mn-ea"/>
              </a:rPr>
              <a:t>、</a:t>
            </a:r>
            <a:r>
              <a:rPr lang="en-US" sz="2660" b="1" dirty="0">
                <a:solidFill>
                  <a:srgbClr val="0C53D2"/>
                </a:solidFill>
                <a:latin typeface="Noto Sans SC" pitchFamily="34" charset="0"/>
                <a:ea typeface="Noto Sans SC" pitchFamily="34" charset="-122"/>
                <a:cs typeface="Noto Sans SC" pitchFamily="34" charset="-120"/>
                <a:sym typeface="+mn-ea"/>
              </a:rPr>
              <a:t>如何实现弹幕效果？</a:t>
            </a:r>
            <a:endParaRPr lang="en-US" sz="266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相关代码如下：</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pic>
        <p:nvPicPr>
          <p:cNvPr id="4" name="图片 3"/>
          <p:cNvPicPr>
            <a:picLocks noChangeAspect="1"/>
          </p:cNvPicPr>
          <p:nvPr/>
        </p:nvPicPr>
        <p:blipFill>
          <a:blip r:embed="rId1"/>
          <a:stretch>
            <a:fillRect/>
          </a:stretch>
        </p:blipFill>
        <p:spPr>
          <a:xfrm>
            <a:off x="787400" y="1294765"/>
            <a:ext cx="4566920" cy="1276985"/>
          </a:xfrm>
          <a:prstGeom prst="rect">
            <a:avLst/>
          </a:prstGeom>
        </p:spPr>
      </p:pic>
      <p:pic>
        <p:nvPicPr>
          <p:cNvPr id="6" name="图片 5"/>
          <p:cNvPicPr>
            <a:picLocks noChangeAspect="1"/>
          </p:cNvPicPr>
          <p:nvPr/>
        </p:nvPicPr>
        <p:blipFill>
          <a:blip r:embed="rId2"/>
          <a:stretch>
            <a:fillRect/>
          </a:stretch>
        </p:blipFill>
        <p:spPr>
          <a:xfrm>
            <a:off x="762000" y="2759075"/>
            <a:ext cx="3790950" cy="2228850"/>
          </a:xfrm>
          <a:prstGeom prst="rect">
            <a:avLst/>
          </a:prstGeom>
        </p:spPr>
      </p:pic>
      <p:pic>
        <p:nvPicPr>
          <p:cNvPr id="7" name="图片 6"/>
          <p:cNvPicPr>
            <a:picLocks noChangeAspect="1"/>
          </p:cNvPicPr>
          <p:nvPr/>
        </p:nvPicPr>
        <p:blipFill>
          <a:blip r:embed="rId3"/>
          <a:stretch>
            <a:fillRect/>
          </a:stretch>
        </p:blipFill>
        <p:spPr>
          <a:xfrm>
            <a:off x="4806315" y="3037205"/>
            <a:ext cx="4006850" cy="13017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en-US" sz="2660" b="1" dirty="0">
                <a:solidFill>
                  <a:srgbClr val="0C53D2"/>
                </a:solidFill>
                <a:latin typeface="Noto Sans SC" pitchFamily="34" charset="0"/>
                <a:ea typeface="Noto Sans SC" pitchFamily="34" charset="-122"/>
                <a:cs typeface="Noto Sans SC" pitchFamily="34" charset="-120"/>
                <a:sym typeface="+mn-ea"/>
              </a:rPr>
              <a:t>1</a:t>
            </a:r>
            <a:r>
              <a:rPr lang="zh-CN" altLang="en-US" sz="2660" b="1" dirty="0">
                <a:solidFill>
                  <a:srgbClr val="0C53D2"/>
                </a:solidFill>
                <a:latin typeface="Noto Sans SC" pitchFamily="34" charset="0"/>
                <a:ea typeface="Noto Sans SC" pitchFamily="34" charset="-122"/>
                <a:cs typeface="Noto Sans SC" pitchFamily="34" charset="-120"/>
                <a:sym typeface="+mn-ea"/>
              </a:rPr>
              <a:t>、</a:t>
            </a:r>
            <a:r>
              <a:rPr lang="en-US" sz="2660" b="1" dirty="0">
                <a:solidFill>
                  <a:srgbClr val="0C53D2"/>
                </a:solidFill>
                <a:latin typeface="Noto Sans SC" pitchFamily="34" charset="0"/>
                <a:ea typeface="Noto Sans SC" pitchFamily="34" charset="-122"/>
                <a:cs typeface="Noto Sans SC" pitchFamily="34" charset="-120"/>
                <a:sym typeface="+mn-ea"/>
              </a:rPr>
              <a:t>如何实现弹幕效果？</a:t>
            </a:r>
            <a:endParaRPr lang="en-US" sz="266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实现效果如下：</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pic>
        <p:nvPicPr>
          <p:cNvPr id="8" name="图片 7"/>
          <p:cNvPicPr>
            <a:picLocks noChangeAspect="1"/>
          </p:cNvPicPr>
          <p:nvPr/>
        </p:nvPicPr>
        <p:blipFill>
          <a:blip r:embed="rId1"/>
          <a:stretch>
            <a:fillRect/>
          </a:stretch>
        </p:blipFill>
        <p:spPr>
          <a:xfrm>
            <a:off x="132715" y="1565275"/>
            <a:ext cx="8680450" cy="26523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818515" y="2007235"/>
            <a:ext cx="8197850" cy="925830"/>
          </a:xfrm>
          <a:prstGeom prst="rect">
            <a:avLst/>
          </a:prstGeom>
          <a:noFill/>
        </p:spPr>
        <p:txBody>
          <a:bodyPr wrap="square" rtlCol="0" anchor="ctr"/>
          <a:lstStyle/>
          <a:p>
            <a:pPr marL="0" indent="0" algn="l">
              <a:lnSpc>
                <a:spcPct val="150000"/>
              </a:lnSpc>
              <a:buNone/>
            </a:pPr>
            <a:r>
              <a:rPr lang="zh-CN" altLang="en-US" sz="4000" b="1" dirty="0">
                <a:solidFill>
                  <a:srgbClr val="0C53D2"/>
                </a:solidFill>
                <a:latin typeface="Noto Sans SC" pitchFamily="34" charset="0"/>
                <a:ea typeface="Noto Sans SC" pitchFamily="34" charset="-122"/>
                <a:cs typeface="Noto Sans SC" pitchFamily="34" charset="-120"/>
                <a:sym typeface="+mn-ea"/>
              </a:rPr>
              <a:t>怎样让你的弹幕让所有人都看到，而且还是实时的看到？</a:t>
            </a:r>
            <a:endParaRPr lang="zh-CN" altLang="en-US" sz="40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pic>
        <p:nvPicPr>
          <p:cNvPr id="7" name="图片 6"/>
          <p:cNvPicPr>
            <a:picLocks noChangeAspect="1"/>
          </p:cNvPicPr>
          <p:nvPr/>
        </p:nvPicPr>
        <p:blipFill>
          <a:blip r:embed="rId1"/>
          <a:stretch>
            <a:fillRect/>
          </a:stretch>
        </p:blipFill>
        <p:spPr>
          <a:xfrm>
            <a:off x="4064635" y="333375"/>
            <a:ext cx="3524250" cy="4476750"/>
          </a:xfrm>
          <a:prstGeom prst="rect">
            <a:avLst/>
          </a:prstGeom>
        </p:spPr>
      </p:pic>
      <p:sp>
        <p:nvSpPr>
          <p:cNvPr id="8" name="文本框 7"/>
          <p:cNvSpPr txBox="1"/>
          <p:nvPr/>
        </p:nvSpPr>
        <p:spPr>
          <a:xfrm>
            <a:off x="335280" y="467995"/>
            <a:ext cx="4572000" cy="1938020"/>
          </a:xfrm>
          <a:prstGeom prst="rect">
            <a:avLst/>
          </a:prstGeom>
          <a:noFill/>
        </p:spPr>
        <p:txBody>
          <a:bodyPr wrap="square" rtlCol="0" anchor="t">
            <a:spAutoFit/>
          </a:bodyPr>
          <a:p>
            <a:pPr marL="0" indent="0" algn="l">
              <a:lnSpc>
                <a:spcPct val="150000"/>
              </a:lnSpc>
              <a:buNone/>
            </a:pPr>
            <a:r>
              <a:rPr lang="zh-CN" altLang="en-US" sz="4000" b="1" dirty="0">
                <a:solidFill>
                  <a:srgbClr val="0C53D2"/>
                </a:solidFill>
                <a:latin typeface="Noto Sans SC" pitchFamily="34" charset="0"/>
                <a:ea typeface="Noto Sans SC" pitchFamily="34" charset="-122"/>
                <a:cs typeface="Noto Sans SC" pitchFamily="34" charset="-120"/>
                <a:sym typeface="+mn-ea"/>
              </a:rPr>
              <a:t>使用</a:t>
            </a:r>
            <a:endParaRPr lang="zh-CN" altLang="en-US" sz="400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en-US" altLang="zh-CN" sz="4000" b="1" dirty="0">
                <a:solidFill>
                  <a:srgbClr val="0C53D2"/>
                </a:solidFill>
                <a:latin typeface="Noto Sans SC" pitchFamily="34" charset="0"/>
                <a:ea typeface="Noto Sans SC" pitchFamily="34" charset="-122"/>
                <a:cs typeface="Noto Sans SC" pitchFamily="34" charset="-120"/>
                <a:sym typeface="+mn-ea"/>
              </a:rPr>
              <a:t>webSocket</a:t>
            </a:r>
            <a:endParaRPr lang="en-US" altLang="zh-CN" sz="4000" b="1" dirty="0">
              <a:solidFill>
                <a:srgbClr val="0C53D2"/>
              </a:solidFill>
              <a:latin typeface="Noto Sans SC" pitchFamily="34" charset="0"/>
              <a:ea typeface="Noto Sans SC" pitchFamily="34" charset="-122"/>
              <a:cs typeface="Noto Sans SC" pitchFamily="34" charset="-12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怎样让你的弹幕让所有人都看到，而且还是实时的看到？</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8" name="文本框 7"/>
          <p:cNvSpPr txBox="1"/>
          <p:nvPr/>
        </p:nvSpPr>
        <p:spPr>
          <a:xfrm>
            <a:off x="344170" y="1202690"/>
            <a:ext cx="7740015" cy="3322955"/>
          </a:xfrm>
          <a:prstGeom prst="rect">
            <a:avLst/>
          </a:prstGeom>
          <a:noFill/>
        </p:spPr>
        <p:txBody>
          <a:bodyPr wrap="square" rtlCol="0">
            <a:spAutoFit/>
          </a:bodyPr>
          <a:p>
            <a:r>
              <a:rPr lang="zh-CN" altLang="en-US" sz="1400">
                <a:sym typeface="+mn-ea"/>
              </a:rPr>
              <a:t>创建一个共享池，用来存储观看当前视频的</a:t>
            </a:r>
            <a:endParaRPr lang="zh-CN" altLang="en-US" sz="1400"/>
          </a:p>
          <a:p>
            <a:r>
              <a:rPr lang="zh-CN" altLang="en-US" sz="1400"/>
              <a:t>private static HashMap&lt;String, List&lt;Session&gt;&gt; currentMap</a:t>
            </a:r>
            <a:endParaRPr lang="zh-CN" altLang="en-US" sz="1400"/>
          </a:p>
          <a:p>
            <a:r>
              <a:rPr lang="zh-CN" altLang="en-US" sz="1400"/>
              <a:t>            = new HashMap();</a:t>
            </a:r>
            <a:endParaRPr lang="zh-CN" altLang="en-US" sz="1400"/>
          </a:p>
          <a:p>
            <a:r>
              <a:rPr lang="zh-CN" altLang="en-US" sz="1400"/>
              <a:t>遍历所有在线用户，给他们发送弹幕</a:t>
            </a:r>
            <a:endParaRPr lang="zh-CN" altLang="en-US" sz="1400"/>
          </a:p>
          <a:p>
            <a:r>
              <a:rPr lang="zh-CN" altLang="en-US" sz="1400"/>
              <a:t>        List&lt;Session&gt; currentList = currentMap.get(String.valueOf(scrolling.getVideoId()));</a:t>
            </a:r>
            <a:endParaRPr lang="zh-CN" altLang="en-US" sz="1400"/>
          </a:p>
          <a:p>
            <a:r>
              <a:rPr lang="zh-CN" altLang="en-US" sz="1400"/>
              <a:t>        if (currentList != null) {</a:t>
            </a:r>
            <a:endParaRPr lang="zh-CN" altLang="en-US" sz="1400"/>
          </a:p>
          <a:p>
            <a:r>
              <a:rPr lang="zh-CN" altLang="en-US" sz="1400"/>
              <a:t>            for (int i = 0; i &lt; currentList.size(); i++) {</a:t>
            </a:r>
            <a:endParaRPr lang="zh-CN" altLang="en-US" sz="1400"/>
          </a:p>
          <a:p>
            <a:r>
              <a:rPr lang="zh-CN" altLang="en-US" sz="1400"/>
              <a:t>                try {</a:t>
            </a:r>
            <a:endParaRPr lang="zh-CN" altLang="en-US" sz="1400"/>
          </a:p>
          <a:p>
            <a:r>
              <a:rPr lang="zh-CN" altLang="en-US" sz="1400"/>
              <a:t>                    Session toSession = currentList.get(i);</a:t>
            </a:r>
            <a:endParaRPr lang="zh-CN" altLang="en-US" sz="1400"/>
          </a:p>
          <a:p>
            <a:r>
              <a:rPr lang="zh-CN" altLang="en-US" sz="1400"/>
              <a:t>                    String scrollingJsonStr = JSONUtil.toJsonStr(scrolling);</a:t>
            </a:r>
            <a:endParaRPr lang="zh-CN" altLang="en-US" sz="1400"/>
          </a:p>
          <a:p>
            <a:r>
              <a:rPr lang="zh-CN" altLang="en-US" sz="1400"/>
              <a:t>                    toSession.getBasicRemote().sendText(scrollingJsonStr);</a:t>
            </a:r>
            <a:endParaRPr lang="zh-CN" altLang="en-US" sz="1400"/>
          </a:p>
          <a:p>
            <a:r>
              <a:rPr lang="zh-CN" altLang="en-US" sz="1400"/>
              <a:t>                    log.info("发给 sessionID {},value:{}", toSession.getId(), scrolling.getScrollingContext());</a:t>
            </a:r>
            <a:endParaRPr lang="zh-CN" altLang="en-US" sz="1400"/>
          </a:p>
          <a:p>
            <a:r>
              <a:rPr lang="zh-CN" altLang="en-US" sz="1400"/>
              <a:t>                } catch (Exception e) {</a:t>
            </a:r>
            <a:endParaRPr lang="zh-CN" altLang="en-US" sz="1400"/>
          </a:p>
          <a:p>
            <a:r>
              <a:rPr lang="zh-CN" altLang="en-US" sz="1400"/>
              <a:t>                    throw new BusinessException(ErrorCode.OPERATION_ERROR, "弹幕发送失败");</a:t>
            </a:r>
            <a:endParaRPr lang="zh-CN" altLang="en-US" sz="1400"/>
          </a:p>
          <a:p>
            <a:r>
              <a:rPr lang="en-US" altLang="zh-CN" sz="1400"/>
              <a:t> </a:t>
            </a:r>
            <a:endParaRPr lang="en-US"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664210"/>
            <a:ext cx="8197850" cy="925830"/>
          </a:xfrm>
          <a:prstGeom prst="rect">
            <a:avLst/>
          </a:prstGeom>
          <a:noFill/>
        </p:spPr>
        <p:txBody>
          <a:bodyPr wrap="square" rtlCol="0" anchor="ctr"/>
          <a:lstStyle/>
          <a:p>
            <a:pPr marL="0" indent="0" algn="l">
              <a:lnSpc>
                <a:spcPct val="150000"/>
              </a:lnSpc>
              <a:buNone/>
            </a:pPr>
            <a:r>
              <a:rPr lang="zh-CN" altLang="en-US" sz="3200" b="1" dirty="0">
                <a:solidFill>
                  <a:srgbClr val="0C53D2"/>
                </a:solidFill>
                <a:latin typeface="Noto Sans SC" pitchFamily="34" charset="0"/>
                <a:ea typeface="Noto Sans SC" pitchFamily="34" charset="-122"/>
                <a:cs typeface="Noto Sans SC" pitchFamily="34" charset="-120"/>
                <a:sym typeface="+mn-ea"/>
              </a:rPr>
              <a:t>怎样让你的弹幕让所有人都看到，而且还是实时的看到？</a:t>
            </a:r>
            <a:endParaRPr lang="zh-CN" altLang="en-US" sz="320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zh-CN" altLang="en-US" sz="3200" b="1" dirty="0">
                <a:solidFill>
                  <a:srgbClr val="0C53D2"/>
                </a:solidFill>
                <a:latin typeface="Noto Sans SC" pitchFamily="34" charset="0"/>
                <a:ea typeface="Noto Sans SC" pitchFamily="34" charset="-122"/>
                <a:cs typeface="Noto Sans SC" pitchFamily="34" charset="-120"/>
                <a:sym typeface="+mn-ea"/>
              </a:rPr>
              <a:t>这里有些比较奇怪的</a:t>
            </a:r>
            <a:r>
              <a:rPr lang="en-US" altLang="zh-CN" sz="3200" b="1" dirty="0">
                <a:solidFill>
                  <a:srgbClr val="0C53D2"/>
                </a:solidFill>
                <a:latin typeface="Noto Sans SC" pitchFamily="34" charset="0"/>
                <a:ea typeface="Noto Sans SC" pitchFamily="34" charset="-122"/>
                <a:cs typeface="Noto Sans SC" pitchFamily="34" charset="-120"/>
                <a:sym typeface="+mn-ea"/>
              </a:rPr>
              <a:t>bug</a:t>
            </a:r>
            <a:r>
              <a:rPr lang="zh-CN" altLang="en-US" sz="3200" b="1" dirty="0">
                <a:solidFill>
                  <a:srgbClr val="0C53D2"/>
                </a:solidFill>
                <a:latin typeface="Noto Sans SC" pitchFamily="34" charset="0"/>
                <a:ea typeface="Noto Sans SC" pitchFamily="34" charset="-122"/>
                <a:cs typeface="Noto Sans SC" pitchFamily="34" charset="-120"/>
                <a:sym typeface="+mn-ea"/>
              </a:rPr>
              <a:t>以及解决办法</a:t>
            </a:r>
            <a:endParaRPr lang="zh-CN" altLang="en-US" sz="32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8" name="文本框 7"/>
          <p:cNvSpPr txBox="1"/>
          <p:nvPr/>
        </p:nvSpPr>
        <p:spPr>
          <a:xfrm>
            <a:off x="511810" y="2466975"/>
            <a:ext cx="7740015" cy="2676525"/>
          </a:xfrm>
          <a:prstGeom prst="rect">
            <a:avLst/>
          </a:prstGeom>
          <a:noFill/>
        </p:spPr>
        <p:txBody>
          <a:bodyPr wrap="square" rtlCol="0">
            <a:spAutoFit/>
          </a:bodyPr>
          <a:p>
            <a:r>
              <a:rPr lang="zh-CN" altLang="en-US" sz="2800" b="1"/>
              <a:t>上面是有诸多的坑需要踩，最主要的解决办法就是加锁，尤其是在添加用户信息的时候必须加锁，因为在会话关闭的地方</a:t>
            </a:r>
            <a:r>
              <a:rPr lang="en-US" altLang="zh-CN" sz="2800" b="1"/>
              <a:t>@OnClose</a:t>
            </a:r>
            <a:r>
              <a:rPr lang="zh-CN" altLang="en-US" sz="2800" b="1"/>
              <a:t>这里，获取到当前视频，并删除当前视频退出去的用户时，如果在多线程的情况下不加锁，非常容易出现覆盖的现象。</a:t>
            </a:r>
            <a:endParaRPr lang="zh-CN" altLang="en-US" sz="2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1600" b="1" dirty="0">
                <a:solidFill>
                  <a:srgbClr val="0C53D2"/>
                </a:solidFill>
                <a:latin typeface="Noto Sans SC" pitchFamily="34" charset="0"/>
                <a:ea typeface="Noto Sans SC" pitchFamily="34" charset="-122"/>
                <a:cs typeface="Noto Sans SC" pitchFamily="34" charset="-120"/>
                <a:sym typeface="+mn-ea"/>
              </a:rPr>
              <a:t>怎样让你的弹幕让所有人都看到，而且还是实时的看到？</a:t>
            </a:r>
            <a:endParaRPr lang="zh-CN" altLang="en-US" sz="1600" b="1" dirty="0">
              <a:solidFill>
                <a:srgbClr val="0C53D2"/>
              </a:solidFill>
              <a:latin typeface="Noto Sans SC" pitchFamily="34" charset="0"/>
              <a:ea typeface="Noto Sans SC" pitchFamily="34" charset="-122"/>
              <a:cs typeface="Noto Sans SC" pitchFamily="34" charset="-120"/>
              <a:sym typeface="+mn-ea"/>
            </a:endParaRPr>
          </a:p>
          <a:p>
            <a:pPr marL="0" indent="0" algn="l">
              <a:lnSpc>
                <a:spcPct val="150000"/>
              </a:lnSpc>
              <a:buNone/>
            </a:pPr>
            <a:r>
              <a:rPr lang="zh-CN" altLang="en-US" sz="1600" b="1" dirty="0">
                <a:solidFill>
                  <a:srgbClr val="0C53D2"/>
                </a:solidFill>
                <a:latin typeface="Noto Sans SC" pitchFamily="34" charset="0"/>
                <a:ea typeface="Noto Sans SC" pitchFamily="34" charset="-122"/>
                <a:cs typeface="Noto Sans SC" pitchFamily="34" charset="-120"/>
                <a:sym typeface="+mn-ea"/>
              </a:rPr>
              <a:t>这里有些比较奇怪的</a:t>
            </a:r>
            <a:r>
              <a:rPr lang="en-US" altLang="zh-CN" sz="1600" b="1" dirty="0">
                <a:solidFill>
                  <a:srgbClr val="0C53D2"/>
                </a:solidFill>
                <a:latin typeface="Noto Sans SC" pitchFamily="34" charset="0"/>
                <a:ea typeface="Noto Sans SC" pitchFamily="34" charset="-122"/>
                <a:cs typeface="Noto Sans SC" pitchFamily="34" charset="-120"/>
                <a:sym typeface="+mn-ea"/>
              </a:rPr>
              <a:t>bug</a:t>
            </a:r>
            <a:r>
              <a:rPr lang="zh-CN" altLang="en-US" sz="1600" b="1" dirty="0">
                <a:solidFill>
                  <a:srgbClr val="0C53D2"/>
                </a:solidFill>
                <a:latin typeface="Noto Sans SC" pitchFamily="34" charset="0"/>
                <a:ea typeface="Noto Sans SC" pitchFamily="34" charset="-122"/>
                <a:cs typeface="Noto Sans SC" pitchFamily="34" charset="-120"/>
                <a:sym typeface="+mn-ea"/>
              </a:rPr>
              <a:t>以及解决办法</a:t>
            </a:r>
            <a:endParaRPr lang="zh-CN" altLang="en-US" sz="16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370840" y="2426970"/>
            <a:ext cx="7740015" cy="2105025"/>
          </a:xfrm>
          <a:prstGeom prst="rect">
            <a:avLst/>
          </a:prstGeom>
          <a:noFill/>
        </p:spPr>
        <p:txBody>
          <a:bodyPr wrap="square" rtlCol="0">
            <a:noAutofit/>
          </a:bodyPr>
          <a:p>
            <a:r>
              <a:rPr lang="zh-CN" altLang="en-US" sz="1600" b="1">
                <a:sym typeface="+mn-ea"/>
              </a:rPr>
              <a:t>List&lt;Session&gt; currentList = currentMap.get(String.valueOf(scrolling.getVideoId()));</a:t>
            </a:r>
            <a:endParaRPr lang="zh-CN" altLang="en-US" sz="1600" b="1"/>
          </a:p>
          <a:p>
            <a:r>
              <a:rPr lang="zh-CN" altLang="en-US" sz="1600" b="1">
                <a:sym typeface="+mn-ea"/>
              </a:rPr>
              <a:t>        if (currentList != null) {</a:t>
            </a:r>
            <a:endParaRPr lang="zh-CN" altLang="en-US" sz="1600" b="1">
              <a:sym typeface="+mn-ea"/>
            </a:endParaRPr>
          </a:p>
          <a:p>
            <a:r>
              <a:rPr lang="en-US" altLang="zh-CN" sz="1600" b="1">
                <a:sym typeface="+mn-ea"/>
              </a:rPr>
              <a:t>  </a:t>
            </a:r>
            <a:r>
              <a:rPr lang="en-US" altLang="zh-CN" sz="1600" b="1">
                <a:solidFill>
                  <a:srgbClr val="C00000"/>
                </a:solidFill>
                <a:sym typeface="+mn-ea"/>
              </a:rPr>
              <a:t>        </a:t>
            </a:r>
            <a:r>
              <a:rPr lang="en-US" altLang="zh-CN" sz="1600" b="1">
                <a:solidFill>
                  <a:srgbClr val="FF0000"/>
                </a:solidFill>
                <a:sym typeface="+mn-ea"/>
              </a:rPr>
              <a:t> // </a:t>
            </a:r>
            <a:r>
              <a:rPr lang="zh-CN" altLang="en-US" sz="1600" b="1">
                <a:solidFill>
                  <a:srgbClr val="FF0000"/>
                </a:solidFill>
                <a:sym typeface="+mn-ea"/>
              </a:rPr>
              <a:t>   for (</a:t>
            </a:r>
            <a:r>
              <a:rPr lang="en-US" altLang="zh-CN" sz="1600" b="1">
                <a:solidFill>
                  <a:srgbClr val="FF0000"/>
                </a:solidFill>
                <a:sym typeface="+mn-ea"/>
              </a:rPr>
              <a:t>Session s : currentList</a:t>
            </a:r>
            <a:r>
              <a:rPr lang="zh-CN" altLang="en-US" sz="1600" b="1">
                <a:solidFill>
                  <a:srgbClr val="FF0000"/>
                </a:solidFill>
                <a:sym typeface="+mn-ea"/>
              </a:rPr>
              <a:t>) </a:t>
            </a:r>
            <a:endParaRPr lang="zh-CN" altLang="en-US" sz="1600" b="1">
              <a:solidFill>
                <a:srgbClr val="FF0000"/>
              </a:solidFill>
            </a:endParaRPr>
          </a:p>
          <a:p>
            <a:r>
              <a:rPr lang="zh-CN" altLang="en-US" sz="1600" b="1">
                <a:sym typeface="+mn-ea"/>
              </a:rPr>
              <a:t>            for (int i = 0; i &lt; currentList.size(); i++) {</a:t>
            </a:r>
            <a:endParaRPr lang="zh-CN" altLang="en-US" sz="1600" b="1"/>
          </a:p>
          <a:p>
            <a:r>
              <a:rPr lang="zh-CN" altLang="en-US" sz="1600" b="1">
                <a:sym typeface="+mn-ea"/>
              </a:rPr>
              <a:t>                try {</a:t>
            </a:r>
            <a:endParaRPr lang="zh-CN" altLang="en-US" sz="1600" b="1"/>
          </a:p>
          <a:p>
            <a:r>
              <a:rPr lang="zh-CN" altLang="en-US" sz="1600" b="1">
                <a:sym typeface="+mn-ea"/>
              </a:rPr>
              <a:t>                    Session toSession = currentList.get(i);</a:t>
            </a:r>
            <a:endParaRPr lang="zh-CN" altLang="en-US" sz="1600" b="1"/>
          </a:p>
          <a:p>
            <a:r>
              <a:rPr lang="zh-CN" altLang="en-US" sz="1600" b="1">
                <a:sym typeface="+mn-ea"/>
              </a:rPr>
              <a:t>                    String scrollingJsonStr = JSONUtil.toJsonStr(scrolling);</a:t>
            </a:r>
            <a:endParaRPr lang="zh-CN" altLang="en-US" sz="1600" b="1"/>
          </a:p>
          <a:p>
            <a:r>
              <a:rPr lang="zh-CN" altLang="en-US" sz="1600" b="1">
                <a:sym typeface="+mn-ea"/>
              </a:rPr>
              <a:t>                    toSession.getBasicRemote().sendText(scrollingJsonStr);</a:t>
            </a:r>
            <a:endParaRPr lang="zh-CN" altLang="en-US" sz="1600" b="1"/>
          </a:p>
          <a:p>
            <a:r>
              <a:rPr lang="zh-CN" altLang="en-US" sz="1600" b="1">
                <a:sym typeface="+mn-ea"/>
              </a:rPr>
              <a:t>                    log.info("发给 sessionID {},value:{}", toSession.getId(), scrolling.getScrollingContext());</a:t>
            </a:r>
            <a:endParaRPr lang="zh-CN" altLang="en-US" sz="1600" b="1"/>
          </a:p>
          <a:p>
            <a:r>
              <a:rPr lang="en-US" altLang="zh-CN" sz="1600" b="1"/>
              <a:t>}</a:t>
            </a:r>
            <a:endParaRPr lang="en-US" altLang="zh-CN" sz="1600" b="1"/>
          </a:p>
        </p:txBody>
      </p:sp>
      <p:sp>
        <p:nvSpPr>
          <p:cNvPr id="6" name="文本框 5"/>
          <p:cNvSpPr txBox="1"/>
          <p:nvPr/>
        </p:nvSpPr>
        <p:spPr>
          <a:xfrm>
            <a:off x="615315" y="989965"/>
            <a:ext cx="3872230" cy="550545"/>
          </a:xfrm>
          <a:prstGeom prst="rect">
            <a:avLst/>
          </a:prstGeom>
          <a:noFill/>
        </p:spPr>
        <p:txBody>
          <a:bodyPr wrap="square" rtlCol="0">
            <a:noAutofit/>
          </a:bodyPr>
          <a:p>
            <a:r>
              <a:rPr lang="en-US" altLang="zh-CN" sz="4400">
                <a:solidFill>
                  <a:srgbClr val="FF0000"/>
                </a:solidFill>
              </a:rPr>
              <a:t>JIT ?</a:t>
            </a:r>
            <a:endParaRPr lang="en-US" altLang="zh-CN" sz="4400">
              <a:solidFill>
                <a:srgbClr val="FF0000"/>
              </a:solidFill>
            </a:endParaRPr>
          </a:p>
        </p:txBody>
      </p:sp>
      <p:sp>
        <p:nvSpPr>
          <p:cNvPr id="7" name="文本框 6"/>
          <p:cNvSpPr txBox="1"/>
          <p:nvPr/>
        </p:nvSpPr>
        <p:spPr>
          <a:xfrm>
            <a:off x="503555" y="1737995"/>
            <a:ext cx="3048000" cy="368300"/>
          </a:xfrm>
          <a:prstGeom prst="rect">
            <a:avLst/>
          </a:prstGeom>
          <a:noFill/>
        </p:spPr>
        <p:txBody>
          <a:bodyPr wrap="square" rtlCol="0">
            <a:spAutoFit/>
          </a:bodyPr>
          <a:p>
            <a:r>
              <a:rPr lang="zh-CN" altLang="en-US"/>
              <a:t>解决办法：</a:t>
            </a:r>
            <a:r>
              <a:rPr lang="en-US" altLang="zh-CN"/>
              <a:t>1</a:t>
            </a:r>
            <a:r>
              <a:rPr lang="zh-CN" altLang="en-US"/>
              <a:t>、添加</a:t>
            </a:r>
            <a:r>
              <a:rPr lang="en-US" altLang="zh-CN"/>
              <a:t>volatile</a:t>
            </a:r>
            <a:endParaRPr lang="en-US" altLang="zh-CN"/>
          </a:p>
        </p:txBody>
      </p:sp>
      <p:sp>
        <p:nvSpPr>
          <p:cNvPr id="9" name="文本框 8"/>
          <p:cNvSpPr txBox="1"/>
          <p:nvPr/>
        </p:nvSpPr>
        <p:spPr>
          <a:xfrm>
            <a:off x="615315" y="2106295"/>
            <a:ext cx="3886200" cy="368300"/>
          </a:xfrm>
          <a:prstGeom prst="rect">
            <a:avLst/>
          </a:prstGeom>
          <a:noFill/>
        </p:spPr>
        <p:txBody>
          <a:bodyPr wrap="square" rtlCol="0">
            <a:spAutoFit/>
          </a:bodyPr>
          <a:p>
            <a:pPr marL="457200" lvl="1" indent="457200"/>
            <a:r>
              <a:rPr lang="en-US" altLang="zh-CN"/>
              <a:t>  2</a:t>
            </a:r>
            <a:r>
              <a:rPr lang="zh-CN" altLang="en-US"/>
              <a:t>、如下面代码所示</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762000" y="1141730"/>
            <a:ext cx="8197850" cy="2387600"/>
          </a:xfrm>
          <a:prstGeom prst="rect">
            <a:avLst/>
          </a:prstGeom>
          <a:noFill/>
        </p:spPr>
        <p:txBody>
          <a:bodyPr wrap="square" rtlCol="0" anchor="ctr"/>
          <a:lstStyle/>
          <a:p>
            <a:pPr marL="0" indent="0" algn="l">
              <a:lnSpc>
                <a:spcPct val="150000"/>
              </a:lnSpc>
              <a:buNone/>
            </a:pPr>
            <a:r>
              <a:rPr lang="zh-CN" altLang="en-US" sz="4800" b="1" dirty="0">
                <a:solidFill>
                  <a:srgbClr val="0C53D2"/>
                </a:solidFill>
                <a:latin typeface="Noto Sans SC" pitchFamily="34" charset="0"/>
                <a:ea typeface="Noto Sans SC" pitchFamily="34" charset="-122"/>
                <a:cs typeface="Noto Sans SC" pitchFamily="34" charset="-120"/>
                <a:sym typeface="+mn-ea"/>
              </a:rPr>
              <a:t>如果很多人同时发弹幕的话如何最大可能的处理弹幕？</a:t>
            </a:r>
            <a:endParaRPr lang="zh-CN" altLang="en-US" sz="48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相关技术介绍</a:t>
            </a:r>
            <a:endParaRPr lang="en-US" sz="2660" dirty="0"/>
          </a:p>
        </p:txBody>
      </p:sp>
      <p:sp>
        <p:nvSpPr>
          <p:cNvPr id="3" name="Text 1"/>
          <p:cNvSpPr/>
          <p:nvPr/>
        </p:nvSpPr>
        <p:spPr>
          <a:xfrm>
            <a:off x="762000" y="347663"/>
            <a:ext cx="7806690" cy="552450"/>
          </a:xfrm>
          <a:prstGeom prst="rect">
            <a:avLst/>
          </a:prstGeom>
          <a:noFill/>
        </p:spPr>
        <p:txBody>
          <a:bodyPr wrap="square" rtlCol="0" anchor="ctr"/>
          <a:lstStyle/>
          <a:p>
            <a:pPr marL="0" indent="0" algn="l">
              <a:buNone/>
            </a:pPr>
            <a:r>
              <a:rPr lang="en-US" sz="2660" b="1" dirty="0">
                <a:solidFill>
                  <a:srgbClr val="0C53D2"/>
                </a:solidFill>
                <a:latin typeface="Noto Sans SC" pitchFamily="34" charset="0"/>
                <a:ea typeface="Noto Sans SC" pitchFamily="34" charset="-122"/>
                <a:cs typeface="Noto Sans SC" pitchFamily="34" charset="-120"/>
              </a:rPr>
              <a:t>相关技术介绍</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1508323"/>
            <a:ext cx="7072313" cy="3165078"/>
          </a:xfrm>
          <a:prstGeom prst="rect">
            <a:avLst/>
          </a:prstGeom>
        </p:spPr>
      </p:pic>
      <p:sp>
        <p:nvSpPr>
          <p:cNvPr id="5" name="Text 2"/>
          <p:cNvSpPr/>
          <p:nvPr/>
        </p:nvSpPr>
        <p:spPr>
          <a:xfrm>
            <a:off x="1124347" y="1936155"/>
            <a:ext cx="6522244" cy="558800"/>
          </a:xfrm>
          <a:prstGeom prst="rect">
            <a:avLst/>
          </a:prstGeom>
          <a:noFill/>
        </p:spPr>
        <p:txBody>
          <a:bodyPr wrap="square" rtlCol="0" anchor="t"/>
          <a:lstStyle/>
          <a:p>
            <a:pPr marL="0" indent="0" algn="l">
              <a:lnSpc>
                <a:spcPct val="150000"/>
              </a:lnSpc>
              <a:buNone/>
            </a:pPr>
            <a:r>
              <a:rPr lang="en-US" sz="1285" dirty="0">
                <a:solidFill>
                  <a:srgbClr val="383838"/>
                </a:solidFill>
                <a:latin typeface="Noto Sans SC" pitchFamily="34" charset="0"/>
                <a:ea typeface="Noto Sans SC" pitchFamily="34" charset="-122"/>
                <a:cs typeface="Noto Sans SC" pitchFamily="34" charset="-120"/>
              </a:rPr>
              <a:t>开发框架</a:t>
            </a:r>
            <a:endParaRPr lang="en-US" sz="1285" dirty="0"/>
          </a:p>
        </p:txBody>
      </p:sp>
      <p:sp>
        <p:nvSpPr>
          <p:cNvPr id="6" name="Text 3"/>
          <p:cNvSpPr/>
          <p:nvPr/>
        </p:nvSpPr>
        <p:spPr>
          <a:xfrm>
            <a:off x="1124347" y="2887861"/>
            <a:ext cx="6522244" cy="558800"/>
          </a:xfrm>
          <a:prstGeom prst="rect">
            <a:avLst/>
          </a:prstGeom>
          <a:noFill/>
        </p:spPr>
        <p:txBody>
          <a:bodyPr wrap="square" rtlCol="0" anchor="t"/>
          <a:lstStyle/>
          <a:p>
            <a:pPr marL="0" indent="0" algn="l">
              <a:lnSpc>
                <a:spcPct val="150000"/>
              </a:lnSpc>
              <a:buNone/>
            </a:pPr>
            <a:r>
              <a:rPr lang="en-US" sz="1285" dirty="0">
                <a:solidFill>
                  <a:srgbClr val="383838"/>
                </a:solidFill>
                <a:latin typeface="Noto Sans SC" pitchFamily="34" charset="0"/>
                <a:ea typeface="Noto Sans SC" pitchFamily="34" charset="-122"/>
                <a:cs typeface="Noto Sans SC" pitchFamily="34" charset="-120"/>
              </a:rPr>
              <a:t>开发语言</a:t>
            </a:r>
            <a:endParaRPr lang="en-US" sz="1285" dirty="0"/>
          </a:p>
        </p:txBody>
      </p:sp>
      <p:sp>
        <p:nvSpPr>
          <p:cNvPr id="7" name="Text 4"/>
          <p:cNvSpPr/>
          <p:nvPr/>
        </p:nvSpPr>
        <p:spPr>
          <a:xfrm>
            <a:off x="1124347" y="3822105"/>
            <a:ext cx="6522244" cy="558800"/>
          </a:xfrm>
          <a:prstGeom prst="rect">
            <a:avLst/>
          </a:prstGeom>
          <a:noFill/>
        </p:spPr>
        <p:txBody>
          <a:bodyPr wrap="square" rtlCol="0" anchor="t"/>
          <a:lstStyle/>
          <a:p>
            <a:pPr marL="0" indent="0" algn="l">
              <a:lnSpc>
                <a:spcPct val="150000"/>
              </a:lnSpc>
              <a:buNone/>
            </a:pPr>
            <a:r>
              <a:rPr lang="en-US" sz="1285" dirty="0">
                <a:solidFill>
                  <a:srgbClr val="383838"/>
                </a:solidFill>
                <a:latin typeface="Noto Sans SC" pitchFamily="34" charset="0"/>
                <a:ea typeface="Noto Sans SC" pitchFamily="34" charset="-122"/>
                <a:cs typeface="Noto Sans SC" pitchFamily="34" charset="-120"/>
              </a:rPr>
              <a:t>本章小结</a:t>
            </a:r>
            <a:endParaRPr lang="en-US" sz="1285"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如果很多人同时发弹幕的话如何最大可能的处理弹幕？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8" name="文本框 7"/>
          <p:cNvSpPr txBox="1"/>
          <p:nvPr/>
        </p:nvSpPr>
        <p:spPr>
          <a:xfrm>
            <a:off x="344170" y="1202690"/>
            <a:ext cx="7740015" cy="953135"/>
          </a:xfrm>
          <a:prstGeom prst="rect">
            <a:avLst/>
          </a:prstGeom>
          <a:noFill/>
        </p:spPr>
        <p:txBody>
          <a:bodyPr wrap="square" rtlCol="0">
            <a:spAutoFit/>
          </a:bodyPr>
          <a:p>
            <a:r>
              <a:rPr lang="zh-CN" altLang="en-US" sz="1400"/>
              <a:t>发过来的弹幕有可能数量庞大，并且每一条都要再发给很多人，所以使用</a:t>
            </a:r>
            <a:r>
              <a:rPr lang="en-US" altLang="zh-CN" sz="1400"/>
              <a:t>Rabbitmq</a:t>
            </a:r>
            <a:r>
              <a:rPr lang="zh-CN" altLang="en-US" sz="1400"/>
              <a:t>进行排队，开辟线程池一步进行发送，使弹幕有序的发送，并且让程序继续运行；保存弹幕的过程使用异步，避免阻塞，为减轻服务器和数据库的压力，现将弹幕信息保存在</a:t>
            </a:r>
            <a:r>
              <a:rPr lang="en-US" altLang="zh-CN" sz="1400"/>
              <a:t>Redis</a:t>
            </a:r>
            <a:r>
              <a:rPr lang="zh-CN" altLang="en-US" sz="1400"/>
              <a:t>里面，后面再使用定时任务对弹幕进行统一保存。</a:t>
            </a:r>
            <a:endParaRPr lang="zh-CN" altLang="en-US" sz="140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如果很多人同时发弹幕的话如何最大可能的处理弹幕？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pic>
        <p:nvPicPr>
          <p:cNvPr id="7" name="图片 6"/>
          <p:cNvPicPr>
            <a:picLocks noChangeAspect="1"/>
          </p:cNvPicPr>
          <p:nvPr/>
        </p:nvPicPr>
        <p:blipFill>
          <a:blip r:embed="rId1"/>
          <a:stretch>
            <a:fillRect/>
          </a:stretch>
        </p:blipFill>
        <p:spPr>
          <a:xfrm>
            <a:off x="552450" y="1308735"/>
            <a:ext cx="8260715" cy="299783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如果很多人同时发弹幕的话如何最大可能的处理弹幕？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pic>
        <p:nvPicPr>
          <p:cNvPr id="6" name="图片 5"/>
          <p:cNvPicPr>
            <a:picLocks noChangeAspect="1"/>
          </p:cNvPicPr>
          <p:nvPr/>
        </p:nvPicPr>
        <p:blipFill>
          <a:blip r:embed="rId1"/>
          <a:stretch>
            <a:fillRect/>
          </a:stretch>
        </p:blipFill>
        <p:spPr>
          <a:xfrm>
            <a:off x="347980" y="1508125"/>
            <a:ext cx="8712835" cy="21939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如果很多人同时发弹幕的话如何最大可能的处理弹幕？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pic>
        <p:nvPicPr>
          <p:cNvPr id="7" name="图片 6"/>
          <p:cNvPicPr>
            <a:picLocks noChangeAspect="1"/>
          </p:cNvPicPr>
          <p:nvPr/>
        </p:nvPicPr>
        <p:blipFill>
          <a:blip r:embed="rId1"/>
          <a:stretch>
            <a:fillRect/>
          </a:stretch>
        </p:blipFill>
        <p:spPr>
          <a:xfrm>
            <a:off x="1680845" y="838835"/>
            <a:ext cx="5521960" cy="430466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1500505" y="2508250"/>
            <a:ext cx="8197850" cy="925830"/>
          </a:xfrm>
          <a:prstGeom prst="rect">
            <a:avLst/>
          </a:prstGeom>
          <a:noFill/>
        </p:spPr>
        <p:txBody>
          <a:bodyPr wrap="square" rtlCol="0" anchor="ctr"/>
          <a:lstStyle/>
          <a:p>
            <a:pPr marL="0" indent="0" algn="l">
              <a:lnSpc>
                <a:spcPct val="150000"/>
              </a:lnSpc>
              <a:buNone/>
            </a:pPr>
            <a:r>
              <a:rPr lang="zh-CN" altLang="en-US" sz="4800" b="1" dirty="0">
                <a:solidFill>
                  <a:srgbClr val="0C53D2"/>
                </a:solidFill>
                <a:latin typeface="Noto Sans SC" pitchFamily="34" charset="0"/>
                <a:ea typeface="Noto Sans SC" pitchFamily="34" charset="-122"/>
                <a:cs typeface="Noto Sans SC" pitchFamily="34" charset="-120"/>
                <a:sym typeface="+mn-ea"/>
              </a:rPr>
              <a:t>如何实现断点续传？</a:t>
            </a:r>
            <a:endParaRPr lang="zh-CN" altLang="en-US" sz="4800" b="1" dirty="0">
              <a:solidFill>
                <a:srgbClr val="0C53D2"/>
              </a:solidFill>
              <a:latin typeface="Noto Sans SC" pitchFamily="34" charset="0"/>
              <a:ea typeface="Noto Sans SC" pitchFamily="34" charset="-122"/>
              <a:cs typeface="Noto Sans SC" pitchFamily="34" charset="-120"/>
            </a:endParaRPr>
          </a:p>
          <a:p>
            <a:pPr marL="0" indent="0" algn="l">
              <a:lnSpc>
                <a:spcPct val="150000"/>
              </a:lnSpc>
              <a:buNone/>
            </a:pPr>
            <a:endParaRPr lang="zh-CN" altLang="en-US" sz="480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如何实现断点续传？</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6" name="文本框 5"/>
          <p:cNvSpPr txBox="1"/>
          <p:nvPr/>
        </p:nvSpPr>
        <p:spPr>
          <a:xfrm>
            <a:off x="735330" y="1483360"/>
            <a:ext cx="7622540" cy="3290570"/>
          </a:xfrm>
          <a:prstGeom prst="rect">
            <a:avLst/>
          </a:prstGeom>
          <a:noFill/>
        </p:spPr>
        <p:txBody>
          <a:bodyPr wrap="square" rtlCol="0">
            <a:noAutofit/>
          </a:bodyPr>
          <a:p>
            <a:r>
              <a:rPr lang="zh-CN" altLang="en-US" sz="3200">
                <a:solidFill>
                  <a:schemeClr val="accent1"/>
                </a:solidFill>
              </a:rPr>
              <a:t>前端在上传视频时，对视频进行分片，对每个分片进行命名，然后保存在</a:t>
            </a:r>
            <a:r>
              <a:rPr lang="en-US" altLang="zh-CN" sz="3200">
                <a:solidFill>
                  <a:schemeClr val="accent1"/>
                </a:solidFill>
              </a:rPr>
              <a:t>redis</a:t>
            </a:r>
            <a:r>
              <a:rPr lang="zh-CN" altLang="en-US" sz="3200">
                <a:solidFill>
                  <a:schemeClr val="accent1"/>
                </a:solidFill>
              </a:rPr>
              <a:t>里面，如果中途终端，下次再来上传该视频时，就会读取到</a:t>
            </a:r>
            <a:r>
              <a:rPr lang="en-US" altLang="zh-CN" sz="3200">
                <a:solidFill>
                  <a:schemeClr val="accent1"/>
                </a:solidFill>
              </a:rPr>
              <a:t>redis</a:t>
            </a:r>
            <a:r>
              <a:rPr lang="zh-CN" altLang="en-US" sz="3200">
                <a:solidFill>
                  <a:schemeClr val="accent1"/>
                </a:solidFill>
              </a:rPr>
              <a:t>里面的信息，避免了资源和时间上的浪费。</a:t>
            </a:r>
            <a:endParaRPr lang="zh-CN" altLang="en-US" sz="3200">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如何实现断点续传？</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6" name="文本框 5"/>
          <p:cNvSpPr txBox="1"/>
          <p:nvPr/>
        </p:nvSpPr>
        <p:spPr>
          <a:xfrm>
            <a:off x="735330" y="1483360"/>
            <a:ext cx="7622540" cy="3290570"/>
          </a:xfrm>
          <a:prstGeom prst="rect">
            <a:avLst/>
          </a:prstGeom>
          <a:noFill/>
        </p:spPr>
        <p:txBody>
          <a:bodyPr wrap="square" rtlCol="0">
            <a:noAutofit/>
          </a:bodyPr>
          <a:p>
            <a:endParaRPr lang="zh-CN" altLang="en-US" sz="3200">
              <a:solidFill>
                <a:schemeClr val="accent1"/>
              </a:solidFill>
            </a:endParaRPr>
          </a:p>
        </p:txBody>
      </p:sp>
      <p:pic>
        <p:nvPicPr>
          <p:cNvPr id="7" name="图片 6"/>
          <p:cNvPicPr>
            <a:picLocks noChangeAspect="1"/>
          </p:cNvPicPr>
          <p:nvPr/>
        </p:nvPicPr>
        <p:blipFill>
          <a:blip r:embed="rId1"/>
          <a:stretch>
            <a:fillRect/>
          </a:stretch>
        </p:blipFill>
        <p:spPr>
          <a:xfrm>
            <a:off x="735330" y="1843405"/>
            <a:ext cx="7583170" cy="166814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如何实现断点续传？</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6" name="文本框 5"/>
          <p:cNvSpPr txBox="1"/>
          <p:nvPr/>
        </p:nvSpPr>
        <p:spPr>
          <a:xfrm>
            <a:off x="735330" y="998220"/>
            <a:ext cx="7622540" cy="3290570"/>
          </a:xfrm>
          <a:prstGeom prst="rect">
            <a:avLst/>
          </a:prstGeom>
          <a:noFill/>
        </p:spPr>
        <p:txBody>
          <a:bodyPr wrap="square" rtlCol="0">
            <a:noAutofit/>
          </a:bodyPr>
          <a:p>
            <a:r>
              <a:rPr lang="zh-CN" altLang="en-US" sz="1200" b="1">
                <a:solidFill>
                  <a:schemeClr val="tx1"/>
                </a:solidFill>
              </a:rPr>
              <a:t> if (index + 1 &lt; total) {</a:t>
            </a:r>
            <a:endParaRPr lang="zh-CN" altLang="en-US" sz="1200" b="1">
              <a:solidFill>
                <a:schemeClr val="tx1"/>
              </a:solidFill>
            </a:endParaRPr>
          </a:p>
          <a:p>
            <a:r>
              <a:rPr lang="zh-CN" altLang="en-US" sz="1200" b="1">
                <a:solidFill>
                  <a:schemeClr val="tx1"/>
                </a:solidFill>
              </a:rPr>
              <a:t>            try {</a:t>
            </a:r>
            <a:endParaRPr lang="zh-CN" altLang="en-US" sz="1200" b="1">
              <a:solidFill>
                <a:schemeClr val="tx1"/>
              </a:solidFill>
            </a:endParaRPr>
          </a:p>
          <a:p>
            <a:r>
              <a:rPr lang="zh-CN" altLang="en-US" sz="1200" b="1">
                <a:solidFill>
                  <a:schemeClr val="tx1"/>
                </a:solidFill>
              </a:rPr>
              <a:t>                // 上传文件</a:t>
            </a:r>
            <a:endParaRPr lang="zh-CN" altLang="en-US" sz="1200" b="1">
              <a:solidFill>
                <a:schemeClr val="tx1"/>
              </a:solidFill>
            </a:endParaRPr>
          </a:p>
          <a:p>
            <a:r>
              <a:rPr lang="zh-CN" altLang="en-US" sz="1200" b="1">
                <a:solidFill>
                  <a:schemeClr val="tx1"/>
                </a:solidFill>
              </a:rPr>
              <a:t>                OssFile ossFile = minioTemplate.putChunkObject(file.getInputStream(), bucketName, objectName);</a:t>
            </a:r>
            <a:endParaRPr lang="zh-CN" altLang="en-US" sz="1200" b="1">
              <a:solidFill>
                <a:schemeClr val="tx1"/>
              </a:solidFill>
            </a:endParaRPr>
          </a:p>
          <a:p>
            <a:r>
              <a:rPr lang="zh-CN" altLang="en-US" sz="1200" b="1">
                <a:solidFill>
                  <a:schemeClr val="tx1"/>
                </a:solidFill>
              </a:rPr>
              <a:t>     </a:t>
            </a:r>
            <a:r>
              <a:rPr lang="en-US" altLang="zh-CN" sz="1200" b="1">
                <a:solidFill>
                  <a:schemeClr val="tx1"/>
                </a:solidFill>
              </a:rPr>
              <a:t>  </a:t>
            </a:r>
            <a:r>
              <a:rPr lang="zh-CN" altLang="en-US" sz="1200" b="1">
                <a:solidFill>
                  <a:schemeClr val="tx1"/>
                </a:solidFill>
              </a:rPr>
              <a:t>                // 在redis里面记录进度 保存一天时间</a:t>
            </a:r>
            <a:endParaRPr lang="zh-CN" altLang="en-US" sz="1200" b="1">
              <a:solidFill>
                <a:schemeClr val="tx1"/>
              </a:solidFill>
            </a:endParaRPr>
          </a:p>
          <a:p>
            <a:r>
              <a:rPr lang="zh-CN" altLang="en-US" sz="1200" b="1">
                <a:solidFill>
                  <a:schemeClr val="tx1"/>
                </a:solidFill>
              </a:rPr>
              <a:t>                // todo 超过时长没有继续上传，这里的记录删除之后，删除minio 上传中断，没有继续上传的临时桶</a:t>
            </a:r>
            <a:endParaRPr lang="zh-CN" altLang="en-US" sz="1200" b="1">
              <a:solidFill>
                <a:schemeClr val="tx1"/>
              </a:solidFill>
            </a:endParaRPr>
          </a:p>
          <a:p>
            <a:r>
              <a:rPr lang="zh-CN" altLang="en-US" sz="1200" b="1">
                <a:solidFill>
                  <a:schemeClr val="tx1"/>
                </a:solidFill>
              </a:rPr>
              <a:t>                redisTemplate.opsForValue().set(bucketName, index, 1, TimeUnit.DAYS);</a:t>
            </a:r>
            <a:endParaRPr lang="zh-CN" altLang="en-US" sz="1200" b="1">
              <a:solidFill>
                <a:schemeClr val="tx1"/>
              </a:solidFill>
            </a:endParaRPr>
          </a:p>
          <a:p>
            <a:r>
              <a:rPr lang="zh-CN" altLang="en-US" sz="1200" b="1">
                <a:solidFill>
                  <a:schemeClr val="tx1"/>
                </a:solidFill>
              </a:rPr>
              <a:t>                return 20001;</a:t>
            </a:r>
            <a:endParaRPr lang="zh-CN" altLang="en-US" sz="1200" b="1">
              <a:solidFill>
                <a:schemeClr val="tx1"/>
              </a:solidFill>
            </a:endParaRPr>
          </a:p>
          <a:p>
            <a:r>
              <a:rPr lang="zh-CN" altLang="en-US" sz="1200" b="1">
                <a:solidFill>
                  <a:schemeClr val="tx1"/>
                </a:solidFill>
              </a:rPr>
              <a:t>            } catch (Exception e) {</a:t>
            </a:r>
            <a:endParaRPr lang="zh-CN" altLang="en-US" sz="1200" b="1">
              <a:solidFill>
                <a:schemeClr val="tx1"/>
              </a:solidFill>
            </a:endParaRPr>
          </a:p>
          <a:p>
            <a:r>
              <a:rPr lang="zh-CN" altLang="en-US" sz="1200" b="1">
                <a:solidFill>
                  <a:schemeClr val="tx1"/>
                </a:solidFill>
              </a:rPr>
              <a:t>                e.printStackTrace();</a:t>
            </a:r>
            <a:endParaRPr lang="zh-CN" altLang="en-US" sz="1200" b="1">
              <a:solidFill>
                <a:schemeClr val="tx1"/>
              </a:solidFill>
            </a:endParaRPr>
          </a:p>
          <a:p>
            <a:r>
              <a:rPr lang="zh-CN" altLang="en-US" sz="1200" b="1">
                <a:solidFill>
                  <a:schemeClr val="tx1"/>
                </a:solidFill>
              </a:rPr>
              <a:t>            }</a:t>
            </a:r>
            <a:endParaRPr lang="zh-CN" altLang="en-US" sz="1200" b="1">
              <a:solidFill>
                <a:schemeClr val="tx1"/>
              </a:solidFill>
            </a:endParaRPr>
          </a:p>
          <a:p>
            <a:r>
              <a:rPr lang="zh-CN" altLang="en-US" sz="1200" b="1">
                <a:solidFill>
                  <a:schemeClr val="tx1"/>
                </a:solidFill>
              </a:rPr>
              <a:t>        } else {</a:t>
            </a:r>
            <a:endParaRPr lang="zh-CN" altLang="en-US" sz="1200" b="1">
              <a:solidFill>
                <a:schemeClr val="tx1"/>
              </a:solidFill>
            </a:endParaRPr>
          </a:p>
          <a:p>
            <a:r>
              <a:rPr lang="zh-CN" altLang="en-US" sz="1200" b="1">
                <a:solidFill>
                  <a:schemeClr val="tx1"/>
                </a:solidFill>
              </a:rPr>
              <a:t>                  // 上传文件</a:t>
            </a:r>
            <a:endParaRPr lang="zh-CN" altLang="en-US" sz="1200" b="1">
              <a:solidFill>
                <a:schemeClr val="tx1"/>
              </a:solidFill>
            </a:endParaRPr>
          </a:p>
          <a:p>
            <a:r>
              <a:rPr lang="zh-CN" altLang="en-US" sz="1200" b="1">
                <a:solidFill>
                  <a:schemeClr val="tx1"/>
                </a:solidFill>
              </a:rPr>
              <a:t>                minioTemplate.putChunkObject(file.getInputStream(), bucketName, objectName);</a:t>
            </a:r>
            <a:endParaRPr lang="zh-CN" altLang="en-US" sz="1200" b="1">
              <a:solidFill>
                <a:schemeClr val="tx1"/>
              </a:solidFill>
            </a:endParaRPr>
          </a:p>
          <a:p>
            <a:endParaRPr lang="zh-CN" altLang="en-US" sz="1200" b="1">
              <a:solidFill>
                <a:schemeClr val="tx1"/>
              </a:solidFill>
            </a:endParaRPr>
          </a:p>
          <a:p>
            <a:r>
              <a:rPr lang="zh-CN" altLang="en-US" sz="1200" b="1">
                <a:solidFill>
                  <a:schemeClr val="tx1"/>
                </a:solidFill>
              </a:rPr>
              <a:t>                // 上传完成，删除进度</a:t>
            </a:r>
            <a:endParaRPr lang="zh-CN" altLang="en-US" sz="1200" b="1">
              <a:solidFill>
                <a:schemeClr val="tx1"/>
              </a:solidFill>
            </a:endParaRPr>
          </a:p>
          <a:p>
            <a:r>
              <a:rPr lang="zh-CN" altLang="en-US" sz="1200" b="1">
                <a:solidFill>
                  <a:schemeClr val="tx1"/>
                </a:solidFill>
              </a:rPr>
              <a:t>                redisTemplate.delete(bucketName);</a:t>
            </a:r>
            <a:endParaRPr lang="zh-CN" altLang="en-US" sz="1200" b="1">
              <a:solidFill>
                <a:schemeClr val="tx1"/>
              </a:solidFill>
            </a:endParaRPr>
          </a:p>
          <a:p>
            <a:endParaRPr lang="zh-CN" altLang="en-US" sz="1200" b="1">
              <a:solidFill>
                <a:schemeClr val="tx1"/>
              </a:solidFill>
            </a:endParaRPr>
          </a:p>
          <a:p>
            <a:r>
              <a:rPr lang="zh-CN" altLang="en-US" sz="1200" b="1">
                <a:solidFill>
                  <a:schemeClr val="tx1"/>
                </a:solidFill>
              </a:rPr>
              <a:t>                merge(total, bucketName, totalSize,md5);</a:t>
            </a:r>
            <a:endParaRPr lang="zh-CN" altLang="en-US" sz="1200" b="1">
              <a:solidFill>
                <a:schemeClr val="tx1"/>
              </a:solidFill>
            </a:endParaRPr>
          </a:p>
          <a:p>
            <a:r>
              <a:rPr lang="zh-CN" altLang="en-US" sz="1200" b="1">
                <a:solidFill>
                  <a:schemeClr val="tx1"/>
                </a:solidFill>
              </a:rPr>
              <a:t>                return 20002;</a:t>
            </a:r>
            <a:endParaRPr lang="zh-CN" altLang="en-US" sz="1200" b="1">
              <a:solidFill>
                <a:schemeClr val="tx1"/>
              </a:solidFill>
            </a:endParaRPr>
          </a:p>
          <a:p>
            <a:endParaRPr lang="zh-CN" altLang="en-US" sz="1200" b="1">
              <a:solidFill>
                <a:schemeClr val="tx1"/>
              </a:solidFill>
            </a:endParaRPr>
          </a:p>
          <a:p>
            <a:r>
              <a:rPr lang="zh-CN" altLang="en-US" sz="1200" b="1">
                <a:solidFill>
                  <a:schemeClr val="tx1"/>
                </a:solidFill>
              </a:rPr>
              <a:t> </a:t>
            </a:r>
            <a:endParaRPr lang="zh-CN" altLang="en-US" sz="1200" b="1">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观看记录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7" name="文本框 6"/>
          <p:cNvSpPr txBox="1"/>
          <p:nvPr/>
        </p:nvSpPr>
        <p:spPr>
          <a:xfrm>
            <a:off x="1028700" y="1386205"/>
            <a:ext cx="6501765" cy="2278380"/>
          </a:xfrm>
          <a:prstGeom prst="rect">
            <a:avLst/>
          </a:prstGeom>
          <a:noFill/>
        </p:spPr>
        <p:txBody>
          <a:bodyPr wrap="square" rtlCol="0">
            <a:noAutofit/>
          </a:bodyPr>
          <a:p>
            <a:pPr algn="l">
              <a:lnSpc>
                <a:spcPct val="150000"/>
              </a:lnSpc>
              <a:buClrTx/>
              <a:buSzTx/>
              <a:buFontTx/>
            </a:pPr>
            <a:r>
              <a:rPr lang="zh-CN" altLang="en-US" sz="2660" b="1" dirty="0">
                <a:solidFill>
                  <a:srgbClr val="0C53D2"/>
                </a:solidFill>
                <a:latin typeface="Noto Sans SC" pitchFamily="34" charset="0"/>
                <a:ea typeface="Noto Sans SC" pitchFamily="34" charset="-122"/>
                <a:cs typeface="Noto Sans SC" pitchFamily="34" charset="-120"/>
              </a:rPr>
              <a:t>一个视频可能要做几十个记录点，很多个视频同时播放的话如何减轻服务器和数据库的压力？</a:t>
            </a:r>
            <a:endParaRPr lang="zh-CN" altLang="en-US" sz="2660" b="1" dirty="0">
              <a:solidFill>
                <a:srgbClr val="0C53D2"/>
              </a:solidFill>
              <a:latin typeface="Noto Sans SC" pitchFamily="34" charset="0"/>
              <a:ea typeface="Noto Sans SC" pitchFamily="34" charset="-122"/>
              <a:cs typeface="Noto Sans SC" pitchFamily="34"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观看记录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7" name="文本框 6"/>
          <p:cNvSpPr txBox="1"/>
          <p:nvPr/>
        </p:nvSpPr>
        <p:spPr>
          <a:xfrm>
            <a:off x="1028700" y="1386205"/>
            <a:ext cx="6501765" cy="2278380"/>
          </a:xfrm>
          <a:prstGeom prst="rect">
            <a:avLst/>
          </a:prstGeom>
          <a:noFill/>
        </p:spPr>
        <p:txBody>
          <a:bodyPr wrap="square" rtlCol="0">
            <a:noAutofit/>
          </a:bodyPr>
          <a:p>
            <a:pPr algn="l">
              <a:lnSpc>
                <a:spcPct val="150000"/>
              </a:lnSpc>
              <a:buClrTx/>
              <a:buSzTx/>
              <a:buFontTx/>
            </a:pPr>
            <a:endParaRPr lang="zh-CN" altLang="en-US" sz="2660" b="1" dirty="0">
              <a:solidFill>
                <a:srgbClr val="0C53D2"/>
              </a:solidFill>
              <a:latin typeface="Noto Sans SC" pitchFamily="34" charset="0"/>
              <a:ea typeface="Noto Sans SC" pitchFamily="34" charset="-122"/>
              <a:cs typeface="Noto Sans SC" pitchFamily="34" charset="-120"/>
            </a:endParaRPr>
          </a:p>
        </p:txBody>
      </p:sp>
      <p:pic>
        <p:nvPicPr>
          <p:cNvPr id="6" name="图片 5"/>
          <p:cNvPicPr>
            <a:picLocks noChangeAspect="1"/>
          </p:cNvPicPr>
          <p:nvPr/>
        </p:nvPicPr>
        <p:blipFill>
          <a:blip r:embed="rId1"/>
          <a:stretch>
            <a:fillRect/>
          </a:stretch>
        </p:blipFill>
        <p:spPr>
          <a:xfrm>
            <a:off x="615315" y="1386205"/>
            <a:ext cx="8114665" cy="1746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7510" y="0"/>
            <a:ext cx="9144000" cy="5143500"/>
          </a:xfrm>
          <a:prstGeom prst="rect">
            <a:avLst/>
          </a:prstGeom>
        </p:spPr>
      </p:pic>
      <p:sp>
        <p:nvSpPr>
          <p:cNvPr id="3" name="Text 0"/>
          <p:cNvSpPr/>
          <p:nvPr/>
        </p:nvSpPr>
        <p:spPr>
          <a:xfrm>
            <a:off x="688975" y="214948"/>
            <a:ext cx="2300288" cy="2009775"/>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开发框架</a:t>
            </a:r>
            <a:endParaRPr lang="en-US" sz="2800" dirty="0"/>
          </a:p>
        </p:txBody>
      </p:sp>
      <p:sp>
        <p:nvSpPr>
          <p:cNvPr id="4" name="Text 1"/>
          <p:cNvSpPr/>
          <p:nvPr/>
        </p:nvSpPr>
        <p:spPr>
          <a:xfrm>
            <a:off x="4029710" y="267970"/>
            <a:ext cx="3667125" cy="4875530"/>
          </a:xfrm>
          <a:prstGeom prst="rect">
            <a:avLst/>
          </a:prstGeom>
          <a:noFill/>
        </p:spPr>
        <p:txBody>
          <a:bodyPr wrap="square" rtlCol="0" anchor="t"/>
          <a:lstStyle/>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SpringBoot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Redis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Docker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MySQL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WebSocket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ElasticSearch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Rabbitmq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Canal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Vue
</a:t>
            </a:r>
            <a:endParaRPr lang="en-US" sz="1000" b="1" dirty="0">
              <a:latin typeface="微软雅黑" panose="020B0503020204020204" charset="-122"/>
              <a:ea typeface="微软雅黑" panose="020B0503020204020204" charset="-122"/>
            </a:endParaRPr>
          </a:p>
          <a:p>
            <a:pPr marL="0" indent="0" algn="l">
              <a:lnSpc>
                <a:spcPct val="150000"/>
              </a:lnSpc>
              <a:buNone/>
            </a:pPr>
            <a:r>
              <a:rPr lang="en-US" sz="1000" b="1" dirty="0">
                <a:solidFill>
                  <a:srgbClr val="383838"/>
                </a:solidFill>
                <a:latin typeface="微软雅黑" panose="020B0503020204020204" charset="-122"/>
                <a:ea typeface="微软雅黑" panose="020B0503020204020204" charset="-122"/>
                <a:cs typeface="Noto Sans SC" pitchFamily="34" charset="-120"/>
              </a:rPr>
              <a:t>Ant Design Vue</a:t>
            </a:r>
            <a:endParaRPr lang="en-US" sz="1000" b="1" dirty="0">
              <a:solidFill>
                <a:srgbClr val="383838"/>
              </a:solidFill>
              <a:latin typeface="微软雅黑" panose="020B0503020204020204" charset="-122"/>
              <a:ea typeface="微软雅黑" panose="020B0503020204020204" charset="-122"/>
              <a:cs typeface="Noto Sans SC" pitchFamily="34" charset="-12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观看记录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7" name="文本框 6"/>
          <p:cNvSpPr txBox="1"/>
          <p:nvPr/>
        </p:nvSpPr>
        <p:spPr>
          <a:xfrm>
            <a:off x="1028700" y="1386205"/>
            <a:ext cx="6501765" cy="2278380"/>
          </a:xfrm>
          <a:prstGeom prst="rect">
            <a:avLst/>
          </a:prstGeom>
          <a:noFill/>
        </p:spPr>
        <p:txBody>
          <a:bodyPr wrap="square" rtlCol="0">
            <a:noAutofit/>
          </a:bodyPr>
          <a:p>
            <a:pPr algn="l">
              <a:lnSpc>
                <a:spcPct val="150000"/>
              </a:lnSpc>
              <a:buClrTx/>
              <a:buSzTx/>
              <a:buFontTx/>
            </a:pPr>
            <a:endParaRPr lang="zh-CN" altLang="en-US" sz="2660" b="1" dirty="0">
              <a:solidFill>
                <a:srgbClr val="0C53D2"/>
              </a:solidFill>
              <a:latin typeface="Noto Sans SC" pitchFamily="34" charset="0"/>
              <a:ea typeface="Noto Sans SC" pitchFamily="34" charset="-122"/>
              <a:cs typeface="Noto Sans SC" pitchFamily="34" charset="-120"/>
            </a:endParaRPr>
          </a:p>
        </p:txBody>
      </p:sp>
      <p:pic>
        <p:nvPicPr>
          <p:cNvPr id="6" name="图片 5"/>
          <p:cNvPicPr>
            <a:picLocks noChangeAspect="1"/>
          </p:cNvPicPr>
          <p:nvPr/>
        </p:nvPicPr>
        <p:blipFill>
          <a:blip r:embed="rId1"/>
          <a:stretch>
            <a:fillRect/>
          </a:stretch>
        </p:blipFill>
        <p:spPr>
          <a:xfrm>
            <a:off x="686435" y="786130"/>
            <a:ext cx="7311390" cy="1573530"/>
          </a:xfrm>
          <a:prstGeom prst="rect">
            <a:avLst/>
          </a:prstGeom>
        </p:spPr>
      </p:pic>
      <p:pic>
        <p:nvPicPr>
          <p:cNvPr id="9" name="图片 8"/>
          <p:cNvPicPr>
            <a:picLocks noChangeAspect="1"/>
          </p:cNvPicPr>
          <p:nvPr/>
        </p:nvPicPr>
        <p:blipFill>
          <a:blip r:embed="rId2"/>
          <a:stretch>
            <a:fillRect/>
          </a:stretch>
        </p:blipFill>
        <p:spPr>
          <a:xfrm>
            <a:off x="686435" y="2271395"/>
            <a:ext cx="5908675" cy="278257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72390"/>
            <a:ext cx="8197850" cy="925830"/>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观看记录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7" name="文本框 6"/>
          <p:cNvSpPr txBox="1"/>
          <p:nvPr/>
        </p:nvSpPr>
        <p:spPr>
          <a:xfrm>
            <a:off x="1028700" y="1386205"/>
            <a:ext cx="6501765" cy="2278380"/>
          </a:xfrm>
          <a:prstGeom prst="rect">
            <a:avLst/>
          </a:prstGeom>
          <a:noFill/>
        </p:spPr>
        <p:txBody>
          <a:bodyPr wrap="square" rtlCol="0">
            <a:noAutofit/>
          </a:bodyPr>
          <a:p>
            <a:pPr algn="l">
              <a:lnSpc>
                <a:spcPct val="150000"/>
              </a:lnSpc>
              <a:buClrTx/>
              <a:buSzTx/>
              <a:buFontTx/>
            </a:pPr>
            <a:endParaRPr lang="zh-CN" altLang="en-US" sz="2660" b="1" dirty="0">
              <a:solidFill>
                <a:srgbClr val="0C53D2"/>
              </a:solidFill>
              <a:latin typeface="Noto Sans SC" pitchFamily="34" charset="0"/>
              <a:ea typeface="Noto Sans SC" pitchFamily="34" charset="-122"/>
              <a:cs typeface="Noto Sans SC" pitchFamily="34" charset="-120"/>
            </a:endParaRPr>
          </a:p>
        </p:txBody>
      </p:sp>
      <p:pic>
        <p:nvPicPr>
          <p:cNvPr id="6" name="图片 5"/>
          <p:cNvPicPr>
            <a:picLocks noChangeAspect="1"/>
          </p:cNvPicPr>
          <p:nvPr/>
        </p:nvPicPr>
        <p:blipFill>
          <a:blip r:embed="rId1"/>
          <a:stretch>
            <a:fillRect/>
          </a:stretch>
        </p:blipFill>
        <p:spPr>
          <a:xfrm>
            <a:off x="686435" y="786130"/>
            <a:ext cx="7311390" cy="1573530"/>
          </a:xfrm>
          <a:prstGeom prst="rect">
            <a:avLst/>
          </a:prstGeom>
        </p:spPr>
      </p:pic>
      <p:pic>
        <p:nvPicPr>
          <p:cNvPr id="9" name="图片 8"/>
          <p:cNvPicPr>
            <a:picLocks noChangeAspect="1"/>
          </p:cNvPicPr>
          <p:nvPr/>
        </p:nvPicPr>
        <p:blipFill>
          <a:blip r:embed="rId2"/>
          <a:stretch>
            <a:fillRect/>
          </a:stretch>
        </p:blipFill>
        <p:spPr>
          <a:xfrm>
            <a:off x="686435" y="2271395"/>
            <a:ext cx="5908675" cy="27825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47663"/>
            <a:ext cx="7806690" cy="552450"/>
          </a:xfrm>
          <a:prstGeom prst="rect">
            <a:avLst/>
          </a:prstGeom>
          <a:noFill/>
        </p:spPr>
        <p:txBody>
          <a:bodyPr wrap="square" rtlCol="0" anchor="ctr"/>
          <a:lstStyle/>
          <a:p>
            <a:pPr marL="0" indent="0" algn="l">
              <a:buNone/>
            </a:pPr>
            <a:endParaRPr lang="en-US" sz="2660" dirty="0"/>
          </a:p>
        </p:txBody>
      </p:sp>
      <p:sp>
        <p:nvSpPr>
          <p:cNvPr id="3" name="Text 1"/>
          <p:cNvSpPr/>
          <p:nvPr/>
        </p:nvSpPr>
        <p:spPr>
          <a:xfrm>
            <a:off x="615315" y="-125730"/>
            <a:ext cx="8197850" cy="931545"/>
          </a:xfrm>
          <a:prstGeom prst="rect">
            <a:avLst/>
          </a:prstGeom>
          <a:noFill/>
        </p:spPr>
        <p:txBody>
          <a:bodyPr wrap="square" rtlCol="0" anchor="ctr"/>
          <a:lstStyle/>
          <a:p>
            <a:pPr marL="0" indent="0" algn="l">
              <a:lnSpc>
                <a:spcPct val="150000"/>
              </a:lnSpc>
              <a:buNone/>
            </a:pPr>
            <a:r>
              <a:rPr lang="zh-CN" altLang="en-US" sz="2660" b="1" dirty="0">
                <a:solidFill>
                  <a:srgbClr val="0C53D2"/>
                </a:solidFill>
                <a:latin typeface="Noto Sans SC" pitchFamily="34" charset="0"/>
                <a:ea typeface="Noto Sans SC" pitchFamily="34" charset="-122"/>
                <a:cs typeface="Noto Sans SC" pitchFamily="34" charset="-120"/>
                <a:sym typeface="+mn-ea"/>
              </a:rPr>
              <a:t>观看记录</a:t>
            </a:r>
            <a:endParaRPr lang="zh-CN" altLang="en-US" sz="2660" b="1" dirty="0">
              <a:solidFill>
                <a:srgbClr val="0C53D2"/>
              </a:solidFill>
              <a:latin typeface="Noto Sans SC" pitchFamily="34" charset="0"/>
              <a:ea typeface="Noto Sans SC" pitchFamily="34" charset="-122"/>
              <a:cs typeface="Noto Sans SC" pitchFamily="34" charset="-120"/>
              <a:sym typeface="+mn-ea"/>
            </a:endParaRPr>
          </a:p>
        </p:txBody>
      </p:sp>
      <p:sp>
        <p:nvSpPr>
          <p:cNvPr id="5" name="Text 2"/>
          <p:cNvSpPr/>
          <p:nvPr/>
        </p:nvSpPr>
        <p:spPr>
          <a:xfrm>
            <a:off x="615315" y="1482725"/>
            <a:ext cx="5692140" cy="2977515"/>
          </a:xfrm>
          <a:prstGeom prst="rect">
            <a:avLst/>
          </a:prstGeom>
          <a:noFill/>
        </p:spPr>
        <p:txBody>
          <a:bodyPr wrap="square" rtlCol="0" anchor="t"/>
          <a:lstStyle/>
          <a:p>
            <a:pPr marL="0" algn="l">
              <a:lnSpc>
                <a:spcPct val="150000"/>
              </a:lnSpc>
              <a:buClrTx/>
              <a:buSzTx/>
              <a:buFontTx/>
              <a:buNone/>
            </a:pPr>
            <a:endParaRPr lang="zh-CN" altLang="en-US" sz="1200" dirty="0"/>
          </a:p>
        </p:txBody>
      </p:sp>
      <p:sp>
        <p:nvSpPr>
          <p:cNvPr id="4" name="文本框 3"/>
          <p:cNvSpPr txBox="1"/>
          <p:nvPr/>
        </p:nvSpPr>
        <p:spPr>
          <a:xfrm>
            <a:off x="763905" y="2849880"/>
            <a:ext cx="3048000" cy="368300"/>
          </a:xfrm>
          <a:prstGeom prst="rect">
            <a:avLst/>
          </a:prstGeom>
          <a:noFill/>
        </p:spPr>
        <p:txBody>
          <a:bodyPr wrap="square" rtlCol="0">
            <a:spAutoFit/>
          </a:bodyPr>
          <a:p>
            <a:endParaRPr lang="zh-CN" altLang="en-US"/>
          </a:p>
        </p:txBody>
      </p:sp>
      <p:sp>
        <p:nvSpPr>
          <p:cNvPr id="7" name="文本框 6"/>
          <p:cNvSpPr txBox="1"/>
          <p:nvPr/>
        </p:nvSpPr>
        <p:spPr>
          <a:xfrm>
            <a:off x="1028700" y="1386205"/>
            <a:ext cx="6501765" cy="2278380"/>
          </a:xfrm>
          <a:prstGeom prst="rect">
            <a:avLst/>
          </a:prstGeom>
          <a:noFill/>
        </p:spPr>
        <p:txBody>
          <a:bodyPr wrap="square" rtlCol="0">
            <a:noAutofit/>
          </a:bodyPr>
          <a:p>
            <a:pPr algn="l">
              <a:lnSpc>
                <a:spcPct val="150000"/>
              </a:lnSpc>
              <a:buClrTx/>
              <a:buSzTx/>
              <a:buFontTx/>
            </a:pPr>
            <a:endParaRPr lang="zh-CN" altLang="en-US" sz="2660" b="1" dirty="0">
              <a:solidFill>
                <a:srgbClr val="0C53D2"/>
              </a:solidFill>
              <a:latin typeface="Noto Sans SC" pitchFamily="34" charset="0"/>
              <a:ea typeface="Noto Sans SC" pitchFamily="34" charset="-122"/>
              <a:cs typeface="Noto Sans SC" pitchFamily="34" charset="-120"/>
            </a:endParaRPr>
          </a:p>
        </p:txBody>
      </p:sp>
      <p:pic>
        <p:nvPicPr>
          <p:cNvPr id="8" name="图片 7"/>
          <p:cNvPicPr>
            <a:picLocks noChangeAspect="1"/>
          </p:cNvPicPr>
          <p:nvPr/>
        </p:nvPicPr>
        <p:blipFill>
          <a:blip r:embed="rId1"/>
          <a:stretch>
            <a:fillRect/>
          </a:stretch>
        </p:blipFill>
        <p:spPr>
          <a:xfrm>
            <a:off x="762635" y="596265"/>
            <a:ext cx="7452995" cy="454723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487" y="1728788"/>
            <a:ext cx="3395663" cy="552450"/>
          </a:xfrm>
          <a:prstGeom prst="rect">
            <a:avLst/>
          </a:prstGeom>
          <a:noFill/>
        </p:spPr>
        <p:txBody>
          <a:bodyPr wrap="square" rtlCol="0" anchor="ctr"/>
          <a:lstStyle/>
          <a:p>
            <a:pPr marL="0" indent="0" algn="ctr">
              <a:buNone/>
            </a:pPr>
            <a:r>
              <a:rPr lang="en-US" sz="2560" b="1" dirty="0">
                <a:solidFill>
                  <a:srgbClr val="FFFFFF"/>
                </a:solidFill>
                <a:latin typeface="Noto Sans SC" pitchFamily="34" charset="0"/>
                <a:ea typeface="Noto Sans SC" pitchFamily="34" charset="-122"/>
                <a:cs typeface="Noto Sans SC" pitchFamily="34" charset="-120"/>
              </a:rPr>
              <a:t>汇报结束</a:t>
            </a:r>
            <a:endParaRPr lang="en-US" sz="2560" dirty="0"/>
          </a:p>
        </p:txBody>
      </p:sp>
      <p:sp>
        <p:nvSpPr>
          <p:cNvPr id="3" name="Text 1"/>
          <p:cNvSpPr/>
          <p:nvPr/>
        </p:nvSpPr>
        <p:spPr>
          <a:xfrm>
            <a:off x="852487" y="2171700"/>
            <a:ext cx="3395663" cy="1033463"/>
          </a:xfrm>
          <a:prstGeom prst="rect">
            <a:avLst/>
          </a:prstGeom>
          <a:noFill/>
        </p:spPr>
        <p:txBody>
          <a:bodyPr wrap="square" rtlCol="0" anchor="ctr"/>
          <a:lstStyle/>
          <a:p>
            <a:pPr marL="0" indent="0" algn="ctr">
              <a:buNone/>
            </a:pPr>
            <a:r>
              <a:rPr lang="en-US" sz="4800" b="1" dirty="0">
                <a:solidFill>
                  <a:srgbClr val="FFFFFF"/>
                </a:solidFill>
                <a:latin typeface="Noto Sans SC" pitchFamily="34" charset="0"/>
                <a:ea typeface="Noto Sans SC" pitchFamily="34" charset="-122"/>
                <a:cs typeface="Noto Sans SC" pitchFamily="34" charset="-120"/>
              </a:rPr>
              <a:t>谢谢观看</a:t>
            </a:r>
            <a:endParaRPr lang="en-US" sz="4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SpringBoot</a:t>
            </a:r>
            <a:endParaRPr lang="en-US" sz="2240" dirty="0"/>
          </a:p>
        </p:txBody>
      </p:sp>
      <p:sp>
        <p:nvSpPr>
          <p:cNvPr id="4" name="Text 1"/>
          <p:cNvSpPr/>
          <p:nvPr/>
        </p:nvSpPr>
        <p:spPr>
          <a:xfrm>
            <a:off x="876300" y="1471613"/>
            <a:ext cx="7391400" cy="2786063"/>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SpringBoot 这个开源框架是专门用于简化 Java 应用开发的基于 Spring 的它帮助开发人员省去了很多配置上的麻烦，以自动配置和“约定优于配置”的原则使开发更加快捷、简便、高效。SpringBoot 拥有自动配置、启动依赖、内嵌式容器等诸多强大功能。它还内置了 Tomcat、Jetty、Undertow等常用的 Servlet容器，开发者可以直接将应用打包成可执行的 JAR 文件，然后直接运行在内嵌的Servlet 容器中，省去了部署的麻烦。</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Redis</a:t>
            </a:r>
            <a:endParaRPr lang="en-US" sz="2800" dirty="0"/>
          </a:p>
        </p:txBody>
      </p:sp>
      <p:sp>
        <p:nvSpPr>
          <p:cNvPr id="4" name="Text 1"/>
          <p:cNvSpPr/>
          <p:nvPr/>
        </p:nvSpPr>
        <p:spPr>
          <a:xfrm>
            <a:off x="461962" y="1676400"/>
            <a:ext cx="3233738" cy="3033713"/>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redis 是个数据存储的高手,就在内存中保管着它的身影。它是一个多面手,既可作为缓存使用，又可以充当消息队列的中枢，又可以对数据进行长期存储在内存中。redis的运行速度极快而且持久性很强，扩展性也很好。经常把它用来缓存经常被访问的数据或实时对数据进行加工分析处理和充当消息队列的中枢等。</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Docker</a:t>
            </a:r>
            <a:endParaRPr lang="en-US" sz="2800" dirty="0"/>
          </a:p>
        </p:txBody>
      </p:sp>
      <p:sp>
        <p:nvSpPr>
          <p:cNvPr id="4" name="Text 1"/>
          <p:cNvSpPr/>
          <p:nvPr/>
        </p:nvSpPr>
        <p:spPr>
          <a:xfrm>
            <a:off x="4462463" y="1319213"/>
            <a:ext cx="3667125" cy="3038475"/>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最开始，人们用LXC来实现，后来又搞出了Libcontainer，再后来又进化成了Container。而Docker呢，它就像是给容器穿上了一层漂亮得外衣，让容器得创建和维护变得超简单。比起虚拟机，容器真得是轻如鸿毛，快如闪电。</a:t>
            </a:r>
            <a:endParaRPr lang="en-US" sz="1400" dirty="0"/>
          </a:p>
        </p:txBody>
      </p:sp>
    </p:spTree>
  </p:cSld>
  <p:clrMapOvr>
    <a:masterClrMapping/>
  </p:clrMapOvr>
</p:sld>
</file>

<file path=ppt/tags/tag1.xml><?xml version="1.0" encoding="utf-8"?>
<p:tagLst xmlns:p="http://schemas.openxmlformats.org/presentationml/2006/main">
  <p:tag name="commondata" val="eyJoZGlkIjoiNDdhMmJkMjkyMDE1ZDI3N2FjZWE2NWZmZGY0NWVmZW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7474</Words>
  <Application>WPS 演示</Application>
  <PresentationFormat>On-screen Show (16:9)</PresentationFormat>
  <Paragraphs>333</Paragraphs>
  <Slides>63</Slides>
  <Notes>90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Arial</vt:lpstr>
      <vt:lpstr>宋体</vt:lpstr>
      <vt:lpstr>Wingdings</vt:lpstr>
      <vt:lpstr>微软雅黑</vt:lpstr>
      <vt:lpstr>Noto Sans SC</vt:lpstr>
      <vt:lpstr>Segoe Print</vt:lpstr>
      <vt:lpstr>Noto Sans SC</vt:lpstr>
      <vt:lpstr>Noto Sans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曼陀罗</cp:lastModifiedBy>
  <cp:revision>43</cp:revision>
  <dcterms:created xsi:type="dcterms:W3CDTF">2024-05-21T11:55:00Z</dcterms:created>
  <dcterms:modified xsi:type="dcterms:W3CDTF">2024-05-23T06:30:35Z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C5DCA1B73CF44AC8BD28E3A15ED7D167_12</vt:lpwstr>
  </property>
  <property fmtid="{D5CDD505-2E9C-101B-9397-08002B2CF9AE}" pid="3" name="KSOProductBuildVer">
    <vt:lpwstr>2052-12.1.0.16729</vt:lpwstr>
  </property>
</Properties>
</file>