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0" r:id="rId2"/>
    <p:sldId id="259" r:id="rId3"/>
    <p:sldId id="281" r:id="rId4"/>
    <p:sldId id="279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EAEF-53CB-4B6F-B5A6-C9E4E07C6C3A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6973-D650-4D3C-9FEA-9E87A19AA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8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主题：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5C87-6A85-4947-BDCA-6578ECE5B4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6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FE3FF8-11E2-4583-B2F8-69A064B9DDE9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052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4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8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3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5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AD6B-8DCC-453E-934E-C77D4212E99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9998-57D4-421D-88F5-17DC4E74C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9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41934" y="3298777"/>
            <a:ext cx="4187157" cy="8077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</a:rPr>
              <a:t>考研分享会</a:t>
            </a:r>
            <a:endParaRPr lang="zh-CN" altLang="en-US" sz="7200" b="1" dirty="0">
              <a:latin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10408" y="5678905"/>
            <a:ext cx="2398413" cy="807756"/>
          </a:xfrm>
        </p:spPr>
        <p:txBody>
          <a:bodyPr/>
          <a:lstStyle/>
          <a:p>
            <a:r>
              <a:rPr lang="zh-CN" altLang="en-US" dirty="0"/>
              <a:t>分享人：尹刚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48800" y="6304099"/>
            <a:ext cx="2616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14000"/>
              </a:lnSpc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4ABC49-73CA-4D38-AD53-75A5D8F7FCE1}" type="datetime1">
              <a:rPr lang="zh-CN" altLang="en-US" smtClean="0"/>
              <a:pPr/>
              <a:t>2023/3/6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720759-E658-05C6-5A9C-95F72055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67200" cy="69365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900"/>
            <a:ext cx="12192000" cy="673100"/>
          </a:xfrm>
          <a:prstGeom prst="rtTriangle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133971" y="2438400"/>
            <a:ext cx="4058029" cy="4343400"/>
            <a:chOff x="5938838" y="203200"/>
            <a:chExt cx="6253162" cy="6692900"/>
          </a:xfrm>
        </p:grpSpPr>
        <p:pic>
          <p:nvPicPr>
            <p:cNvPr id="8" name="Picture 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838" y="203200"/>
              <a:ext cx="6253162" cy="6692900"/>
            </a:xfrm>
            <a:prstGeom prst="rect">
              <a:avLst/>
            </a:prstGeom>
            <a:noFill/>
            <a:ln>
              <a:noFill/>
            </a:ln>
            <a:effectLst>
              <a:outerShdw dist="228601" dir="4679996" sx="99001" sy="99001" algn="t" rotWithShape="0">
                <a:srgbClr val="000000">
                  <a:alpha val="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直角三角形 3"/>
            <p:cNvSpPr>
              <a:spLocks/>
            </p:cNvSpPr>
            <p:nvPr/>
          </p:nvSpPr>
          <p:spPr bwMode="auto">
            <a:xfrm rot="21354880">
              <a:off x="6767513" y="895350"/>
              <a:ext cx="2505075" cy="2522537"/>
            </a:xfrm>
            <a:custGeom>
              <a:avLst/>
              <a:gdLst>
                <a:gd name="T0" fmla="*/ 0 w 2505824"/>
                <a:gd name="T1" fmla="*/ 168231 h 2522400"/>
                <a:gd name="T2" fmla="*/ 2502081 w 2505824"/>
                <a:gd name="T3" fmla="*/ 2523085 h 2522400"/>
                <a:gd name="T4" fmla="*/ 1333140 w 2505824"/>
                <a:gd name="T5" fmla="*/ 0 h 2522400"/>
                <a:gd name="T6" fmla="*/ 0 w 2505824"/>
                <a:gd name="T7" fmla="*/ 168231 h 25224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5824" h="2522400">
                  <a:moveTo>
                    <a:pt x="0" y="168186"/>
                  </a:moveTo>
                  <a:lnTo>
                    <a:pt x="2505824" y="2522400"/>
                  </a:lnTo>
                  <a:lnTo>
                    <a:pt x="1335135" y="0"/>
                  </a:lnTo>
                  <a:lnTo>
                    <a:pt x="0" y="168186"/>
                  </a:lnTo>
                  <a:close/>
                </a:path>
              </a:pathLst>
            </a:custGeom>
            <a:solidFill>
              <a:srgbClr val="48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直角三角形 3"/>
            <p:cNvSpPr>
              <a:spLocks/>
            </p:cNvSpPr>
            <p:nvPr/>
          </p:nvSpPr>
          <p:spPr bwMode="auto">
            <a:xfrm>
              <a:off x="6699250" y="1160462"/>
              <a:ext cx="2640013" cy="2498725"/>
            </a:xfrm>
            <a:custGeom>
              <a:avLst/>
              <a:gdLst>
                <a:gd name="T0" fmla="*/ 1348351 w 2639568"/>
                <a:gd name="T1" fmla="*/ 2499549 h 2498519"/>
                <a:gd name="T2" fmla="*/ 0 w 2639568"/>
                <a:gd name="T3" fmla="*/ 0 h 2498519"/>
                <a:gd name="T4" fmla="*/ 2641793 w 2639568"/>
                <a:gd name="T5" fmla="*/ 2145836 h 2498519"/>
                <a:gd name="T6" fmla="*/ 1348351 w 2639568"/>
                <a:gd name="T7" fmla="*/ 2499549 h 24985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39568" h="2498519">
                  <a:moveTo>
                    <a:pt x="1347216" y="2498519"/>
                  </a:moveTo>
                  <a:lnTo>
                    <a:pt x="0" y="0"/>
                  </a:lnTo>
                  <a:lnTo>
                    <a:pt x="2639568" y="2144951"/>
                  </a:lnTo>
                  <a:lnTo>
                    <a:pt x="1347216" y="2498519"/>
                  </a:ln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1541857" y="2104644"/>
            <a:ext cx="5392737" cy="2589212"/>
          </a:xfrm>
          <a:prstGeom prst="rect">
            <a:avLst/>
          </a:prstGeom>
          <a:solidFill>
            <a:srgbClr val="FFFFFF"/>
          </a:solidFill>
          <a:ln w="25400">
            <a:solidFill>
              <a:srgbClr val="969696"/>
            </a:solidFill>
            <a:miter lim="800000"/>
            <a:headEnd/>
            <a:tailEnd/>
          </a:ln>
        </p:spPr>
        <p:txBody>
          <a:bodyPr anchor="ctr"/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1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2618877" y="1879803"/>
            <a:ext cx="3065463" cy="481012"/>
          </a:xfrm>
          <a:prstGeom prst="rect">
            <a:avLst/>
          </a:prstGeom>
          <a:solidFill>
            <a:srgbClr val="48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为什么考研？</a:t>
            </a:r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2265658" y="2651359"/>
            <a:ext cx="40767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更好的就业前景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提高院校层次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从事学术研究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转专业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逃避就业压力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随大流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725462" y="595147"/>
            <a:ext cx="6304239" cy="0"/>
          </a:xfrm>
          <a:prstGeom prst="line">
            <a:avLst/>
          </a:prstGeom>
          <a:ln>
            <a:solidFill>
              <a:srgbClr val="DC70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381900" y="348925"/>
            <a:ext cx="23383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DC7053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考研动机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DC7053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900"/>
            <a:ext cx="12192000" cy="673100"/>
          </a:xfrm>
          <a:prstGeom prst="rtTriangle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C2F8E87-15A2-B773-BA17-48D5C42529B3}"/>
              </a:ext>
            </a:extLst>
          </p:cNvPr>
          <p:cNvGrpSpPr/>
          <p:nvPr/>
        </p:nvGrpSpPr>
        <p:grpSpPr>
          <a:xfrm>
            <a:off x="553567" y="1350642"/>
            <a:ext cx="4800500" cy="3125669"/>
            <a:chOff x="1541858" y="1840170"/>
            <a:chExt cx="4800500" cy="3125669"/>
          </a:xfrm>
        </p:grpSpPr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1541858" y="2104644"/>
              <a:ext cx="3565852" cy="25892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969696"/>
              </a:solidFill>
              <a:miter lim="800000"/>
              <a:headEnd/>
              <a:tailEnd/>
            </a:ln>
          </p:spPr>
          <p:txBody>
            <a:bodyPr anchor="ctr"/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3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9"/>
            <p:cNvSpPr>
              <a:spLocks noChangeArrowheads="1"/>
            </p:cNvSpPr>
            <p:nvPr/>
          </p:nvSpPr>
          <p:spPr bwMode="auto">
            <a:xfrm>
              <a:off x="1658296" y="1840170"/>
              <a:ext cx="3065463" cy="48101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规律作息</a:t>
              </a:r>
            </a:p>
          </p:txBody>
        </p:sp>
        <p:sp>
          <p:nvSpPr>
            <p:cNvPr id="15" name="矩形 12"/>
            <p:cNvSpPr>
              <a:spLocks noChangeArrowheads="1"/>
            </p:cNvSpPr>
            <p:nvPr/>
          </p:nvSpPr>
          <p:spPr bwMode="auto">
            <a:xfrm>
              <a:off x="2265658" y="2651359"/>
              <a:ext cx="4076700" cy="231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8:00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	 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起床</a:t>
              </a:r>
              <a:endPara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30-11:30   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学习</a:t>
              </a:r>
              <a:endPara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11:30-2:00     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午休</a:t>
              </a:r>
              <a:endPara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00-5:30    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学习</a:t>
              </a:r>
              <a:endPara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5:30-6:30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晚饭</a:t>
              </a:r>
              <a:endPara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r>
                <a:rPr lang="en-US" altLang="zh-CN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6:30-9:00</a:t>
              </a:r>
              <a:r>
                <a:rPr lang="zh-CN" altLang="en-US" sz="16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学习</a:t>
              </a:r>
              <a:endPara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725462" y="595147"/>
            <a:ext cx="6304239" cy="0"/>
          </a:xfrm>
          <a:prstGeom prst="line">
            <a:avLst/>
          </a:prstGeom>
          <a:ln>
            <a:solidFill>
              <a:srgbClr val="DC70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381900" y="348925"/>
            <a:ext cx="23383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DC7053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考研准备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DC7053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EF1736-6C9F-C30F-9813-8A1A83FAB4DA}"/>
              </a:ext>
            </a:extLst>
          </p:cNvPr>
          <p:cNvGrpSpPr/>
          <p:nvPr/>
        </p:nvGrpSpPr>
        <p:grpSpPr>
          <a:xfrm>
            <a:off x="6691314" y="1291956"/>
            <a:ext cx="2338387" cy="650472"/>
            <a:chOff x="3091870" y="1721131"/>
            <a:chExt cx="2338387" cy="650472"/>
          </a:xfrm>
        </p:grpSpPr>
        <p:sp>
          <p:nvSpPr>
            <p:cNvPr id="27" name="矩形 16">
              <a:extLst>
                <a:ext uri="{FF2B5EF4-FFF2-40B4-BE49-F238E27FC236}">
                  <a16:creationId xmlns:a16="http://schemas.microsoft.com/office/drawing/2014/main" id="{8B0CEE12-029B-2CF9-BAF2-7B89EAF6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870" y="2101144"/>
              <a:ext cx="2206625" cy="2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1216025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贯穿始终，注重错题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9876A563-06B2-A682-EE09-676A7106C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870" y="1721131"/>
              <a:ext cx="2338387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1216025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05839271-EC20-F092-E969-6783C1963CA0}"/>
              </a:ext>
            </a:extLst>
          </p:cNvPr>
          <p:cNvSpPr/>
          <p:nvPr/>
        </p:nvSpPr>
        <p:spPr>
          <a:xfrm>
            <a:off x="5315778" y="1353469"/>
            <a:ext cx="886264" cy="886264"/>
          </a:xfrm>
          <a:prstGeom prst="ellipse">
            <a:avLst/>
          </a:prstGeom>
          <a:solidFill>
            <a:srgbClr val="FB9BA2"/>
          </a:solidFill>
          <a:ln w="28575">
            <a:solidFill>
              <a:srgbClr val="DC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MH_Other_4">
            <a:extLst>
              <a:ext uri="{FF2B5EF4-FFF2-40B4-BE49-F238E27FC236}">
                <a16:creationId xmlns:a16="http://schemas.microsoft.com/office/drawing/2014/main" id="{AF108C97-5196-0246-66CA-D40DF3D2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341" y="1597577"/>
            <a:ext cx="10423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幼圆" pitchFamily="49" charset="-122"/>
              </a:rPr>
              <a:t>数学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幼圆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8309B90-1E99-C29F-B2FF-D020EA553096}"/>
              </a:ext>
            </a:extLst>
          </p:cNvPr>
          <p:cNvGrpSpPr/>
          <p:nvPr/>
        </p:nvGrpSpPr>
        <p:grpSpPr>
          <a:xfrm>
            <a:off x="5265341" y="2397129"/>
            <a:ext cx="3660218" cy="909705"/>
            <a:chOff x="5237721" y="2863082"/>
            <a:chExt cx="3660218" cy="909705"/>
          </a:xfrm>
        </p:grpSpPr>
        <p:sp>
          <p:nvSpPr>
            <p:cNvPr id="25" name="矩形 16">
              <a:extLst>
                <a:ext uri="{FF2B5EF4-FFF2-40B4-BE49-F238E27FC236}">
                  <a16:creationId xmlns:a16="http://schemas.microsoft.com/office/drawing/2014/main" id="{9DDF4C00-1E4A-995F-6955-6830A999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1314" y="3206863"/>
              <a:ext cx="2206625" cy="56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1216025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单词很重要，</a:t>
              </a:r>
              <a:r>
                <a:rPr lang="zh-CN" altLang="en-US" sz="1600" kern="0" dirty="0">
                  <a:solidFill>
                    <a:srgbClr val="445469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后期做真题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EA410DD-5868-0B61-D37F-DC1570819888}"/>
                </a:ext>
              </a:extLst>
            </p:cNvPr>
            <p:cNvSpPr/>
            <p:nvPr/>
          </p:nvSpPr>
          <p:spPr>
            <a:xfrm>
              <a:off x="5315751" y="2863082"/>
              <a:ext cx="886264" cy="886264"/>
            </a:xfrm>
            <a:prstGeom prst="ellipse">
              <a:avLst/>
            </a:prstGeom>
            <a:solidFill>
              <a:srgbClr val="FB9BA2"/>
            </a:solidFill>
            <a:ln w="28575">
              <a:solidFill>
                <a:srgbClr val="DC7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MH_Other_4">
              <a:extLst>
                <a:ext uri="{FF2B5EF4-FFF2-40B4-BE49-F238E27FC236}">
                  <a16:creationId xmlns:a16="http://schemas.microsoft.com/office/drawing/2014/main" id="{5135A8A0-C3FE-5D24-5D17-112095AF1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7721" y="3079002"/>
              <a:ext cx="10423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 dirty="0">
                  <a:solidFill>
                    <a:schemeClr val="tx2"/>
                  </a:solidFill>
                  <a:ea typeface="幼圆" pitchFamily="49" charset="-122"/>
                </a:rPr>
                <a:t>英语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幼圆" pitchFamily="49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96B607-0BF5-50BF-0035-D51DAC9A7AE8}"/>
              </a:ext>
            </a:extLst>
          </p:cNvPr>
          <p:cNvGrpSpPr/>
          <p:nvPr/>
        </p:nvGrpSpPr>
        <p:grpSpPr>
          <a:xfrm>
            <a:off x="5265341" y="3450765"/>
            <a:ext cx="3622451" cy="886264"/>
            <a:chOff x="5233479" y="4308350"/>
            <a:chExt cx="3622451" cy="886264"/>
          </a:xfrm>
        </p:grpSpPr>
        <p:sp>
          <p:nvSpPr>
            <p:cNvPr id="23" name="矩形 16">
              <a:extLst>
                <a:ext uri="{FF2B5EF4-FFF2-40B4-BE49-F238E27FC236}">
                  <a16:creationId xmlns:a16="http://schemas.microsoft.com/office/drawing/2014/main" id="{382742B2-EAB5-09DF-96AF-A2FB12E27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305" y="4465810"/>
              <a:ext cx="2206625" cy="56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1216025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不着急，九、十月份开始准备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DB9BAAF-1289-B1D3-586E-84CBD0E611C6}"/>
                </a:ext>
              </a:extLst>
            </p:cNvPr>
            <p:cNvSpPr/>
            <p:nvPr/>
          </p:nvSpPr>
          <p:spPr>
            <a:xfrm>
              <a:off x="5315751" y="4308350"/>
              <a:ext cx="886264" cy="886264"/>
            </a:xfrm>
            <a:prstGeom prst="ellipse">
              <a:avLst/>
            </a:prstGeom>
            <a:solidFill>
              <a:srgbClr val="FB9BA2"/>
            </a:solidFill>
            <a:ln w="28575">
              <a:solidFill>
                <a:srgbClr val="DC7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MH_Other_4">
              <a:extLst>
                <a:ext uri="{FF2B5EF4-FFF2-40B4-BE49-F238E27FC236}">
                  <a16:creationId xmlns:a16="http://schemas.microsoft.com/office/drawing/2014/main" id="{FFE5AD0C-F6AB-C33F-DF42-8767576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479" y="4535753"/>
              <a:ext cx="10423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kern="0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itchFamily="34" charset="0"/>
                  <a:ea typeface="幼圆" pitchFamily="49" charset="-122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/>
                <a:t>政治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幼圆" pitchFamily="49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D3F511-442C-A02E-C77E-FF4D43C9E60B}"/>
              </a:ext>
            </a:extLst>
          </p:cNvPr>
          <p:cNvGrpSpPr/>
          <p:nvPr/>
        </p:nvGrpSpPr>
        <p:grpSpPr>
          <a:xfrm>
            <a:off x="5303108" y="4444341"/>
            <a:ext cx="3622451" cy="886264"/>
            <a:chOff x="5233479" y="4308350"/>
            <a:chExt cx="3622451" cy="886264"/>
          </a:xfrm>
        </p:grpSpPr>
        <p:sp>
          <p:nvSpPr>
            <p:cNvPr id="32" name="矩形 16">
              <a:extLst>
                <a:ext uri="{FF2B5EF4-FFF2-40B4-BE49-F238E27FC236}">
                  <a16:creationId xmlns:a16="http://schemas.microsoft.com/office/drawing/2014/main" id="{6252FF0B-20A9-D0B0-6E7E-B4A1C3B00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305" y="4566181"/>
              <a:ext cx="2206625" cy="2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1216025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报考院校的真题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26BF1E1-396D-10FD-A5CB-9EABC84D6A7E}"/>
                </a:ext>
              </a:extLst>
            </p:cNvPr>
            <p:cNvSpPr/>
            <p:nvPr/>
          </p:nvSpPr>
          <p:spPr>
            <a:xfrm>
              <a:off x="5315751" y="4308350"/>
              <a:ext cx="886264" cy="886264"/>
            </a:xfrm>
            <a:prstGeom prst="ellipse">
              <a:avLst/>
            </a:prstGeom>
            <a:solidFill>
              <a:srgbClr val="FB9BA2"/>
            </a:solidFill>
            <a:ln w="28575">
              <a:solidFill>
                <a:srgbClr val="DC7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MH_Other_4">
              <a:extLst>
                <a:ext uri="{FF2B5EF4-FFF2-40B4-BE49-F238E27FC236}">
                  <a16:creationId xmlns:a16="http://schemas.microsoft.com/office/drawing/2014/main" id="{1AA23D60-6120-F89C-7C48-1B95995DC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479" y="4535753"/>
              <a:ext cx="10423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kern="0" cap="none" spc="0" normalizeH="0" baseline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itchFamily="34" charset="0"/>
                  <a:ea typeface="幼圆" pitchFamily="49" charset="-122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/>
                <a:t>专业课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76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31480"/>
          <a:stretch/>
        </p:blipFill>
        <p:spPr>
          <a:xfrm>
            <a:off x="5397870" y="1021018"/>
            <a:ext cx="5940218" cy="538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连接符 8"/>
          <p:cNvCxnSpPr/>
          <p:nvPr/>
        </p:nvCxnSpPr>
        <p:spPr>
          <a:xfrm>
            <a:off x="3221502" y="643151"/>
            <a:ext cx="6304239" cy="0"/>
          </a:xfrm>
          <a:prstGeom prst="line">
            <a:avLst/>
          </a:prstGeom>
          <a:ln>
            <a:solidFill>
              <a:srgbClr val="DC70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49058" y="304009"/>
            <a:ext cx="2338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DC7053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sym typeface="Arial" pitchFamily="34" charset="0"/>
              </a:rPr>
              <a:t>考研经验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418252" y="1020070"/>
            <a:ext cx="4351207" cy="5380032"/>
          </a:xfrm>
          <a:prstGeom prst="rect">
            <a:avLst/>
          </a:prstGeom>
          <a:solidFill>
            <a:srgbClr val="FB9BA2">
              <a:alpha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C2398F-B24F-5336-6D73-B6793984AD14}"/>
              </a:ext>
            </a:extLst>
          </p:cNvPr>
          <p:cNvGrpSpPr/>
          <p:nvPr/>
        </p:nvGrpSpPr>
        <p:grpSpPr>
          <a:xfrm>
            <a:off x="2052142" y="1643596"/>
            <a:ext cx="3067927" cy="1851961"/>
            <a:chOff x="3254247" y="1356428"/>
            <a:chExt cx="3067927" cy="1851961"/>
          </a:xfrm>
        </p:grpSpPr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4089542" y="1356428"/>
              <a:ext cx="698669" cy="767794"/>
              <a:chOff x="2602" y="1841"/>
              <a:chExt cx="566" cy="622"/>
            </a:xfrm>
            <a:solidFill>
              <a:schemeClr val="bg1"/>
            </a:solidFill>
          </p:grpSpPr>
          <p:sp>
            <p:nvSpPr>
              <p:cNvPr id="13" name="Freeform 5"/>
              <p:cNvSpPr>
                <a:spLocks noEditPoints="1"/>
              </p:cNvSpPr>
              <p:nvPr/>
            </p:nvSpPr>
            <p:spPr bwMode="auto">
              <a:xfrm>
                <a:off x="2602" y="2181"/>
                <a:ext cx="566" cy="229"/>
              </a:xfrm>
              <a:custGeom>
                <a:avLst/>
                <a:gdLst>
                  <a:gd name="T0" fmla="*/ 2206 w 2497"/>
                  <a:gd name="T1" fmla="*/ 47 h 1009"/>
                  <a:gd name="T2" fmla="*/ 2073 w 2497"/>
                  <a:gd name="T3" fmla="*/ 47 h 1009"/>
                  <a:gd name="T4" fmla="*/ 2073 w 2497"/>
                  <a:gd name="T5" fmla="*/ 21 h 1009"/>
                  <a:gd name="T6" fmla="*/ 2053 w 2497"/>
                  <a:gd name="T7" fmla="*/ 0 h 1009"/>
                  <a:gd name="T8" fmla="*/ 21 w 2497"/>
                  <a:gd name="T9" fmla="*/ 0 h 1009"/>
                  <a:gd name="T10" fmla="*/ 0 w 2497"/>
                  <a:gd name="T11" fmla="*/ 21 h 1009"/>
                  <a:gd name="T12" fmla="*/ 695 w 2497"/>
                  <a:gd name="T13" fmla="*/ 1009 h 1009"/>
                  <a:gd name="T14" fmla="*/ 1378 w 2497"/>
                  <a:gd name="T15" fmla="*/ 1009 h 1009"/>
                  <a:gd name="T16" fmla="*/ 1890 w 2497"/>
                  <a:gd name="T17" fmla="*/ 628 h 1009"/>
                  <a:gd name="T18" fmla="*/ 2206 w 2497"/>
                  <a:gd name="T19" fmla="*/ 628 h 1009"/>
                  <a:gd name="T20" fmla="*/ 2497 w 2497"/>
                  <a:gd name="T21" fmla="*/ 338 h 1009"/>
                  <a:gd name="T22" fmla="*/ 2206 w 2497"/>
                  <a:gd name="T23" fmla="*/ 47 h 1009"/>
                  <a:gd name="T24" fmla="*/ 2206 w 2497"/>
                  <a:gd name="T25" fmla="*/ 497 h 1009"/>
                  <a:gd name="T26" fmla="*/ 2014 w 2497"/>
                  <a:gd name="T27" fmla="*/ 497 h 1009"/>
                  <a:gd name="T28" fmla="*/ 1985 w 2497"/>
                  <a:gd name="T29" fmla="*/ 480 h 1009"/>
                  <a:gd name="T30" fmla="*/ 1981 w 2497"/>
                  <a:gd name="T31" fmla="*/ 463 h 1009"/>
                  <a:gd name="T32" fmla="*/ 1983 w 2497"/>
                  <a:gd name="T33" fmla="*/ 457 h 1009"/>
                  <a:gd name="T34" fmla="*/ 2049 w 2497"/>
                  <a:gd name="T35" fmla="*/ 252 h 1009"/>
                  <a:gd name="T36" fmla="*/ 2136 w 2497"/>
                  <a:gd name="T37" fmla="*/ 178 h 1009"/>
                  <a:gd name="T38" fmla="*/ 2206 w 2497"/>
                  <a:gd name="T39" fmla="*/ 178 h 1009"/>
                  <a:gd name="T40" fmla="*/ 2365 w 2497"/>
                  <a:gd name="T41" fmla="*/ 337 h 1009"/>
                  <a:gd name="T42" fmla="*/ 2206 w 2497"/>
                  <a:gd name="T43" fmla="*/ 497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97" h="1009">
                    <a:moveTo>
                      <a:pt x="2206" y="47"/>
                    </a:moveTo>
                    <a:lnTo>
                      <a:pt x="2073" y="47"/>
                    </a:lnTo>
                    <a:cubicBezTo>
                      <a:pt x="2073" y="39"/>
                      <a:pt x="2073" y="30"/>
                      <a:pt x="2073" y="21"/>
                    </a:cubicBezTo>
                    <a:cubicBezTo>
                      <a:pt x="2073" y="9"/>
                      <a:pt x="2064" y="0"/>
                      <a:pt x="2053" y="0"/>
                    </a:cubicBezTo>
                    <a:lnTo>
                      <a:pt x="21" y="0"/>
                    </a:lnTo>
                    <a:cubicBezTo>
                      <a:pt x="9" y="0"/>
                      <a:pt x="0" y="9"/>
                      <a:pt x="0" y="21"/>
                    </a:cubicBezTo>
                    <a:cubicBezTo>
                      <a:pt x="0" y="625"/>
                      <a:pt x="489" y="1009"/>
                      <a:pt x="695" y="1009"/>
                    </a:cubicBezTo>
                    <a:lnTo>
                      <a:pt x="1378" y="1009"/>
                    </a:lnTo>
                    <a:cubicBezTo>
                      <a:pt x="1539" y="1009"/>
                      <a:pt x="1767" y="813"/>
                      <a:pt x="1890" y="628"/>
                    </a:cubicBezTo>
                    <a:lnTo>
                      <a:pt x="2206" y="628"/>
                    </a:lnTo>
                    <a:cubicBezTo>
                      <a:pt x="2366" y="628"/>
                      <a:pt x="2497" y="498"/>
                      <a:pt x="2497" y="338"/>
                    </a:cubicBezTo>
                    <a:cubicBezTo>
                      <a:pt x="2497" y="177"/>
                      <a:pt x="2366" y="47"/>
                      <a:pt x="2206" y="47"/>
                    </a:cubicBezTo>
                    <a:close/>
                    <a:moveTo>
                      <a:pt x="2206" y="497"/>
                    </a:moveTo>
                    <a:lnTo>
                      <a:pt x="2014" y="497"/>
                    </a:lnTo>
                    <a:cubicBezTo>
                      <a:pt x="2004" y="497"/>
                      <a:pt x="1992" y="490"/>
                      <a:pt x="1985" y="480"/>
                    </a:cubicBezTo>
                    <a:cubicBezTo>
                      <a:pt x="1983" y="476"/>
                      <a:pt x="1979" y="470"/>
                      <a:pt x="1981" y="463"/>
                    </a:cubicBezTo>
                    <a:cubicBezTo>
                      <a:pt x="1982" y="461"/>
                      <a:pt x="1983" y="459"/>
                      <a:pt x="1983" y="457"/>
                    </a:cubicBezTo>
                    <a:cubicBezTo>
                      <a:pt x="2012" y="391"/>
                      <a:pt x="2034" y="322"/>
                      <a:pt x="2049" y="252"/>
                    </a:cubicBezTo>
                    <a:cubicBezTo>
                      <a:pt x="2064" y="205"/>
                      <a:pt x="2095" y="178"/>
                      <a:pt x="2136" y="178"/>
                    </a:cubicBezTo>
                    <a:lnTo>
                      <a:pt x="2206" y="178"/>
                    </a:lnTo>
                    <a:cubicBezTo>
                      <a:pt x="2294" y="178"/>
                      <a:pt x="2365" y="250"/>
                      <a:pt x="2365" y="337"/>
                    </a:cubicBezTo>
                    <a:cubicBezTo>
                      <a:pt x="2366" y="425"/>
                      <a:pt x="2294" y="497"/>
                      <a:pt x="2206" y="49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黑体" panose="02010609060101010101" pitchFamily="49" charset="-122"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2668" y="2433"/>
                <a:ext cx="337" cy="30"/>
              </a:xfrm>
              <a:custGeom>
                <a:avLst/>
                <a:gdLst>
                  <a:gd name="T0" fmla="*/ 1419 w 1486"/>
                  <a:gd name="T1" fmla="*/ 0 h 134"/>
                  <a:gd name="T2" fmla="*/ 67 w 1486"/>
                  <a:gd name="T3" fmla="*/ 0 h 134"/>
                  <a:gd name="T4" fmla="*/ 0 w 1486"/>
                  <a:gd name="T5" fmla="*/ 67 h 134"/>
                  <a:gd name="T6" fmla="*/ 67 w 1486"/>
                  <a:gd name="T7" fmla="*/ 134 h 134"/>
                  <a:gd name="T8" fmla="*/ 1419 w 1486"/>
                  <a:gd name="T9" fmla="*/ 134 h 134"/>
                  <a:gd name="T10" fmla="*/ 1486 w 1486"/>
                  <a:gd name="T11" fmla="*/ 67 h 134"/>
                  <a:gd name="T12" fmla="*/ 1419 w 1486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6" h="134">
                    <a:moveTo>
                      <a:pt x="1419" y="0"/>
                    </a:moveTo>
                    <a:lnTo>
                      <a:pt x="67" y="0"/>
                    </a:lnTo>
                    <a:cubicBezTo>
                      <a:pt x="30" y="0"/>
                      <a:pt x="0" y="30"/>
                      <a:pt x="0" y="67"/>
                    </a:cubicBezTo>
                    <a:cubicBezTo>
                      <a:pt x="0" y="104"/>
                      <a:pt x="30" y="134"/>
                      <a:pt x="67" y="134"/>
                    </a:cubicBezTo>
                    <a:lnTo>
                      <a:pt x="1419" y="134"/>
                    </a:lnTo>
                    <a:cubicBezTo>
                      <a:pt x="1456" y="134"/>
                      <a:pt x="1486" y="104"/>
                      <a:pt x="1486" y="67"/>
                    </a:cubicBezTo>
                    <a:cubicBezTo>
                      <a:pt x="1486" y="30"/>
                      <a:pt x="1456" y="0"/>
                      <a:pt x="141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黑体" panose="02010609060101010101" pitchFamily="49" charset="-122"/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2735" y="1882"/>
                <a:ext cx="101" cy="229"/>
              </a:xfrm>
              <a:custGeom>
                <a:avLst/>
                <a:gdLst>
                  <a:gd name="T0" fmla="*/ 112 w 445"/>
                  <a:gd name="T1" fmla="*/ 1008 h 1008"/>
                  <a:gd name="T2" fmla="*/ 31 w 445"/>
                  <a:gd name="T3" fmla="*/ 935 h 1008"/>
                  <a:gd name="T4" fmla="*/ 190 w 445"/>
                  <a:gd name="T5" fmla="*/ 284 h 1008"/>
                  <a:gd name="T6" fmla="*/ 276 w 445"/>
                  <a:gd name="T7" fmla="*/ 77 h 1008"/>
                  <a:gd name="T8" fmla="*/ 368 w 445"/>
                  <a:gd name="T9" fmla="*/ 6 h 1008"/>
                  <a:gd name="T10" fmla="*/ 439 w 445"/>
                  <a:gd name="T11" fmla="*/ 98 h 1008"/>
                  <a:gd name="T12" fmla="*/ 335 w 445"/>
                  <a:gd name="T13" fmla="*/ 361 h 1008"/>
                  <a:gd name="T14" fmla="*/ 194 w 445"/>
                  <a:gd name="T15" fmla="*/ 917 h 1008"/>
                  <a:gd name="T16" fmla="*/ 121 w 445"/>
                  <a:gd name="T17" fmla="*/ 1008 h 1008"/>
                  <a:gd name="T18" fmla="*/ 112 w 445"/>
                  <a:gd name="T19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5" h="1008">
                    <a:moveTo>
                      <a:pt x="112" y="1008"/>
                    </a:moveTo>
                    <a:cubicBezTo>
                      <a:pt x="71" y="1008"/>
                      <a:pt x="35" y="977"/>
                      <a:pt x="31" y="935"/>
                    </a:cubicBezTo>
                    <a:cubicBezTo>
                      <a:pt x="0" y="640"/>
                      <a:pt x="105" y="442"/>
                      <a:pt x="190" y="284"/>
                    </a:cubicBezTo>
                    <a:cubicBezTo>
                      <a:pt x="232" y="205"/>
                      <a:pt x="268" y="137"/>
                      <a:pt x="276" y="77"/>
                    </a:cubicBezTo>
                    <a:cubicBezTo>
                      <a:pt x="282" y="32"/>
                      <a:pt x="323" y="0"/>
                      <a:pt x="368" y="6"/>
                    </a:cubicBezTo>
                    <a:cubicBezTo>
                      <a:pt x="413" y="12"/>
                      <a:pt x="445" y="53"/>
                      <a:pt x="439" y="98"/>
                    </a:cubicBezTo>
                    <a:cubicBezTo>
                      <a:pt x="427" y="188"/>
                      <a:pt x="383" y="272"/>
                      <a:pt x="335" y="361"/>
                    </a:cubicBezTo>
                    <a:cubicBezTo>
                      <a:pt x="257" y="507"/>
                      <a:pt x="169" y="673"/>
                      <a:pt x="194" y="917"/>
                    </a:cubicBezTo>
                    <a:cubicBezTo>
                      <a:pt x="199" y="963"/>
                      <a:pt x="166" y="1003"/>
                      <a:pt x="121" y="1008"/>
                    </a:cubicBezTo>
                    <a:cubicBezTo>
                      <a:pt x="118" y="1008"/>
                      <a:pt x="115" y="1008"/>
                      <a:pt x="112" y="100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黑体" panose="02010609060101010101" pitchFamily="49" charset="-122"/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798" y="1841"/>
                <a:ext cx="117" cy="306"/>
              </a:xfrm>
              <a:custGeom>
                <a:avLst/>
                <a:gdLst>
                  <a:gd name="T0" fmla="*/ 154 w 518"/>
                  <a:gd name="T1" fmla="*/ 1350 h 1350"/>
                  <a:gd name="T2" fmla="*/ 74 w 518"/>
                  <a:gd name="T3" fmla="*/ 1285 h 1350"/>
                  <a:gd name="T4" fmla="*/ 205 w 518"/>
                  <a:gd name="T5" fmla="*/ 558 h 1350"/>
                  <a:gd name="T6" fmla="*/ 331 w 518"/>
                  <a:gd name="T7" fmla="*/ 95 h 1350"/>
                  <a:gd name="T8" fmla="*/ 405 w 518"/>
                  <a:gd name="T9" fmla="*/ 5 h 1350"/>
                  <a:gd name="T10" fmla="*/ 495 w 518"/>
                  <a:gd name="T11" fmla="*/ 79 h 1350"/>
                  <a:gd name="T12" fmla="*/ 351 w 518"/>
                  <a:gd name="T13" fmla="*/ 635 h 1350"/>
                  <a:gd name="T14" fmla="*/ 235 w 518"/>
                  <a:gd name="T15" fmla="*/ 1250 h 1350"/>
                  <a:gd name="T16" fmla="*/ 171 w 518"/>
                  <a:gd name="T17" fmla="*/ 1348 h 1350"/>
                  <a:gd name="T18" fmla="*/ 154 w 518"/>
                  <a:gd name="T19" fmla="*/ 1350 h 1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8" h="1350">
                    <a:moveTo>
                      <a:pt x="154" y="1350"/>
                    </a:moveTo>
                    <a:cubicBezTo>
                      <a:pt x="116" y="1350"/>
                      <a:pt x="82" y="1323"/>
                      <a:pt x="74" y="1285"/>
                    </a:cubicBezTo>
                    <a:cubicBezTo>
                      <a:pt x="0" y="946"/>
                      <a:pt x="109" y="740"/>
                      <a:pt x="205" y="558"/>
                    </a:cubicBezTo>
                    <a:cubicBezTo>
                      <a:pt x="282" y="411"/>
                      <a:pt x="349" y="284"/>
                      <a:pt x="331" y="95"/>
                    </a:cubicBezTo>
                    <a:cubicBezTo>
                      <a:pt x="326" y="49"/>
                      <a:pt x="360" y="9"/>
                      <a:pt x="405" y="5"/>
                    </a:cubicBezTo>
                    <a:cubicBezTo>
                      <a:pt x="450" y="0"/>
                      <a:pt x="490" y="34"/>
                      <a:pt x="495" y="79"/>
                    </a:cubicBezTo>
                    <a:cubicBezTo>
                      <a:pt x="518" y="318"/>
                      <a:pt x="433" y="479"/>
                      <a:pt x="351" y="635"/>
                    </a:cubicBezTo>
                    <a:cubicBezTo>
                      <a:pt x="260" y="807"/>
                      <a:pt x="174" y="970"/>
                      <a:pt x="235" y="1250"/>
                    </a:cubicBezTo>
                    <a:cubicBezTo>
                      <a:pt x="244" y="1294"/>
                      <a:pt x="216" y="1338"/>
                      <a:pt x="171" y="1348"/>
                    </a:cubicBezTo>
                    <a:cubicBezTo>
                      <a:pt x="166" y="1349"/>
                      <a:pt x="160" y="1350"/>
                      <a:pt x="154" y="135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黑体" panose="02010609060101010101" pitchFamily="49" charset="-122"/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874" y="1894"/>
                <a:ext cx="100" cy="217"/>
              </a:xfrm>
              <a:custGeom>
                <a:avLst/>
                <a:gdLst>
                  <a:gd name="T0" fmla="*/ 108 w 441"/>
                  <a:gd name="T1" fmla="*/ 961 h 961"/>
                  <a:gd name="T2" fmla="*/ 27 w 441"/>
                  <a:gd name="T3" fmla="*/ 891 h 961"/>
                  <a:gd name="T4" fmla="*/ 137 w 441"/>
                  <a:gd name="T5" fmla="*/ 463 h 961"/>
                  <a:gd name="T6" fmla="*/ 273 w 441"/>
                  <a:gd name="T7" fmla="*/ 79 h 961"/>
                  <a:gd name="T8" fmla="*/ 362 w 441"/>
                  <a:gd name="T9" fmla="*/ 4 h 961"/>
                  <a:gd name="T10" fmla="*/ 437 w 441"/>
                  <a:gd name="T11" fmla="*/ 93 h 961"/>
                  <a:gd name="T12" fmla="*/ 281 w 441"/>
                  <a:gd name="T13" fmla="*/ 544 h 961"/>
                  <a:gd name="T14" fmla="*/ 190 w 441"/>
                  <a:gd name="T15" fmla="*/ 867 h 961"/>
                  <a:gd name="T16" fmla="*/ 120 w 441"/>
                  <a:gd name="T17" fmla="*/ 961 h 961"/>
                  <a:gd name="T18" fmla="*/ 108 w 441"/>
                  <a:gd name="T19" fmla="*/ 961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1" h="961">
                    <a:moveTo>
                      <a:pt x="108" y="961"/>
                    </a:moveTo>
                    <a:cubicBezTo>
                      <a:pt x="68" y="961"/>
                      <a:pt x="33" y="932"/>
                      <a:pt x="27" y="891"/>
                    </a:cubicBezTo>
                    <a:cubicBezTo>
                      <a:pt x="0" y="705"/>
                      <a:pt x="70" y="582"/>
                      <a:pt x="137" y="463"/>
                    </a:cubicBezTo>
                    <a:cubicBezTo>
                      <a:pt x="197" y="358"/>
                      <a:pt x="258" y="250"/>
                      <a:pt x="273" y="79"/>
                    </a:cubicBezTo>
                    <a:cubicBezTo>
                      <a:pt x="277" y="33"/>
                      <a:pt x="317" y="0"/>
                      <a:pt x="362" y="4"/>
                    </a:cubicBezTo>
                    <a:cubicBezTo>
                      <a:pt x="407" y="8"/>
                      <a:pt x="441" y="48"/>
                      <a:pt x="437" y="93"/>
                    </a:cubicBezTo>
                    <a:cubicBezTo>
                      <a:pt x="419" y="300"/>
                      <a:pt x="342" y="436"/>
                      <a:pt x="281" y="544"/>
                    </a:cubicBezTo>
                    <a:cubicBezTo>
                      <a:pt x="217" y="656"/>
                      <a:pt x="171" y="737"/>
                      <a:pt x="190" y="867"/>
                    </a:cubicBezTo>
                    <a:cubicBezTo>
                      <a:pt x="196" y="912"/>
                      <a:pt x="165" y="954"/>
                      <a:pt x="120" y="961"/>
                    </a:cubicBezTo>
                    <a:cubicBezTo>
                      <a:pt x="116" y="961"/>
                      <a:pt x="112" y="961"/>
                      <a:pt x="108" y="96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黑体" panose="02010609060101010101" pitchFamily="49" charset="-122"/>
                </a:endParaRPr>
              </a:p>
            </p:txBody>
          </p:sp>
        </p:grpSp>
        <p:sp>
          <p:nvSpPr>
            <p:cNvPr id="18" name="矩形 16"/>
            <p:cNvSpPr>
              <a:spLocks noChangeArrowheads="1"/>
            </p:cNvSpPr>
            <p:nvPr/>
          </p:nvSpPr>
          <p:spPr bwMode="auto">
            <a:xfrm>
              <a:off x="3254247" y="2501016"/>
              <a:ext cx="3067927" cy="70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285750" marR="0" lvl="0" indent="-285750" defTabSz="1216025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没事少刷知乎、微博、贴吧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……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4" name="矩形 16">
            <a:extLst>
              <a:ext uri="{FF2B5EF4-FFF2-40B4-BE49-F238E27FC236}">
                <a16:creationId xmlns:a16="http://schemas.microsoft.com/office/drawing/2014/main" id="{E875D561-E474-574E-A282-F3333E0E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41" y="3584087"/>
            <a:ext cx="3067927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marR="0" lvl="0" indent="-285750" defTabSz="1216025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用力过猛容易后继乏力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71D48156-8CA1-64E4-15E2-FEF05FEB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891" y="4084191"/>
            <a:ext cx="3067927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marR="0" lvl="0" indent="-285750" defTabSz="1216025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 pitchFamily="34" charset="0"/>
              </a:rPr>
              <a:t>注意身体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86EEEF71-ED2B-0692-35FD-8DCB4C39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40" y="4607251"/>
            <a:ext cx="3067927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marR="0" lvl="0" indent="-285750" defTabSz="1216025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找个人一起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2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221502" y="643151"/>
            <a:ext cx="6304239" cy="0"/>
          </a:xfrm>
          <a:prstGeom prst="line">
            <a:avLst/>
          </a:prstGeom>
          <a:ln>
            <a:solidFill>
              <a:srgbClr val="DC705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312761" y="440315"/>
            <a:ext cx="23383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>
                <a:solidFill>
                  <a:srgbClr val="DC7053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over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DC7053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495937"/>
            <a:ext cx="7217606" cy="46819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5" name="圆角矩形 44"/>
          <p:cNvSpPr/>
          <p:nvPr/>
        </p:nvSpPr>
        <p:spPr bwMode="auto">
          <a:xfrm>
            <a:off x="1547446" y="1174485"/>
            <a:ext cx="1486434" cy="1486434"/>
          </a:xfrm>
          <a:prstGeom prst="roundRect">
            <a:avLst/>
          </a:prstGeom>
          <a:solidFill>
            <a:srgbClr val="FC3B50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709740" y="1562751"/>
            <a:ext cx="978059" cy="732147"/>
            <a:chOff x="5497878" y="1185927"/>
            <a:chExt cx="555625" cy="415925"/>
          </a:xfrm>
        </p:grpSpPr>
        <p:sp>
          <p:nvSpPr>
            <p:cNvPr id="47" name="Freeform 152"/>
            <p:cNvSpPr>
              <a:spLocks/>
            </p:cNvSpPr>
            <p:nvPr/>
          </p:nvSpPr>
          <p:spPr bwMode="auto">
            <a:xfrm>
              <a:off x="5497878" y="1185927"/>
              <a:ext cx="555625" cy="265113"/>
            </a:xfrm>
            <a:custGeom>
              <a:avLst/>
              <a:gdLst>
                <a:gd name="T0" fmla="*/ 0 w 350"/>
                <a:gd name="T1" fmla="*/ 134 h 167"/>
                <a:gd name="T2" fmla="*/ 350 w 350"/>
                <a:gd name="T3" fmla="*/ 0 h 167"/>
                <a:gd name="T4" fmla="*/ 92 w 350"/>
                <a:gd name="T5" fmla="*/ 167 h 167"/>
                <a:gd name="T6" fmla="*/ 0 w 350"/>
                <a:gd name="T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" h="167">
                  <a:moveTo>
                    <a:pt x="0" y="134"/>
                  </a:moveTo>
                  <a:lnTo>
                    <a:pt x="350" y="0"/>
                  </a:lnTo>
                  <a:lnTo>
                    <a:pt x="92" y="167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48" name="Freeform 153"/>
            <p:cNvSpPr>
              <a:spLocks/>
            </p:cNvSpPr>
            <p:nvPr/>
          </p:nvSpPr>
          <p:spPr bwMode="auto">
            <a:xfrm>
              <a:off x="5623107" y="1185927"/>
              <a:ext cx="409575" cy="415925"/>
            </a:xfrm>
            <a:custGeom>
              <a:avLst/>
              <a:gdLst>
                <a:gd name="T0" fmla="*/ 0 w 258"/>
                <a:gd name="T1" fmla="*/ 167 h 262"/>
                <a:gd name="T2" fmla="*/ 16 w 258"/>
                <a:gd name="T3" fmla="*/ 262 h 262"/>
                <a:gd name="T4" fmla="*/ 258 w 258"/>
                <a:gd name="T5" fmla="*/ 0 h 262"/>
                <a:gd name="T6" fmla="*/ 0 w 258"/>
                <a:gd name="T7" fmla="*/ 16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62">
                  <a:moveTo>
                    <a:pt x="0" y="167"/>
                  </a:moveTo>
                  <a:lnTo>
                    <a:pt x="16" y="262"/>
                  </a:lnTo>
                  <a:lnTo>
                    <a:pt x="258" y="0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ABA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49" name="Freeform 154"/>
            <p:cNvSpPr>
              <a:spLocks/>
            </p:cNvSpPr>
            <p:nvPr/>
          </p:nvSpPr>
          <p:spPr bwMode="auto">
            <a:xfrm>
              <a:off x="5669328" y="1478027"/>
              <a:ext cx="109538" cy="123825"/>
            </a:xfrm>
            <a:custGeom>
              <a:avLst/>
              <a:gdLst>
                <a:gd name="T0" fmla="*/ 35 w 69"/>
                <a:gd name="T1" fmla="*/ 0 h 78"/>
                <a:gd name="T2" fmla="*/ 0 w 69"/>
                <a:gd name="T3" fmla="*/ 78 h 78"/>
                <a:gd name="T4" fmla="*/ 69 w 69"/>
                <a:gd name="T5" fmla="*/ 5 h 78"/>
                <a:gd name="T6" fmla="*/ 35 w 69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78">
                  <a:moveTo>
                    <a:pt x="35" y="0"/>
                  </a:moveTo>
                  <a:lnTo>
                    <a:pt x="0" y="78"/>
                  </a:lnTo>
                  <a:lnTo>
                    <a:pt x="69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2C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  <p:sp>
          <p:nvSpPr>
            <p:cNvPr id="50" name="Freeform 155"/>
            <p:cNvSpPr>
              <a:spLocks/>
            </p:cNvSpPr>
            <p:nvPr/>
          </p:nvSpPr>
          <p:spPr bwMode="auto">
            <a:xfrm>
              <a:off x="5724890" y="1185927"/>
              <a:ext cx="328613" cy="349250"/>
            </a:xfrm>
            <a:custGeom>
              <a:avLst/>
              <a:gdLst>
                <a:gd name="T0" fmla="*/ 207 w 207"/>
                <a:gd name="T1" fmla="*/ 0 h 220"/>
                <a:gd name="T2" fmla="*/ 0 w 207"/>
                <a:gd name="T3" fmla="*/ 184 h 220"/>
                <a:gd name="T4" fmla="*/ 98 w 207"/>
                <a:gd name="T5" fmla="*/ 220 h 220"/>
                <a:gd name="T6" fmla="*/ 207 w 207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20">
                  <a:moveTo>
                    <a:pt x="207" y="0"/>
                  </a:moveTo>
                  <a:lnTo>
                    <a:pt x="0" y="184"/>
                  </a:lnTo>
                  <a:lnTo>
                    <a:pt x="98" y="22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黑体" panose="02010609060101010101" pitchFamily="49" charset="-122"/>
              </a:endParaRPr>
            </a:p>
          </p:txBody>
        </p:sp>
      </p:grpSp>
      <p:sp>
        <p:nvSpPr>
          <p:cNvPr id="51" name="圆角矩形 50"/>
          <p:cNvSpPr/>
          <p:nvPr/>
        </p:nvSpPr>
        <p:spPr bwMode="auto">
          <a:xfrm>
            <a:off x="8438667" y="1416618"/>
            <a:ext cx="2463794" cy="4681905"/>
          </a:xfrm>
          <a:prstGeom prst="roundRect">
            <a:avLst/>
          </a:prstGeom>
          <a:solidFill>
            <a:srgbClr val="FC3B50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042299" y="2839386"/>
            <a:ext cx="406265" cy="250846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marR="0" lvl="0" indent="0" algn="ctr" defTabSz="1216025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49CD1-FA41-6400-BB0D-4E37363CB953}"/>
              </a:ext>
            </a:extLst>
          </p:cNvPr>
          <p:cNvSpPr txBox="1"/>
          <p:nvPr/>
        </p:nvSpPr>
        <p:spPr>
          <a:xfrm>
            <a:off x="9051166" y="2116990"/>
            <a:ext cx="1246495" cy="32811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却笑人间举子忙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明年此日青云去</a:t>
            </a:r>
          </a:p>
        </p:txBody>
      </p:sp>
    </p:spTree>
    <p:extLst>
      <p:ext uri="{BB962C8B-B14F-4D97-AF65-F5344CB8AC3E}">
        <p14:creationId xmlns:p14="http://schemas.microsoft.com/office/powerpoint/2010/main" val="69648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126</Words>
  <Application>Microsoft Office PowerPoint</Application>
  <PresentationFormat>宽屏</PresentationFormat>
  <Paragraphs>39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黑体</vt:lpstr>
      <vt:lpstr>楷体</vt:lpstr>
      <vt:lpstr>微软雅黑</vt:lpstr>
      <vt:lpstr>Arial</vt:lpstr>
      <vt:lpstr>Calibri</vt:lpstr>
      <vt:lpstr>Wingdings</vt:lpstr>
      <vt:lpstr>Office 主题​​</vt:lpstr>
      <vt:lpstr>考研分享会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yin</cp:lastModifiedBy>
  <cp:revision>10</cp:revision>
  <dcterms:created xsi:type="dcterms:W3CDTF">2016-06-13T13:31:03Z</dcterms:created>
  <dcterms:modified xsi:type="dcterms:W3CDTF">2023-03-06T12:13:16Z</dcterms:modified>
</cp:coreProperties>
</file>