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053" r:id="rId3"/>
    <p:sldId id="1160" r:id="rId5"/>
    <p:sldId id="1254" r:id="rId6"/>
    <p:sldId id="1161" r:id="rId7"/>
    <p:sldId id="1159" r:id="rId8"/>
    <p:sldId id="1163" r:id="rId9"/>
    <p:sldId id="1164" r:id="rId10"/>
    <p:sldId id="1165" r:id="rId11"/>
    <p:sldId id="1166" r:id="rId12"/>
    <p:sldId id="1167" r:id="rId13"/>
    <p:sldId id="1256" r:id="rId14"/>
    <p:sldId id="1259" r:id="rId15"/>
    <p:sldId id="1261" r:id="rId16"/>
    <p:sldId id="1262" r:id="rId17"/>
    <p:sldId id="1168" r:id="rId18"/>
    <p:sldId id="1169" r:id="rId19"/>
    <p:sldId id="1170" r:id="rId20"/>
    <p:sldId id="1176" r:id="rId21"/>
    <p:sldId id="1263" r:id="rId22"/>
    <p:sldId id="1177" r:id="rId23"/>
    <p:sldId id="1178" r:id="rId24"/>
    <p:sldId id="1179" r:id="rId25"/>
    <p:sldId id="1182" r:id="rId26"/>
    <p:sldId id="1180" r:id="rId27"/>
    <p:sldId id="1181" r:id="rId28"/>
    <p:sldId id="1305" r:id="rId29"/>
    <p:sldId id="1306" r:id="rId30"/>
    <p:sldId id="1307" r:id="rId31"/>
    <p:sldId id="1130" r:id="rId32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BA9"/>
    <a:srgbClr val="D67A71"/>
    <a:srgbClr val="111217"/>
    <a:srgbClr val="B7B5BD"/>
    <a:srgbClr val="B1AEB5"/>
    <a:srgbClr val="93929C"/>
    <a:srgbClr val="A6A5AD"/>
    <a:srgbClr val="F9F8FA"/>
    <a:srgbClr val="A18A7F"/>
    <a:srgbClr val="C3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8" autoAdjust="0"/>
    <p:restoredTop sz="94434" autoAdjust="0"/>
  </p:normalViewPr>
  <p:slideViewPr>
    <p:cSldViewPr snapToGrid="0">
      <p:cViewPr varScale="1">
        <p:scale>
          <a:sx n="136" d="100"/>
          <a:sy n="136" d="100"/>
        </p:scale>
        <p:origin x="138" y="372"/>
      </p:cViewPr>
      <p:guideLst>
        <p:guide orient="horz" pos="2193"/>
        <p:guide pos="3775"/>
        <p:guide pos="526"/>
        <p:guide pos="7152"/>
        <p:guide orient="horz" pos="1648"/>
        <p:guide pos="2792"/>
        <p:guide pos="396"/>
        <p:guide pos="53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jpe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9"/>
          <a:stretch>
            <a:fillRect/>
          </a:stretch>
        </p:blipFill>
        <p:spPr>
          <a:xfrm>
            <a:off x="0" y="0"/>
            <a:ext cx="913993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" y="0"/>
            <a:ext cx="9135879" cy="5143500"/>
          </a:xfrm>
          <a:prstGeom prst="rect">
            <a:avLst/>
          </a:prstGeom>
        </p:spPr>
      </p:pic>
      <p:sp>
        <p:nvSpPr>
          <p:cNvPr id="16" name="_3"/>
          <p:cNvSpPr/>
          <p:nvPr/>
        </p:nvSpPr>
        <p:spPr>
          <a:xfrm>
            <a:off x="4462018" y="2030764"/>
            <a:ext cx="4043680" cy="67564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单机拱猪游戏设计</a:t>
            </a:r>
            <a:endParaRPr lang="zh-CN" altLang="en-US" sz="38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_3"/>
          <p:cNvSpPr/>
          <p:nvPr/>
        </p:nvSpPr>
        <p:spPr>
          <a:xfrm>
            <a:off x="4889707" y="2706180"/>
            <a:ext cx="3455670" cy="414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100">
                <a:solidFill>
                  <a:schemeClr val="tx2"/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Single arched pig game design</a:t>
            </a:r>
            <a:endParaRPr lang="en-US" altLang="zh-CN" sz="2100">
              <a:solidFill>
                <a:schemeClr val="tx2"/>
              </a:solidFill>
              <a:latin typeface="Times" panose="02020603050405020304" pitchFamily="18" charset="0"/>
              <a:ea typeface="造字工房力黑（非商用）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379470" y="188595"/>
            <a:ext cx="2611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责任链模式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601980"/>
            <a:ext cx="7006590" cy="1941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2733040"/>
            <a:ext cx="8305800" cy="1760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7735" y="4683125"/>
            <a:ext cx="4030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玩家：</a:t>
            </a:r>
            <a:r>
              <a:rPr lang="zh-CN" altLang="en-US" b="1">
                <a:solidFill>
                  <a:srgbClr val="FF0000"/>
                </a:solidFill>
              </a:rPr>
              <a:t>怎么判断应该是我出牌呢？</a:t>
            </a:r>
            <a:r>
              <a:rPr lang="zh-CN" altLang="en-US" b="1"/>
              <a:t>（状态模式）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5344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8576" y="2128389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state model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4165" y="824865"/>
            <a:ext cx="2852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 b="1"/>
              <a:t>控制玩家的行为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735" y="451485"/>
            <a:ext cx="4086860" cy="1478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5" y="2226310"/>
            <a:ext cx="6013450" cy="243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787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不出牌状态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1417955"/>
            <a:ext cx="7839710" cy="3559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4895" y="702945"/>
            <a:ext cx="7727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动作：判断是不是我出牌，是我出牌（改变状态），不是我出牌，把出牌人的名字和首家出的牌传给我的下家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787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出牌状态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1096010"/>
            <a:ext cx="7331710" cy="3553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3360" y="710565"/>
            <a:ext cx="7727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动作：出牌，出牌后状态变成不出牌状态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414780" y="4728210"/>
            <a:ext cx="4030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问题：应该出什么样子的牌呢？</a:t>
            </a:r>
            <a:r>
              <a:rPr lang="zh-CN" altLang="en-US" b="1"/>
              <a:t>（策略模式）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5344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8576" y="2128389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Strategy mode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5085" y="699770"/>
            <a:ext cx="3415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 b="1"/>
              <a:t>定义出牌策略（应该怎么出牌）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1329690"/>
            <a:ext cx="6878320" cy="275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379470" y="188595"/>
            <a:ext cx="2611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849630"/>
            <a:ext cx="7986395" cy="387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387090" y="188595"/>
            <a:ext cx="2611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708025"/>
            <a:ext cx="7723505" cy="415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387090" y="188595"/>
            <a:ext cx="2611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发现问题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8425" y="817880"/>
            <a:ext cx="55746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提出问题：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    </a:t>
            </a:r>
            <a:r>
              <a:rPr lang="zh-CN" altLang="en-US" b="1"/>
              <a:t>出一次牌，最少产生一个出牌策略对象。</a:t>
            </a:r>
            <a:endParaRPr lang="zh-CN" altLang="en-US" b="1"/>
          </a:p>
          <a:p>
            <a:r>
              <a:rPr lang="en-US" altLang="zh-CN" b="1"/>
              <a:t>    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我只定义了三种策略，但是</a:t>
            </a:r>
            <a:r>
              <a:rPr lang="zh-CN" altLang="en-US" b="1"/>
              <a:t>一局游戏至少会产生</a:t>
            </a:r>
            <a:r>
              <a:rPr lang="en-US" altLang="zh-CN" b="1"/>
              <a:t>52</a:t>
            </a:r>
            <a:r>
              <a:rPr lang="zh-CN" altLang="en-US" b="1">
                <a:ea typeface="宋体" panose="02010600030101010101" pitchFamily="2" charset="-122"/>
              </a:rPr>
              <a:t>个策略对象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7800" y="2661285"/>
            <a:ext cx="529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a typeface="宋体" panose="02010600030101010101" pitchFamily="2" charset="-122"/>
              </a:rPr>
              <a:t>解决方法：亨元模式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8425" y="1847215"/>
            <a:ext cx="5574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结果：</a:t>
            </a:r>
            <a:endParaRPr lang="zh-CN" altLang="en-US" b="1"/>
          </a:p>
          <a:p>
            <a:r>
              <a:rPr lang="zh-CN" altLang="en-US" b="1"/>
              <a:t> </a:t>
            </a:r>
            <a:r>
              <a:rPr lang="en-US" altLang="zh-CN" b="1"/>
              <a:t>    </a:t>
            </a:r>
            <a:r>
              <a:rPr lang="zh-CN" b="1">
                <a:ea typeface="宋体" panose="02010600030101010101" pitchFamily="2" charset="-122"/>
              </a:rPr>
              <a:t>造成内存损耗</a:t>
            </a:r>
            <a:endParaRPr 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836753" y="158344"/>
            <a:ext cx="14703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765" y="3735705"/>
            <a:ext cx="333819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2.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大小顺序：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zh-CN" altLang="en-US"/>
              <a:t>    相同花色的牌从大到小依次为：</a:t>
            </a:r>
            <a:r>
              <a:rPr lang="en-US" altLang="zh-CN"/>
              <a:t>        </a:t>
            </a:r>
            <a:r>
              <a:rPr lang="zh-CN" altLang="en-US"/>
              <a:t>A,K,Q,J,10,9,8,7,6,5,4,3,2</a:t>
            </a:r>
            <a:endParaRPr lang="zh-CN" altLang="en-US"/>
          </a:p>
          <a:p>
            <a:r>
              <a:rPr lang="zh-CN" altLang="en-US"/>
              <a:t>    垫牌被视为当圈最小牌。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39945" y="801370"/>
            <a:ext cx="37503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3.</a:t>
            </a:r>
            <a:r>
              <a:rPr lang="zh-CN" altLang="en-US">
                <a:solidFill>
                  <a:schemeClr val="accent2"/>
                </a:solidFill>
              </a:rPr>
              <a:t>出牌规则：</a:t>
            </a:r>
            <a:endParaRPr lang="zh-CN" altLang="en-US"/>
          </a:p>
          <a:p>
            <a:r>
              <a:rPr lang="zh-CN" altLang="en-US"/>
              <a:t>   第一轮由持有黑桃3的玩家先出牌，此后由上一轮赢者先出牌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一次只能出一张，后面的玩家必须和首家出相同花色的牌。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如果没有该花色，可以垫其他花色的牌。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垫其他花色的牌最小。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   一轮出牌后，最大方得到该轮的所有分牌。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2275" y="405765"/>
            <a:ext cx="35598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/>
                </a:solidFill>
              </a:rPr>
              <a:t>1.</a:t>
            </a:r>
            <a:r>
              <a:rPr lang="zh-CN" altLang="en-US">
                <a:solidFill>
                  <a:schemeClr val="accent3"/>
                </a:solidFill>
              </a:rPr>
              <a:t>计分规则：</a:t>
            </a:r>
            <a:endParaRPr lang="zh-CN" altLang="en-US">
              <a:solidFill>
                <a:schemeClr val="accent3"/>
              </a:solidFill>
            </a:endParaRPr>
          </a:p>
          <a:p>
            <a:r>
              <a:rPr lang="zh-CN" altLang="en-US"/>
              <a:t>      牌        分数</a:t>
            </a:r>
            <a:endParaRPr lang="zh-CN" altLang="en-US"/>
          </a:p>
          <a:p>
            <a:r>
              <a:rPr lang="zh-CN" altLang="en-US"/>
              <a:t>  红桃5 ~ 10  : -10</a:t>
            </a:r>
            <a:endParaRPr lang="zh-CN" altLang="en-US"/>
          </a:p>
          <a:p>
            <a:r>
              <a:rPr lang="zh-CN" altLang="en-US"/>
              <a:t>     红桃J    : -20</a:t>
            </a:r>
            <a:endParaRPr lang="zh-CN" altLang="en-US"/>
          </a:p>
          <a:p>
            <a:r>
              <a:rPr lang="zh-CN" altLang="en-US"/>
              <a:t>     红桃Q    ：-30</a:t>
            </a:r>
            <a:endParaRPr lang="zh-CN" altLang="en-US"/>
          </a:p>
          <a:p>
            <a:r>
              <a:rPr lang="zh-CN" altLang="en-US"/>
              <a:t>     红桃K    ：-40</a:t>
            </a:r>
            <a:endParaRPr lang="zh-CN" altLang="en-US"/>
          </a:p>
          <a:p>
            <a:r>
              <a:rPr lang="zh-CN" altLang="en-US"/>
              <a:t>     红桃A    : -50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黑桃Q(猪)    ：-100</a:t>
            </a:r>
            <a:endParaRPr lang="zh-CN" altLang="en-US"/>
          </a:p>
          <a:p>
            <a:r>
              <a:rPr lang="zh-CN" altLang="en-US"/>
              <a:t>    方块J(羊)    : </a:t>
            </a:r>
            <a:r>
              <a:rPr lang="en-US" altLang="zh-CN"/>
              <a:t>100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梅花10(变压器) : 赢者本轮得分翻</a:t>
            </a:r>
            <a:r>
              <a:rPr lang="en-US" altLang="zh-CN"/>
              <a:t>2</a:t>
            </a:r>
            <a:r>
              <a:rPr lang="zh-CN" altLang="en-US"/>
              <a:t>倍</a:t>
            </a:r>
            <a:endParaRPr lang="zh-CN" altLang="en-US"/>
          </a:p>
          <a:p>
            <a:r>
              <a:rPr lang="zh-CN" altLang="en-US"/>
              <a:t>    其他      ： 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26965" y="3971925"/>
            <a:ext cx="26231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4.</a:t>
            </a:r>
            <a:r>
              <a:rPr lang="zh-CN" altLang="en-US">
                <a:solidFill>
                  <a:schemeClr val="accent2"/>
                </a:solidFill>
              </a:rPr>
              <a:t>结束：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所有分牌出完即结束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>
                <a:sym typeface="+mn-ea"/>
              </a:rPr>
              <a:t>得分最高的玩家获胜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17195" y="405765"/>
            <a:ext cx="3453765" cy="2950845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1"/>
            </a:solidFill>
          </a:ln>
        </p:spPr>
        <p:txBody>
          <a:bodyPr rtlCol="0" anchor="ctr"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39945" y="716915"/>
            <a:ext cx="3750945" cy="2890520"/>
          </a:xfrm>
          <a:prstGeom prst="roundRect">
            <a:avLst>
              <a:gd name="adj" fmla="val 3230"/>
            </a:avLst>
          </a:prstGeom>
          <a:noFill/>
          <a:ln w="19050">
            <a:solidFill>
              <a:schemeClr val="accent2"/>
            </a:solidFill>
          </a:ln>
        </p:spPr>
        <p:txBody>
          <a:bodyPr rtlCol="0" anchor="ctr"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7830" y="3607435"/>
            <a:ext cx="3418840" cy="1379220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92D050"/>
            </a:solidFill>
          </a:ln>
        </p:spPr>
        <p:txBody>
          <a:bodyPr rtlCol="0" anchor="ctr"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39945" y="3744595"/>
            <a:ext cx="3750945" cy="1013460"/>
          </a:xfrm>
          <a:prstGeom prst="roundRect">
            <a:avLst>
              <a:gd name="adj" fmla="val 3230"/>
            </a:avLst>
          </a:prstGeom>
          <a:noFill/>
          <a:ln w="19050">
            <a:solidFill>
              <a:srgbClr val="0070C0"/>
            </a:solidFill>
          </a:ln>
        </p:spPr>
        <p:txBody>
          <a:bodyPr rtlCol="0" anchor="ctr"/>
          <a:p>
            <a:pPr algn="ctr"/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5344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8576" y="2128389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亨元模式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Flyweight Pattern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亨元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845" y="690880"/>
            <a:ext cx="4061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 b="1"/>
              <a:t>减少多次出牌造成内存消耗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252855"/>
            <a:ext cx="6842760" cy="3017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87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亨元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624840"/>
            <a:ext cx="7162800" cy="400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87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亨元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793115"/>
            <a:ext cx="7750175" cy="3714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87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亨元模式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rcRect t="2580" r="22526"/>
          <a:stretch>
            <a:fillRect/>
          </a:stretch>
        </p:blipFill>
        <p:spPr>
          <a:xfrm>
            <a:off x="2073910" y="628650"/>
            <a:ext cx="5300345" cy="4725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87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亨元模式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rcRect t="1037" r="20512"/>
          <a:stretch>
            <a:fillRect/>
          </a:stretch>
        </p:blipFill>
        <p:spPr>
          <a:xfrm>
            <a:off x="2098675" y="510540"/>
            <a:ext cx="5853430" cy="520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5344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8076" y="2128389"/>
            <a:ext cx="2087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Memo mode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9845" y="690880"/>
            <a:ext cx="4061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 b="1"/>
              <a:t>保存游戏进度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9750" y="1177925"/>
            <a:ext cx="5524500" cy="3307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87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备忘录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892175"/>
            <a:ext cx="6384290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" y="0"/>
            <a:ext cx="9135879" cy="5143500"/>
          </a:xfrm>
          <a:prstGeom prst="rect">
            <a:avLst/>
          </a:prstGeom>
        </p:spPr>
      </p:pic>
      <p:sp>
        <p:nvSpPr>
          <p:cNvPr id="4" name="_3"/>
          <p:cNvSpPr/>
          <p:nvPr/>
        </p:nvSpPr>
        <p:spPr>
          <a:xfrm>
            <a:off x="6038826" y="2025049"/>
            <a:ext cx="2113280" cy="67564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38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8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_3"/>
          <p:cNvSpPr/>
          <p:nvPr/>
        </p:nvSpPr>
        <p:spPr>
          <a:xfrm>
            <a:off x="5978732" y="2824290"/>
            <a:ext cx="2389505" cy="4140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100">
                <a:solidFill>
                  <a:schemeClr val="tx2"/>
                </a:solidFill>
                <a:latin typeface="Times" panose="02020603050405020304" pitchFamily="18" charset="0"/>
                <a:ea typeface="造字工房力黑（非商用）常规体" pitchFamily="50" charset="-122"/>
              </a:rPr>
              <a:t>Thanks for watching</a:t>
            </a:r>
            <a:endParaRPr lang="en-US" altLang="zh-CN" sz="2100">
              <a:solidFill>
                <a:schemeClr val="tx2"/>
              </a:solidFill>
              <a:latin typeface="Times" panose="02020603050405020304" pitchFamily="18" charset="0"/>
              <a:ea typeface="造字工房力黑（非商用）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>
                                                <p:txEl>
                                                  <p:pRg st="4294967295" end="429496729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bldLvl="0" animBg="1"/>
          <p:bldP spid="5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0"/>
          <a:stretch>
            <a:fillRect/>
          </a:stretch>
        </p:blipFill>
        <p:spPr>
          <a:xfrm flipH="1">
            <a:off x="217170" y="-551815"/>
            <a:ext cx="9144000" cy="5143500"/>
          </a:xfrm>
          <a:prstGeom prst="rect">
            <a:avLst/>
          </a:prstGeom>
        </p:spPr>
      </p:pic>
      <p:sp>
        <p:nvSpPr>
          <p:cNvPr id="60" name="Title 2"/>
          <p:cNvSpPr txBox="1"/>
          <p:nvPr/>
        </p:nvSpPr>
        <p:spPr>
          <a:xfrm>
            <a:off x="3265835" y="62856"/>
            <a:ext cx="2727868" cy="45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2"/>
                </a:solidFill>
              </a:rPr>
              <a:t>             </a:t>
            </a:r>
            <a:r>
              <a:rPr lang="zh-CN" altLang="en-US" dirty="0">
                <a:solidFill>
                  <a:schemeClr val="tx2"/>
                </a:solidFill>
              </a:rPr>
              <a:t>目录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rot="2713401">
            <a:off x="1358374" y="1557990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 rot="2713401">
            <a:off x="1057635" y="1348774"/>
            <a:ext cx="446946" cy="438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35963" y="141324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04502" y="112093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599398" y="1617466"/>
            <a:ext cx="294126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9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Factory mode</a:t>
            </a:r>
            <a:endParaRPr lang="zh-CN" altLang="en-US" sz="790" dirty="0">
              <a:solidFill>
                <a:schemeClr val="tx2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594317" y="1568500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 rot="2713401">
            <a:off x="5212763" y="1554745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8" name="矩形 67"/>
          <p:cNvSpPr/>
          <p:nvPr/>
        </p:nvSpPr>
        <p:spPr>
          <a:xfrm rot="2713401">
            <a:off x="4925993" y="1346164"/>
            <a:ext cx="446946" cy="438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004322" y="141444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666511" y="112213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责任链模式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666512" y="1632635"/>
            <a:ext cx="294126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9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Responsibility chain model</a:t>
            </a:r>
            <a:endParaRPr lang="zh-CN" altLang="en-US" sz="790" dirty="0">
              <a:solidFill>
                <a:schemeClr val="tx2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538877" y="1562080"/>
            <a:ext cx="2838023" cy="62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 rot="2713401">
            <a:off x="5265468" y="2507839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4" name="矩形 73"/>
          <p:cNvSpPr/>
          <p:nvPr/>
        </p:nvSpPr>
        <p:spPr>
          <a:xfrm rot="2713401">
            <a:off x="4948218" y="2297353"/>
            <a:ext cx="446946" cy="4381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5" name="文本框 74"/>
          <p:cNvSpPr txBox="1"/>
          <p:nvPr/>
        </p:nvSpPr>
        <p:spPr>
          <a:xfrm>
            <a:off x="5029087" y="236309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639841" y="207458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592217" y="2610495"/>
            <a:ext cx="294126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9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Strategy mode</a:t>
            </a:r>
            <a:endParaRPr lang="zh-CN" altLang="en-US" sz="790" dirty="0">
              <a:solidFill>
                <a:schemeClr val="tx2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5591582" y="2516444"/>
            <a:ext cx="28380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 rot="2713401">
            <a:off x="1359009" y="2507274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0" name="矩形 79"/>
          <p:cNvSpPr/>
          <p:nvPr/>
        </p:nvSpPr>
        <p:spPr>
          <a:xfrm rot="2713401">
            <a:off x="1062714" y="2298693"/>
            <a:ext cx="446946" cy="43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43582" y="236189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739732" y="2109584"/>
            <a:ext cx="1273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85122" y="2616915"/>
            <a:ext cx="294126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9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state model</a:t>
            </a:r>
            <a:endParaRPr lang="zh-CN" altLang="en-US" sz="790" dirty="0">
              <a:solidFill>
                <a:schemeClr val="tx2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1642577" y="2509530"/>
            <a:ext cx="2789723" cy="17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713401">
            <a:off x="1359644" y="3457869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矩形 8"/>
          <p:cNvSpPr/>
          <p:nvPr/>
        </p:nvSpPr>
        <p:spPr>
          <a:xfrm rot="2713401">
            <a:off x="1064619" y="3244843"/>
            <a:ext cx="446946" cy="43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04322" y="331115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13401">
            <a:off x="5265468" y="3448909"/>
            <a:ext cx="272258" cy="266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 rot="2713401">
            <a:off x="4950758" y="3248583"/>
            <a:ext cx="446946" cy="4381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4" name="直接连接符 13"/>
          <p:cNvCxnSpPr/>
          <p:nvPr/>
        </p:nvCxnSpPr>
        <p:spPr>
          <a:xfrm>
            <a:off x="1642577" y="3451870"/>
            <a:ext cx="2789723" cy="17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39902" y="3464570"/>
            <a:ext cx="2789723" cy="17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39732" y="2992869"/>
            <a:ext cx="1273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亨元模式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1642" y="2979534"/>
            <a:ext cx="15278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5962" y="3310585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04322" y="3311150"/>
            <a:ext cx="287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17507" y="3529410"/>
            <a:ext cx="294126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79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Flyweight Pattern</a:t>
            </a:r>
            <a:endParaRPr lang="en-US" altLang="zh-CN" sz="79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64337" y="3588465"/>
            <a:ext cx="2941262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9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Memo mode</a:t>
            </a:r>
            <a:endParaRPr lang="en-US" altLang="zh-CN" sz="79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ldLvl="0" animBg="1"/>
      <p:bldP spid="62" grpId="0" bldLvl="0" animBg="1"/>
      <p:bldP spid="63" grpId="0"/>
      <p:bldP spid="64" grpId="0"/>
      <p:bldP spid="65" grpId="0"/>
      <p:bldP spid="67" grpId="0" bldLvl="0" animBg="1"/>
      <p:bldP spid="68" grpId="0" bldLvl="0" animBg="1"/>
      <p:bldP spid="69" grpId="0"/>
      <p:bldP spid="70" grpId="0"/>
      <p:bldP spid="71" grpId="0"/>
      <p:bldP spid="73" grpId="0" bldLvl="0" animBg="1"/>
      <p:bldP spid="74" grpId="0" bldLvl="0" animBg="1"/>
      <p:bldP spid="75" grpId="0"/>
      <p:bldP spid="76" grpId="0"/>
      <p:bldP spid="77" grpId="0"/>
      <p:bldP spid="79" grpId="0" bldLvl="0" animBg="1"/>
      <p:bldP spid="80" grpId="0" bldLvl="0" animBg="1"/>
      <p:bldP spid="81" grpId="0"/>
      <p:bldP spid="82" grpId="0"/>
      <p:bldP spid="83" grpId="0"/>
      <p:bldP spid="9" grpId="0" bldLvl="0" animBg="1"/>
      <p:bldP spid="10" grpId="0" bldLvl="0" animBg="1"/>
      <p:bldP spid="11" grpId="0"/>
      <p:bldP spid="12" grpId="0" bldLvl="0" animBg="1"/>
      <p:bldP spid="13" grpId="0" bldLvl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5344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8576" y="2128389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Factory mode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9425" y="588010"/>
            <a:ext cx="2852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 b="1"/>
              <a:t>创建</a:t>
            </a:r>
            <a:r>
              <a:rPr lang="zh-CN" altLang="en-US" b="1"/>
              <a:t>玩家和卡牌对象。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105" y="1025525"/>
            <a:ext cx="5151755" cy="385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33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638810"/>
            <a:ext cx="6666230" cy="401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6339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1481455"/>
            <a:ext cx="7501890" cy="2179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3157" y="2240325"/>
            <a:ext cx="853440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5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8076" y="2128389"/>
            <a:ext cx="2087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000" dirty="0">
                <a:gradFill>
                  <a:gsLst>
                    <a:gs pos="0">
                      <a:srgbClr val="788BA9"/>
                    </a:gs>
                    <a:gs pos="74000">
                      <a:srgbClr val="D67A7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责任链模式</a:t>
            </a:r>
            <a:endParaRPr lang="zh-CN" altLang="en-US" sz="3000" dirty="0">
              <a:gradFill>
                <a:gsLst>
                  <a:gs pos="0">
                    <a:srgbClr val="788BA9"/>
                  </a:gs>
                  <a:gs pos="74000">
                    <a:srgbClr val="D67A7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4909" y="2632740"/>
            <a:ext cx="3596107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Responsibility chain mode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29599" y="2098075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3529965" y="17335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责任链模式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1445895"/>
            <a:ext cx="5918835" cy="3557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4165" y="824865"/>
            <a:ext cx="2852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 b="1"/>
              <a:t>告诉玩家们谁出牌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208,&quot;width&quot;:8700}"/>
</p:tagLst>
</file>

<file path=ppt/tags/tag2.xml><?xml version="1.0" encoding="utf-8"?>
<p:tagLst xmlns:p="http://schemas.openxmlformats.org/presentationml/2006/main">
  <p:tag name="ISPRING_PRESENTATION_TITLE" val="PowerPoint Presentation"/>
</p:tagLst>
</file>

<file path=ppt/theme/theme1.xml><?xml version="1.0" encoding="utf-8"?>
<a:theme xmlns:a="http://schemas.openxmlformats.org/drawingml/2006/main" name="Office Theme">
  <a:themeElements>
    <a:clrScheme name="自定义 711">
      <a:dk1>
        <a:srgbClr val="5F5F5F"/>
      </a:dk1>
      <a:lt1>
        <a:sysClr val="window" lastClr="FFFFFF"/>
      </a:lt1>
      <a:dk2>
        <a:srgbClr val="5F5F5F"/>
      </a:dk2>
      <a:lt2>
        <a:srgbClr val="E7E6E6"/>
      </a:lt2>
      <a:accent1>
        <a:srgbClr val="D67A71"/>
      </a:accent1>
      <a:accent2>
        <a:srgbClr val="788BA9"/>
      </a:accent2>
      <a:accent3>
        <a:srgbClr val="D67A71"/>
      </a:accent3>
      <a:accent4>
        <a:srgbClr val="788BA9"/>
      </a:accent4>
      <a:accent5>
        <a:srgbClr val="D67A71"/>
      </a:accent5>
      <a:accent6>
        <a:srgbClr val="788BA9"/>
      </a:accent6>
      <a:hlink>
        <a:srgbClr val="D67A71"/>
      </a:hlink>
      <a:folHlink>
        <a:srgbClr val="788BA9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全屏显示(16:9)</PresentationFormat>
  <Paragraphs>190</Paragraphs>
  <Slides>29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Times</vt:lpstr>
      <vt:lpstr>Times New Roman</vt:lpstr>
      <vt:lpstr>造字工房力黑（非商用）常规体</vt:lpstr>
      <vt:lpstr>Arial Unicode MS</vt:lpstr>
      <vt:lpstr>Calibri</vt:lpstr>
      <vt:lpstr>黑体</vt:lpstr>
      <vt:lpstr>Lato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影</cp:lastModifiedBy>
  <cp:revision>1904</cp:revision>
  <dcterms:created xsi:type="dcterms:W3CDTF">2014-11-26T08:06:00Z</dcterms:created>
  <dcterms:modified xsi:type="dcterms:W3CDTF">2021-12-23T11:23:03Z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C75185FBD61D41E1BBA95F4F873392AA</vt:lpwstr>
  </property>
  <property fmtid="{D5CDD505-2E9C-101B-9397-08002B2CF9AE}" pid="3" name="KSOProductBuildVer">
    <vt:lpwstr>2052-11.1.0.11115</vt:lpwstr>
  </property>
</Properties>
</file>