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35BDC2-FE1D-4BC9-9E60-4FD1C6A2EC41}">
  <a:tblStyle styleId="{6535BDC2-FE1D-4BC9-9E60-4FD1C6A2E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d714130c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d714130c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d714130c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d714130c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714130c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714130c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d714130c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d714130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d714130c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d714130c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d714130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d714130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d749e7a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d749e7a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d714130c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d714130c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d714130c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d714130c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d714130c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d714130c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d714130c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d714130c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d714130c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d714130c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39950" y="142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Seminar Presentation CS5800 Spring 2024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008475"/>
            <a:ext cx="8118600" cy="26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200"/>
              <a:t>Zhengyan Hu		- 485.Max Consecutive Ones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Yin Sun			- 200. Number of Islands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200"/>
              <a:t>Dongyin Li		- 2646. Minimize the Total Price of the Trips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130975" y="1295425"/>
            <a:ext cx="424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nums = [1,1,0,1,1,1]</a:t>
            </a:r>
            <a:endParaRPr sz="2100"/>
          </a:p>
        </p:txBody>
      </p:sp>
      <p:cxnSp>
        <p:nvCxnSpPr>
          <p:cNvPr id="127" name="Google Shape;127;p22"/>
          <p:cNvCxnSpPr/>
          <p:nvPr/>
        </p:nvCxnSpPr>
        <p:spPr>
          <a:xfrm flipH="1" rot="10800000">
            <a:off x="5052975" y="1823125"/>
            <a:ext cx="9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254800" y="2571750"/>
            <a:ext cx="45576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max_one = 0 + 1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+ 1+ 1</a:t>
            </a:r>
            <a:endParaRPr sz="2100" strike="sng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 =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2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130975" y="1295425"/>
            <a:ext cx="424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nums = [1,1,0,1,1,1]</a:t>
            </a:r>
            <a:endParaRPr sz="2100"/>
          </a:p>
        </p:txBody>
      </p:sp>
      <p:cxnSp>
        <p:nvCxnSpPr>
          <p:cNvPr id="135" name="Google Shape;135;p23"/>
          <p:cNvCxnSpPr/>
          <p:nvPr/>
        </p:nvCxnSpPr>
        <p:spPr>
          <a:xfrm flipH="1" rot="10800000">
            <a:off x="5405400" y="1823125"/>
            <a:ext cx="9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254800" y="2571750"/>
            <a:ext cx="45576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max_one = 0 + 1 + 1 + 1 = 3</a:t>
            </a:r>
            <a:endParaRPr sz="2100" strike="sng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 = 3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157825" y="1328425"/>
            <a:ext cx="362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Dynamic Programming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018500" y="3457600"/>
            <a:ext cx="45576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DP[i] = </a:t>
            </a:r>
            <a:r>
              <a:rPr lang="zh-CN" sz="2900"/>
              <a:t>{</a:t>
            </a:r>
            <a:endParaRPr sz="2900"/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1355550" y="160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{6535BDC2-FE1D-4BC9-9E60-4FD1C6A2EC41}</a:tableStyleId>
              </a:tblPr>
              <a:tblGrid>
                <a:gridCol w="1059350"/>
                <a:gridCol w="1059350"/>
                <a:gridCol w="1059350"/>
                <a:gridCol w="1059350"/>
                <a:gridCol w="1059350"/>
                <a:gridCol w="1059350"/>
              </a:tblGrid>
              <a:tr h="41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24"/>
          <p:cNvGraphicFramePr/>
          <p:nvPr/>
        </p:nvGraphicFramePr>
        <p:xfrm>
          <a:off x="3844425" y="33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{6535BDC2-FE1D-4BC9-9E60-4FD1C6A2EC41}</a:tableStyleId>
              </a:tblPr>
              <a:tblGrid>
                <a:gridCol w="2853675"/>
              </a:tblGrid>
              <a:tr h="4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 =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1= DP[i-1] + 1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1355550" y="230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{6535BDC2-FE1D-4BC9-9E60-4FD1C6A2EC41}</a:tableStyleId>
              </a:tblPr>
              <a:tblGrid>
                <a:gridCol w="1059350"/>
                <a:gridCol w="1059350"/>
                <a:gridCol w="1059350"/>
                <a:gridCol w="1059350"/>
                <a:gridCol w="1059350"/>
                <a:gridCol w="1059350"/>
              </a:tblGrid>
              <a:tr h="41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-71625" y="1552600"/>
            <a:ext cx="17118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Input: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-71625" y="2253550"/>
            <a:ext cx="13023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DP</a:t>
            </a:r>
            <a:r>
              <a:rPr lang="zh-CN" sz="2100"/>
              <a:t>: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49" name="Google Shape;149;p24"/>
          <p:cNvCxnSpPr/>
          <p:nvPr/>
        </p:nvCxnSpPr>
        <p:spPr>
          <a:xfrm rot="10800000">
            <a:off x="7298200" y="2571775"/>
            <a:ext cx="3618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6872850" y="3180425"/>
            <a:ext cx="21303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return largest value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ode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650" y="375275"/>
            <a:ext cx="57631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485.Max Consecutive Ones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Given a binary array </a:t>
            </a:r>
            <a:r>
              <a:rPr i="1" lang="zh-CN" sz="1900" u="sng"/>
              <a:t>nums</a:t>
            </a:r>
            <a:r>
              <a:rPr lang="zh-CN" sz="1900"/>
              <a:t>, return the maximum number of consecutive </a:t>
            </a:r>
            <a:r>
              <a:rPr i="1" lang="zh-CN" sz="1900" u="sng"/>
              <a:t>1</a:t>
            </a:r>
            <a:r>
              <a:rPr lang="zh-CN" sz="1900"/>
              <a:t>'s in the array.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Example 1: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Input: nums = [1,1,0,1,1,1]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Output: 3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Explanation: The first two digits or the last three digits are consecutive 1s. The maximum number of consecutive 1s is 3.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Example 2: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Input: nums = [1,0,1,1,0,1]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Output: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Dynamic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130975" y="1295425"/>
            <a:ext cx="424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/>
              <a:t>nums = [1,1,0,1,1,1]</a:t>
            </a:r>
            <a:endParaRPr sz="21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130975" y="2571750"/>
            <a:ext cx="42432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max_one = 0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 = 0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130975" y="1295425"/>
            <a:ext cx="424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nums = [1,1,0,1,1,1]</a:t>
            </a:r>
            <a:endParaRPr sz="2100"/>
          </a:p>
        </p:txBody>
      </p:sp>
      <p:cxnSp>
        <p:nvCxnSpPr>
          <p:cNvPr id="85" name="Google Shape;85;p17"/>
          <p:cNvCxnSpPr/>
          <p:nvPr/>
        </p:nvCxnSpPr>
        <p:spPr>
          <a:xfrm flipH="1" rot="10800000">
            <a:off x="3880900" y="1823125"/>
            <a:ext cx="9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254800" y="2571750"/>
            <a:ext cx="42432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max_one = 0 + 1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 = 0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130975" y="1295425"/>
            <a:ext cx="424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nums = [1,1,0,1,1,1]</a:t>
            </a:r>
            <a:endParaRPr sz="2100"/>
          </a:p>
        </p:txBody>
      </p:sp>
      <p:cxnSp>
        <p:nvCxnSpPr>
          <p:cNvPr id="93" name="Google Shape;93;p18"/>
          <p:cNvCxnSpPr/>
          <p:nvPr/>
        </p:nvCxnSpPr>
        <p:spPr>
          <a:xfrm flipH="1" rot="10800000">
            <a:off x="4078600" y="1823125"/>
            <a:ext cx="9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254800" y="2571750"/>
            <a:ext cx="42432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max_one = 0 + 1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+ 1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 = 0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130975" y="1295425"/>
            <a:ext cx="424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nums = [1,1,0,1,1,1]</a:t>
            </a:r>
            <a:endParaRPr sz="2100"/>
          </a:p>
        </p:txBody>
      </p:sp>
      <p:cxnSp>
        <p:nvCxnSpPr>
          <p:cNvPr id="101" name="Google Shape;101;p19"/>
          <p:cNvCxnSpPr/>
          <p:nvPr/>
        </p:nvCxnSpPr>
        <p:spPr>
          <a:xfrm flipH="1" rot="10800000">
            <a:off x="4307200" y="1823125"/>
            <a:ext cx="9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254800" y="2571750"/>
            <a:ext cx="46338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max_one =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0 +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+ 1 = 2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 = max(max,max_one) = 2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55000" y="3197625"/>
            <a:ext cx="46338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0         2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316475" y="3832950"/>
            <a:ext cx="359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max_one = 0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130975" y="1295425"/>
            <a:ext cx="424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nums = [1,1,0,1,1,1]</a:t>
            </a:r>
            <a:endParaRPr sz="2100"/>
          </a:p>
        </p:txBody>
      </p:sp>
      <p:cxnSp>
        <p:nvCxnSpPr>
          <p:cNvPr id="111" name="Google Shape;111;p20"/>
          <p:cNvCxnSpPr/>
          <p:nvPr/>
        </p:nvCxnSpPr>
        <p:spPr>
          <a:xfrm flipH="1" rot="10800000">
            <a:off x="4567200" y="1823125"/>
            <a:ext cx="9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254800" y="2571750"/>
            <a:ext cx="42432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max_one =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0 + 1</a:t>
            </a:r>
            <a:r>
              <a:rPr lang="zh-CN" sz="2100" strike="sngStrike">
                <a:latin typeface="Arial"/>
                <a:ea typeface="Arial"/>
                <a:cs typeface="Arial"/>
                <a:sym typeface="Arial"/>
              </a:rPr>
              <a:t> </a:t>
            </a:r>
            <a:endParaRPr sz="2100" strike="sng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 = 2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Traversal Once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130975" y="1295425"/>
            <a:ext cx="424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nums = [1,1,0,1,1,1]</a:t>
            </a:r>
            <a:endParaRPr sz="2100"/>
          </a:p>
        </p:txBody>
      </p:sp>
      <p:cxnSp>
        <p:nvCxnSpPr>
          <p:cNvPr id="119" name="Google Shape;119;p21"/>
          <p:cNvCxnSpPr/>
          <p:nvPr/>
        </p:nvCxnSpPr>
        <p:spPr>
          <a:xfrm flipH="1" rot="10800000">
            <a:off x="4795800" y="1823125"/>
            <a:ext cx="9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254800" y="2571750"/>
            <a:ext cx="42432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max_one = 0 + 1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+ 1</a:t>
            </a:r>
            <a:endParaRPr sz="2100" strike="sng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max = 2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