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CE82E-0CD5-4F09-BCB4-EEA30C0DD9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C3CC5F-E128-4A27-8707-369F8A30E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Timely notifications: in the Bellebeat app/Leaf/Time, when sensing a prolonged period of sedentary minutes, signaling it’s time to get active.</a:t>
          </a:r>
        </a:p>
      </dgm:t>
    </dgm:pt>
    <dgm:pt modelId="{CCEC0FB2-36C0-4C25-9955-BC35DB1B0182}" type="parTrans" cxnId="{048BB6F5-40F3-4A4A-BE27-81564C2FAC4A}">
      <dgm:prSet/>
      <dgm:spPr/>
      <dgm:t>
        <a:bodyPr/>
        <a:lstStyle/>
        <a:p>
          <a:endParaRPr lang="en-US"/>
        </a:p>
      </dgm:t>
    </dgm:pt>
    <dgm:pt modelId="{BA8EBD66-3DC3-450D-A2BF-7B01DE035487}" type="sibTrans" cxnId="{048BB6F5-40F3-4A4A-BE27-81564C2FAC4A}">
      <dgm:prSet/>
      <dgm:spPr/>
      <dgm:t>
        <a:bodyPr/>
        <a:lstStyle/>
        <a:p>
          <a:endParaRPr lang="en-US"/>
        </a:p>
      </dgm:t>
    </dgm:pt>
    <dgm:pt modelId="{0BC5A719-D18D-4228-A19C-9563C4D5F6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Lifestyle campaign: to promote a healthy active lifestyle by recommending user short exercises during the week and longer exercises on weekend, especially on Sunday. </a:t>
          </a:r>
        </a:p>
      </dgm:t>
    </dgm:pt>
    <dgm:pt modelId="{DEA9B24C-FF1F-4D79-AE4D-B961881E0F59}" type="parTrans" cxnId="{03417DCF-46D2-46EE-B9CB-5D877029CEBE}">
      <dgm:prSet/>
      <dgm:spPr/>
      <dgm:t>
        <a:bodyPr/>
        <a:lstStyle/>
        <a:p>
          <a:endParaRPr lang="en-US"/>
        </a:p>
      </dgm:t>
    </dgm:pt>
    <dgm:pt modelId="{35F587AA-9BB3-4D33-87CE-5D3FDDF67345}" type="sibTrans" cxnId="{03417DCF-46D2-46EE-B9CB-5D877029CEBE}">
      <dgm:prSet/>
      <dgm:spPr/>
      <dgm:t>
        <a:bodyPr/>
        <a:lstStyle/>
        <a:p>
          <a:endParaRPr lang="en-US"/>
        </a:p>
      </dgm:t>
    </dgm:pt>
    <dgm:pt modelId="{1D7B019D-9EC6-46D0-987F-C6B3C3B90E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Rewards program: to incentivize users to complete the entire week exercise, showcasing the calories user burned, reward points can be redeemed towards product/subscriptions.</a:t>
          </a:r>
        </a:p>
      </dgm:t>
    </dgm:pt>
    <dgm:pt modelId="{FF5C47F2-4291-4FEF-8322-76C0C4273210}" type="parTrans" cxnId="{CBC58309-E1C8-4CF3-B10A-6A75CB763AC9}">
      <dgm:prSet/>
      <dgm:spPr/>
      <dgm:t>
        <a:bodyPr/>
        <a:lstStyle/>
        <a:p>
          <a:endParaRPr lang="en-US"/>
        </a:p>
      </dgm:t>
    </dgm:pt>
    <dgm:pt modelId="{13EAEDAA-8045-45D9-836B-E55D68E9FBC5}" type="sibTrans" cxnId="{CBC58309-E1C8-4CF3-B10A-6A75CB763AC9}">
      <dgm:prSet/>
      <dgm:spPr/>
      <dgm:t>
        <a:bodyPr/>
        <a:lstStyle/>
        <a:p>
          <a:endParaRPr lang="en-US"/>
        </a:p>
      </dgm:t>
    </dgm:pt>
    <dgm:pt modelId="{E124970E-B6AB-4CB2-8D15-48E42B4F4A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 sleep notification: tracking user sleep trends to remind and encourage user to maintain good 7h sleep especially on Tuesday and Thursday.</a:t>
          </a:r>
        </a:p>
      </dgm:t>
    </dgm:pt>
    <dgm:pt modelId="{E4D5DA1E-B5B7-4BAC-8F18-407EF5ACAFB3}" type="parTrans" cxnId="{A3F33DA2-B938-4D46-8FEC-C59FC8814C55}">
      <dgm:prSet/>
      <dgm:spPr/>
      <dgm:t>
        <a:bodyPr/>
        <a:lstStyle/>
        <a:p>
          <a:endParaRPr lang="en-US"/>
        </a:p>
      </dgm:t>
    </dgm:pt>
    <dgm:pt modelId="{E2063A72-A9D1-4E9B-B1A6-319EAE63EC08}" type="sibTrans" cxnId="{A3F33DA2-B938-4D46-8FEC-C59FC8814C55}">
      <dgm:prSet/>
      <dgm:spPr/>
      <dgm:t>
        <a:bodyPr/>
        <a:lstStyle/>
        <a:p>
          <a:endParaRPr lang="en-US"/>
        </a:p>
      </dgm:t>
    </dgm:pt>
    <dgm:pt modelId="{EE13A8BD-B1C6-43B2-B5D1-F6DF761A8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 more data for accurate analysis</a:t>
          </a:r>
        </a:p>
      </dgm:t>
    </dgm:pt>
    <dgm:pt modelId="{EACE8476-3C47-49E5-8C9E-D157BB460170}" type="parTrans" cxnId="{172F7422-6108-4983-8D91-676E4CAD3792}">
      <dgm:prSet/>
      <dgm:spPr/>
      <dgm:t>
        <a:bodyPr/>
        <a:lstStyle/>
        <a:p>
          <a:endParaRPr lang="en-US"/>
        </a:p>
      </dgm:t>
    </dgm:pt>
    <dgm:pt modelId="{890FE8DB-295A-4CEB-A225-C7CCC99A1002}" type="sibTrans" cxnId="{172F7422-6108-4983-8D91-676E4CAD3792}">
      <dgm:prSet/>
      <dgm:spPr/>
      <dgm:t>
        <a:bodyPr/>
        <a:lstStyle/>
        <a:p>
          <a:endParaRPr lang="en-US"/>
        </a:p>
      </dgm:t>
    </dgm:pt>
    <dgm:pt modelId="{1EDC8D43-F2A4-43B2-8CB9-B02E5D49B522}" type="pres">
      <dgm:prSet presAssocID="{BBFCE82E-0CD5-4F09-BCB4-EEA30C0DD9B0}" presName="root" presStyleCnt="0">
        <dgm:presLayoutVars>
          <dgm:dir/>
          <dgm:resizeHandles val="exact"/>
        </dgm:presLayoutVars>
      </dgm:prSet>
      <dgm:spPr/>
    </dgm:pt>
    <dgm:pt modelId="{67426886-A874-421A-9E51-B185183CCDB5}" type="pres">
      <dgm:prSet presAssocID="{B9C3CC5F-E128-4A27-8707-369F8A30E77F}" presName="compNode" presStyleCnt="0"/>
      <dgm:spPr/>
    </dgm:pt>
    <dgm:pt modelId="{5DE4D3BF-3BEE-405C-9437-5BBA7A284FE8}" type="pres">
      <dgm:prSet presAssocID="{B9C3CC5F-E128-4A27-8707-369F8A30E77F}" presName="bgRect" presStyleLbl="bgShp" presStyleIdx="0" presStyleCnt="5"/>
      <dgm:spPr/>
    </dgm:pt>
    <dgm:pt modelId="{36243008-BDB1-4709-9E3C-AD9D9E1D103D}" type="pres">
      <dgm:prSet presAssocID="{B9C3CC5F-E128-4A27-8707-369F8A30E7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8D679F0-9748-49FC-B6BB-9C7131262849}" type="pres">
      <dgm:prSet presAssocID="{B9C3CC5F-E128-4A27-8707-369F8A30E77F}" presName="spaceRect" presStyleCnt="0"/>
      <dgm:spPr/>
    </dgm:pt>
    <dgm:pt modelId="{8D7E032C-8990-4CAF-9484-D983870F8952}" type="pres">
      <dgm:prSet presAssocID="{B9C3CC5F-E128-4A27-8707-369F8A30E77F}" presName="parTx" presStyleLbl="revTx" presStyleIdx="0" presStyleCnt="5">
        <dgm:presLayoutVars>
          <dgm:chMax val="0"/>
          <dgm:chPref val="0"/>
        </dgm:presLayoutVars>
      </dgm:prSet>
      <dgm:spPr/>
    </dgm:pt>
    <dgm:pt modelId="{CF5DB37D-2B97-4C1A-8F19-5C946FF33903}" type="pres">
      <dgm:prSet presAssocID="{BA8EBD66-3DC3-450D-A2BF-7B01DE035487}" presName="sibTrans" presStyleCnt="0"/>
      <dgm:spPr/>
    </dgm:pt>
    <dgm:pt modelId="{CD50EBB6-4F09-40AB-AC52-6184CCC3EF0F}" type="pres">
      <dgm:prSet presAssocID="{0BC5A719-D18D-4228-A19C-9563C4D5F6E1}" presName="compNode" presStyleCnt="0"/>
      <dgm:spPr/>
    </dgm:pt>
    <dgm:pt modelId="{C76AFCC2-BCCC-41E8-89EA-5E4AC53AAF15}" type="pres">
      <dgm:prSet presAssocID="{0BC5A719-D18D-4228-A19C-9563C4D5F6E1}" presName="bgRect" presStyleLbl="bgShp" presStyleIdx="1" presStyleCnt="5"/>
      <dgm:spPr/>
    </dgm:pt>
    <dgm:pt modelId="{FAC9D296-9738-400E-8323-0CAF7016C4F0}" type="pres">
      <dgm:prSet presAssocID="{0BC5A719-D18D-4228-A19C-9563C4D5F6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76983A5-7881-4E9E-AA07-703A0F000A61}" type="pres">
      <dgm:prSet presAssocID="{0BC5A719-D18D-4228-A19C-9563C4D5F6E1}" presName="spaceRect" presStyleCnt="0"/>
      <dgm:spPr/>
    </dgm:pt>
    <dgm:pt modelId="{B6F34597-D9C8-4E53-A6F4-CD771712B45B}" type="pres">
      <dgm:prSet presAssocID="{0BC5A719-D18D-4228-A19C-9563C4D5F6E1}" presName="parTx" presStyleLbl="revTx" presStyleIdx="1" presStyleCnt="5">
        <dgm:presLayoutVars>
          <dgm:chMax val="0"/>
          <dgm:chPref val="0"/>
        </dgm:presLayoutVars>
      </dgm:prSet>
      <dgm:spPr/>
    </dgm:pt>
    <dgm:pt modelId="{86897311-475F-4806-A26C-0E5E29A6172A}" type="pres">
      <dgm:prSet presAssocID="{35F587AA-9BB3-4D33-87CE-5D3FDDF67345}" presName="sibTrans" presStyleCnt="0"/>
      <dgm:spPr/>
    </dgm:pt>
    <dgm:pt modelId="{2D203ADB-D57D-4BD8-8B3B-450B434377F0}" type="pres">
      <dgm:prSet presAssocID="{1D7B019D-9EC6-46D0-987F-C6B3C3B90E0D}" presName="compNode" presStyleCnt="0"/>
      <dgm:spPr/>
    </dgm:pt>
    <dgm:pt modelId="{22C42FF8-1E71-4DCA-91B4-5D828F53C31D}" type="pres">
      <dgm:prSet presAssocID="{1D7B019D-9EC6-46D0-987F-C6B3C3B90E0D}" presName="bgRect" presStyleLbl="bgShp" presStyleIdx="2" presStyleCnt="5"/>
      <dgm:spPr/>
    </dgm:pt>
    <dgm:pt modelId="{D4D37BA0-ADA1-47B4-B0C7-FA06462465D1}" type="pres">
      <dgm:prSet presAssocID="{1D7B019D-9EC6-46D0-987F-C6B3C3B90E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E0D1713-5C17-46AA-88DA-023D55022A4C}" type="pres">
      <dgm:prSet presAssocID="{1D7B019D-9EC6-46D0-987F-C6B3C3B90E0D}" presName="spaceRect" presStyleCnt="0"/>
      <dgm:spPr/>
    </dgm:pt>
    <dgm:pt modelId="{D81E88B8-553D-42F7-B53D-C30131F6B438}" type="pres">
      <dgm:prSet presAssocID="{1D7B019D-9EC6-46D0-987F-C6B3C3B90E0D}" presName="parTx" presStyleLbl="revTx" presStyleIdx="2" presStyleCnt="5">
        <dgm:presLayoutVars>
          <dgm:chMax val="0"/>
          <dgm:chPref val="0"/>
        </dgm:presLayoutVars>
      </dgm:prSet>
      <dgm:spPr/>
    </dgm:pt>
    <dgm:pt modelId="{626D33C0-BB79-43F9-859E-2DBDA4A789C8}" type="pres">
      <dgm:prSet presAssocID="{13EAEDAA-8045-45D9-836B-E55D68E9FBC5}" presName="sibTrans" presStyleCnt="0"/>
      <dgm:spPr/>
    </dgm:pt>
    <dgm:pt modelId="{2F235935-A443-4DCA-830A-65D8E5DC43B9}" type="pres">
      <dgm:prSet presAssocID="{E124970E-B6AB-4CB2-8D15-48E42B4F4A8F}" presName="compNode" presStyleCnt="0"/>
      <dgm:spPr/>
    </dgm:pt>
    <dgm:pt modelId="{E94EA875-6114-405F-9114-FFC2C4574413}" type="pres">
      <dgm:prSet presAssocID="{E124970E-B6AB-4CB2-8D15-48E42B4F4A8F}" presName="bgRect" presStyleLbl="bgShp" presStyleIdx="3" presStyleCnt="5"/>
      <dgm:spPr/>
    </dgm:pt>
    <dgm:pt modelId="{75AF3D0E-CFF5-4B8B-AFC0-2211CB620BB9}" type="pres">
      <dgm:prSet presAssocID="{E124970E-B6AB-4CB2-8D15-48E42B4F4A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14B35C8C-1CCD-4619-8FEA-D7A5114FC735}" type="pres">
      <dgm:prSet presAssocID="{E124970E-B6AB-4CB2-8D15-48E42B4F4A8F}" presName="spaceRect" presStyleCnt="0"/>
      <dgm:spPr/>
    </dgm:pt>
    <dgm:pt modelId="{F2BBA9E6-F3E8-4C64-B0C7-32D48F31408C}" type="pres">
      <dgm:prSet presAssocID="{E124970E-B6AB-4CB2-8D15-48E42B4F4A8F}" presName="parTx" presStyleLbl="revTx" presStyleIdx="3" presStyleCnt="5">
        <dgm:presLayoutVars>
          <dgm:chMax val="0"/>
          <dgm:chPref val="0"/>
        </dgm:presLayoutVars>
      </dgm:prSet>
      <dgm:spPr/>
    </dgm:pt>
    <dgm:pt modelId="{2EDE5ADD-15E6-4163-9D9E-8F63CF7841C6}" type="pres">
      <dgm:prSet presAssocID="{E2063A72-A9D1-4E9B-B1A6-319EAE63EC08}" presName="sibTrans" presStyleCnt="0"/>
      <dgm:spPr/>
    </dgm:pt>
    <dgm:pt modelId="{340A9721-970F-46F7-8362-2BB3D20E6B1C}" type="pres">
      <dgm:prSet presAssocID="{EE13A8BD-B1C6-43B2-B5D1-F6DF761A8816}" presName="compNode" presStyleCnt="0"/>
      <dgm:spPr/>
    </dgm:pt>
    <dgm:pt modelId="{484D9788-2C5F-450C-8A07-F9C96F449BDE}" type="pres">
      <dgm:prSet presAssocID="{EE13A8BD-B1C6-43B2-B5D1-F6DF761A8816}" presName="bgRect" presStyleLbl="bgShp" presStyleIdx="4" presStyleCnt="5"/>
      <dgm:spPr/>
    </dgm:pt>
    <dgm:pt modelId="{45F61C1C-CE8C-4B31-8BD6-F3D465FAA15E}" type="pres">
      <dgm:prSet presAssocID="{EE13A8BD-B1C6-43B2-B5D1-F6DF761A88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7099E0-EA0D-4036-BA16-1310244C0B84}" type="pres">
      <dgm:prSet presAssocID="{EE13A8BD-B1C6-43B2-B5D1-F6DF761A8816}" presName="spaceRect" presStyleCnt="0"/>
      <dgm:spPr/>
    </dgm:pt>
    <dgm:pt modelId="{9CB20116-085B-48BB-99D8-689C8592740C}" type="pres">
      <dgm:prSet presAssocID="{EE13A8BD-B1C6-43B2-B5D1-F6DF761A881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BC58309-E1C8-4CF3-B10A-6A75CB763AC9}" srcId="{BBFCE82E-0CD5-4F09-BCB4-EEA30C0DD9B0}" destId="{1D7B019D-9EC6-46D0-987F-C6B3C3B90E0D}" srcOrd="2" destOrd="0" parTransId="{FF5C47F2-4291-4FEF-8322-76C0C4273210}" sibTransId="{13EAEDAA-8045-45D9-836B-E55D68E9FBC5}"/>
    <dgm:cxn modelId="{172F7422-6108-4983-8D91-676E4CAD3792}" srcId="{BBFCE82E-0CD5-4F09-BCB4-EEA30C0DD9B0}" destId="{EE13A8BD-B1C6-43B2-B5D1-F6DF761A8816}" srcOrd="4" destOrd="0" parTransId="{EACE8476-3C47-49E5-8C9E-D157BB460170}" sibTransId="{890FE8DB-295A-4CEB-A225-C7CCC99A1002}"/>
    <dgm:cxn modelId="{1139A049-FE3F-4D55-A110-EFAF88A59352}" type="presOf" srcId="{BBFCE82E-0CD5-4F09-BCB4-EEA30C0DD9B0}" destId="{1EDC8D43-F2A4-43B2-8CB9-B02E5D49B522}" srcOrd="0" destOrd="0" presId="urn:microsoft.com/office/officeart/2018/2/layout/IconVerticalSolidList"/>
    <dgm:cxn modelId="{8C7B3160-9919-4EAC-9AEC-5E241DE9F93C}" type="presOf" srcId="{B9C3CC5F-E128-4A27-8707-369F8A30E77F}" destId="{8D7E032C-8990-4CAF-9484-D983870F8952}" srcOrd="0" destOrd="0" presId="urn:microsoft.com/office/officeart/2018/2/layout/IconVerticalSolidList"/>
    <dgm:cxn modelId="{B8EBD17B-0D01-4E15-9C81-81E1595D2FC0}" type="presOf" srcId="{EE13A8BD-B1C6-43B2-B5D1-F6DF761A8816}" destId="{9CB20116-085B-48BB-99D8-689C8592740C}" srcOrd="0" destOrd="0" presId="urn:microsoft.com/office/officeart/2018/2/layout/IconVerticalSolidList"/>
    <dgm:cxn modelId="{10430783-EABF-4ADA-95A2-D71B4B20B373}" type="presOf" srcId="{E124970E-B6AB-4CB2-8D15-48E42B4F4A8F}" destId="{F2BBA9E6-F3E8-4C64-B0C7-32D48F31408C}" srcOrd="0" destOrd="0" presId="urn:microsoft.com/office/officeart/2018/2/layout/IconVerticalSolidList"/>
    <dgm:cxn modelId="{00445990-A4FA-4719-8366-EAEAF491BC4A}" type="presOf" srcId="{1D7B019D-9EC6-46D0-987F-C6B3C3B90E0D}" destId="{D81E88B8-553D-42F7-B53D-C30131F6B438}" srcOrd="0" destOrd="0" presId="urn:microsoft.com/office/officeart/2018/2/layout/IconVerticalSolidList"/>
    <dgm:cxn modelId="{A3F33DA2-B938-4D46-8FEC-C59FC8814C55}" srcId="{BBFCE82E-0CD5-4F09-BCB4-EEA30C0DD9B0}" destId="{E124970E-B6AB-4CB2-8D15-48E42B4F4A8F}" srcOrd="3" destOrd="0" parTransId="{E4D5DA1E-B5B7-4BAC-8F18-407EF5ACAFB3}" sibTransId="{E2063A72-A9D1-4E9B-B1A6-319EAE63EC08}"/>
    <dgm:cxn modelId="{03417DCF-46D2-46EE-B9CB-5D877029CEBE}" srcId="{BBFCE82E-0CD5-4F09-BCB4-EEA30C0DD9B0}" destId="{0BC5A719-D18D-4228-A19C-9563C4D5F6E1}" srcOrd="1" destOrd="0" parTransId="{DEA9B24C-FF1F-4D79-AE4D-B961881E0F59}" sibTransId="{35F587AA-9BB3-4D33-87CE-5D3FDDF67345}"/>
    <dgm:cxn modelId="{617B39F1-772F-44D6-B41B-E09BC2B308B5}" type="presOf" srcId="{0BC5A719-D18D-4228-A19C-9563C4D5F6E1}" destId="{B6F34597-D9C8-4E53-A6F4-CD771712B45B}" srcOrd="0" destOrd="0" presId="urn:microsoft.com/office/officeart/2018/2/layout/IconVerticalSolidList"/>
    <dgm:cxn modelId="{048BB6F5-40F3-4A4A-BE27-81564C2FAC4A}" srcId="{BBFCE82E-0CD5-4F09-BCB4-EEA30C0DD9B0}" destId="{B9C3CC5F-E128-4A27-8707-369F8A30E77F}" srcOrd="0" destOrd="0" parTransId="{CCEC0FB2-36C0-4C25-9955-BC35DB1B0182}" sibTransId="{BA8EBD66-3DC3-450D-A2BF-7B01DE035487}"/>
    <dgm:cxn modelId="{AE35343F-50F5-4ED0-BDE2-4BA777164D2A}" type="presParOf" srcId="{1EDC8D43-F2A4-43B2-8CB9-B02E5D49B522}" destId="{67426886-A874-421A-9E51-B185183CCDB5}" srcOrd="0" destOrd="0" presId="urn:microsoft.com/office/officeart/2018/2/layout/IconVerticalSolidList"/>
    <dgm:cxn modelId="{EB275A4F-42CC-4B55-BFE7-C99C4B5C52DF}" type="presParOf" srcId="{67426886-A874-421A-9E51-B185183CCDB5}" destId="{5DE4D3BF-3BEE-405C-9437-5BBA7A284FE8}" srcOrd="0" destOrd="0" presId="urn:microsoft.com/office/officeart/2018/2/layout/IconVerticalSolidList"/>
    <dgm:cxn modelId="{A75A01CF-A759-4A0A-9A56-5549898AED80}" type="presParOf" srcId="{67426886-A874-421A-9E51-B185183CCDB5}" destId="{36243008-BDB1-4709-9E3C-AD9D9E1D103D}" srcOrd="1" destOrd="0" presId="urn:microsoft.com/office/officeart/2018/2/layout/IconVerticalSolidList"/>
    <dgm:cxn modelId="{A6DED063-3780-4279-8E20-116F7C6E64EA}" type="presParOf" srcId="{67426886-A874-421A-9E51-B185183CCDB5}" destId="{38D679F0-9748-49FC-B6BB-9C7131262849}" srcOrd="2" destOrd="0" presId="urn:microsoft.com/office/officeart/2018/2/layout/IconVerticalSolidList"/>
    <dgm:cxn modelId="{F4D2E743-BE19-4B30-8160-D9EC24AB1EDD}" type="presParOf" srcId="{67426886-A874-421A-9E51-B185183CCDB5}" destId="{8D7E032C-8990-4CAF-9484-D983870F8952}" srcOrd="3" destOrd="0" presId="urn:microsoft.com/office/officeart/2018/2/layout/IconVerticalSolidList"/>
    <dgm:cxn modelId="{6179A442-A0E6-4B27-A2E8-45546C8FDC4F}" type="presParOf" srcId="{1EDC8D43-F2A4-43B2-8CB9-B02E5D49B522}" destId="{CF5DB37D-2B97-4C1A-8F19-5C946FF33903}" srcOrd="1" destOrd="0" presId="urn:microsoft.com/office/officeart/2018/2/layout/IconVerticalSolidList"/>
    <dgm:cxn modelId="{43D145B8-FB5B-461A-A08A-117CD997BFA8}" type="presParOf" srcId="{1EDC8D43-F2A4-43B2-8CB9-B02E5D49B522}" destId="{CD50EBB6-4F09-40AB-AC52-6184CCC3EF0F}" srcOrd="2" destOrd="0" presId="urn:microsoft.com/office/officeart/2018/2/layout/IconVerticalSolidList"/>
    <dgm:cxn modelId="{23026007-F96D-4075-89EC-D1202C34AC30}" type="presParOf" srcId="{CD50EBB6-4F09-40AB-AC52-6184CCC3EF0F}" destId="{C76AFCC2-BCCC-41E8-89EA-5E4AC53AAF15}" srcOrd="0" destOrd="0" presId="urn:microsoft.com/office/officeart/2018/2/layout/IconVerticalSolidList"/>
    <dgm:cxn modelId="{37B5C90E-44FA-4D74-A749-7841FDF18729}" type="presParOf" srcId="{CD50EBB6-4F09-40AB-AC52-6184CCC3EF0F}" destId="{FAC9D296-9738-400E-8323-0CAF7016C4F0}" srcOrd="1" destOrd="0" presId="urn:microsoft.com/office/officeart/2018/2/layout/IconVerticalSolidList"/>
    <dgm:cxn modelId="{790A7AE9-01B3-44CC-B3C3-4CA296B1C25E}" type="presParOf" srcId="{CD50EBB6-4F09-40AB-AC52-6184CCC3EF0F}" destId="{876983A5-7881-4E9E-AA07-703A0F000A61}" srcOrd="2" destOrd="0" presId="urn:microsoft.com/office/officeart/2018/2/layout/IconVerticalSolidList"/>
    <dgm:cxn modelId="{2349C7FF-CF20-41DA-88C3-8F19ADD92D3A}" type="presParOf" srcId="{CD50EBB6-4F09-40AB-AC52-6184CCC3EF0F}" destId="{B6F34597-D9C8-4E53-A6F4-CD771712B45B}" srcOrd="3" destOrd="0" presId="urn:microsoft.com/office/officeart/2018/2/layout/IconVerticalSolidList"/>
    <dgm:cxn modelId="{A2F51F62-02DB-413B-83C9-890B68D95AD0}" type="presParOf" srcId="{1EDC8D43-F2A4-43B2-8CB9-B02E5D49B522}" destId="{86897311-475F-4806-A26C-0E5E29A6172A}" srcOrd="3" destOrd="0" presId="urn:microsoft.com/office/officeart/2018/2/layout/IconVerticalSolidList"/>
    <dgm:cxn modelId="{602F15B9-312B-4DC9-8D02-5D59ACE8E198}" type="presParOf" srcId="{1EDC8D43-F2A4-43B2-8CB9-B02E5D49B522}" destId="{2D203ADB-D57D-4BD8-8B3B-450B434377F0}" srcOrd="4" destOrd="0" presId="urn:microsoft.com/office/officeart/2018/2/layout/IconVerticalSolidList"/>
    <dgm:cxn modelId="{106E320E-411A-42A6-9377-F6955342B26A}" type="presParOf" srcId="{2D203ADB-D57D-4BD8-8B3B-450B434377F0}" destId="{22C42FF8-1E71-4DCA-91B4-5D828F53C31D}" srcOrd="0" destOrd="0" presId="urn:microsoft.com/office/officeart/2018/2/layout/IconVerticalSolidList"/>
    <dgm:cxn modelId="{BB1381A4-029E-41DF-95B7-9183B09EF280}" type="presParOf" srcId="{2D203ADB-D57D-4BD8-8B3B-450B434377F0}" destId="{D4D37BA0-ADA1-47B4-B0C7-FA06462465D1}" srcOrd="1" destOrd="0" presId="urn:microsoft.com/office/officeart/2018/2/layout/IconVerticalSolidList"/>
    <dgm:cxn modelId="{2CE5CB15-9D4E-46A5-9BBF-49DF49AB3592}" type="presParOf" srcId="{2D203ADB-D57D-4BD8-8B3B-450B434377F0}" destId="{4E0D1713-5C17-46AA-88DA-023D55022A4C}" srcOrd="2" destOrd="0" presId="urn:microsoft.com/office/officeart/2018/2/layout/IconVerticalSolidList"/>
    <dgm:cxn modelId="{48F1CFBB-5D01-40AA-AF64-8EE553FA1980}" type="presParOf" srcId="{2D203ADB-D57D-4BD8-8B3B-450B434377F0}" destId="{D81E88B8-553D-42F7-B53D-C30131F6B438}" srcOrd="3" destOrd="0" presId="urn:microsoft.com/office/officeart/2018/2/layout/IconVerticalSolidList"/>
    <dgm:cxn modelId="{AD09D3BA-0009-405B-9097-371DDC4AC7D2}" type="presParOf" srcId="{1EDC8D43-F2A4-43B2-8CB9-B02E5D49B522}" destId="{626D33C0-BB79-43F9-859E-2DBDA4A789C8}" srcOrd="5" destOrd="0" presId="urn:microsoft.com/office/officeart/2018/2/layout/IconVerticalSolidList"/>
    <dgm:cxn modelId="{174509C5-F193-4741-BEC6-FBB86E5AEE1B}" type="presParOf" srcId="{1EDC8D43-F2A4-43B2-8CB9-B02E5D49B522}" destId="{2F235935-A443-4DCA-830A-65D8E5DC43B9}" srcOrd="6" destOrd="0" presId="urn:microsoft.com/office/officeart/2018/2/layout/IconVerticalSolidList"/>
    <dgm:cxn modelId="{1B862D39-371F-409E-BB26-E2790734D46A}" type="presParOf" srcId="{2F235935-A443-4DCA-830A-65D8E5DC43B9}" destId="{E94EA875-6114-405F-9114-FFC2C4574413}" srcOrd="0" destOrd="0" presId="urn:microsoft.com/office/officeart/2018/2/layout/IconVerticalSolidList"/>
    <dgm:cxn modelId="{677C4CEC-5833-4D07-8536-3F52FF8EA6B9}" type="presParOf" srcId="{2F235935-A443-4DCA-830A-65D8E5DC43B9}" destId="{75AF3D0E-CFF5-4B8B-AFC0-2211CB620BB9}" srcOrd="1" destOrd="0" presId="urn:microsoft.com/office/officeart/2018/2/layout/IconVerticalSolidList"/>
    <dgm:cxn modelId="{27AD2A30-F353-4322-AD4E-4325BA1C9504}" type="presParOf" srcId="{2F235935-A443-4DCA-830A-65D8E5DC43B9}" destId="{14B35C8C-1CCD-4619-8FEA-D7A5114FC735}" srcOrd="2" destOrd="0" presId="urn:microsoft.com/office/officeart/2018/2/layout/IconVerticalSolidList"/>
    <dgm:cxn modelId="{B5769622-B8AE-40EA-93D8-F40C29B3C740}" type="presParOf" srcId="{2F235935-A443-4DCA-830A-65D8E5DC43B9}" destId="{F2BBA9E6-F3E8-4C64-B0C7-32D48F31408C}" srcOrd="3" destOrd="0" presId="urn:microsoft.com/office/officeart/2018/2/layout/IconVerticalSolidList"/>
    <dgm:cxn modelId="{EE3A8F01-6322-4A36-8A5A-F3A82BF766A3}" type="presParOf" srcId="{1EDC8D43-F2A4-43B2-8CB9-B02E5D49B522}" destId="{2EDE5ADD-15E6-4163-9D9E-8F63CF7841C6}" srcOrd="7" destOrd="0" presId="urn:microsoft.com/office/officeart/2018/2/layout/IconVerticalSolidList"/>
    <dgm:cxn modelId="{E5213D37-A71A-4A84-AF31-2133BB8C4261}" type="presParOf" srcId="{1EDC8D43-F2A4-43B2-8CB9-B02E5D49B522}" destId="{340A9721-970F-46F7-8362-2BB3D20E6B1C}" srcOrd="8" destOrd="0" presId="urn:microsoft.com/office/officeart/2018/2/layout/IconVerticalSolidList"/>
    <dgm:cxn modelId="{ED94AD09-673F-4666-A55B-FBE2F833574B}" type="presParOf" srcId="{340A9721-970F-46F7-8362-2BB3D20E6B1C}" destId="{484D9788-2C5F-450C-8A07-F9C96F449BDE}" srcOrd="0" destOrd="0" presId="urn:microsoft.com/office/officeart/2018/2/layout/IconVerticalSolidList"/>
    <dgm:cxn modelId="{E535EDC2-0AF2-4BC0-ACEC-8561B76EAE6E}" type="presParOf" srcId="{340A9721-970F-46F7-8362-2BB3D20E6B1C}" destId="{45F61C1C-CE8C-4B31-8BD6-F3D465FAA15E}" srcOrd="1" destOrd="0" presId="urn:microsoft.com/office/officeart/2018/2/layout/IconVerticalSolidList"/>
    <dgm:cxn modelId="{A86CE20F-D1B9-48F6-90ED-97BF999216C0}" type="presParOf" srcId="{340A9721-970F-46F7-8362-2BB3D20E6B1C}" destId="{907099E0-EA0D-4036-BA16-1310244C0B84}" srcOrd="2" destOrd="0" presId="urn:microsoft.com/office/officeart/2018/2/layout/IconVerticalSolidList"/>
    <dgm:cxn modelId="{41758068-B901-41A6-A7AC-F9339691ABFD}" type="presParOf" srcId="{340A9721-970F-46F7-8362-2BB3D20E6B1C}" destId="{9CB20116-085B-48BB-99D8-689C859274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4D3BF-3BEE-405C-9437-5BBA7A284FE8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43008-BDB1-4709-9E3C-AD9D9E1D103D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E032C-8990-4CAF-9484-D983870F8952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Timely notifications: in the Bellebeat app/Leaf/Time, when sensing a prolonged period of sedentary minutes, signaling it’s time to get active.</a:t>
          </a:r>
        </a:p>
      </dsp:txBody>
      <dsp:txXfrm>
        <a:off x="836323" y="3399"/>
        <a:ext cx="9679276" cy="724089"/>
      </dsp:txXfrm>
    </dsp:sp>
    <dsp:sp modelId="{C76AFCC2-BCCC-41E8-89EA-5E4AC53AAF1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9D296-9738-400E-8323-0CAF7016C4F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34597-D9C8-4E53-A6F4-CD771712B45B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Lifestyle campaign: to promote a healthy active lifestyle by recommending user short exercises during the week and longer exercises on weekend, especially on Sunday. </a:t>
          </a:r>
        </a:p>
      </dsp:txBody>
      <dsp:txXfrm>
        <a:off x="836323" y="908511"/>
        <a:ext cx="9679276" cy="724089"/>
      </dsp:txXfrm>
    </dsp:sp>
    <dsp:sp modelId="{22C42FF8-1E71-4DCA-91B4-5D828F53C31D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37BA0-ADA1-47B4-B0C7-FA06462465D1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E88B8-553D-42F7-B53D-C30131F6B438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Rewards program: to incentivize users to complete the entire week exercise, showcasing the calories user burned, reward points can be redeemed towards product/subscriptions.</a:t>
          </a:r>
        </a:p>
      </dsp:txBody>
      <dsp:txXfrm>
        <a:off x="836323" y="1813624"/>
        <a:ext cx="9679276" cy="724089"/>
      </dsp:txXfrm>
    </dsp:sp>
    <dsp:sp modelId="{E94EA875-6114-405F-9114-FFC2C4574413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F3D0E-CFF5-4B8B-AFC0-2211CB620BB9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BA9E6-F3E8-4C64-B0C7-32D48F31408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 sleep notification: tracking user sleep trends to remind and encourage user to maintain good 7h sleep especially on Tuesday and Thursday.</a:t>
          </a:r>
        </a:p>
      </dsp:txBody>
      <dsp:txXfrm>
        <a:off x="836323" y="2718736"/>
        <a:ext cx="9679276" cy="724089"/>
      </dsp:txXfrm>
    </dsp:sp>
    <dsp:sp modelId="{484D9788-2C5F-450C-8A07-F9C96F449BDE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61C1C-CE8C-4B31-8BD6-F3D465FAA15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20116-085B-48BB-99D8-689C8592740C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Obtain more data for accurate analysis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972-9D41-7606-7CA9-9628B393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07236-0410-0720-EF07-2A61C6FED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48B8-62A1-E674-70C9-A4CBE678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CDAD-BDA2-1097-E645-D556F45B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823E-59FB-A141-513D-6BB2620D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056A-1E09-7A06-BA36-63258B80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3545E-5CD6-1A79-355B-D590C8C9A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68CF-2083-20C2-2C76-6A775F4D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C6AA-7FA3-4759-5EBB-C42F161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B24C-D1F5-44EC-4343-7608D992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741CE-C405-BFB9-F980-77013E22D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3A8DE-D737-E842-68CB-1DFDCDDEC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79A7-38D3-A75A-6B24-31547AC8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F7DA-7674-B221-E8AA-232181E8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040D8-A529-6F2A-19DB-300E8F10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7EB9-CB87-0CE0-BEDC-38E7305B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E46C-EA82-0079-17FC-A0AF7F5F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EE47-22E6-E84D-C0B7-F9C8F6B7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DC71-54D0-747A-F5C5-97AC30B1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4F0D-8D31-F4D6-C115-1CB3AF9A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8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2F87-F4FB-4F7C-70DE-EAF34A59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E5375-8FBD-025C-2481-5D53E9D78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1D46-8012-DAFA-FD2E-AEF2E1DD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58B2-B2D7-7254-7A63-BDDF8B3C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3E36-C3B5-683C-5C3B-E8F6C453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D835-39FD-0A9A-97A7-701EFECE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891C-537E-70EB-6964-2D4FF38F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E1089-C28E-4F55-F212-1D1A1B3B1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B1E2-EF03-9A8C-4C6E-56B49007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B621-37C6-11AD-986C-CA9B6246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B3ED-AF7B-C734-A7DF-F87F917E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54FE-8218-7E79-CB64-AD585C23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FE264-8AAB-10A9-F18E-C40130746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FBDBD-F004-1D40-2B2B-9E9BC9252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5E0AA-4F58-B3B6-F7A1-CB6370298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B905C-193F-CAD3-4D12-488AD6B94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9DA36-5250-2B9F-D64C-D85E9FE8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19184-58B4-26E9-F846-B99054A7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021C2-0B6E-F81D-0294-AD5FA632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740D-0AC9-25DB-ED45-D78CC34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D931-2EF9-2A3F-D7C5-1F40E93F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BC9BF-89CF-1F97-16BF-38E66271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BFA10-7856-63D1-511B-E0668EAD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146A6-E731-4A93-E3C6-E78FCE86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E1A11-51D4-C5C7-E83F-5433A636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D284-0916-B79F-29A2-59B4BF46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7E7D-00ED-361F-C225-21018E06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2108-F561-B94D-9D95-75E16279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8C47D-8C68-0E0C-DCBF-BDCF055D3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2024-2236-5D2F-3263-2EE2248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86D32-4093-4B22-BAD1-416A633D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64E0A-EC13-30D8-1F7C-85560321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1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C909-2C25-5131-255E-48CB4454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C525C-A0F6-CC4B-AAB3-9F1815C7A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4698B-03AA-AFAB-8F2C-C7B32C54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ACAA2-7D8C-34CA-B64D-66475577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1F2DE-FE4E-539D-18B7-BD3CD83D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5621-5D72-9987-7B7F-AC206246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DEAAB-D5A4-A6CD-F309-F7EA7167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54ACB-9C9C-30BA-1666-4745FAF3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0866-5CC3-336E-7CF4-E5B36DB48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37B0-D175-4BB3-F1A7-0A7BB0D82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59EB-5312-D2CA-1F16-F5A208A9B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75B9D4BC-87D6-459E-8277-5A3E7D97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>
                <a:solidFill>
                  <a:srgbClr val="FFFFFF"/>
                </a:solidFill>
              </a:rPr>
              <a:t>How Can a Wellness Technology Company Play It Smart? </a:t>
            </a:r>
            <a:br>
              <a:rPr lang="en-US" sz="3100">
                <a:solidFill>
                  <a:srgbClr val="FFFFFF"/>
                </a:solidFill>
              </a:rPr>
            </a:b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5F0F841-B8D5-40E4-AE52-A418437C8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252936"/>
            <a:ext cx="9679449" cy="654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000">
                <a:solidFill>
                  <a:srgbClr val="FFFFFF"/>
                </a:solidFill>
              </a:rPr>
              <a:t>Google Data Analytics Case Study</a:t>
            </a:r>
            <a:br>
              <a:rPr lang="en-US" sz="1000">
                <a:solidFill>
                  <a:srgbClr val="FFFFFF"/>
                </a:solidFill>
              </a:rPr>
            </a:br>
            <a:r>
              <a:rPr lang="en-US" sz="1000">
                <a:solidFill>
                  <a:srgbClr val="FFFFFF"/>
                </a:solidFill>
              </a:rPr>
              <a:t>by Yina Qiao </a:t>
            </a:r>
          </a:p>
          <a:p>
            <a:pPr algn="l"/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File created on: 7/3/2022</a:t>
            </a:r>
          </a:p>
        </p:txBody>
      </p:sp>
      <p:pic>
        <p:nvPicPr>
          <p:cNvPr id="4" name="Picture 1" descr="page1image38099664">
            <a:extLst>
              <a:ext uri="{FF2B5EF4-FFF2-40B4-BE49-F238E27FC236}">
                <a16:creationId xmlns:a16="http://schemas.microsoft.com/office/drawing/2014/main" id="{BC4256A4-AC39-741A-AEB7-5DF96FE3B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2" b="22713"/>
          <a:stretch/>
        </p:blipFill>
        <p:spPr bwMode="auto">
          <a:xfrm>
            <a:off x="20" y="820992"/>
            <a:ext cx="12191980" cy="2608009"/>
          </a:xfrm>
          <a:custGeom>
            <a:avLst/>
            <a:gdLst/>
            <a:ahLst/>
            <a:cxnLst/>
            <a:rect l="l" t="t" r="r" b="b"/>
            <a:pathLst>
              <a:path w="12192000" h="2608009">
                <a:moveTo>
                  <a:pt x="0" y="0"/>
                </a:moveTo>
                <a:lnTo>
                  <a:pt x="12192000" y="0"/>
                </a:lnTo>
                <a:lnTo>
                  <a:pt x="12192000" y="2608009"/>
                </a:lnTo>
                <a:lnTo>
                  <a:pt x="0" y="2608009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381391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04320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1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4558353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AF217-8491-86C6-A389-1999966B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Business Task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47CC-3341-8BA0-44DF-AE569F9A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Bellabeat, a high-tech manufacturer of health-focused products for women. </a:t>
            </a:r>
          </a:p>
          <a:p>
            <a:endParaRPr lang="en-US" sz="2200"/>
          </a:p>
          <a:p>
            <a:r>
              <a:rPr lang="en-US" sz="2200"/>
              <a:t>The task is to analyze smart device usage data in order to reveal new growth opportunities for Bellabeat.  Looking at these trends to provide recommendations for Bellabeat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111605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ta limitation">
            <a:extLst>
              <a:ext uri="{FF2B5EF4-FFF2-40B4-BE49-F238E27FC236}">
                <a16:creationId xmlns:a16="http://schemas.microsoft.com/office/drawing/2014/main" id="{55AFE3A8-6C08-4150-B748-F560EDF6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55" y="643466"/>
            <a:ext cx="58488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IE Activity">
            <a:extLst>
              <a:ext uri="{FF2B5EF4-FFF2-40B4-BE49-F238E27FC236}">
                <a16:creationId xmlns:a16="http://schemas.microsoft.com/office/drawing/2014/main" id="{2927D17A-7E0A-4528-AEAC-AAE035CF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223837"/>
            <a:ext cx="74104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AR Activity">
            <a:extLst>
              <a:ext uri="{FF2B5EF4-FFF2-40B4-BE49-F238E27FC236}">
                <a16:creationId xmlns:a16="http://schemas.microsoft.com/office/drawing/2014/main" id="{AEA9BD8F-EE33-4034-8261-3779D9CB2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223837"/>
            <a:ext cx="74104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Weekly Activity">
            <a:extLst>
              <a:ext uri="{FF2B5EF4-FFF2-40B4-BE49-F238E27FC236}">
                <a16:creationId xmlns:a16="http://schemas.microsoft.com/office/drawing/2014/main" id="{9B52EA15-C2D6-48FE-8EF6-76BC8D5F4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23837"/>
            <a:ext cx="61722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Weekly Sleep">
            <a:extLst>
              <a:ext uri="{FF2B5EF4-FFF2-40B4-BE49-F238E27FC236}">
                <a16:creationId xmlns:a16="http://schemas.microsoft.com/office/drawing/2014/main" id="{8DC3A7A3-D0C0-4479-8B40-0EAF33B7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14300"/>
            <a:ext cx="60388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ACAB83BF-2025-4796-8B45-80AE7E1A5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E93F-4E23-2B04-23DE-E2AD9C40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CF1C4-FD37-10AF-8EA6-9D2EA5EE0D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2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185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How Can a Wellness Technology Company Play It Smart?  </vt:lpstr>
      <vt:lpstr>Business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Case Study</dc:title>
  <dc:creator/>
  <cp:lastModifiedBy>YINA.QIAO@baruchmail.cuny.edu</cp:lastModifiedBy>
  <cp:revision>10</cp:revision>
  <dcterms:created xsi:type="dcterms:W3CDTF">2022-07-03T01:30:18Z</dcterms:created>
  <dcterms:modified xsi:type="dcterms:W3CDTF">2022-07-03T03:33:41Z</dcterms:modified>
</cp:coreProperties>
</file>