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9" r:id="rId4"/>
    <p:sldId id="272" r:id="rId5"/>
    <p:sldId id="271" r:id="rId6"/>
    <p:sldId id="273" r:id="rId7"/>
    <p:sldId id="275" r:id="rId8"/>
    <p:sldId id="276" r:id="rId9"/>
    <p:sldId id="277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2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colorful smoke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7CD6A08-F166-7E9D-C258-F1390BD3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91578" y="838201"/>
            <a:ext cx="532362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0" y="1924619"/>
            <a:ext cx="4490895" cy="16553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Data 604 Final Project   -  </a:t>
            </a:r>
            <a:r>
              <a:rPr lang="en-US" sz="3800" dirty="0" err="1"/>
              <a:t>Yina</a:t>
            </a:r>
            <a:r>
              <a:rPr lang="en-US" sz="3800" dirty="0"/>
              <a:t> </a:t>
            </a:r>
            <a:r>
              <a:rPr lang="en-US" sz="3800" dirty="0" err="1"/>
              <a:t>Qiao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0314" y="3668285"/>
            <a:ext cx="3323371" cy="13379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Simulating Bank Queues to Improve Customer Wait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45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E759AF-60E9-DE63-9A26-4DA8C22BFC1E}"/>
              </a:ext>
            </a:extLst>
          </p:cNvPr>
          <p:cNvSpPr txBox="1">
            <a:spLocks/>
          </p:cNvSpPr>
          <p:nvPr/>
        </p:nvSpPr>
        <p:spPr>
          <a:xfrm>
            <a:off x="947691" y="3654764"/>
            <a:ext cx="1546674" cy="1536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66928">
              <a:lnSpc>
                <a:spcPct val="90000"/>
              </a:lnSpc>
              <a:spcAft>
                <a:spcPts val="372"/>
              </a:spcAft>
            </a:pPr>
            <a:r>
              <a:rPr lang="en-US" sz="1922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3100"/>
          </a:p>
        </p:txBody>
      </p:sp>
      <p:pic>
        <p:nvPicPr>
          <p:cNvPr id="39" name="Picture 38" descr="A colorful smoke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7CD6A08-F166-7E9D-C258-F1390BD3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86" b="18620"/>
          <a:stretch/>
        </p:blipFill>
        <p:spPr>
          <a:xfrm>
            <a:off x="670193" y="753455"/>
            <a:ext cx="5730065" cy="232524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15A1D4-257A-34F8-7BAD-98942241322D}"/>
              </a:ext>
            </a:extLst>
          </p:cNvPr>
          <p:cNvSpPr txBox="1">
            <a:spLocks/>
          </p:cNvSpPr>
          <p:nvPr/>
        </p:nvSpPr>
        <p:spPr>
          <a:xfrm>
            <a:off x="3880900" y="2959117"/>
            <a:ext cx="3518045" cy="1536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56693" algn="l" defTabSz="283464">
              <a:spcBef>
                <a:spcPts val="0"/>
              </a:spcBef>
              <a:spcAft>
                <a:spcPts val="496"/>
              </a:spcAft>
              <a:buSzPct val="100000"/>
              <a:buFont typeface="Arial"/>
              <a:buChar char="•"/>
            </a:pPr>
            <a:r>
              <a:rPr lang="en-US" sz="868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Recommended: </a:t>
            </a:r>
            <a:r>
              <a:rPr lang="en-US" sz="868" b="1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Optimal teller numbers: 3 during peak hours, 2 during off-peak hours, cross-train staff as needed</a:t>
            </a:r>
          </a:p>
          <a:p>
            <a:pPr marL="141732" indent="-56693" algn="l" defTabSz="283464">
              <a:spcBef>
                <a:spcPts val="0"/>
              </a:spcBef>
              <a:spcAft>
                <a:spcPts val="496"/>
              </a:spcAft>
              <a:buSzPct val="100000"/>
              <a:buFont typeface="Arial"/>
              <a:buChar char="•"/>
            </a:pPr>
            <a:r>
              <a:rPr lang="en-US" sz="868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research could include analyzing customer satisfaction (OSAT score) and running more realistic iterations for 6 months, taking holidays into account.</a:t>
            </a:r>
            <a:endParaRPr lang="en-US" sz="74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>
              <a:lnSpc>
                <a:spcPct val="90000"/>
              </a:lnSpc>
            </a:pPr>
            <a:endParaRPr lang="en-US" sz="12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15A8E-F2CE-0599-7578-8BBD8472FF29}"/>
              </a:ext>
            </a:extLst>
          </p:cNvPr>
          <p:cNvSpPr txBox="1"/>
          <p:nvPr/>
        </p:nvSpPr>
        <p:spPr>
          <a:xfrm>
            <a:off x="640541" y="2671577"/>
            <a:ext cx="3240359" cy="895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3464" lvl="1" indent="-141732" defTabSz="56692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40" b="1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How many tellers are needed to keep wait times short while keep them busy?</a:t>
            </a:r>
            <a:endParaRPr lang="en-US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A853C-ECA5-AE6D-494E-BFA5114E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11" y="4246889"/>
            <a:ext cx="4270933" cy="10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8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5CA11-4043-96CC-162F-86D672A5282B}"/>
              </a:ext>
            </a:extLst>
          </p:cNvPr>
          <p:cNvSpPr txBox="1"/>
          <p:nvPr/>
        </p:nvSpPr>
        <p:spPr>
          <a:xfrm>
            <a:off x="603218" y="296674"/>
            <a:ext cx="3574747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2D648-E41E-2E4F-5699-AF945B3E2F51}"/>
              </a:ext>
            </a:extLst>
          </p:cNvPr>
          <p:cNvSpPr txBox="1"/>
          <p:nvPr/>
        </p:nvSpPr>
        <p:spPr>
          <a:xfrm>
            <a:off x="568465" y="1584556"/>
            <a:ext cx="3830491" cy="4313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2"/>
                </a:solidFill>
              </a:rPr>
              <a:t>Research Question: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How many tellers are needed to keep wait times short while keep them busy?</a:t>
            </a:r>
          </a:p>
          <a:p>
            <a:pPr marL="2286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22860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2"/>
                </a:solidFill>
              </a:rPr>
              <a:t>Impact:</a:t>
            </a:r>
            <a:endParaRPr lang="en-US" sz="1700" dirty="0">
              <a:solidFill>
                <a:schemeClr val="tx2"/>
              </a:solidFill>
            </a:endParaRPr>
          </a:p>
          <a:p>
            <a:pPr lvl="1" defTabSz="914400">
              <a:lnSpc>
                <a:spcPct val="90000"/>
              </a:lnSpc>
              <a:spcAft>
                <a:spcPts val="800"/>
              </a:spcAft>
              <a:buSzPct val="100000"/>
            </a:pPr>
            <a:r>
              <a:rPr lang="en-US" sz="1700" b="1" i="0" dirty="0">
                <a:solidFill>
                  <a:schemeClr val="tx2"/>
                </a:solidFill>
              </a:rPr>
              <a:t>Ensuring enough tellers to minimize customer wait times while keeping tellers efficiently occupied.</a:t>
            </a:r>
          </a:p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2"/>
                </a:solidFill>
              </a:rPr>
              <a:t>Importance: Smooth bank operations and happy customers.</a:t>
            </a:r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 descr="A colorful smoke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7CD6A08-F166-7E9D-C258-F1390BD3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3" r="33724" b="1"/>
          <a:stretch/>
        </p:blipFill>
        <p:spPr>
          <a:xfrm>
            <a:off x="5781294" y="1883061"/>
            <a:ext cx="3106674" cy="40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9144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F960DA-976F-FF73-229F-4C5E7B59D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558" y="5198168"/>
            <a:ext cx="7394713" cy="64279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3100"/>
              <a:t>Flow-Chart Model</a:t>
            </a:r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462" y="647758"/>
            <a:ext cx="6266329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diagram of a diagram of people&#10;&#10;Description automatically generated">
            <a:extLst>
              <a:ext uri="{FF2B5EF4-FFF2-40B4-BE49-F238E27FC236}">
                <a16:creationId xmlns:a16="http://schemas.microsoft.com/office/drawing/2014/main" id="{BC5F641F-A1BB-FFB7-88EB-522B0307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" y="438007"/>
            <a:ext cx="8281115" cy="46024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22A558-38F8-669D-79C1-393E17E9995A}"/>
              </a:ext>
            </a:extLst>
          </p:cNvPr>
          <p:cNvSpPr txBox="1">
            <a:spLocks/>
          </p:cNvSpPr>
          <p:nvPr/>
        </p:nvSpPr>
        <p:spPr>
          <a:xfrm>
            <a:off x="4794437" y="2645922"/>
            <a:ext cx="332604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4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F960DA-976F-FF73-229F-4C5E7B59D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70" y="856180"/>
            <a:ext cx="342043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dirty="0"/>
              <a:t>Simulation Process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2D648-E41E-2E4F-5699-AF945B3E2F51}"/>
              </a:ext>
            </a:extLst>
          </p:cNvPr>
          <p:cNvSpPr txBox="1"/>
          <p:nvPr/>
        </p:nvSpPr>
        <p:spPr>
          <a:xfrm>
            <a:off x="472171" y="2291285"/>
            <a:ext cx="3419569" cy="335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1900" b="1" i="0" dirty="0"/>
              <a:t>Simulating 30 days (9 AM to 5 PM) with 1-4 tellers</a:t>
            </a:r>
            <a:r>
              <a:rPr lang="en-US" sz="1900" b="1" dirty="0"/>
              <a:t>.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en-US" sz="1900" dirty="0"/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1900" b="0" i="0" dirty="0"/>
              <a:t>Reflects real-life staffing limits and performance trends.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colorful smoke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7CD6A08-F166-7E9D-C258-F1390BD3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3" r="33724" b="1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2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Triangle 10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027E5-7C8D-B169-F6B3-AA46B2C2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410" y="385464"/>
            <a:ext cx="4389533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Design</a:t>
            </a:r>
          </a:p>
        </p:txBody>
      </p:sp>
      <p:pic>
        <p:nvPicPr>
          <p:cNvPr id="39" name="Picture 38" descr="A colorful smoke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7CD6A08-F166-7E9D-C258-F1390BD3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21" b="-1"/>
          <a:stretch/>
        </p:blipFill>
        <p:spPr>
          <a:xfrm>
            <a:off x="842517" y="2473403"/>
            <a:ext cx="2650489" cy="1988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F33335-B73F-F838-B707-01A8076615E9}"/>
              </a:ext>
            </a:extLst>
          </p:cNvPr>
          <p:cNvSpPr txBox="1"/>
          <p:nvPr/>
        </p:nvSpPr>
        <p:spPr>
          <a:xfrm>
            <a:off x="3804623" y="1643280"/>
            <a:ext cx="3722244" cy="42953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i="0" dirty="0"/>
              <a:t>Arrival Rate: 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1300" b="1" dirty="0"/>
              <a:t>              </a:t>
            </a:r>
            <a:r>
              <a:rPr lang="en-US" sz="1300" b="1" i="0" dirty="0"/>
              <a:t>10 customers/hour during peak hour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1300" b="1" dirty="0"/>
              <a:t>                                </a:t>
            </a:r>
            <a:r>
              <a:rPr lang="en-US" sz="1300" b="1" i="0" dirty="0"/>
              <a:t>(11</a:t>
            </a:r>
            <a:r>
              <a:rPr lang="en-US" sz="1300" b="1" dirty="0"/>
              <a:t>am-1 pm, 3-5pm)</a:t>
            </a:r>
            <a:endParaRPr lang="en-US" sz="1300" b="1" i="0" dirty="0"/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1300" b="1" i="0" dirty="0"/>
              <a:t>              5 during off-peak.</a:t>
            </a:r>
          </a:p>
          <a:p>
            <a:pPr marL="285750" indent="-28575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i="0" dirty="0"/>
              <a:t>Service Rate: </a:t>
            </a:r>
          </a:p>
          <a:p>
            <a:pPr lvl="1" defTabSz="914400">
              <a:lnSpc>
                <a:spcPct val="90000"/>
              </a:lnSpc>
              <a:spcAft>
                <a:spcPts val="800"/>
              </a:spcAft>
              <a:buSzPct val="100000"/>
            </a:pPr>
            <a:r>
              <a:rPr lang="en-US" sz="1300" b="1" i="0" dirty="0"/>
              <a:t>10 customers/hour.</a:t>
            </a:r>
          </a:p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i="0" dirty="0"/>
              <a:t>Queue Management: </a:t>
            </a:r>
          </a:p>
          <a:p>
            <a:pPr marL="0" lvl="1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sz="1300" b="1" i="0" dirty="0"/>
              <a:t>              Individual queues, no customer leaves</a:t>
            </a:r>
          </a:p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i="0" dirty="0"/>
              <a:t>Simulation Time: </a:t>
            </a:r>
          </a:p>
          <a:p>
            <a:pPr marL="457200" lvl="2" defTabSz="914400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1300" b="1" i="0" dirty="0"/>
              <a:t>Bank operates from 9 AM to 5 PM, runs  for 30 days.</a:t>
            </a:r>
          </a:p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b="1" i="0" dirty="0"/>
              <a:t>Metrics Tracked: </a:t>
            </a:r>
          </a:p>
          <a:p>
            <a:pPr marL="0" lvl="1" defTabSz="914400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1300" b="1" dirty="0"/>
              <a:t>          </a:t>
            </a:r>
            <a:r>
              <a:rPr lang="en-US" sz="1300" b="1" i="0" dirty="0"/>
              <a:t>Total and served customers, </a:t>
            </a:r>
          </a:p>
          <a:p>
            <a:pPr marL="0" lvl="1" defTabSz="914400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1300" b="1" dirty="0"/>
              <a:t>          </a:t>
            </a:r>
            <a:r>
              <a:rPr lang="en-US" sz="1300" b="1" i="0" dirty="0"/>
              <a:t>waiting times, teller effective times.</a:t>
            </a:r>
          </a:p>
        </p:txBody>
      </p:sp>
    </p:spTree>
    <p:extLst>
      <p:ext uri="{BB962C8B-B14F-4D97-AF65-F5344CB8AC3E}">
        <p14:creationId xmlns:p14="http://schemas.microsoft.com/office/powerpoint/2010/main" val="424202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027E5-7C8D-B169-F6B3-AA46B2C2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416" y="4883544"/>
            <a:ext cx="290706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Model Validity and Verification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colorful smoke i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7CD6A08-F166-7E9D-C258-F1390BD3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9" b="11762"/>
          <a:stretch/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74B4A-4B14-7441-064E-00920E8A3DF0}"/>
              </a:ext>
            </a:extLst>
          </p:cNvPr>
          <p:cNvSpPr txBox="1"/>
          <p:nvPr/>
        </p:nvSpPr>
        <p:spPr>
          <a:xfrm>
            <a:off x="3872039" y="4883544"/>
            <a:ext cx="49401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i="0" dirty="0"/>
              <a:t>Based on queuing theory principles.</a:t>
            </a:r>
          </a:p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i="0" dirty="0"/>
              <a:t>Code correctness verification.</a:t>
            </a:r>
          </a:p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i="0" dirty="0"/>
              <a:t>Multiple iterations(30) for consistent results.</a:t>
            </a:r>
          </a:p>
        </p:txBody>
      </p:sp>
    </p:spTree>
    <p:extLst>
      <p:ext uri="{BB962C8B-B14F-4D97-AF65-F5344CB8AC3E}">
        <p14:creationId xmlns:p14="http://schemas.microsoft.com/office/powerpoint/2010/main" val="153875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027E5-7C8D-B169-F6B3-AA46B2C2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202" y="640823"/>
            <a:ext cx="2564892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Results: Waiting Time</a:t>
            </a:r>
          </a:p>
        </p:txBody>
      </p:sp>
      <p:sp>
        <p:nvSpPr>
          <p:cNvPr id="12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a number of tellers&#10;&#10;Description automatically generated">
            <a:extLst>
              <a:ext uri="{FF2B5EF4-FFF2-40B4-BE49-F238E27FC236}">
                <a16:creationId xmlns:a16="http://schemas.microsoft.com/office/drawing/2014/main" id="{0672489B-0E70-A430-09A1-F605ECA1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630936"/>
            <a:ext cx="4953963" cy="3913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A74B4A-4B14-7441-064E-00920E8A3DF0}"/>
              </a:ext>
            </a:extLst>
          </p:cNvPr>
          <p:cNvSpPr txBox="1"/>
          <p:nvPr/>
        </p:nvSpPr>
        <p:spPr>
          <a:xfrm>
            <a:off x="3490722" y="4798577"/>
            <a:ext cx="5170932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900" b="1" i="0" dirty="0"/>
              <a:t>1-2 tellers make people wait over 15 min</a:t>
            </a:r>
          </a:p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900" b="1" i="0" dirty="0"/>
              <a:t>3 tellers balance wait time and efficiency, with wait times just a little over 10 min</a:t>
            </a:r>
          </a:p>
        </p:txBody>
      </p:sp>
    </p:spTree>
    <p:extLst>
      <p:ext uri="{BB962C8B-B14F-4D97-AF65-F5344CB8AC3E}">
        <p14:creationId xmlns:p14="http://schemas.microsoft.com/office/powerpoint/2010/main" val="331714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027E5-7C8D-B169-F6B3-AA46B2C2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202" y="640823"/>
            <a:ext cx="2564892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Results: Teller Efficiency</a:t>
            </a:r>
          </a:p>
        </p:txBody>
      </p:sp>
      <p:sp>
        <p:nvSpPr>
          <p:cNvPr id="12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2489B-0E70-A430-09A1-F605ECA1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26172" y="630936"/>
            <a:ext cx="4883063" cy="3913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A74B4A-4B14-7441-064E-00920E8A3DF0}"/>
              </a:ext>
            </a:extLst>
          </p:cNvPr>
          <p:cNvSpPr txBox="1"/>
          <p:nvPr/>
        </p:nvSpPr>
        <p:spPr>
          <a:xfrm>
            <a:off x="3490722" y="4798577"/>
            <a:ext cx="5170932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2-4 tellers work best off-peak. </a:t>
            </a:r>
          </a:p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2 tellers save on staff, therefore better fit.</a:t>
            </a:r>
            <a:endParaRPr lang="en-US" sz="1900" b="1" i="0" dirty="0"/>
          </a:p>
        </p:txBody>
      </p:sp>
    </p:spTree>
    <p:extLst>
      <p:ext uri="{BB962C8B-B14F-4D97-AF65-F5344CB8AC3E}">
        <p14:creationId xmlns:p14="http://schemas.microsoft.com/office/powerpoint/2010/main" val="272709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027E5-7C8D-B169-F6B3-AA46B2C2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479" y="393380"/>
            <a:ext cx="5741571" cy="73988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3100"/>
              <a:t>Bring All Together</a:t>
            </a:r>
            <a:endParaRPr lang="en-US" sz="3100" kern="120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2489B-0E70-A430-09A1-F605ECA1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61883" y="1133261"/>
            <a:ext cx="3362632" cy="2698512"/>
          </a:xfrm>
          <a:prstGeom prst="rect">
            <a:avLst/>
          </a:prstGeom>
        </p:spPr>
      </p:pic>
      <p:pic>
        <p:nvPicPr>
          <p:cNvPr id="4" name="Picture 3" descr="A graph with numbers and a number of tellers&#10;&#10;Description automatically generated">
            <a:extLst>
              <a:ext uri="{FF2B5EF4-FFF2-40B4-BE49-F238E27FC236}">
                <a16:creationId xmlns:a16="http://schemas.microsoft.com/office/drawing/2014/main" id="{0DBA1441-E723-C95D-64A6-A6F48757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54277"/>
            <a:ext cx="3362632" cy="2656479"/>
          </a:xfrm>
          <a:prstGeom prst="rect">
            <a:avLst/>
          </a:prstGeom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E3964-6814-30A1-F55C-6B1D01AEF5AC}"/>
              </a:ext>
            </a:extLst>
          </p:cNvPr>
          <p:cNvSpPr txBox="1"/>
          <p:nvPr/>
        </p:nvSpPr>
        <p:spPr>
          <a:xfrm>
            <a:off x="1839049" y="4135116"/>
            <a:ext cx="5170932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Peak Hours</a:t>
            </a:r>
            <a:r>
              <a:rPr lang="en-US" sz="2000" dirty="0"/>
              <a:t>: Have 3 tellers. People wait 12 minutes, and tellers work 3 hours effectively, not 2.</a:t>
            </a:r>
          </a:p>
          <a:p>
            <a:pPr marL="228600" lvl="1" indent="-228600" defTabSz="914400">
              <a:lnSpc>
                <a:spcPct val="9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Off-Peak Hours</a:t>
            </a:r>
            <a:r>
              <a:rPr lang="en-US" sz="2000" dirty="0"/>
              <a:t>: Have 2 tellers. They work well, and we need fewer people.</a:t>
            </a:r>
            <a:endParaRPr lang="en-US" sz="1900" b="1" i="0" dirty="0"/>
          </a:p>
        </p:txBody>
      </p:sp>
    </p:spTree>
    <p:extLst>
      <p:ext uri="{BB962C8B-B14F-4D97-AF65-F5344CB8AC3E}">
        <p14:creationId xmlns:p14="http://schemas.microsoft.com/office/powerpoint/2010/main" val="372712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341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 604 Final Project   -  Yina Qiao </vt:lpstr>
      <vt:lpstr>PowerPoint Presentation</vt:lpstr>
      <vt:lpstr>Flow-Chart Model</vt:lpstr>
      <vt:lpstr>Simulation Process</vt:lpstr>
      <vt:lpstr>Model Design</vt:lpstr>
      <vt:lpstr>Model Validity and Verification</vt:lpstr>
      <vt:lpstr>Simulation Results: Waiting Time</vt:lpstr>
      <vt:lpstr>Simulation Results: Teller Efficiency</vt:lpstr>
      <vt:lpstr>Bring All Together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602 Final Project</dc:title>
  <dc:subject/>
  <dc:creator/>
  <cp:keywords/>
  <dc:description>generated using python-pptx</dc:description>
  <cp:lastModifiedBy>YINA.QIAO@baruchmail.cuny.edu</cp:lastModifiedBy>
  <cp:revision>31</cp:revision>
  <dcterms:created xsi:type="dcterms:W3CDTF">2013-01-27T09:14:16Z</dcterms:created>
  <dcterms:modified xsi:type="dcterms:W3CDTF">2024-07-09T23:29:31Z</dcterms:modified>
  <cp:category/>
</cp:coreProperties>
</file>