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7" r:id="rId3"/>
    <p:sldId id="263" r:id="rId4"/>
    <p:sldId id="267" r:id="rId5"/>
    <p:sldId id="264" r:id="rId6"/>
    <p:sldId id="265" r:id="rId7"/>
    <p:sldId id="266"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69" autoAdjust="0"/>
    <p:restoredTop sz="94660"/>
  </p:normalViewPr>
  <p:slideViewPr>
    <p:cSldViewPr snapToGrid="0">
      <p:cViewPr varScale="1">
        <p:scale>
          <a:sx n="128" d="100"/>
          <a:sy n="128" d="100"/>
        </p:scale>
        <p:origin x="56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8DBC16-AE77-E941-8232-3085B1ED770B}" type="doc">
      <dgm:prSet loTypeId="urn:microsoft.com/office/officeart/2005/8/layout/arrow4" loCatId="" qsTypeId="urn:microsoft.com/office/officeart/2005/8/quickstyle/simple1" qsCatId="simple" csTypeId="urn:microsoft.com/office/officeart/2005/8/colors/accent1_2" csCatId="accent1" phldr="1"/>
      <dgm:spPr/>
      <dgm:t>
        <a:bodyPr/>
        <a:lstStyle/>
        <a:p>
          <a:endParaRPr lang="en-US"/>
        </a:p>
      </dgm:t>
    </dgm:pt>
    <dgm:pt modelId="{A66AB68F-24F7-CC41-AEE9-BF6B3C7B02A2}">
      <dgm:prSet phldrT="[Text]"/>
      <dgm:spPr/>
      <dgm:t>
        <a:bodyPr/>
        <a:lstStyle/>
        <a:p>
          <a:r>
            <a:rPr lang="en-US" dirty="0"/>
            <a:t>Temperature</a:t>
          </a:r>
        </a:p>
      </dgm:t>
    </dgm:pt>
    <dgm:pt modelId="{B8C13851-C226-3440-8194-6BAD04770D31}" type="parTrans" cxnId="{27EA3B06-596F-7149-B412-7BB8C0A8077A}">
      <dgm:prSet/>
      <dgm:spPr/>
      <dgm:t>
        <a:bodyPr/>
        <a:lstStyle/>
        <a:p>
          <a:endParaRPr lang="en-US"/>
        </a:p>
      </dgm:t>
    </dgm:pt>
    <dgm:pt modelId="{52EEBA26-94E3-1940-8BD9-5843889C6069}" type="sibTrans" cxnId="{27EA3B06-596F-7149-B412-7BB8C0A8077A}">
      <dgm:prSet/>
      <dgm:spPr/>
      <dgm:t>
        <a:bodyPr/>
        <a:lstStyle/>
        <a:p>
          <a:endParaRPr lang="en-US"/>
        </a:p>
      </dgm:t>
    </dgm:pt>
    <dgm:pt modelId="{56FC1B6A-E8A7-F94B-BD77-FA2D774770C1}">
      <dgm:prSet phldrT="[Text]"/>
      <dgm:spPr/>
      <dgm:t>
        <a:bodyPr/>
        <a:lstStyle/>
        <a:p>
          <a:r>
            <a:rPr lang="en-US" dirty="0"/>
            <a:t>Storm Occurrence</a:t>
          </a:r>
        </a:p>
      </dgm:t>
    </dgm:pt>
    <dgm:pt modelId="{558FCED7-BAF8-F642-8A74-17F9A09D2051}" type="parTrans" cxnId="{70F4F4A6-79B8-4747-A373-598FC8CC4AD3}">
      <dgm:prSet/>
      <dgm:spPr/>
      <dgm:t>
        <a:bodyPr/>
        <a:lstStyle/>
        <a:p>
          <a:endParaRPr lang="en-US"/>
        </a:p>
      </dgm:t>
    </dgm:pt>
    <dgm:pt modelId="{B439B5AC-EEBB-EB4F-980D-3E4A778143A4}" type="sibTrans" cxnId="{70F4F4A6-79B8-4747-A373-598FC8CC4AD3}">
      <dgm:prSet/>
      <dgm:spPr/>
      <dgm:t>
        <a:bodyPr/>
        <a:lstStyle/>
        <a:p>
          <a:endParaRPr lang="en-US"/>
        </a:p>
      </dgm:t>
    </dgm:pt>
    <dgm:pt modelId="{44B344C9-1E96-CD44-9209-3462DB98FCCC}" type="pres">
      <dgm:prSet presAssocID="{848DBC16-AE77-E941-8232-3085B1ED770B}" presName="compositeShape" presStyleCnt="0">
        <dgm:presLayoutVars>
          <dgm:chMax val="2"/>
          <dgm:dir/>
          <dgm:resizeHandles val="exact"/>
        </dgm:presLayoutVars>
      </dgm:prSet>
      <dgm:spPr/>
    </dgm:pt>
    <dgm:pt modelId="{8D846E30-4D19-9E47-A20D-D0F30863B83E}" type="pres">
      <dgm:prSet presAssocID="{A66AB68F-24F7-CC41-AEE9-BF6B3C7B02A2}" presName="upArrow" presStyleLbl="node1" presStyleIdx="0" presStyleCnt="2"/>
      <dgm:spPr/>
    </dgm:pt>
    <dgm:pt modelId="{4656B850-DCD9-6445-8FAD-773FF7C34F57}" type="pres">
      <dgm:prSet presAssocID="{A66AB68F-24F7-CC41-AEE9-BF6B3C7B02A2}" presName="upArrowText" presStyleLbl="revTx" presStyleIdx="0" presStyleCnt="2">
        <dgm:presLayoutVars>
          <dgm:chMax val="0"/>
          <dgm:bulletEnabled val="1"/>
        </dgm:presLayoutVars>
      </dgm:prSet>
      <dgm:spPr/>
    </dgm:pt>
    <dgm:pt modelId="{EC3E7080-CD77-9B4F-998F-706EEB999B1D}" type="pres">
      <dgm:prSet presAssocID="{56FC1B6A-E8A7-F94B-BD77-FA2D774770C1}" presName="downArrow" presStyleLbl="node1" presStyleIdx="1" presStyleCnt="2" custAng="10800000"/>
      <dgm:spPr/>
    </dgm:pt>
    <dgm:pt modelId="{B1170872-48FA-4246-89D8-7D9413A16635}" type="pres">
      <dgm:prSet presAssocID="{56FC1B6A-E8A7-F94B-BD77-FA2D774770C1}" presName="downArrowText" presStyleLbl="revTx" presStyleIdx="1" presStyleCnt="2">
        <dgm:presLayoutVars>
          <dgm:chMax val="0"/>
          <dgm:bulletEnabled val="1"/>
        </dgm:presLayoutVars>
      </dgm:prSet>
      <dgm:spPr/>
    </dgm:pt>
  </dgm:ptLst>
  <dgm:cxnLst>
    <dgm:cxn modelId="{27EA3B06-596F-7149-B412-7BB8C0A8077A}" srcId="{848DBC16-AE77-E941-8232-3085B1ED770B}" destId="{A66AB68F-24F7-CC41-AEE9-BF6B3C7B02A2}" srcOrd="0" destOrd="0" parTransId="{B8C13851-C226-3440-8194-6BAD04770D31}" sibTransId="{52EEBA26-94E3-1940-8BD9-5843889C6069}"/>
    <dgm:cxn modelId="{70781059-B00E-3C4C-9128-F6E61B713331}" type="presOf" srcId="{848DBC16-AE77-E941-8232-3085B1ED770B}" destId="{44B344C9-1E96-CD44-9209-3462DB98FCCC}" srcOrd="0" destOrd="0" presId="urn:microsoft.com/office/officeart/2005/8/layout/arrow4"/>
    <dgm:cxn modelId="{B13FD18C-B7B4-7545-A43E-115C56797100}" type="presOf" srcId="{A66AB68F-24F7-CC41-AEE9-BF6B3C7B02A2}" destId="{4656B850-DCD9-6445-8FAD-773FF7C34F57}" srcOrd="0" destOrd="0" presId="urn:microsoft.com/office/officeart/2005/8/layout/arrow4"/>
    <dgm:cxn modelId="{70F4F4A6-79B8-4747-A373-598FC8CC4AD3}" srcId="{848DBC16-AE77-E941-8232-3085B1ED770B}" destId="{56FC1B6A-E8A7-F94B-BD77-FA2D774770C1}" srcOrd="1" destOrd="0" parTransId="{558FCED7-BAF8-F642-8A74-17F9A09D2051}" sibTransId="{B439B5AC-EEBB-EB4F-980D-3E4A778143A4}"/>
    <dgm:cxn modelId="{D549A5F6-E122-4E4A-BF27-3C46AF0FCE6A}" type="presOf" srcId="{56FC1B6A-E8A7-F94B-BD77-FA2D774770C1}" destId="{B1170872-48FA-4246-89D8-7D9413A16635}" srcOrd="0" destOrd="0" presId="urn:microsoft.com/office/officeart/2005/8/layout/arrow4"/>
    <dgm:cxn modelId="{E446DD20-71AF-7E44-ACC7-B2D3C51CBC2C}" type="presParOf" srcId="{44B344C9-1E96-CD44-9209-3462DB98FCCC}" destId="{8D846E30-4D19-9E47-A20D-D0F30863B83E}" srcOrd="0" destOrd="0" presId="urn:microsoft.com/office/officeart/2005/8/layout/arrow4"/>
    <dgm:cxn modelId="{E5CA347E-0436-2841-8FF4-2E6D4E9CFBB9}" type="presParOf" srcId="{44B344C9-1E96-CD44-9209-3462DB98FCCC}" destId="{4656B850-DCD9-6445-8FAD-773FF7C34F57}" srcOrd="1" destOrd="0" presId="urn:microsoft.com/office/officeart/2005/8/layout/arrow4"/>
    <dgm:cxn modelId="{EA04BD4F-BB96-684F-A39F-FFA172BAB745}" type="presParOf" srcId="{44B344C9-1E96-CD44-9209-3462DB98FCCC}" destId="{EC3E7080-CD77-9B4F-998F-706EEB999B1D}" srcOrd="2" destOrd="0" presId="urn:microsoft.com/office/officeart/2005/8/layout/arrow4"/>
    <dgm:cxn modelId="{F0A91B00-D435-8B48-BDC0-5B655542C0DE}" type="presParOf" srcId="{44B344C9-1E96-CD44-9209-3462DB98FCCC}" destId="{B1170872-48FA-4246-89D8-7D9413A16635}"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8DBC16-AE77-E941-8232-3085B1ED770B}" type="doc">
      <dgm:prSet loTypeId="urn:microsoft.com/office/officeart/2005/8/layout/arrow4" loCatId="" qsTypeId="urn:microsoft.com/office/officeart/2005/8/quickstyle/simple1" qsCatId="simple" csTypeId="urn:microsoft.com/office/officeart/2005/8/colors/accent1_2" csCatId="accent1" phldr="1"/>
      <dgm:spPr/>
      <dgm:t>
        <a:bodyPr/>
        <a:lstStyle/>
        <a:p>
          <a:endParaRPr lang="en-US"/>
        </a:p>
      </dgm:t>
    </dgm:pt>
    <dgm:pt modelId="{A66AB68F-24F7-CC41-AEE9-BF6B3C7B02A2}">
      <dgm:prSet phldrT="[Text]"/>
      <dgm:spPr/>
      <dgm:t>
        <a:bodyPr/>
        <a:lstStyle/>
        <a:p>
          <a:r>
            <a:rPr lang="en-US" dirty="0"/>
            <a:t>Temperature</a:t>
          </a:r>
        </a:p>
      </dgm:t>
    </dgm:pt>
    <dgm:pt modelId="{B8C13851-C226-3440-8194-6BAD04770D31}" type="parTrans" cxnId="{27EA3B06-596F-7149-B412-7BB8C0A8077A}">
      <dgm:prSet/>
      <dgm:spPr/>
      <dgm:t>
        <a:bodyPr/>
        <a:lstStyle/>
        <a:p>
          <a:endParaRPr lang="en-US"/>
        </a:p>
      </dgm:t>
    </dgm:pt>
    <dgm:pt modelId="{52EEBA26-94E3-1940-8BD9-5843889C6069}" type="sibTrans" cxnId="{27EA3B06-596F-7149-B412-7BB8C0A8077A}">
      <dgm:prSet/>
      <dgm:spPr/>
      <dgm:t>
        <a:bodyPr/>
        <a:lstStyle/>
        <a:p>
          <a:endParaRPr lang="en-US"/>
        </a:p>
      </dgm:t>
    </dgm:pt>
    <dgm:pt modelId="{56FC1B6A-E8A7-F94B-BD77-FA2D774770C1}">
      <dgm:prSet phldrT="[Text]"/>
      <dgm:spPr/>
      <dgm:t>
        <a:bodyPr/>
        <a:lstStyle/>
        <a:p>
          <a:r>
            <a:rPr lang="en-US" dirty="0"/>
            <a:t>Storm Intensity</a:t>
          </a:r>
        </a:p>
      </dgm:t>
    </dgm:pt>
    <dgm:pt modelId="{558FCED7-BAF8-F642-8A74-17F9A09D2051}" type="parTrans" cxnId="{70F4F4A6-79B8-4747-A373-598FC8CC4AD3}">
      <dgm:prSet/>
      <dgm:spPr/>
      <dgm:t>
        <a:bodyPr/>
        <a:lstStyle/>
        <a:p>
          <a:endParaRPr lang="en-US"/>
        </a:p>
      </dgm:t>
    </dgm:pt>
    <dgm:pt modelId="{B439B5AC-EEBB-EB4F-980D-3E4A778143A4}" type="sibTrans" cxnId="{70F4F4A6-79B8-4747-A373-598FC8CC4AD3}">
      <dgm:prSet/>
      <dgm:spPr/>
      <dgm:t>
        <a:bodyPr/>
        <a:lstStyle/>
        <a:p>
          <a:endParaRPr lang="en-US"/>
        </a:p>
      </dgm:t>
    </dgm:pt>
    <dgm:pt modelId="{44B344C9-1E96-CD44-9209-3462DB98FCCC}" type="pres">
      <dgm:prSet presAssocID="{848DBC16-AE77-E941-8232-3085B1ED770B}" presName="compositeShape" presStyleCnt="0">
        <dgm:presLayoutVars>
          <dgm:chMax val="2"/>
          <dgm:dir/>
          <dgm:resizeHandles val="exact"/>
        </dgm:presLayoutVars>
      </dgm:prSet>
      <dgm:spPr/>
    </dgm:pt>
    <dgm:pt modelId="{8D846E30-4D19-9E47-A20D-D0F30863B83E}" type="pres">
      <dgm:prSet presAssocID="{A66AB68F-24F7-CC41-AEE9-BF6B3C7B02A2}" presName="upArrow" presStyleLbl="node1" presStyleIdx="0" presStyleCnt="2"/>
      <dgm:spPr/>
    </dgm:pt>
    <dgm:pt modelId="{4656B850-DCD9-6445-8FAD-773FF7C34F57}" type="pres">
      <dgm:prSet presAssocID="{A66AB68F-24F7-CC41-AEE9-BF6B3C7B02A2}" presName="upArrowText" presStyleLbl="revTx" presStyleIdx="0" presStyleCnt="2">
        <dgm:presLayoutVars>
          <dgm:chMax val="0"/>
          <dgm:bulletEnabled val="1"/>
        </dgm:presLayoutVars>
      </dgm:prSet>
      <dgm:spPr/>
    </dgm:pt>
    <dgm:pt modelId="{EC3E7080-CD77-9B4F-998F-706EEB999B1D}" type="pres">
      <dgm:prSet presAssocID="{56FC1B6A-E8A7-F94B-BD77-FA2D774770C1}" presName="downArrow" presStyleLbl="node1" presStyleIdx="1" presStyleCnt="2" custAng="10800000"/>
      <dgm:spPr/>
    </dgm:pt>
    <dgm:pt modelId="{B1170872-48FA-4246-89D8-7D9413A16635}" type="pres">
      <dgm:prSet presAssocID="{56FC1B6A-E8A7-F94B-BD77-FA2D774770C1}" presName="downArrowText" presStyleLbl="revTx" presStyleIdx="1" presStyleCnt="2">
        <dgm:presLayoutVars>
          <dgm:chMax val="0"/>
          <dgm:bulletEnabled val="1"/>
        </dgm:presLayoutVars>
      </dgm:prSet>
      <dgm:spPr/>
    </dgm:pt>
  </dgm:ptLst>
  <dgm:cxnLst>
    <dgm:cxn modelId="{27EA3B06-596F-7149-B412-7BB8C0A8077A}" srcId="{848DBC16-AE77-E941-8232-3085B1ED770B}" destId="{A66AB68F-24F7-CC41-AEE9-BF6B3C7B02A2}" srcOrd="0" destOrd="0" parTransId="{B8C13851-C226-3440-8194-6BAD04770D31}" sibTransId="{52EEBA26-94E3-1940-8BD9-5843889C6069}"/>
    <dgm:cxn modelId="{70781059-B00E-3C4C-9128-F6E61B713331}" type="presOf" srcId="{848DBC16-AE77-E941-8232-3085B1ED770B}" destId="{44B344C9-1E96-CD44-9209-3462DB98FCCC}" srcOrd="0" destOrd="0" presId="urn:microsoft.com/office/officeart/2005/8/layout/arrow4"/>
    <dgm:cxn modelId="{B13FD18C-B7B4-7545-A43E-115C56797100}" type="presOf" srcId="{A66AB68F-24F7-CC41-AEE9-BF6B3C7B02A2}" destId="{4656B850-DCD9-6445-8FAD-773FF7C34F57}" srcOrd="0" destOrd="0" presId="urn:microsoft.com/office/officeart/2005/8/layout/arrow4"/>
    <dgm:cxn modelId="{70F4F4A6-79B8-4747-A373-598FC8CC4AD3}" srcId="{848DBC16-AE77-E941-8232-3085B1ED770B}" destId="{56FC1B6A-E8A7-F94B-BD77-FA2D774770C1}" srcOrd="1" destOrd="0" parTransId="{558FCED7-BAF8-F642-8A74-17F9A09D2051}" sibTransId="{B439B5AC-EEBB-EB4F-980D-3E4A778143A4}"/>
    <dgm:cxn modelId="{D549A5F6-E122-4E4A-BF27-3C46AF0FCE6A}" type="presOf" srcId="{56FC1B6A-E8A7-F94B-BD77-FA2D774770C1}" destId="{B1170872-48FA-4246-89D8-7D9413A16635}" srcOrd="0" destOrd="0" presId="urn:microsoft.com/office/officeart/2005/8/layout/arrow4"/>
    <dgm:cxn modelId="{E446DD20-71AF-7E44-ACC7-B2D3C51CBC2C}" type="presParOf" srcId="{44B344C9-1E96-CD44-9209-3462DB98FCCC}" destId="{8D846E30-4D19-9E47-A20D-D0F30863B83E}" srcOrd="0" destOrd="0" presId="urn:microsoft.com/office/officeart/2005/8/layout/arrow4"/>
    <dgm:cxn modelId="{E5CA347E-0436-2841-8FF4-2E6D4E9CFBB9}" type="presParOf" srcId="{44B344C9-1E96-CD44-9209-3462DB98FCCC}" destId="{4656B850-DCD9-6445-8FAD-773FF7C34F57}" srcOrd="1" destOrd="0" presId="urn:microsoft.com/office/officeart/2005/8/layout/arrow4"/>
    <dgm:cxn modelId="{EA04BD4F-BB96-684F-A39F-FFA172BAB745}" type="presParOf" srcId="{44B344C9-1E96-CD44-9209-3462DB98FCCC}" destId="{EC3E7080-CD77-9B4F-998F-706EEB999B1D}" srcOrd="2" destOrd="0" presId="urn:microsoft.com/office/officeart/2005/8/layout/arrow4"/>
    <dgm:cxn modelId="{F0A91B00-D435-8B48-BDC0-5B655542C0DE}" type="presParOf" srcId="{44B344C9-1E96-CD44-9209-3462DB98FCCC}" destId="{B1170872-48FA-4246-89D8-7D9413A16635}" srcOrd="3" destOrd="0" presId="urn:microsoft.com/office/officeart/2005/8/layout/arrow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846E30-4D19-9E47-A20D-D0F30863B83E}">
      <dsp:nvSpPr>
        <dsp:cNvPr id="0" name=""/>
        <dsp:cNvSpPr/>
      </dsp:nvSpPr>
      <dsp:spPr>
        <a:xfrm>
          <a:off x="77135" y="0"/>
          <a:ext cx="896517" cy="672388"/>
        </a:xfrm>
        <a:prstGeom prst="upArrow">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56B850-DCD9-6445-8FAD-773FF7C34F57}">
      <dsp:nvSpPr>
        <dsp:cNvPr id="0" name=""/>
        <dsp:cNvSpPr/>
      </dsp:nvSpPr>
      <dsp:spPr>
        <a:xfrm>
          <a:off x="1000548" y="0"/>
          <a:ext cx="1713905" cy="672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0" rIns="142240" bIns="142240" numCol="1" spcCol="1270" anchor="ctr" anchorCtr="0">
          <a:noAutofit/>
        </a:bodyPr>
        <a:lstStyle/>
        <a:p>
          <a:pPr marL="0" lvl="0" indent="0" algn="l" defTabSz="889000">
            <a:lnSpc>
              <a:spcPct val="90000"/>
            </a:lnSpc>
            <a:spcBef>
              <a:spcPct val="0"/>
            </a:spcBef>
            <a:spcAft>
              <a:spcPct val="35000"/>
            </a:spcAft>
            <a:buNone/>
          </a:pPr>
          <a:r>
            <a:rPr lang="en-US" sz="2000" kern="1200" dirty="0"/>
            <a:t>Temperature</a:t>
          </a:r>
        </a:p>
      </dsp:txBody>
      <dsp:txXfrm>
        <a:off x="1000548" y="0"/>
        <a:ext cx="1713905" cy="672388"/>
      </dsp:txXfrm>
    </dsp:sp>
    <dsp:sp modelId="{EC3E7080-CD77-9B4F-998F-706EEB999B1D}">
      <dsp:nvSpPr>
        <dsp:cNvPr id="0" name=""/>
        <dsp:cNvSpPr/>
      </dsp:nvSpPr>
      <dsp:spPr>
        <a:xfrm rot="10800000">
          <a:off x="346090" y="728420"/>
          <a:ext cx="896517" cy="672388"/>
        </a:xfrm>
        <a:prstGeom prst="downArrow">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170872-48FA-4246-89D8-7D9413A16635}">
      <dsp:nvSpPr>
        <dsp:cNvPr id="0" name=""/>
        <dsp:cNvSpPr/>
      </dsp:nvSpPr>
      <dsp:spPr>
        <a:xfrm>
          <a:off x="1269504" y="728420"/>
          <a:ext cx="1713905" cy="672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0" rIns="142240" bIns="142240" numCol="1" spcCol="1270" anchor="ctr" anchorCtr="0">
          <a:noAutofit/>
        </a:bodyPr>
        <a:lstStyle/>
        <a:p>
          <a:pPr marL="0" lvl="0" indent="0" algn="l" defTabSz="889000">
            <a:lnSpc>
              <a:spcPct val="90000"/>
            </a:lnSpc>
            <a:spcBef>
              <a:spcPct val="0"/>
            </a:spcBef>
            <a:spcAft>
              <a:spcPct val="35000"/>
            </a:spcAft>
            <a:buNone/>
          </a:pPr>
          <a:r>
            <a:rPr lang="en-US" sz="2000" kern="1200" dirty="0"/>
            <a:t>Storm Occurrence</a:t>
          </a:r>
        </a:p>
      </dsp:txBody>
      <dsp:txXfrm>
        <a:off x="1269504" y="728420"/>
        <a:ext cx="1713905" cy="6723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846E30-4D19-9E47-A20D-D0F30863B83E}">
      <dsp:nvSpPr>
        <dsp:cNvPr id="0" name=""/>
        <dsp:cNvSpPr/>
      </dsp:nvSpPr>
      <dsp:spPr>
        <a:xfrm>
          <a:off x="77135" y="0"/>
          <a:ext cx="896517" cy="672388"/>
        </a:xfrm>
        <a:prstGeom prst="upArrow">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56B850-DCD9-6445-8FAD-773FF7C34F57}">
      <dsp:nvSpPr>
        <dsp:cNvPr id="0" name=""/>
        <dsp:cNvSpPr/>
      </dsp:nvSpPr>
      <dsp:spPr>
        <a:xfrm>
          <a:off x="1000548" y="0"/>
          <a:ext cx="1713905" cy="672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0" rIns="142240" bIns="142240" numCol="1" spcCol="1270" anchor="ctr" anchorCtr="0">
          <a:noAutofit/>
        </a:bodyPr>
        <a:lstStyle/>
        <a:p>
          <a:pPr marL="0" lvl="0" indent="0" algn="l" defTabSz="889000">
            <a:lnSpc>
              <a:spcPct val="90000"/>
            </a:lnSpc>
            <a:spcBef>
              <a:spcPct val="0"/>
            </a:spcBef>
            <a:spcAft>
              <a:spcPct val="35000"/>
            </a:spcAft>
            <a:buNone/>
          </a:pPr>
          <a:r>
            <a:rPr lang="en-US" sz="2000" kern="1200" dirty="0"/>
            <a:t>Temperature</a:t>
          </a:r>
        </a:p>
      </dsp:txBody>
      <dsp:txXfrm>
        <a:off x="1000548" y="0"/>
        <a:ext cx="1713905" cy="672388"/>
      </dsp:txXfrm>
    </dsp:sp>
    <dsp:sp modelId="{EC3E7080-CD77-9B4F-998F-706EEB999B1D}">
      <dsp:nvSpPr>
        <dsp:cNvPr id="0" name=""/>
        <dsp:cNvSpPr/>
      </dsp:nvSpPr>
      <dsp:spPr>
        <a:xfrm rot="10800000">
          <a:off x="346090" y="728420"/>
          <a:ext cx="896517" cy="672388"/>
        </a:xfrm>
        <a:prstGeom prst="downArrow">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170872-48FA-4246-89D8-7D9413A16635}">
      <dsp:nvSpPr>
        <dsp:cNvPr id="0" name=""/>
        <dsp:cNvSpPr/>
      </dsp:nvSpPr>
      <dsp:spPr>
        <a:xfrm>
          <a:off x="1269504" y="728420"/>
          <a:ext cx="1713905" cy="672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0" rIns="142240" bIns="142240" numCol="1" spcCol="1270" anchor="ctr" anchorCtr="0">
          <a:noAutofit/>
        </a:bodyPr>
        <a:lstStyle/>
        <a:p>
          <a:pPr marL="0" lvl="0" indent="0" algn="l" defTabSz="889000">
            <a:lnSpc>
              <a:spcPct val="90000"/>
            </a:lnSpc>
            <a:spcBef>
              <a:spcPct val="0"/>
            </a:spcBef>
            <a:spcAft>
              <a:spcPct val="35000"/>
            </a:spcAft>
            <a:buNone/>
          </a:pPr>
          <a:r>
            <a:rPr lang="en-US" sz="2000" kern="1200" dirty="0"/>
            <a:t>Storm Intensity</a:t>
          </a:r>
        </a:p>
      </dsp:txBody>
      <dsp:txXfrm>
        <a:off x="1269504" y="728420"/>
        <a:ext cx="1713905" cy="672388"/>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3/28/24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2279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3/28/24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0130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3/28/24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1435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3/28/24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6131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3/28/24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25346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3/28/24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7521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3/28/24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8551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3/28/24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349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3/28/24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0107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3/28/24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17903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3/28/24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7564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3/28/24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421263"/>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Lightning">
            <a:extLst>
              <a:ext uri="{FF2B5EF4-FFF2-40B4-BE49-F238E27FC236}">
                <a16:creationId xmlns:a16="http://schemas.microsoft.com/office/drawing/2014/main" id="{A30FAC1B-2775-DD06-8CAA-773D9425E8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192" y="711306"/>
            <a:ext cx="5115347" cy="5115347"/>
          </a:xfrm>
          <a:prstGeom prst="rect">
            <a:avLst/>
          </a:prstGeom>
        </p:spPr>
      </p:pic>
      <p:cxnSp>
        <p:nvCxnSpPr>
          <p:cNvPr id="23" name="Straight Connector 22">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B840578-20F0-261F-456D-B3ACE2D3D6FA}"/>
              </a:ext>
            </a:extLst>
          </p:cNvPr>
          <p:cNvSpPr>
            <a:spLocks noGrp="1"/>
          </p:cNvSpPr>
          <p:nvPr>
            <p:ph idx="1"/>
          </p:nvPr>
        </p:nvSpPr>
        <p:spPr>
          <a:xfrm>
            <a:off x="6411684" y="2407436"/>
            <a:ext cx="5127172" cy="3461658"/>
          </a:xfrm>
        </p:spPr>
        <p:txBody>
          <a:bodyPr>
            <a:normAutofit/>
          </a:bodyPr>
          <a:lstStyle/>
          <a:p>
            <a:r>
              <a:rPr lang="en-US" sz="3200" b="1" dirty="0">
                <a:latin typeface="Times New Roman" panose="02020603050405020304" pitchFamily="18" charset="0"/>
                <a:cs typeface="Times New Roman" panose="02020603050405020304" pitchFamily="18" charset="0"/>
              </a:rPr>
              <a:t>What Is The Effect Of The Earth's Temperature on Cyclonic Storms?</a:t>
            </a:r>
          </a:p>
        </p:txBody>
      </p:sp>
      <p:sp>
        <p:nvSpPr>
          <p:cNvPr id="25" name="Rectangle 24">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 name="TextBox 5">
            <a:extLst>
              <a:ext uri="{FF2B5EF4-FFF2-40B4-BE49-F238E27FC236}">
                <a16:creationId xmlns:a16="http://schemas.microsoft.com/office/drawing/2014/main" id="{6560F769-1351-1E03-4B6F-2BC9E85B6B79}"/>
              </a:ext>
            </a:extLst>
          </p:cNvPr>
          <p:cNvSpPr txBox="1"/>
          <p:nvPr/>
        </p:nvSpPr>
        <p:spPr>
          <a:xfrm>
            <a:off x="9650896" y="4711148"/>
            <a:ext cx="1580321" cy="646331"/>
          </a:xfrm>
          <a:prstGeom prst="rect">
            <a:avLst/>
          </a:prstGeom>
          <a:noFill/>
        </p:spPr>
        <p:txBody>
          <a:bodyPr wrap="square" rtlCol="0">
            <a:spAutoFit/>
          </a:bodyPr>
          <a:lstStyle/>
          <a:p>
            <a:r>
              <a:rPr lang="en-US" dirty="0"/>
              <a:t>Story 5</a:t>
            </a:r>
          </a:p>
          <a:p>
            <a:r>
              <a:rPr lang="en-US" dirty="0"/>
              <a:t>-</a:t>
            </a:r>
            <a:r>
              <a:rPr lang="en-US" dirty="0" err="1"/>
              <a:t>Yina</a:t>
            </a:r>
            <a:r>
              <a:rPr lang="en-US" dirty="0"/>
              <a:t> </a:t>
            </a:r>
            <a:r>
              <a:rPr lang="en-US" dirty="0" err="1"/>
              <a:t>Qiao</a:t>
            </a:r>
            <a:endParaRPr lang="en-US" dirty="0"/>
          </a:p>
        </p:txBody>
      </p:sp>
    </p:spTree>
    <p:extLst>
      <p:ext uri="{BB962C8B-B14F-4D97-AF65-F5344CB8AC3E}">
        <p14:creationId xmlns:p14="http://schemas.microsoft.com/office/powerpoint/2010/main" val="4103610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0" name="Rectangle 79">
            <a:extLst>
              <a:ext uri="{FF2B5EF4-FFF2-40B4-BE49-F238E27FC236}">
                <a16:creationId xmlns:a16="http://schemas.microsoft.com/office/drawing/2014/main" id="{BCD2D517-BC35-4439-AC31-06DF764F2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1" name="Rectangle 80">
            <a:extLst>
              <a:ext uri="{FF2B5EF4-FFF2-40B4-BE49-F238E27FC236}">
                <a16:creationId xmlns:a16="http://schemas.microsoft.com/office/drawing/2014/main" id="{2DD3F846-0483-40F5-A881-0C1AD2A0C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large storm over water&#10;&#10;Description automatically generated with medium confidence">
            <a:extLst>
              <a:ext uri="{FF2B5EF4-FFF2-40B4-BE49-F238E27FC236}">
                <a16:creationId xmlns:a16="http://schemas.microsoft.com/office/drawing/2014/main" id="{3A012AF6-4711-D23E-9E36-2F00D6FF46E9}"/>
              </a:ext>
            </a:extLst>
          </p:cNvPr>
          <p:cNvPicPr>
            <a:picLocks noChangeAspect="1"/>
          </p:cNvPicPr>
          <p:nvPr/>
        </p:nvPicPr>
        <p:blipFill rotWithShape="1">
          <a:blip r:embed="rId2">
            <a:extLst>
              <a:ext uri="{28A0092B-C50C-407E-A947-70E740481C1C}">
                <a14:useLocalDpi xmlns:a14="http://schemas.microsoft.com/office/drawing/2010/main" val="0"/>
              </a:ext>
            </a:extLst>
          </a:blip>
          <a:srcRect r="-1" b="3353"/>
          <a:stretch/>
        </p:blipFill>
        <p:spPr>
          <a:xfrm>
            <a:off x="2731994" y="801793"/>
            <a:ext cx="6728012" cy="5273056"/>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88" name="Rectangle 87">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A012AF6-4711-D23E-9E36-2F00D6FF46E9}"/>
              </a:ext>
            </a:extLst>
          </p:cNvPr>
          <p:cNvPicPr>
            <a:picLocks/>
          </p:cNvPicPr>
          <p:nvPr/>
        </p:nvPicPr>
        <p:blipFill>
          <a:blip r:embed="rId2">
            <a:extLst>
              <a:ext uri="{28A0092B-C50C-407E-A947-70E740481C1C}">
                <a14:useLocalDpi xmlns:a14="http://schemas.microsoft.com/office/drawing/2010/main" val="0"/>
              </a:ext>
            </a:extLst>
          </a:blip>
          <a:stretch/>
        </p:blipFill>
        <p:spPr>
          <a:xfrm>
            <a:off x="3963818" y="905933"/>
            <a:ext cx="4296368" cy="5039728"/>
          </a:xfrm>
          <a:prstGeom prst="rect">
            <a:avLst/>
          </a:prstGeom>
        </p:spPr>
      </p:pic>
    </p:spTree>
    <p:extLst>
      <p:ext uri="{BB962C8B-B14F-4D97-AF65-F5344CB8AC3E}">
        <p14:creationId xmlns:p14="http://schemas.microsoft.com/office/powerpoint/2010/main" val="1812896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88" name="Rectangle 87">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A012AF6-4711-D23E-9E36-2F00D6FF46E9}"/>
              </a:ext>
            </a:extLst>
          </p:cNvPr>
          <p:cNvPicPr>
            <a:picLocks/>
          </p:cNvPicPr>
          <p:nvPr/>
        </p:nvPicPr>
        <p:blipFill>
          <a:blip r:embed="rId2">
            <a:extLst>
              <a:ext uri="{28A0092B-C50C-407E-A947-70E740481C1C}">
                <a14:useLocalDpi xmlns:a14="http://schemas.microsoft.com/office/drawing/2010/main" val="0"/>
              </a:ext>
            </a:extLst>
          </a:blip>
          <a:srcRect/>
          <a:stretch/>
        </p:blipFill>
        <p:spPr>
          <a:xfrm>
            <a:off x="1520687" y="1451113"/>
            <a:ext cx="8845826" cy="4244009"/>
          </a:xfrm>
          <a:prstGeom prst="rect">
            <a:avLst/>
          </a:prstGeom>
        </p:spPr>
      </p:pic>
    </p:spTree>
    <p:extLst>
      <p:ext uri="{BB962C8B-B14F-4D97-AF65-F5344CB8AC3E}">
        <p14:creationId xmlns:p14="http://schemas.microsoft.com/office/powerpoint/2010/main" val="1173039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 name="Rectangle 85">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88" name="Rectangle 87">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A012AF6-4711-D23E-9E36-2F00D6FF46E9}"/>
              </a:ext>
            </a:extLst>
          </p:cNvPr>
          <p:cNvPicPr>
            <a:picLocks/>
          </p:cNvPicPr>
          <p:nvPr/>
        </p:nvPicPr>
        <p:blipFill>
          <a:blip r:embed="rId2">
            <a:extLst>
              <a:ext uri="{28A0092B-C50C-407E-A947-70E740481C1C}">
                <a14:useLocalDpi xmlns:a14="http://schemas.microsoft.com/office/drawing/2010/main" val="0"/>
              </a:ext>
            </a:extLst>
          </a:blip>
          <a:stretch/>
        </p:blipFill>
        <p:spPr>
          <a:xfrm>
            <a:off x="1929655" y="905933"/>
            <a:ext cx="8364694" cy="5039728"/>
          </a:xfrm>
          <a:prstGeom prst="rect">
            <a:avLst/>
          </a:prstGeom>
        </p:spPr>
      </p:pic>
    </p:spTree>
    <p:extLst>
      <p:ext uri="{BB962C8B-B14F-4D97-AF65-F5344CB8AC3E}">
        <p14:creationId xmlns:p14="http://schemas.microsoft.com/office/powerpoint/2010/main" val="3896605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 name="Rectangle 85">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88" name="Rectangle 87">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4">
            <a:extLst>
              <a:ext uri="{FF2B5EF4-FFF2-40B4-BE49-F238E27FC236}">
                <a16:creationId xmlns:a16="http://schemas.microsoft.com/office/drawing/2014/main" id="{625B6355-C7A9-F456-091E-1A944F81277B}"/>
              </a:ext>
            </a:extLst>
          </p:cNvPr>
          <p:cNvPicPr>
            <a:picLocks noChangeAspect="1"/>
          </p:cNvPicPr>
          <p:nvPr/>
        </p:nvPicPr>
        <p:blipFill>
          <a:blip r:embed="rId2">
            <a:extLst>
              <a:ext uri="{28A0092B-C50C-407E-A947-70E740481C1C}">
                <a14:useLocalDpi xmlns:a14="http://schemas.microsoft.com/office/drawing/2010/main" val="0"/>
              </a:ext>
            </a:extLst>
          </a:blip>
          <a:srcRect t="998" b="998"/>
          <a:stretch/>
        </p:blipFill>
        <p:spPr>
          <a:xfrm>
            <a:off x="1617147" y="804334"/>
            <a:ext cx="9355878" cy="5249332"/>
          </a:xfrm>
          <a:prstGeom prst="rect">
            <a:avLst/>
          </a:prstGeom>
        </p:spPr>
      </p:pic>
    </p:spTree>
    <p:extLst>
      <p:ext uri="{BB962C8B-B14F-4D97-AF65-F5344CB8AC3E}">
        <p14:creationId xmlns:p14="http://schemas.microsoft.com/office/powerpoint/2010/main" val="445065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 name="Rectangle 85">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88" name="Rectangle 87">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4">
            <a:extLst>
              <a:ext uri="{FF2B5EF4-FFF2-40B4-BE49-F238E27FC236}">
                <a16:creationId xmlns:a16="http://schemas.microsoft.com/office/drawing/2014/main" id="{5E80EB75-4FCF-229E-6D7F-27E79967E939}"/>
              </a:ext>
            </a:extLst>
          </p:cNvPr>
          <p:cNvPicPr>
            <a:picLocks noChangeAspect="1"/>
          </p:cNvPicPr>
          <p:nvPr/>
        </p:nvPicPr>
        <p:blipFill>
          <a:blip r:embed="rId2">
            <a:extLst>
              <a:ext uri="{28A0092B-C50C-407E-A947-70E740481C1C}">
                <a14:useLocalDpi xmlns:a14="http://schemas.microsoft.com/office/drawing/2010/main" val="0"/>
              </a:ext>
            </a:extLst>
          </a:blip>
          <a:srcRect t="762" b="762"/>
          <a:stretch/>
        </p:blipFill>
        <p:spPr>
          <a:xfrm>
            <a:off x="1246908" y="938151"/>
            <a:ext cx="9405253" cy="5290456"/>
          </a:xfrm>
          <a:prstGeom prst="rect">
            <a:avLst/>
          </a:prstGeom>
        </p:spPr>
      </p:pic>
    </p:spTree>
    <p:extLst>
      <p:ext uri="{BB962C8B-B14F-4D97-AF65-F5344CB8AC3E}">
        <p14:creationId xmlns:p14="http://schemas.microsoft.com/office/powerpoint/2010/main" val="2976803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 name="Rectangle 85">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88" name="Rectangle 87">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6034227-9F1F-470C-D1DE-8758180B5113}"/>
              </a:ext>
            </a:extLst>
          </p:cNvPr>
          <p:cNvSpPr txBox="1"/>
          <p:nvPr/>
        </p:nvSpPr>
        <p:spPr>
          <a:xfrm>
            <a:off x="1825468" y="760215"/>
            <a:ext cx="8898854" cy="1015663"/>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What Is The Effect Of The Earth's Temperature on Cyclonic Storms?</a:t>
            </a:r>
          </a:p>
          <a:p>
            <a:endParaRPr lang="en-US" dirty="0"/>
          </a:p>
          <a:p>
            <a:endParaRPr lang="en-US" dirty="0"/>
          </a:p>
        </p:txBody>
      </p:sp>
      <p:graphicFrame>
        <p:nvGraphicFramePr>
          <p:cNvPr id="7" name="Diagram 6">
            <a:extLst>
              <a:ext uri="{FF2B5EF4-FFF2-40B4-BE49-F238E27FC236}">
                <a16:creationId xmlns:a16="http://schemas.microsoft.com/office/drawing/2014/main" id="{CFA323F4-ACBD-5DF4-73EC-6FB8BB8715ED}"/>
              </a:ext>
            </a:extLst>
          </p:cNvPr>
          <p:cNvGraphicFramePr/>
          <p:nvPr>
            <p:extLst>
              <p:ext uri="{D42A27DB-BD31-4B8C-83A1-F6EECF244321}">
                <p14:modId xmlns:p14="http://schemas.microsoft.com/office/powerpoint/2010/main" val="3978394655"/>
              </p:ext>
            </p:extLst>
          </p:nvPr>
        </p:nvGraphicFramePr>
        <p:xfrm>
          <a:off x="1439501" y="2389532"/>
          <a:ext cx="3060545" cy="1400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a:extLst>
              <a:ext uri="{FF2B5EF4-FFF2-40B4-BE49-F238E27FC236}">
                <a16:creationId xmlns:a16="http://schemas.microsoft.com/office/drawing/2014/main" id="{EA23F3C0-A9D8-CE6A-DA1F-F6CEA579C1A5}"/>
              </a:ext>
            </a:extLst>
          </p:cNvPr>
          <p:cNvGraphicFramePr/>
          <p:nvPr>
            <p:extLst>
              <p:ext uri="{D42A27DB-BD31-4B8C-83A1-F6EECF244321}">
                <p14:modId xmlns:p14="http://schemas.microsoft.com/office/powerpoint/2010/main" val="1433647434"/>
              </p:ext>
            </p:extLst>
          </p:nvPr>
        </p:nvGraphicFramePr>
        <p:xfrm>
          <a:off x="5329013" y="2394847"/>
          <a:ext cx="3060545" cy="140080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3" name="TextBox 12">
            <a:extLst>
              <a:ext uri="{FF2B5EF4-FFF2-40B4-BE49-F238E27FC236}">
                <a16:creationId xmlns:a16="http://schemas.microsoft.com/office/drawing/2014/main" id="{49ADDF2C-5761-BE76-D521-73C3CECA54FF}"/>
              </a:ext>
            </a:extLst>
          </p:cNvPr>
          <p:cNvSpPr txBox="1"/>
          <p:nvPr/>
        </p:nvSpPr>
        <p:spPr>
          <a:xfrm>
            <a:off x="1230779" y="4322245"/>
            <a:ext cx="9722143" cy="1477328"/>
          </a:xfrm>
          <a:prstGeom prst="rect">
            <a:avLst/>
          </a:prstGeom>
          <a:noFill/>
        </p:spPr>
        <p:txBody>
          <a:bodyPr wrap="square" rtlCol="0">
            <a:spAutoFit/>
          </a:bodyPr>
          <a:lstStyle/>
          <a:p>
            <a:r>
              <a:rPr lang="en-US" b="1" dirty="0"/>
              <a:t>Final Thought: </a:t>
            </a:r>
            <a:br>
              <a:rPr lang="en-US" dirty="0"/>
            </a:br>
            <a:r>
              <a:rPr lang="en-US" dirty="0"/>
              <a:t>Rising Earth temperatures are associated with an increase in the occurrence and intensity of cyclonic storms.  This is likely due to factors like warmer ocean waters providing more energy for storm formation and increased moisture in the atmosphere leading to heavier rainfall. </a:t>
            </a:r>
          </a:p>
          <a:p>
            <a:endParaRPr lang="en-US" dirty="0"/>
          </a:p>
        </p:txBody>
      </p:sp>
    </p:spTree>
    <p:extLst>
      <p:ext uri="{BB962C8B-B14F-4D97-AF65-F5344CB8AC3E}">
        <p14:creationId xmlns:p14="http://schemas.microsoft.com/office/powerpoint/2010/main" val="3595460500"/>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85</TotalTime>
  <Words>83</Words>
  <Application>Microsoft Macintosh PowerPoint</Application>
  <PresentationFormat>Widescreen</PresentationFormat>
  <Paragraphs>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Georgia Pro Cond Light</vt:lpstr>
      <vt:lpstr>Speak Pro</vt:lpstr>
      <vt:lpstr>Times New Roman</vt:lpstr>
      <vt:lpstr>RetrospectVTI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YINA.QIAO@baruchmail.cuny.edu</cp:lastModifiedBy>
  <cp:revision>7</cp:revision>
  <dcterms:created xsi:type="dcterms:W3CDTF">2024-03-27T20:24:11Z</dcterms:created>
  <dcterms:modified xsi:type="dcterms:W3CDTF">2024-03-28T21:48:22Z</dcterms:modified>
</cp:coreProperties>
</file>