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7" r:id="rId1"/>
  </p:sldMasterIdLst>
  <p:notesMasterIdLst>
    <p:notesMasterId r:id="rId9"/>
  </p:notesMasterIdLst>
  <p:sldIdLst>
    <p:sldId id="256" r:id="rId2"/>
    <p:sldId id="263" r:id="rId3"/>
    <p:sldId id="265" r:id="rId4"/>
    <p:sldId id="266" r:id="rId5"/>
    <p:sldId id="267" r:id="rId6"/>
    <p:sldId id="259" r:id="rId7"/>
    <p:sldId id="264" r:id="rId8"/>
  </p:sldIdLst>
  <p:sldSz cx="9144000" cy="5143500" type="screen16x9"/>
  <p:notesSz cx="6858000" cy="9144000"/>
  <p:embeddedFontLst>
    <p:embeddedFont>
      <p:font typeface="Rockwell" panose="02060603020205020403" pitchFamily="18" charset="77"/>
      <p:regular r:id="rId10"/>
      <p:bold r:id="rId11"/>
      <p:italic r:id="rId12"/>
      <p:boldItalic r:id="rId13"/>
    </p:embeddedFont>
    <p:embeddedFont>
      <p:font typeface="Rockwell Condensed" panose="02060603050405020104" pitchFamily="18" charset="77"/>
      <p:regular r:id="rId14"/>
      <p:bold r:id="rId15"/>
    </p:embeddedFont>
    <p:embeddedFont>
      <p:font typeface="Rockwell Extra Bold" panose="02060603020205020403" pitchFamily="18" charset="77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5"/>
    <p:restoredTop sz="94710"/>
  </p:normalViewPr>
  <p:slideViewPr>
    <p:cSldViewPr snapToGrid="0">
      <p:cViewPr varScale="1">
        <p:scale>
          <a:sx n="192" d="100"/>
          <a:sy n="192" d="100"/>
        </p:scale>
        <p:origin x="192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5CAB6-213E-4C18-80AE-3D8755B5DA1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1E971-F22F-4678-8386-A70C5E6964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Federal Reserve's Dual Mandate</a:t>
          </a:r>
          <a:r>
            <a:rPr lang="en-US" dirty="0"/>
            <a:t>: The Federal Reserve, known as the Fed, operates under a dual mandate from Congress to maximize employment and stabilize prices.</a:t>
          </a:r>
        </a:p>
      </dgm:t>
    </dgm:pt>
    <dgm:pt modelId="{9BC2F39D-B24E-4D74-A3AF-F963593BB631}" type="parTrans" cxnId="{315D35D4-81EB-4B2D-A11D-1672A3BD94FD}">
      <dgm:prSet/>
      <dgm:spPr/>
      <dgm:t>
        <a:bodyPr/>
        <a:lstStyle/>
        <a:p>
          <a:endParaRPr lang="en-US"/>
        </a:p>
      </dgm:t>
    </dgm:pt>
    <dgm:pt modelId="{BBCF5898-E526-4E76-9008-06272CC6B6AB}" type="sibTrans" cxnId="{315D35D4-81EB-4B2D-A11D-1672A3BD94FD}">
      <dgm:prSet/>
      <dgm:spPr/>
      <dgm:t>
        <a:bodyPr/>
        <a:lstStyle/>
        <a:p>
          <a:endParaRPr lang="en-US"/>
        </a:p>
      </dgm:t>
    </dgm:pt>
    <dgm:pt modelId="{AB914F35-C4CF-4B87-BD58-3A6929ECB5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Tools of Monetary Policy</a:t>
          </a:r>
          <a:r>
            <a:rPr lang="en-US"/>
            <a:t>: The primary tool used by the Fed is the Federal Funds Rate, which influences economic activity.</a:t>
          </a:r>
        </a:p>
      </dgm:t>
    </dgm:pt>
    <dgm:pt modelId="{94519333-AD03-472A-8A6E-1419A1BE5B97}" type="parTrans" cxnId="{0C6CC8BF-01C3-45BE-B85F-36BC10F1E8D2}">
      <dgm:prSet/>
      <dgm:spPr/>
      <dgm:t>
        <a:bodyPr/>
        <a:lstStyle/>
        <a:p>
          <a:endParaRPr lang="en-US"/>
        </a:p>
      </dgm:t>
    </dgm:pt>
    <dgm:pt modelId="{4311E916-0777-43E4-90D3-49C32F3D3FC5}" type="sibTrans" cxnId="{0C6CC8BF-01C3-45BE-B85F-36BC10F1E8D2}">
      <dgm:prSet/>
      <dgm:spPr/>
      <dgm:t>
        <a:bodyPr/>
        <a:lstStyle/>
        <a:p>
          <a:endParaRPr lang="en-US"/>
        </a:p>
      </dgm:t>
    </dgm:pt>
    <dgm:pt modelId="{FE9001C3-4ACF-44BA-A6ED-B8C01A311E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Purpose of Analysis</a:t>
          </a:r>
          <a:r>
            <a:rPr lang="en-US"/>
            <a:t>: This presentation examines whether the Fed has  fulfilled its congressional mandate using these economic measures.</a:t>
          </a:r>
        </a:p>
      </dgm:t>
    </dgm:pt>
    <dgm:pt modelId="{56572B3F-28FF-448E-97F3-6E4B22853F86}" type="parTrans" cxnId="{C2ACB41B-5DD2-4E9B-9A1F-FA47534C9BA4}">
      <dgm:prSet/>
      <dgm:spPr/>
      <dgm:t>
        <a:bodyPr/>
        <a:lstStyle/>
        <a:p>
          <a:endParaRPr lang="en-US"/>
        </a:p>
      </dgm:t>
    </dgm:pt>
    <dgm:pt modelId="{4EF7E622-A1F5-4111-817B-02A40CB18E7B}" type="sibTrans" cxnId="{C2ACB41B-5DD2-4E9B-9A1F-FA47534C9BA4}">
      <dgm:prSet/>
      <dgm:spPr/>
      <dgm:t>
        <a:bodyPr/>
        <a:lstStyle/>
        <a:p>
          <a:endParaRPr lang="en-US"/>
        </a:p>
      </dgm:t>
    </dgm:pt>
    <dgm:pt modelId="{6C62DFB8-BF06-48E7-941F-FE0F6E4FCD1E}" type="pres">
      <dgm:prSet presAssocID="{7FE5CAB6-213E-4C18-80AE-3D8755B5DA18}" presName="root" presStyleCnt="0">
        <dgm:presLayoutVars>
          <dgm:dir/>
          <dgm:resizeHandles val="exact"/>
        </dgm:presLayoutVars>
      </dgm:prSet>
      <dgm:spPr/>
    </dgm:pt>
    <dgm:pt modelId="{D11E1134-A317-4017-8822-3F84AB800C07}" type="pres">
      <dgm:prSet presAssocID="{2BC1E971-F22F-4678-8386-A70C5E696483}" presName="compNode" presStyleCnt="0"/>
      <dgm:spPr/>
    </dgm:pt>
    <dgm:pt modelId="{B49CABEE-D6DA-492D-B100-C60F3EFADF79}" type="pres">
      <dgm:prSet presAssocID="{2BC1E971-F22F-4678-8386-A70C5E6964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9E198AF-6974-4C0F-98D7-2B13FBB994C5}" type="pres">
      <dgm:prSet presAssocID="{2BC1E971-F22F-4678-8386-A70C5E696483}" presName="spaceRect" presStyleCnt="0"/>
      <dgm:spPr/>
    </dgm:pt>
    <dgm:pt modelId="{C96DF0A0-4001-4F36-97E1-C627CFDF85A2}" type="pres">
      <dgm:prSet presAssocID="{2BC1E971-F22F-4678-8386-A70C5E696483}" presName="textRect" presStyleLbl="revTx" presStyleIdx="0" presStyleCnt="3">
        <dgm:presLayoutVars>
          <dgm:chMax val="1"/>
          <dgm:chPref val="1"/>
        </dgm:presLayoutVars>
      </dgm:prSet>
      <dgm:spPr/>
    </dgm:pt>
    <dgm:pt modelId="{210CD37A-4E21-4BEA-A34E-CFF5122E0AF8}" type="pres">
      <dgm:prSet presAssocID="{BBCF5898-E526-4E76-9008-06272CC6B6AB}" presName="sibTrans" presStyleCnt="0"/>
      <dgm:spPr/>
    </dgm:pt>
    <dgm:pt modelId="{1E81E30B-1821-491B-B279-27C5ECB855D2}" type="pres">
      <dgm:prSet presAssocID="{AB914F35-C4CF-4B87-BD58-3A6929ECB526}" presName="compNode" presStyleCnt="0"/>
      <dgm:spPr/>
    </dgm:pt>
    <dgm:pt modelId="{3498941D-B9B4-4509-831E-0C67B2882BF4}" type="pres">
      <dgm:prSet presAssocID="{AB914F35-C4CF-4B87-BD58-3A6929ECB5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0AB67C7-AF84-4E0B-BE99-E44F9ECF50DE}" type="pres">
      <dgm:prSet presAssocID="{AB914F35-C4CF-4B87-BD58-3A6929ECB526}" presName="spaceRect" presStyleCnt="0"/>
      <dgm:spPr/>
    </dgm:pt>
    <dgm:pt modelId="{99726127-2524-496E-831B-B9377D3561C5}" type="pres">
      <dgm:prSet presAssocID="{AB914F35-C4CF-4B87-BD58-3A6929ECB526}" presName="textRect" presStyleLbl="revTx" presStyleIdx="1" presStyleCnt="3">
        <dgm:presLayoutVars>
          <dgm:chMax val="1"/>
          <dgm:chPref val="1"/>
        </dgm:presLayoutVars>
      </dgm:prSet>
      <dgm:spPr/>
    </dgm:pt>
    <dgm:pt modelId="{14D837F7-5096-428C-9825-0D452045BE9C}" type="pres">
      <dgm:prSet presAssocID="{4311E916-0777-43E4-90D3-49C32F3D3FC5}" presName="sibTrans" presStyleCnt="0"/>
      <dgm:spPr/>
    </dgm:pt>
    <dgm:pt modelId="{34C3B236-E877-44DA-B43D-71FA22DC60B7}" type="pres">
      <dgm:prSet presAssocID="{FE9001C3-4ACF-44BA-A6ED-B8C01A311E4F}" presName="compNode" presStyleCnt="0"/>
      <dgm:spPr/>
    </dgm:pt>
    <dgm:pt modelId="{73CA2E0E-A541-4725-AB8E-9CA773EE2299}" type="pres">
      <dgm:prSet presAssocID="{FE9001C3-4ACF-44BA-A6ED-B8C01A311E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A8068FE-04DD-4489-A378-D43058D77209}" type="pres">
      <dgm:prSet presAssocID="{FE9001C3-4ACF-44BA-A6ED-B8C01A311E4F}" presName="spaceRect" presStyleCnt="0"/>
      <dgm:spPr/>
    </dgm:pt>
    <dgm:pt modelId="{66A50BA6-E2E9-42EF-8CC7-F880C6D15103}" type="pres">
      <dgm:prSet presAssocID="{FE9001C3-4ACF-44BA-A6ED-B8C01A311E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ACB41B-5DD2-4E9B-9A1F-FA47534C9BA4}" srcId="{7FE5CAB6-213E-4C18-80AE-3D8755B5DA18}" destId="{FE9001C3-4ACF-44BA-A6ED-B8C01A311E4F}" srcOrd="2" destOrd="0" parTransId="{56572B3F-28FF-448E-97F3-6E4B22853F86}" sibTransId="{4EF7E622-A1F5-4111-817B-02A40CB18E7B}"/>
    <dgm:cxn modelId="{4461B25E-977D-4C61-BF66-97F2EE8E463B}" type="presOf" srcId="{2BC1E971-F22F-4678-8386-A70C5E696483}" destId="{C96DF0A0-4001-4F36-97E1-C627CFDF85A2}" srcOrd="0" destOrd="0" presId="urn:microsoft.com/office/officeart/2018/2/layout/IconLabelList"/>
    <dgm:cxn modelId="{0EE785A7-D177-4478-9685-F17EE49445AF}" type="presOf" srcId="{7FE5CAB6-213E-4C18-80AE-3D8755B5DA18}" destId="{6C62DFB8-BF06-48E7-941F-FE0F6E4FCD1E}" srcOrd="0" destOrd="0" presId="urn:microsoft.com/office/officeart/2018/2/layout/IconLabelList"/>
    <dgm:cxn modelId="{CD1AC8B4-B866-4CC0-9B7E-E7528F7B5DCA}" type="presOf" srcId="{AB914F35-C4CF-4B87-BD58-3A6929ECB526}" destId="{99726127-2524-496E-831B-B9377D3561C5}" srcOrd="0" destOrd="0" presId="urn:microsoft.com/office/officeart/2018/2/layout/IconLabelList"/>
    <dgm:cxn modelId="{0C6CC8BF-01C3-45BE-B85F-36BC10F1E8D2}" srcId="{7FE5CAB6-213E-4C18-80AE-3D8755B5DA18}" destId="{AB914F35-C4CF-4B87-BD58-3A6929ECB526}" srcOrd="1" destOrd="0" parTransId="{94519333-AD03-472A-8A6E-1419A1BE5B97}" sibTransId="{4311E916-0777-43E4-90D3-49C32F3D3FC5}"/>
    <dgm:cxn modelId="{CC0EFCCA-3F1B-4AD0-8207-8E70CD161B10}" type="presOf" srcId="{FE9001C3-4ACF-44BA-A6ED-B8C01A311E4F}" destId="{66A50BA6-E2E9-42EF-8CC7-F880C6D15103}" srcOrd="0" destOrd="0" presId="urn:microsoft.com/office/officeart/2018/2/layout/IconLabelList"/>
    <dgm:cxn modelId="{315D35D4-81EB-4B2D-A11D-1672A3BD94FD}" srcId="{7FE5CAB6-213E-4C18-80AE-3D8755B5DA18}" destId="{2BC1E971-F22F-4678-8386-A70C5E696483}" srcOrd="0" destOrd="0" parTransId="{9BC2F39D-B24E-4D74-A3AF-F963593BB631}" sibTransId="{BBCF5898-E526-4E76-9008-06272CC6B6AB}"/>
    <dgm:cxn modelId="{522932B2-A887-47D2-A179-ACCDD120B280}" type="presParOf" srcId="{6C62DFB8-BF06-48E7-941F-FE0F6E4FCD1E}" destId="{D11E1134-A317-4017-8822-3F84AB800C07}" srcOrd="0" destOrd="0" presId="urn:microsoft.com/office/officeart/2018/2/layout/IconLabelList"/>
    <dgm:cxn modelId="{9B94C1ED-254D-49D5-84BD-427D8D1FAEEC}" type="presParOf" srcId="{D11E1134-A317-4017-8822-3F84AB800C07}" destId="{B49CABEE-D6DA-492D-B100-C60F3EFADF79}" srcOrd="0" destOrd="0" presId="urn:microsoft.com/office/officeart/2018/2/layout/IconLabelList"/>
    <dgm:cxn modelId="{161F78B8-6887-40AC-AFE9-FE10A30C5C04}" type="presParOf" srcId="{D11E1134-A317-4017-8822-3F84AB800C07}" destId="{F9E198AF-6974-4C0F-98D7-2B13FBB994C5}" srcOrd="1" destOrd="0" presId="urn:microsoft.com/office/officeart/2018/2/layout/IconLabelList"/>
    <dgm:cxn modelId="{9190FD0F-F0E7-4ED9-8C65-754D3336ED9A}" type="presParOf" srcId="{D11E1134-A317-4017-8822-3F84AB800C07}" destId="{C96DF0A0-4001-4F36-97E1-C627CFDF85A2}" srcOrd="2" destOrd="0" presId="urn:microsoft.com/office/officeart/2018/2/layout/IconLabelList"/>
    <dgm:cxn modelId="{D498598E-C9AA-44D7-A71B-82E8506F96AD}" type="presParOf" srcId="{6C62DFB8-BF06-48E7-941F-FE0F6E4FCD1E}" destId="{210CD37A-4E21-4BEA-A34E-CFF5122E0AF8}" srcOrd="1" destOrd="0" presId="urn:microsoft.com/office/officeart/2018/2/layout/IconLabelList"/>
    <dgm:cxn modelId="{5C3790A8-982E-424F-B251-20E278E2606E}" type="presParOf" srcId="{6C62DFB8-BF06-48E7-941F-FE0F6E4FCD1E}" destId="{1E81E30B-1821-491B-B279-27C5ECB855D2}" srcOrd="2" destOrd="0" presId="urn:microsoft.com/office/officeart/2018/2/layout/IconLabelList"/>
    <dgm:cxn modelId="{9DFCF2FB-7F62-4F9C-96B0-0D6B705921AC}" type="presParOf" srcId="{1E81E30B-1821-491B-B279-27C5ECB855D2}" destId="{3498941D-B9B4-4509-831E-0C67B2882BF4}" srcOrd="0" destOrd="0" presId="urn:microsoft.com/office/officeart/2018/2/layout/IconLabelList"/>
    <dgm:cxn modelId="{49A4A786-D5E6-44D9-B131-04B8851A7B4E}" type="presParOf" srcId="{1E81E30B-1821-491B-B279-27C5ECB855D2}" destId="{30AB67C7-AF84-4E0B-BE99-E44F9ECF50DE}" srcOrd="1" destOrd="0" presId="urn:microsoft.com/office/officeart/2018/2/layout/IconLabelList"/>
    <dgm:cxn modelId="{CB48BC65-C32E-472C-96CE-198368AC0E1A}" type="presParOf" srcId="{1E81E30B-1821-491B-B279-27C5ECB855D2}" destId="{99726127-2524-496E-831B-B9377D3561C5}" srcOrd="2" destOrd="0" presId="urn:microsoft.com/office/officeart/2018/2/layout/IconLabelList"/>
    <dgm:cxn modelId="{B152CF6E-78D5-44F0-B199-219E2CBC42EB}" type="presParOf" srcId="{6C62DFB8-BF06-48E7-941F-FE0F6E4FCD1E}" destId="{14D837F7-5096-428C-9825-0D452045BE9C}" srcOrd="3" destOrd="0" presId="urn:microsoft.com/office/officeart/2018/2/layout/IconLabelList"/>
    <dgm:cxn modelId="{057030C8-3E8A-4CD2-8430-20374BDCC989}" type="presParOf" srcId="{6C62DFB8-BF06-48E7-941F-FE0F6E4FCD1E}" destId="{34C3B236-E877-44DA-B43D-71FA22DC60B7}" srcOrd="4" destOrd="0" presId="urn:microsoft.com/office/officeart/2018/2/layout/IconLabelList"/>
    <dgm:cxn modelId="{E539C557-4E43-45CC-9284-7441340412BD}" type="presParOf" srcId="{34C3B236-E877-44DA-B43D-71FA22DC60B7}" destId="{73CA2E0E-A541-4725-AB8E-9CA773EE2299}" srcOrd="0" destOrd="0" presId="urn:microsoft.com/office/officeart/2018/2/layout/IconLabelList"/>
    <dgm:cxn modelId="{4DF436D0-6EBC-45A6-8806-0A78F90A31C5}" type="presParOf" srcId="{34C3B236-E877-44DA-B43D-71FA22DC60B7}" destId="{BA8068FE-04DD-4489-A378-D43058D77209}" srcOrd="1" destOrd="0" presId="urn:microsoft.com/office/officeart/2018/2/layout/IconLabelList"/>
    <dgm:cxn modelId="{24678B7F-BBE7-4878-A6AF-D5A3632052DE}" type="presParOf" srcId="{34C3B236-E877-44DA-B43D-71FA22DC60B7}" destId="{66A50BA6-E2E9-42EF-8CC7-F880C6D151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CABEE-D6DA-492D-B100-C60F3EFADF79}">
      <dsp:nvSpPr>
        <dsp:cNvPr id="0" name=""/>
        <dsp:cNvSpPr/>
      </dsp:nvSpPr>
      <dsp:spPr>
        <a:xfrm>
          <a:off x="680722" y="71358"/>
          <a:ext cx="610664" cy="610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DF0A0-4001-4F36-97E1-C627CFDF85A2}">
      <dsp:nvSpPr>
        <dsp:cNvPr id="0" name=""/>
        <dsp:cNvSpPr/>
      </dsp:nvSpPr>
      <dsp:spPr>
        <a:xfrm>
          <a:off x="307538" y="945499"/>
          <a:ext cx="1357031" cy="882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Federal Reserve's Dual Mandate</a:t>
          </a:r>
          <a:r>
            <a:rPr lang="en-US" sz="1100" kern="1200" dirty="0"/>
            <a:t>: The Federal Reserve, known as the Fed, operates under a dual mandate from Congress to maximize employment and stabilize prices.</a:t>
          </a:r>
        </a:p>
      </dsp:txBody>
      <dsp:txXfrm>
        <a:off x="307538" y="945499"/>
        <a:ext cx="1357031" cy="882070"/>
      </dsp:txXfrm>
    </dsp:sp>
    <dsp:sp modelId="{3498941D-B9B4-4509-831E-0C67B2882BF4}">
      <dsp:nvSpPr>
        <dsp:cNvPr id="0" name=""/>
        <dsp:cNvSpPr/>
      </dsp:nvSpPr>
      <dsp:spPr>
        <a:xfrm>
          <a:off x="2275233" y="71358"/>
          <a:ext cx="610664" cy="610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26127-2524-496E-831B-B9377D3561C5}">
      <dsp:nvSpPr>
        <dsp:cNvPr id="0" name=""/>
        <dsp:cNvSpPr/>
      </dsp:nvSpPr>
      <dsp:spPr>
        <a:xfrm>
          <a:off x="1902050" y="945499"/>
          <a:ext cx="1357031" cy="882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Tools of Monetary Policy</a:t>
          </a:r>
          <a:r>
            <a:rPr lang="en-US" sz="1100" kern="1200"/>
            <a:t>: The primary tool used by the Fed is the Federal Funds Rate, which influences economic activity.</a:t>
          </a:r>
        </a:p>
      </dsp:txBody>
      <dsp:txXfrm>
        <a:off x="1902050" y="945499"/>
        <a:ext cx="1357031" cy="882070"/>
      </dsp:txXfrm>
    </dsp:sp>
    <dsp:sp modelId="{73CA2E0E-A541-4725-AB8E-9CA773EE2299}">
      <dsp:nvSpPr>
        <dsp:cNvPr id="0" name=""/>
        <dsp:cNvSpPr/>
      </dsp:nvSpPr>
      <dsp:spPr>
        <a:xfrm>
          <a:off x="3869745" y="71358"/>
          <a:ext cx="610664" cy="610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50BA6-E2E9-42EF-8CC7-F880C6D15103}">
      <dsp:nvSpPr>
        <dsp:cNvPr id="0" name=""/>
        <dsp:cNvSpPr/>
      </dsp:nvSpPr>
      <dsp:spPr>
        <a:xfrm>
          <a:off x="3496562" y="945499"/>
          <a:ext cx="1357031" cy="882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Purpose of Analysis</a:t>
          </a:r>
          <a:r>
            <a:rPr lang="en-US" sz="1100" kern="1200"/>
            <a:t>: This presentation examines whether the Fed has  fulfilled its congressional mandate using these economic measures.</a:t>
          </a:r>
        </a:p>
      </dsp:txBody>
      <dsp:txXfrm>
        <a:off x="3496562" y="945499"/>
        <a:ext cx="1357031" cy="882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98081950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98081950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98081950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98081950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07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98081950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98081950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72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98081950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98081950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880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98081950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98081950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44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98081952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98081952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98081952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98081952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737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81242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76178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40178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4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30471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6622722A-CEB0-8E4C-9571-40706367DC0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4318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37480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630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83747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801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91365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2/16/24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08712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6622722A-CEB0-8E4C-9571-40706367DC0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506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docs/api/fred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bls.gov/developers/home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51434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6117261" y="363474"/>
            <a:ext cx="2776931" cy="1207008"/>
          </a:xfrm>
          <a:prstGeom prst="rect">
            <a:avLst/>
          </a:prstGeom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600" dirty="0"/>
              <a:t>Federal Reserve's Dual Mandate</a:t>
            </a:r>
            <a:br>
              <a:rPr lang="en-US" sz="1600" dirty="0"/>
            </a:br>
            <a:endParaRPr lang="en-US" sz="22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0" name="Google Shape;70;p13"/>
          <p:cNvSpPr txBox="1">
            <a:spLocks/>
          </p:cNvSpPr>
          <p:nvPr/>
        </p:nvSpPr>
        <p:spPr>
          <a:xfrm>
            <a:off x="476069" y="447238"/>
            <a:ext cx="5161132" cy="519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Intro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B8D89-766A-6621-2A38-6B871773D8E7}"/>
              </a:ext>
            </a:extLst>
          </p:cNvPr>
          <p:cNvSpPr txBox="1"/>
          <p:nvPr/>
        </p:nvSpPr>
        <p:spPr>
          <a:xfrm>
            <a:off x="6520070" y="3601941"/>
            <a:ext cx="205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608- Story 2</a:t>
            </a:r>
          </a:p>
          <a:p>
            <a:r>
              <a:rPr lang="en-US" dirty="0"/>
              <a:t>-YINA QIAO</a:t>
            </a:r>
          </a:p>
        </p:txBody>
      </p:sp>
      <p:graphicFrame>
        <p:nvGraphicFramePr>
          <p:cNvPr id="104" name="Google Shape;69;p13">
            <a:extLst>
              <a:ext uri="{FF2B5EF4-FFF2-40B4-BE49-F238E27FC236}">
                <a16:creationId xmlns:a16="http://schemas.microsoft.com/office/drawing/2014/main" id="{F3CE63F7-A057-3E7C-216E-D13BA31FBE39}"/>
              </a:ext>
            </a:extLst>
          </p:cNvPr>
          <p:cNvGraphicFramePr/>
          <p:nvPr/>
        </p:nvGraphicFramePr>
        <p:xfrm>
          <a:off x="476069" y="966978"/>
          <a:ext cx="5161132" cy="1898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51434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6117262" y="363474"/>
            <a:ext cx="2755036" cy="1207008"/>
          </a:xfrm>
          <a:prstGeom prst="rect">
            <a:avLst/>
          </a:prstGeom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600" dirty="0"/>
              <a:t>Federal Reserve's Dual Mandate</a:t>
            </a:r>
            <a:br>
              <a:rPr lang="en-US" sz="1600" dirty="0"/>
            </a:br>
            <a:endParaRPr lang="en-US" sz="22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9" name="Google Shape;69;p13"/>
          <p:cNvSpPr txBox="1">
            <a:spLocks/>
          </p:cNvSpPr>
          <p:nvPr/>
        </p:nvSpPr>
        <p:spPr>
          <a:xfrm>
            <a:off x="476069" y="1772127"/>
            <a:ext cx="5161132" cy="1898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Utilized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400" b="0" i="0" dirty="0">
                <a:effectLst/>
              </a:rPr>
              <a:t>Data on CPI, Federal Funds Rate, and Unemployment Rate for the last 25 years were sourced from the BLS and FRED APIs to analyze the Fed's economic impact.</a:t>
            </a:r>
          </a:p>
          <a:p>
            <a:pPr algn="l"/>
            <a:br>
              <a:rPr lang="en-US" sz="1400" b="0" i="0" dirty="0">
                <a:effectLst/>
                <a:latin typeface="Söhne"/>
              </a:rPr>
            </a:br>
            <a:endParaRPr lang="en-US" sz="1400" b="0" i="0" dirty="0">
              <a:effectLst/>
              <a:latin typeface="Söhne"/>
            </a:endParaRPr>
          </a:p>
          <a:p>
            <a:pPr marL="278892" indent="-193675" algn="ctr" defTabSz="557784">
              <a:lnSpc>
                <a:spcPct val="250000"/>
              </a:lnSpc>
              <a:buSzPts val="1400"/>
              <a:buFontTx/>
              <a:buChar char="●"/>
            </a:pP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B8D89-766A-6621-2A38-6B871773D8E7}"/>
              </a:ext>
            </a:extLst>
          </p:cNvPr>
          <p:cNvSpPr txBox="1"/>
          <p:nvPr/>
        </p:nvSpPr>
        <p:spPr>
          <a:xfrm>
            <a:off x="6520070" y="3601941"/>
            <a:ext cx="205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608- Story 2</a:t>
            </a:r>
          </a:p>
          <a:p>
            <a:r>
              <a:rPr lang="en-US" dirty="0"/>
              <a:t>-YINA QIAO</a:t>
            </a:r>
          </a:p>
        </p:txBody>
      </p:sp>
    </p:spTree>
    <p:extLst>
      <p:ext uri="{BB962C8B-B14F-4D97-AF65-F5344CB8AC3E}">
        <p14:creationId xmlns:p14="http://schemas.microsoft.com/office/powerpoint/2010/main" val="163128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51434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6117262" y="363474"/>
            <a:ext cx="2847834" cy="1207008"/>
          </a:xfrm>
          <a:prstGeom prst="rect">
            <a:avLst/>
          </a:prstGeom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600" dirty="0"/>
              <a:t>Federal Reserve's Dual Mandate</a:t>
            </a:r>
            <a:br>
              <a:rPr lang="en-US" sz="1600" dirty="0"/>
            </a:br>
            <a:endParaRPr lang="en-US" sz="22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9" name="Google Shape;69;p13"/>
          <p:cNvSpPr txBox="1">
            <a:spLocks/>
          </p:cNvSpPr>
          <p:nvPr/>
        </p:nvSpPr>
        <p:spPr>
          <a:xfrm>
            <a:off x="368712" y="363474"/>
            <a:ext cx="5161132" cy="1898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Historical Context</a:t>
            </a:r>
            <a:r>
              <a:rPr lang="en-US" sz="1400" dirty="0"/>
              <a:t>: The economic indicators from 1999 to 2024 highlight the Fed's response to various crises and economic fluctuations.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B8D89-766A-6621-2A38-6B871773D8E7}"/>
              </a:ext>
            </a:extLst>
          </p:cNvPr>
          <p:cNvSpPr txBox="1"/>
          <p:nvPr/>
        </p:nvSpPr>
        <p:spPr>
          <a:xfrm>
            <a:off x="6520070" y="3601941"/>
            <a:ext cx="205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608- Story 2</a:t>
            </a:r>
          </a:p>
          <a:p>
            <a:r>
              <a:rPr lang="en-US" dirty="0"/>
              <a:t>-YINA QIAO</a:t>
            </a:r>
          </a:p>
        </p:txBody>
      </p:sp>
      <p:pic>
        <p:nvPicPr>
          <p:cNvPr id="4" name="Picture 3" descr="A graph of economic indicators&#10;&#10;Description automatically generated">
            <a:extLst>
              <a:ext uri="{FF2B5EF4-FFF2-40B4-BE49-F238E27FC236}">
                <a16:creationId xmlns:a16="http://schemas.microsoft.com/office/drawing/2014/main" id="{A08E81F2-EC9C-77BF-71E4-1628BFF54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713" y="1205948"/>
            <a:ext cx="5486624" cy="36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51434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6117262" y="363474"/>
            <a:ext cx="2860502" cy="1207008"/>
          </a:xfrm>
          <a:prstGeom prst="rect">
            <a:avLst/>
          </a:prstGeom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600" dirty="0"/>
              <a:t>Federal Reserve's Dual Mandate</a:t>
            </a:r>
            <a:br>
              <a:rPr lang="en-US" sz="1600" dirty="0"/>
            </a:br>
            <a:endParaRPr lang="en-US" sz="22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9" name="Google Shape;69;p13"/>
          <p:cNvSpPr txBox="1">
            <a:spLocks/>
          </p:cNvSpPr>
          <p:nvPr/>
        </p:nvSpPr>
        <p:spPr>
          <a:xfrm>
            <a:off x="368712" y="363474"/>
            <a:ext cx="5161132" cy="1898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B8D89-766A-6621-2A38-6B871773D8E7}"/>
              </a:ext>
            </a:extLst>
          </p:cNvPr>
          <p:cNvSpPr txBox="1"/>
          <p:nvPr/>
        </p:nvSpPr>
        <p:spPr>
          <a:xfrm>
            <a:off x="6520070" y="3601941"/>
            <a:ext cx="205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608- Story 2</a:t>
            </a:r>
          </a:p>
          <a:p>
            <a:r>
              <a:rPr lang="en-US" dirty="0"/>
              <a:t>-YINA QIAO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E81F2-EC9C-77BF-71E4-1628BFF547B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13624" y="889000"/>
            <a:ext cx="5196801" cy="3954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A37AA3-91D1-0A6A-8614-4207DE86FA50}"/>
              </a:ext>
            </a:extLst>
          </p:cNvPr>
          <p:cNvSpPr txBox="1"/>
          <p:nvPr/>
        </p:nvSpPr>
        <p:spPr>
          <a:xfrm>
            <a:off x="5812891" y="1347954"/>
            <a:ext cx="2817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98450">
              <a:buSzPts val="1100"/>
              <a:buChar char="●"/>
            </a:pPr>
            <a:r>
              <a:rPr lang="en-US" sz="900" b="1" dirty="0"/>
              <a:t>Negative Correlation</a:t>
            </a:r>
            <a:r>
              <a:rPr lang="en-US" sz="900" dirty="0"/>
              <a:t>: </a:t>
            </a:r>
          </a:p>
          <a:p>
            <a:pPr marL="615950" lvl="1">
              <a:buSzPts val="1100"/>
            </a:pPr>
            <a:r>
              <a:rPr lang="en-US" sz="900" dirty="0"/>
              <a:t>a negative correlation (-0.59) </a:t>
            </a:r>
          </a:p>
          <a:p>
            <a:pPr marL="615950" lvl="1">
              <a:buSzPts val="1100"/>
            </a:pPr>
            <a:r>
              <a:rPr lang="en-US" sz="900" dirty="0"/>
              <a:t>between the Fed Funds Rate and Unemployment Rate.</a:t>
            </a:r>
          </a:p>
          <a:p>
            <a:pPr marL="457200" indent="-298450">
              <a:buSzPts val="1100"/>
              <a:buChar char="●"/>
            </a:pPr>
            <a:r>
              <a:rPr lang="en-US" sz="900" b="1" dirty="0"/>
              <a:t>Implications for Monetary Policy</a:t>
            </a:r>
            <a:r>
              <a:rPr lang="en-US" sz="900" dirty="0"/>
              <a:t>: </a:t>
            </a:r>
          </a:p>
          <a:p>
            <a:pPr marL="615950" lvl="1">
              <a:buSzPts val="1100"/>
            </a:pPr>
            <a:r>
              <a:rPr lang="en-US" sz="900" dirty="0"/>
              <a:t>Increases in the Fed Funds Rate</a:t>
            </a:r>
          </a:p>
          <a:p>
            <a:pPr marL="615950" lvl="1">
              <a:buSzPts val="1100"/>
            </a:pPr>
            <a:r>
              <a:rPr lang="en-US" sz="900" dirty="0"/>
              <a:t> typically correlate with reductions </a:t>
            </a:r>
          </a:p>
          <a:p>
            <a:pPr marL="615950" lvl="1">
              <a:buSzPts val="1100"/>
            </a:pPr>
            <a:r>
              <a:rPr lang="en-US" sz="900" dirty="0"/>
              <a:t>in Unemployment Rate, suggesting the Fed's influence on employment.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518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51434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6117261" y="363474"/>
            <a:ext cx="2737755" cy="1207008"/>
          </a:xfrm>
          <a:prstGeom prst="rect">
            <a:avLst/>
          </a:prstGeom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600" dirty="0"/>
              <a:t>Federal Reserve's Dual Mandate</a:t>
            </a:r>
            <a:br>
              <a:rPr lang="en-US" sz="1600" dirty="0"/>
            </a:br>
            <a:endParaRPr lang="en-US" sz="22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9" name="Google Shape;69;p13"/>
          <p:cNvSpPr txBox="1">
            <a:spLocks/>
          </p:cNvSpPr>
          <p:nvPr/>
        </p:nvSpPr>
        <p:spPr>
          <a:xfrm>
            <a:off x="368712" y="363474"/>
            <a:ext cx="5161132" cy="1898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B8D89-766A-6621-2A38-6B871773D8E7}"/>
              </a:ext>
            </a:extLst>
          </p:cNvPr>
          <p:cNvSpPr txBox="1"/>
          <p:nvPr/>
        </p:nvSpPr>
        <p:spPr>
          <a:xfrm>
            <a:off x="6520070" y="3601941"/>
            <a:ext cx="205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608- Story 2</a:t>
            </a:r>
          </a:p>
          <a:p>
            <a:r>
              <a:rPr lang="en-US" dirty="0"/>
              <a:t>-YINA QIAO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E81F2-EC9C-77BF-71E4-1628BFF547B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13624" y="880533"/>
            <a:ext cx="5196801" cy="3963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30B0D8-01DE-7650-83EE-1CB3738F9A65}"/>
              </a:ext>
            </a:extLst>
          </p:cNvPr>
          <p:cNvSpPr txBox="1"/>
          <p:nvPr/>
        </p:nvSpPr>
        <p:spPr>
          <a:xfrm>
            <a:off x="6037532" y="1375002"/>
            <a:ext cx="2817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900" b="1" dirty="0"/>
              <a:t>Positive Correlation</a:t>
            </a:r>
            <a:r>
              <a:rPr lang="en-US" sz="900" dirty="0"/>
              <a:t>: A positive correlation (0.18) between Inflation Rate and Fed Funds Rate over the past 25 years suggests a tendency for these rates to move together.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900" b="1" dirty="0"/>
              <a:t>Fed's Control over Inflation</a:t>
            </a:r>
            <a:r>
              <a:rPr lang="en-US" sz="900" dirty="0"/>
              <a:t>: The correlation indicates that the Fed's adjustments to the Funds Rate have a role in influencing inflation levels.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4900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Limitations of the Data</a:t>
            </a:r>
            <a:r>
              <a:rPr lang="en-US" sz="1400" dirty="0"/>
              <a:t>: While the trend suggests the Fed's effectiveness in managing unemployment, it does not account for external economic factors that influence the job market.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Consideration of Economic Events</a:t>
            </a:r>
            <a:r>
              <a:rPr lang="en-US" sz="1400" dirty="0"/>
              <a:t>: Major events, such as the Dot-com Bubble and the 2008 Financial Crisis, have shown distinct impacts on unemployment, independent of Fed policy.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Influence of External Factors</a:t>
            </a:r>
            <a:r>
              <a:rPr lang="en-US" sz="1400" dirty="0"/>
              <a:t>: A variety of external factors, including global economic conditions and supply chain issues, also play a significant role in the dynamics of inflation.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Final Thoughts</a:t>
            </a:r>
            <a:r>
              <a:rPr lang="en-US" sz="1400" dirty="0"/>
              <a:t>: Overall, the Fed appears to be moderately effective in fulfilling its congressional mandate.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 the FED been able to fulfill the mandate given to it by Congress?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51434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6117262" y="363474"/>
            <a:ext cx="2658026" cy="1207008"/>
          </a:xfrm>
          <a:prstGeom prst="rect">
            <a:avLst/>
          </a:prstGeom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/>
              <a:t>reference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3" name="Google Shape;93;p16"/>
          <p:cNvSpPr txBox="1">
            <a:spLocks/>
          </p:cNvSpPr>
          <p:nvPr/>
        </p:nvSpPr>
        <p:spPr>
          <a:xfrm>
            <a:off x="475499" y="1832787"/>
            <a:ext cx="5161702" cy="1899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CPI &amp; Unemployment Data:</a:t>
            </a:r>
            <a:r>
              <a:rPr lang="en-US" sz="1100" b="0" i="0" dirty="0">
                <a:effectLst/>
                <a:latin typeface="Söhne"/>
              </a:rPr>
              <a:t> Bureau of Labor Statistics API - </a:t>
            </a:r>
            <a:r>
              <a:rPr lang="en-US" sz="1100" b="0" i="0" u="none" strike="noStrike" dirty="0">
                <a:effectLst/>
                <a:latin typeface="Söhn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BLS Developer API</a:t>
            </a:r>
            <a:endParaRPr lang="en-US" sz="1100" b="0" i="0" dirty="0">
              <a:effectLst/>
              <a:latin typeface="Söhne"/>
            </a:endParaRPr>
          </a:p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Federal Funds Rate Data:</a:t>
            </a:r>
            <a:r>
              <a:rPr lang="en-US" sz="1100" b="0" i="0" dirty="0">
                <a:effectLst/>
                <a:latin typeface="Söhne"/>
              </a:rPr>
              <a:t> Federal Reserve Economic Data API - </a:t>
            </a:r>
            <a:r>
              <a:rPr lang="en-US" sz="1100" b="0" i="0" u="none" strike="noStrike" dirty="0">
                <a:effectLst/>
                <a:latin typeface="Söhn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FRED API</a:t>
            </a:r>
            <a:endParaRPr lang="en-US" sz="1100" b="0" i="0" dirty="0">
              <a:effectLst/>
              <a:latin typeface="Söhne"/>
            </a:endParaRPr>
          </a:p>
          <a:p>
            <a:pPr marL="85217" defTabSz="557784"/>
            <a:endParaRPr sz="109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4" name="Google Shape;94;p16"/>
          <p:cNvSpPr txBox="1">
            <a:spLocks/>
          </p:cNvSpPr>
          <p:nvPr/>
        </p:nvSpPr>
        <p:spPr>
          <a:xfrm>
            <a:off x="475499" y="1419269"/>
            <a:ext cx="5161702" cy="519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557784">
              <a:spcAft>
                <a:spcPts val="600"/>
              </a:spcAft>
            </a:pPr>
            <a:r>
              <a:rPr lang="en" dirty="0"/>
              <a:t>Source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7860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46</TotalTime>
  <Words>443</Words>
  <Application>Microsoft Macintosh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Rockwell Extra Bold</vt:lpstr>
      <vt:lpstr>Arial</vt:lpstr>
      <vt:lpstr>Rockwell</vt:lpstr>
      <vt:lpstr>Rockwell Condensed</vt:lpstr>
      <vt:lpstr>Calibri</vt:lpstr>
      <vt:lpstr>Söhne</vt:lpstr>
      <vt:lpstr>Wingdings</vt:lpstr>
      <vt:lpstr>Wood Type</vt:lpstr>
      <vt:lpstr>Federal Reserve's Dual Mandate </vt:lpstr>
      <vt:lpstr>Federal Reserve's Dual Mandate </vt:lpstr>
      <vt:lpstr>Federal Reserve's Dual Mandate </vt:lpstr>
      <vt:lpstr>Federal Reserve's Dual Mandate </vt:lpstr>
      <vt:lpstr>Federal Reserve's Dual Mandate 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Investment &amp; Jobs Act Funding Allocation</dc:title>
  <cp:lastModifiedBy>YINA.QIAO@baruchmail.cuny.edu</cp:lastModifiedBy>
  <cp:revision>12</cp:revision>
  <dcterms:modified xsi:type="dcterms:W3CDTF">2024-02-16T20:53:05Z</dcterms:modified>
</cp:coreProperties>
</file>