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7" r:id="rId1"/>
  </p:sldMasterIdLst>
  <p:notesMasterIdLst>
    <p:notesMasterId r:id="rId8"/>
  </p:notesMasterIdLst>
  <p:sldIdLst>
    <p:sldId id="256" r:id="rId2"/>
    <p:sldId id="263" r:id="rId3"/>
    <p:sldId id="262" r:id="rId4"/>
    <p:sldId id="258" r:id="rId5"/>
    <p:sldId id="259" r:id="rId6"/>
    <p:sldId id="264" r:id="rId7"/>
  </p:sldIdLst>
  <p:sldSz cx="9144000" cy="5143500" type="screen16x9"/>
  <p:notesSz cx="6858000" cy="9144000"/>
  <p:embeddedFontLst>
    <p:embeddedFont>
      <p:font typeface="Rockwell" panose="02060603020205020403" pitchFamily="18" charset="77"/>
      <p:regular r:id="rId9"/>
      <p:bold r:id="rId10"/>
      <p:italic r:id="rId11"/>
      <p:boldItalic r:id="rId12"/>
    </p:embeddedFont>
    <p:embeddedFont>
      <p:font typeface="Rockwell Condensed" panose="02060603050405020104" pitchFamily="18" charset="77"/>
      <p:regular r:id="rId13"/>
      <p:bold r:id="rId14"/>
    </p:embeddedFont>
    <p:embeddedFont>
      <p:font typeface="Rockwell Extra Bold" panose="02060603020205020403" pitchFamily="18" charset="77"/>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p:restoredTop sz="94694"/>
  </p:normalViewPr>
  <p:slideViewPr>
    <p:cSldViewPr snapToGrid="0">
      <p:cViewPr varScale="1">
        <p:scale>
          <a:sx n="140" d="100"/>
          <a:sy n="140" d="100"/>
        </p:scale>
        <p:origin x="192"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27725-3C5E-403C-B1D5-64D227460F7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31C2AF0-D210-45DA-92C0-109D6A8A3B9F}">
      <dgm:prSet/>
      <dgm:spPr/>
      <dgm:t>
        <a:bodyPr/>
        <a:lstStyle/>
        <a:p>
          <a:pPr>
            <a:lnSpc>
              <a:spcPct val="100000"/>
            </a:lnSpc>
          </a:pPr>
          <a:r>
            <a:rPr lang="en-US" b="1"/>
            <a:t>Integrated Analysis</a:t>
          </a:r>
          <a:r>
            <a:rPr lang="en-US"/>
            <a:t>: This map merges per capita funding data with the 2020 election results, providing a single, powerful visual of how funding relates to political outcomes across states</a:t>
          </a:r>
        </a:p>
      </dgm:t>
    </dgm:pt>
    <dgm:pt modelId="{81B8A7EA-680F-43C1-99CF-27F8F9448520}" type="parTrans" cxnId="{21FB95E2-84EB-42CB-B726-D7C2B68A7325}">
      <dgm:prSet/>
      <dgm:spPr/>
      <dgm:t>
        <a:bodyPr/>
        <a:lstStyle/>
        <a:p>
          <a:endParaRPr lang="en-US"/>
        </a:p>
      </dgm:t>
    </dgm:pt>
    <dgm:pt modelId="{3DF6BBC0-7243-4CE7-AB44-141165579828}" type="sibTrans" cxnId="{21FB95E2-84EB-42CB-B726-D7C2B68A7325}">
      <dgm:prSet/>
      <dgm:spPr/>
      <dgm:t>
        <a:bodyPr/>
        <a:lstStyle/>
        <a:p>
          <a:endParaRPr lang="en-US"/>
        </a:p>
      </dgm:t>
    </dgm:pt>
    <dgm:pt modelId="{96DB5725-9E83-41F7-8F4D-A8DC7F964E85}">
      <dgm:prSet/>
      <dgm:spPr/>
      <dgm:t>
        <a:bodyPr/>
        <a:lstStyle/>
        <a:p>
          <a:pPr>
            <a:lnSpc>
              <a:spcPct val="100000"/>
            </a:lnSpc>
          </a:pPr>
          <a:r>
            <a:rPr lang="en-US" b="1"/>
            <a:t>Interpretation Key</a:t>
          </a:r>
          <a:r>
            <a:rPr lang="en-US"/>
            <a:t>: Dot size indicates funding magnitude, with color signifying the winning party—blue for Biden and red for Trump—offering immediate insight into the funding-political landscape.</a:t>
          </a:r>
        </a:p>
      </dgm:t>
    </dgm:pt>
    <dgm:pt modelId="{AC426EBC-6CBE-4CAD-840B-D7810892B891}" type="parTrans" cxnId="{B6717BAE-416B-4231-A49C-97E235DD6B41}">
      <dgm:prSet/>
      <dgm:spPr/>
      <dgm:t>
        <a:bodyPr/>
        <a:lstStyle/>
        <a:p>
          <a:endParaRPr lang="en-US"/>
        </a:p>
      </dgm:t>
    </dgm:pt>
    <dgm:pt modelId="{38820839-95FD-4F19-87F1-0D35CD0335FA}" type="sibTrans" cxnId="{B6717BAE-416B-4231-A49C-97E235DD6B41}">
      <dgm:prSet/>
      <dgm:spPr/>
      <dgm:t>
        <a:bodyPr/>
        <a:lstStyle/>
        <a:p>
          <a:endParaRPr lang="en-US"/>
        </a:p>
      </dgm:t>
    </dgm:pt>
    <dgm:pt modelId="{182BAD54-20EE-42D2-B18F-C6AA9D2256D9}" type="pres">
      <dgm:prSet presAssocID="{61227725-3C5E-403C-B1D5-64D227460F76}" presName="root" presStyleCnt="0">
        <dgm:presLayoutVars>
          <dgm:dir/>
          <dgm:resizeHandles val="exact"/>
        </dgm:presLayoutVars>
      </dgm:prSet>
      <dgm:spPr/>
    </dgm:pt>
    <dgm:pt modelId="{2A2DCF09-754F-497C-814C-26AAAB5C5B12}" type="pres">
      <dgm:prSet presAssocID="{431C2AF0-D210-45DA-92C0-109D6A8A3B9F}" presName="compNode" presStyleCnt="0"/>
      <dgm:spPr/>
    </dgm:pt>
    <dgm:pt modelId="{2C072877-0F33-4EC8-993A-D56E0F950797}" type="pres">
      <dgm:prSet presAssocID="{431C2AF0-D210-45DA-92C0-109D6A8A3B9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3EF72F66-1445-4C0E-86C0-9CC479EBCCC0}" type="pres">
      <dgm:prSet presAssocID="{431C2AF0-D210-45DA-92C0-109D6A8A3B9F}" presName="spaceRect" presStyleCnt="0"/>
      <dgm:spPr/>
    </dgm:pt>
    <dgm:pt modelId="{249BB7CB-2955-4E7B-9E79-D00B241743ED}" type="pres">
      <dgm:prSet presAssocID="{431C2AF0-D210-45DA-92C0-109D6A8A3B9F}" presName="textRect" presStyleLbl="revTx" presStyleIdx="0" presStyleCnt="2">
        <dgm:presLayoutVars>
          <dgm:chMax val="1"/>
          <dgm:chPref val="1"/>
        </dgm:presLayoutVars>
      </dgm:prSet>
      <dgm:spPr/>
    </dgm:pt>
    <dgm:pt modelId="{5B8085CE-7E6A-40D6-8891-C3EADE3DE858}" type="pres">
      <dgm:prSet presAssocID="{3DF6BBC0-7243-4CE7-AB44-141165579828}" presName="sibTrans" presStyleCnt="0"/>
      <dgm:spPr/>
    </dgm:pt>
    <dgm:pt modelId="{1D978B62-F8CC-4C75-8FA3-5CCC852C40CA}" type="pres">
      <dgm:prSet presAssocID="{96DB5725-9E83-41F7-8F4D-A8DC7F964E85}" presName="compNode" presStyleCnt="0"/>
      <dgm:spPr/>
    </dgm:pt>
    <dgm:pt modelId="{D92A553F-14F8-4A39-BE67-78E61C417888}" type="pres">
      <dgm:prSet presAssocID="{96DB5725-9E83-41F7-8F4D-A8DC7F964E8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bidden"/>
        </a:ext>
      </dgm:extLst>
    </dgm:pt>
    <dgm:pt modelId="{7C452043-2B7A-4757-9448-9EFD78D43C1D}" type="pres">
      <dgm:prSet presAssocID="{96DB5725-9E83-41F7-8F4D-A8DC7F964E85}" presName="spaceRect" presStyleCnt="0"/>
      <dgm:spPr/>
    </dgm:pt>
    <dgm:pt modelId="{353A3EAE-B714-4BE5-9124-D8D3364635F1}" type="pres">
      <dgm:prSet presAssocID="{96DB5725-9E83-41F7-8F4D-A8DC7F964E85}" presName="textRect" presStyleLbl="revTx" presStyleIdx="1" presStyleCnt="2">
        <dgm:presLayoutVars>
          <dgm:chMax val="1"/>
          <dgm:chPref val="1"/>
        </dgm:presLayoutVars>
      </dgm:prSet>
      <dgm:spPr/>
    </dgm:pt>
  </dgm:ptLst>
  <dgm:cxnLst>
    <dgm:cxn modelId="{AF0FAB60-0672-4B8B-9C80-F6EB2DA929F9}" type="presOf" srcId="{96DB5725-9E83-41F7-8F4D-A8DC7F964E85}" destId="{353A3EAE-B714-4BE5-9124-D8D3364635F1}" srcOrd="0" destOrd="0" presId="urn:microsoft.com/office/officeart/2018/2/layout/IconLabelList"/>
    <dgm:cxn modelId="{701C307B-7624-48F3-99E7-D576DB9D1B4F}" type="presOf" srcId="{61227725-3C5E-403C-B1D5-64D227460F76}" destId="{182BAD54-20EE-42D2-B18F-C6AA9D2256D9}" srcOrd="0" destOrd="0" presId="urn:microsoft.com/office/officeart/2018/2/layout/IconLabelList"/>
    <dgm:cxn modelId="{F871BE9F-D279-47EA-A8F5-51BF8A50DB9D}" type="presOf" srcId="{431C2AF0-D210-45DA-92C0-109D6A8A3B9F}" destId="{249BB7CB-2955-4E7B-9E79-D00B241743ED}" srcOrd="0" destOrd="0" presId="urn:microsoft.com/office/officeart/2018/2/layout/IconLabelList"/>
    <dgm:cxn modelId="{B6717BAE-416B-4231-A49C-97E235DD6B41}" srcId="{61227725-3C5E-403C-B1D5-64D227460F76}" destId="{96DB5725-9E83-41F7-8F4D-A8DC7F964E85}" srcOrd="1" destOrd="0" parTransId="{AC426EBC-6CBE-4CAD-840B-D7810892B891}" sibTransId="{38820839-95FD-4F19-87F1-0D35CD0335FA}"/>
    <dgm:cxn modelId="{21FB95E2-84EB-42CB-B726-D7C2B68A7325}" srcId="{61227725-3C5E-403C-B1D5-64D227460F76}" destId="{431C2AF0-D210-45DA-92C0-109D6A8A3B9F}" srcOrd="0" destOrd="0" parTransId="{81B8A7EA-680F-43C1-99CF-27F8F9448520}" sibTransId="{3DF6BBC0-7243-4CE7-AB44-141165579828}"/>
    <dgm:cxn modelId="{77952552-1747-4776-819B-53C03AAC3A4D}" type="presParOf" srcId="{182BAD54-20EE-42D2-B18F-C6AA9D2256D9}" destId="{2A2DCF09-754F-497C-814C-26AAAB5C5B12}" srcOrd="0" destOrd="0" presId="urn:microsoft.com/office/officeart/2018/2/layout/IconLabelList"/>
    <dgm:cxn modelId="{10A0DAC1-0145-4FF7-9D9F-1F7317A1C587}" type="presParOf" srcId="{2A2DCF09-754F-497C-814C-26AAAB5C5B12}" destId="{2C072877-0F33-4EC8-993A-D56E0F950797}" srcOrd="0" destOrd="0" presId="urn:microsoft.com/office/officeart/2018/2/layout/IconLabelList"/>
    <dgm:cxn modelId="{6462F260-6E70-49CE-B2DC-95D62819EB4E}" type="presParOf" srcId="{2A2DCF09-754F-497C-814C-26AAAB5C5B12}" destId="{3EF72F66-1445-4C0E-86C0-9CC479EBCCC0}" srcOrd="1" destOrd="0" presId="urn:microsoft.com/office/officeart/2018/2/layout/IconLabelList"/>
    <dgm:cxn modelId="{E86016A9-FC07-4431-B44F-9BDAE23C215D}" type="presParOf" srcId="{2A2DCF09-754F-497C-814C-26AAAB5C5B12}" destId="{249BB7CB-2955-4E7B-9E79-D00B241743ED}" srcOrd="2" destOrd="0" presId="urn:microsoft.com/office/officeart/2018/2/layout/IconLabelList"/>
    <dgm:cxn modelId="{FC2CB26A-FD39-4D42-9E93-B21882F8D284}" type="presParOf" srcId="{182BAD54-20EE-42D2-B18F-C6AA9D2256D9}" destId="{5B8085CE-7E6A-40D6-8891-C3EADE3DE858}" srcOrd="1" destOrd="0" presId="urn:microsoft.com/office/officeart/2018/2/layout/IconLabelList"/>
    <dgm:cxn modelId="{6D1F72BC-0A33-4A85-B03A-DFCABC3D7E6E}" type="presParOf" srcId="{182BAD54-20EE-42D2-B18F-C6AA9D2256D9}" destId="{1D978B62-F8CC-4C75-8FA3-5CCC852C40CA}" srcOrd="2" destOrd="0" presId="urn:microsoft.com/office/officeart/2018/2/layout/IconLabelList"/>
    <dgm:cxn modelId="{9359E3AF-4223-4E5E-BCF9-CA078C5F488A}" type="presParOf" srcId="{1D978B62-F8CC-4C75-8FA3-5CCC852C40CA}" destId="{D92A553F-14F8-4A39-BE67-78E61C417888}" srcOrd="0" destOrd="0" presId="urn:microsoft.com/office/officeart/2018/2/layout/IconLabelList"/>
    <dgm:cxn modelId="{24286F52-2736-44B0-BFFE-C06EBD5D9495}" type="presParOf" srcId="{1D978B62-F8CC-4C75-8FA3-5CCC852C40CA}" destId="{7C452043-2B7A-4757-9448-9EFD78D43C1D}" srcOrd="1" destOrd="0" presId="urn:microsoft.com/office/officeart/2018/2/layout/IconLabelList"/>
    <dgm:cxn modelId="{2C8AF330-B916-448D-9DFC-C34C5327C4D2}" type="presParOf" srcId="{1D978B62-F8CC-4C75-8FA3-5CCC852C40CA}" destId="{353A3EAE-B714-4BE5-9124-D8D3364635F1}"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72877-0F33-4EC8-993A-D56E0F950797}">
      <dsp:nvSpPr>
        <dsp:cNvPr id="0" name=""/>
        <dsp:cNvSpPr/>
      </dsp:nvSpPr>
      <dsp:spPr>
        <a:xfrm>
          <a:off x="616002" y="30460"/>
          <a:ext cx="766494" cy="76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BB7CB-2955-4E7B-9E79-D00B241743ED}">
      <dsp:nvSpPr>
        <dsp:cNvPr id="0" name=""/>
        <dsp:cNvSpPr/>
      </dsp:nvSpPr>
      <dsp:spPr>
        <a:xfrm>
          <a:off x="147589" y="1181615"/>
          <a:ext cx="1703320" cy="1413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Integrated Analysis</a:t>
          </a:r>
          <a:r>
            <a:rPr lang="en-US" sz="1100" kern="1200"/>
            <a:t>: This map merges per capita funding data with the 2020 election results, providing a single, powerful visual of how funding relates to political outcomes across states</a:t>
          </a:r>
        </a:p>
      </dsp:txBody>
      <dsp:txXfrm>
        <a:off x="147589" y="1181615"/>
        <a:ext cx="1703320" cy="1413223"/>
      </dsp:txXfrm>
    </dsp:sp>
    <dsp:sp modelId="{D92A553F-14F8-4A39-BE67-78E61C417888}">
      <dsp:nvSpPr>
        <dsp:cNvPr id="0" name=""/>
        <dsp:cNvSpPr/>
      </dsp:nvSpPr>
      <dsp:spPr>
        <a:xfrm>
          <a:off x="2617403" y="30460"/>
          <a:ext cx="766494" cy="76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3A3EAE-B714-4BE5-9124-D8D3364635F1}">
      <dsp:nvSpPr>
        <dsp:cNvPr id="0" name=""/>
        <dsp:cNvSpPr/>
      </dsp:nvSpPr>
      <dsp:spPr>
        <a:xfrm>
          <a:off x="2148990" y="1181615"/>
          <a:ext cx="1703320" cy="1413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Interpretation Key</a:t>
          </a:r>
          <a:r>
            <a:rPr lang="en-US" sz="1100" kern="1200"/>
            <a:t>: Dot size indicates funding magnitude, with color signifying the winning party—blue for Biden and red for Trump—offering immediate insight into the funding-political landscape.</a:t>
          </a:r>
        </a:p>
      </dsp:txBody>
      <dsp:txXfrm>
        <a:off x="2148990" y="1181615"/>
        <a:ext cx="1703320" cy="14132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98081950-cb94-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98081950-cb94-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98081950-cb94-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98081950-cb94-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072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98081951-cb94-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98081951-cb94-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31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98081951-cb94-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98081951-cb94-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98081952-cb94-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98081952-cb94-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98081952-cb94-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98081952-cb94-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7373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22722A-CEB0-8E4C-9571-40706367DC0B}"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81242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2722A-CEB0-8E4C-9571-40706367DC0B}"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76178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22722A-CEB0-8E4C-9571-40706367DC0B}"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40178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9" name="Google Shape;29;p5"/>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5"/>
          <p:cNvSpPr txBox="1">
            <a:spLocks noGrp="1"/>
          </p:cNvSpPr>
          <p:nvPr>
            <p:ph type="subTitle" idx="2"/>
          </p:nvPr>
        </p:nvSpPr>
        <p:spPr>
          <a:xfrm>
            <a:off x="386975" y="10164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Tree>
    <p:extLst>
      <p:ext uri="{BB962C8B-B14F-4D97-AF65-F5344CB8AC3E}">
        <p14:creationId xmlns:p14="http://schemas.microsoft.com/office/powerpoint/2010/main" val="371540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7" name="Google Shape;47;p9"/>
          <p:cNvSpPr txBox="1">
            <a:spLocks noGrp="1"/>
          </p:cNvSpPr>
          <p:nvPr>
            <p:ph type="subTitle" idx="1"/>
          </p:nvPr>
        </p:nvSpPr>
        <p:spPr>
          <a:xfrm>
            <a:off x="386975" y="1016400"/>
            <a:ext cx="8368200" cy="842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800"/>
              <a:buNone/>
              <a:defRPr sz="1800"/>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9"/>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 name="Google Shape;51;p9"/>
          <p:cNvSpPr txBox="1">
            <a:spLocks noGrp="1"/>
          </p:cNvSpPr>
          <p:nvPr>
            <p:ph type="body" idx="2"/>
          </p:nvPr>
        </p:nvSpPr>
        <p:spPr>
          <a:xfrm>
            <a:off x="387900" y="1790875"/>
            <a:ext cx="3999900" cy="26253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2" name="Google Shape;52;p9"/>
          <p:cNvSpPr txBox="1">
            <a:spLocks noGrp="1"/>
          </p:cNvSpPr>
          <p:nvPr>
            <p:ph type="body" idx="3"/>
          </p:nvPr>
        </p:nvSpPr>
        <p:spPr>
          <a:xfrm>
            <a:off x="4756200" y="30900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3" name="Google Shape;53;p9"/>
          <p:cNvSpPr txBox="1">
            <a:spLocks noGrp="1"/>
          </p:cNvSpPr>
          <p:nvPr>
            <p:ph type="body" idx="4"/>
          </p:nvPr>
        </p:nvSpPr>
        <p:spPr>
          <a:xfrm>
            <a:off x="4756200" y="4537825"/>
            <a:ext cx="3999900" cy="342600"/>
          </a:xfrm>
          <a:prstGeom prst="rect">
            <a:avLst/>
          </a:prstGeom>
        </p:spPr>
        <p:txBody>
          <a:bodyPr spcFirstLastPara="1" wrap="square" lIns="91425" tIns="91425" rIns="91425" bIns="91425" anchor="t" anchorCtr="0">
            <a:normAutofit/>
          </a:bodyPr>
          <a:lstStyle>
            <a:lvl1pPr marL="457200" lvl="0" indent="-298450" algn="r" rtl="0">
              <a:spcBef>
                <a:spcPts val="0"/>
              </a:spcBef>
              <a:spcAft>
                <a:spcPts val="0"/>
              </a:spcAft>
              <a:buSzPts val="1100"/>
              <a:buChar char="●"/>
              <a:defRPr sz="1100"/>
            </a:lvl1pPr>
            <a:lvl2pPr marL="914400" lvl="1" indent="-279400" algn="r" rtl="0">
              <a:spcBef>
                <a:spcPts val="0"/>
              </a:spcBef>
              <a:spcAft>
                <a:spcPts val="0"/>
              </a:spcAft>
              <a:buSzPts val="800"/>
              <a:buChar char="○"/>
              <a:defRPr sz="800"/>
            </a:lvl2pPr>
            <a:lvl3pPr marL="1371600" lvl="2" indent="-279400" algn="r" rtl="0">
              <a:spcBef>
                <a:spcPts val="0"/>
              </a:spcBef>
              <a:spcAft>
                <a:spcPts val="0"/>
              </a:spcAft>
              <a:buSzPts val="800"/>
              <a:buChar char="■"/>
              <a:defRPr sz="800"/>
            </a:lvl3pPr>
            <a:lvl4pPr marL="1828800" lvl="3" indent="-279400" algn="r" rtl="0">
              <a:spcBef>
                <a:spcPts val="0"/>
              </a:spcBef>
              <a:spcAft>
                <a:spcPts val="0"/>
              </a:spcAft>
              <a:buSzPts val="800"/>
              <a:buChar char="●"/>
              <a:defRPr sz="800"/>
            </a:lvl4pPr>
            <a:lvl5pPr marL="2286000" lvl="4" indent="-279400" algn="r" rtl="0">
              <a:spcBef>
                <a:spcPts val="0"/>
              </a:spcBef>
              <a:spcAft>
                <a:spcPts val="0"/>
              </a:spcAft>
              <a:buSzPts val="800"/>
              <a:buChar char="○"/>
              <a:defRPr sz="800"/>
            </a:lvl5pPr>
            <a:lvl6pPr marL="2743200" lvl="5" indent="-279400" algn="r" rtl="0">
              <a:spcBef>
                <a:spcPts val="0"/>
              </a:spcBef>
              <a:spcAft>
                <a:spcPts val="0"/>
              </a:spcAft>
              <a:buSzPts val="800"/>
              <a:buChar char="■"/>
              <a:defRPr sz="800"/>
            </a:lvl6pPr>
            <a:lvl7pPr marL="3200400" lvl="6" indent="-279400" algn="r" rtl="0">
              <a:spcBef>
                <a:spcPts val="0"/>
              </a:spcBef>
              <a:spcAft>
                <a:spcPts val="0"/>
              </a:spcAft>
              <a:buSzPts val="800"/>
              <a:buChar char="●"/>
              <a:defRPr sz="800"/>
            </a:lvl7pPr>
            <a:lvl8pPr marL="3657600" lvl="7" indent="-279400" algn="r" rtl="0">
              <a:spcBef>
                <a:spcPts val="0"/>
              </a:spcBef>
              <a:spcAft>
                <a:spcPts val="0"/>
              </a:spcAft>
              <a:buSzPts val="800"/>
              <a:buChar char="○"/>
              <a:defRPr sz="800"/>
            </a:lvl8pPr>
            <a:lvl9pPr marL="4114800" lvl="8" indent="-279400" algn="r" rtl="0">
              <a:spcBef>
                <a:spcPts val="0"/>
              </a:spcBef>
              <a:spcAft>
                <a:spcPts val="0"/>
              </a:spcAft>
              <a:buSzPts val="800"/>
              <a:buChar char="■"/>
              <a:defRPr sz="800"/>
            </a:lvl9pPr>
          </a:lstStyle>
          <a:p>
            <a:endParaRPr/>
          </a:p>
        </p:txBody>
      </p:sp>
    </p:spTree>
    <p:extLst>
      <p:ext uri="{BB962C8B-B14F-4D97-AF65-F5344CB8AC3E}">
        <p14:creationId xmlns:p14="http://schemas.microsoft.com/office/powerpoint/2010/main" val="339512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22722A-CEB0-8E4C-9571-40706367DC0B}"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30471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6622722A-CEB0-8E4C-9571-40706367DC0B}" type="datetimeFigureOut">
              <a:rPr lang="en-US" smtClean="0"/>
              <a:t>2/14/24</a:t>
            </a:fld>
            <a:endParaRPr lang="en-US"/>
          </a:p>
        </p:txBody>
      </p:sp>
      <p:sp>
        <p:nvSpPr>
          <p:cNvPr id="5" name="Footer Placeholder 4"/>
          <p:cNvSpPr>
            <a:spLocks noGrp="1"/>
          </p:cNvSpPr>
          <p:nvPr>
            <p:ph type="ftr" sz="quarter" idx="11"/>
          </p:nvPr>
        </p:nvSpPr>
        <p:spPr>
          <a:xfrm>
            <a:off x="1637031" y="4704588"/>
            <a:ext cx="4745736" cy="273844"/>
          </a:xfrm>
        </p:spPr>
        <p:txBody>
          <a:bodyPr/>
          <a:lstStyle/>
          <a:p>
            <a:endParaRPr lang="en-US"/>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4318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22722A-CEB0-8E4C-9571-40706367DC0B}" type="datetimeFigureOut">
              <a:rPr lang="en-US" smtClean="0"/>
              <a:t>2/14/24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37480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22722A-CEB0-8E4C-9571-40706367DC0B}" type="datetimeFigureOut">
              <a:rPr lang="en-US" smtClean="0"/>
              <a:t>2/14/24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41630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22722A-CEB0-8E4C-9571-40706367DC0B}" type="datetimeFigureOut">
              <a:rPr lang="en-US" smtClean="0"/>
              <a:t>2/14/24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83747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2722A-CEB0-8E4C-9571-40706367DC0B}" type="datetimeFigureOut">
              <a:rPr lang="en-US" smtClean="0"/>
              <a:t>2/14/24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801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622722A-CEB0-8E4C-9571-40706367DC0B}" type="datetimeFigureOut">
              <a:rPr lang="en-US" smtClean="0"/>
              <a:t>2/14/24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91365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622722A-CEB0-8E4C-9571-40706367DC0B}" type="datetimeFigureOut">
              <a:rPr lang="en-US" smtClean="0"/>
              <a:t>2/14/24</a:t>
            </a:fld>
            <a:endParaRPr lang="en-US"/>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08712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6622722A-CEB0-8E4C-9571-40706367DC0B}" type="datetimeFigureOut">
              <a:rPr lang="en-US" smtClean="0"/>
              <a:t>2/14/24</a:t>
            </a:fld>
            <a:endParaRPr lang="en-US"/>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506188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Lst>
  <p:hf sldNum="0" hdr="0" ftr="0" dt="0"/>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hyperlink" Target="https://www.archives.gov/electoral-college/2020" TargetMode="External"/><Relationship Id="rId3" Type="http://schemas.openxmlformats.org/officeDocument/2006/relationships/image" Target="../media/image2.png"/><Relationship Id="rId7" Type="http://schemas.openxmlformats.org/officeDocument/2006/relationships/hyperlink" Target="https://www.census.gov/data/tables/time-series/demo/popest/2020s-state-total.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hyperlink" Target="https://en.wikipedia.org/wiki/2020_United_States_presidential_el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grpSp>
        <p:nvGrpSpPr>
          <p:cNvPr id="98" name="Group 97">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9" name="Oval 98">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0" name="Oval 99">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9" name="Rectangle 7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oogle Shape;68;p13"/>
          <p:cNvSpPr txBox="1">
            <a:spLocks noGrp="1"/>
          </p:cNvSpPr>
          <p:nvPr>
            <p:ph type="title"/>
          </p:nvPr>
        </p:nvSpPr>
        <p:spPr>
          <a:xfrm>
            <a:off x="6117262" y="363474"/>
            <a:ext cx="2658026" cy="1207008"/>
          </a:xfrm>
          <a:prstGeom prst="rect">
            <a:avLst/>
          </a:prstGeom>
          <a:ln>
            <a:noFill/>
          </a:ln>
        </p:spPr>
        <p:txBody>
          <a:bodyPr spcFirstLastPara="1" vert="horz" lIns="91440" tIns="45720" rIns="91440" bIns="45720" rtlCol="0" anchor="ctr" anchorCtr="0">
            <a:normAutofit/>
          </a:bodyPr>
          <a:lstStyle/>
          <a:p>
            <a:pPr marL="0" lvl="0" indent="0" defTabSz="914400">
              <a:spcBef>
                <a:spcPct val="0"/>
              </a:spcBef>
              <a:spcAft>
                <a:spcPts val="0"/>
              </a:spcAft>
            </a:pPr>
            <a:r>
              <a:rPr lang="en-US" sz="2200" dirty="0"/>
              <a:t>Infrastructure Investment &amp; Jobs Act Funding Allocation</a:t>
            </a:r>
          </a:p>
        </p:txBody>
      </p:sp>
      <p:grpSp>
        <p:nvGrpSpPr>
          <p:cNvPr id="81" name="Group 8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2" name="Oval 8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9" name="Google Shape;69;p13"/>
          <p:cNvSpPr txBox="1">
            <a:spLocks/>
          </p:cNvSpPr>
          <p:nvPr/>
        </p:nvSpPr>
        <p:spPr>
          <a:xfrm>
            <a:off x="476069" y="1772127"/>
            <a:ext cx="5161132" cy="1898928"/>
          </a:xfrm>
          <a:prstGeom prst="rect">
            <a:avLst/>
          </a:prstGeom>
        </p:spPr>
        <p:txBody>
          <a:bodyPr spcFirstLastPara="1" wrap="square" lIns="91425" tIns="91425" rIns="91425" bIns="91425" anchor="t" anchorCtr="0">
            <a:noAutofit/>
          </a:bodyPr>
          <a:lstStyle/>
          <a:p>
            <a:pPr marL="278892" indent="-193675" algn="ctr" defTabSz="557784">
              <a:lnSpc>
                <a:spcPct val="250000"/>
              </a:lnSpc>
              <a:buSzPts val="1400"/>
              <a:buFontTx/>
              <a:buChar char="●"/>
            </a:pPr>
            <a:r>
              <a:rPr lang="en" sz="1098" b="1" kern="1200" dirty="0">
                <a:solidFill>
                  <a:schemeClr val="tx1"/>
                </a:solidFill>
                <a:latin typeface="+mn-lt"/>
                <a:ea typeface="+mn-ea"/>
                <a:cs typeface="+mn-cs"/>
              </a:rPr>
              <a:t>Investigation Focus</a:t>
            </a:r>
            <a:r>
              <a:rPr lang="en" sz="1098" kern="1200" dirty="0">
                <a:solidFill>
                  <a:schemeClr val="tx1"/>
                </a:solidFill>
                <a:latin typeface="+mn-lt"/>
                <a:ea typeface="+mn-ea"/>
                <a:cs typeface="+mn-cs"/>
              </a:rPr>
              <a:t>: The analysis aims to determine if funding allocation is proportionate to population across states and territories, and if </a:t>
            </a:r>
            <a:r>
              <a:rPr lang="en-US" sz="1098" kern="1200" dirty="0">
                <a:solidFill>
                  <a:schemeClr val="tx1"/>
                </a:solidFill>
                <a:latin typeface="+mn-lt"/>
                <a:ea typeface="+mn-ea"/>
                <a:cs typeface="+mn-cs"/>
              </a:rPr>
              <a:t>allocation favor the political interests of the Biden administration.</a:t>
            </a:r>
            <a:endParaRPr dirty="0"/>
          </a:p>
        </p:txBody>
      </p:sp>
      <p:sp>
        <p:nvSpPr>
          <p:cNvPr id="70" name="Google Shape;70;p13"/>
          <p:cNvSpPr txBox="1">
            <a:spLocks/>
          </p:cNvSpPr>
          <p:nvPr/>
        </p:nvSpPr>
        <p:spPr>
          <a:xfrm>
            <a:off x="475499" y="1480140"/>
            <a:ext cx="5161132" cy="519740"/>
          </a:xfrm>
          <a:prstGeom prst="rect">
            <a:avLst/>
          </a:prstGeom>
        </p:spPr>
        <p:txBody>
          <a:bodyPr spcFirstLastPara="1" wrap="square" lIns="91425" tIns="91425" rIns="91425" bIns="91425" anchor="t" anchorCtr="0">
            <a:noAutofit/>
          </a:bodyPr>
          <a:lstStyle/>
          <a:p>
            <a:pPr defTabSz="557784">
              <a:spcAft>
                <a:spcPts val="600"/>
              </a:spcAft>
            </a:pPr>
            <a:r>
              <a:rPr lang="en" sz="1098" kern="1200" dirty="0">
                <a:solidFill>
                  <a:schemeClr val="tx1"/>
                </a:solidFill>
                <a:latin typeface="+mn-lt"/>
                <a:ea typeface="+mn-ea"/>
                <a:cs typeface="+mn-cs"/>
              </a:rPr>
              <a:t>Evaluating Equity and Political Bias</a:t>
            </a:r>
            <a:endParaRPr dirty="0"/>
          </a:p>
        </p:txBody>
      </p:sp>
      <p:sp>
        <p:nvSpPr>
          <p:cNvPr id="2" name="TextBox 1">
            <a:extLst>
              <a:ext uri="{FF2B5EF4-FFF2-40B4-BE49-F238E27FC236}">
                <a16:creationId xmlns:a16="http://schemas.microsoft.com/office/drawing/2014/main" id="{5BDB8D89-766A-6621-2A38-6B871773D8E7}"/>
              </a:ext>
            </a:extLst>
          </p:cNvPr>
          <p:cNvSpPr txBox="1"/>
          <p:nvPr/>
        </p:nvSpPr>
        <p:spPr>
          <a:xfrm>
            <a:off x="6520070" y="3601941"/>
            <a:ext cx="2053118" cy="646331"/>
          </a:xfrm>
          <a:prstGeom prst="rect">
            <a:avLst/>
          </a:prstGeom>
          <a:noFill/>
        </p:spPr>
        <p:txBody>
          <a:bodyPr wrap="square" rtlCol="0">
            <a:spAutoFit/>
          </a:bodyPr>
          <a:lstStyle/>
          <a:p>
            <a:r>
              <a:rPr lang="en-US" dirty="0"/>
              <a:t>Data 608- Story 1</a:t>
            </a:r>
          </a:p>
          <a:p>
            <a:r>
              <a:rPr lang="en-US" dirty="0"/>
              <a:t>-YINA QIAO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grpSp>
        <p:nvGrpSpPr>
          <p:cNvPr id="98" name="Group 97">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9" name="Oval 98">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0" name="Oval 99">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9" name="Rectangle 7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oogle Shape;68;p13"/>
          <p:cNvSpPr txBox="1">
            <a:spLocks noGrp="1"/>
          </p:cNvSpPr>
          <p:nvPr>
            <p:ph type="title"/>
          </p:nvPr>
        </p:nvSpPr>
        <p:spPr>
          <a:xfrm>
            <a:off x="6117262" y="363474"/>
            <a:ext cx="2658026" cy="1207008"/>
          </a:xfrm>
          <a:prstGeom prst="rect">
            <a:avLst/>
          </a:prstGeom>
          <a:ln>
            <a:noFill/>
          </a:ln>
        </p:spPr>
        <p:txBody>
          <a:bodyPr spcFirstLastPara="1" vert="horz" lIns="91440" tIns="45720" rIns="91440" bIns="45720" rtlCol="0" anchor="ctr" anchorCtr="0">
            <a:normAutofit/>
          </a:bodyPr>
          <a:lstStyle/>
          <a:p>
            <a:pPr marL="0" lvl="0" indent="0" defTabSz="914400">
              <a:spcBef>
                <a:spcPct val="0"/>
              </a:spcBef>
              <a:spcAft>
                <a:spcPts val="0"/>
              </a:spcAft>
            </a:pPr>
            <a:r>
              <a:rPr lang="en-US" sz="2200" dirty="0"/>
              <a:t>Infrastructure Investment &amp; Jobs Act Funding Allocation</a:t>
            </a:r>
          </a:p>
        </p:txBody>
      </p:sp>
      <p:grpSp>
        <p:nvGrpSpPr>
          <p:cNvPr id="81" name="Group 8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2" name="Oval 8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9" name="Google Shape;69;p13"/>
          <p:cNvSpPr txBox="1">
            <a:spLocks/>
          </p:cNvSpPr>
          <p:nvPr/>
        </p:nvSpPr>
        <p:spPr>
          <a:xfrm>
            <a:off x="476069" y="1772127"/>
            <a:ext cx="5161132" cy="1898928"/>
          </a:xfrm>
          <a:prstGeom prst="rect">
            <a:avLst/>
          </a:prstGeom>
        </p:spPr>
        <p:txBody>
          <a:bodyPr spcFirstLastPara="1" wrap="square" lIns="91425" tIns="91425" rIns="91425" bIns="91425" anchor="t" anchorCtr="0">
            <a:noAutofit/>
          </a:bodyPr>
          <a:lstStyle/>
          <a:p>
            <a:pPr marL="278892" indent="-193675" algn="ctr" defTabSz="557784">
              <a:lnSpc>
                <a:spcPct val="250000"/>
              </a:lnSpc>
              <a:buSzPts val="1400"/>
              <a:buFontTx/>
              <a:buChar char="●"/>
            </a:pPr>
            <a:r>
              <a:rPr lang="en-US" sz="1100" b="1" kern="1200" dirty="0">
                <a:solidFill>
                  <a:schemeClr val="tx1"/>
                </a:solidFill>
                <a:latin typeface="+mn-lt"/>
                <a:ea typeface="+mn-ea"/>
                <a:cs typeface="+mn-cs"/>
              </a:rPr>
              <a:t>Data Utilized</a:t>
            </a:r>
            <a:r>
              <a:rPr lang="en-US" sz="1100" kern="1200" dirty="0">
                <a:solidFill>
                  <a:schemeClr val="tx1"/>
                </a:solidFill>
                <a:latin typeface="+mn-lt"/>
                <a:ea typeface="+mn-ea"/>
                <a:cs typeface="+mn-cs"/>
              </a:rPr>
              <a:t>: The analysis utilizes current funding allocation data, population estimates, and 2020 Presidential election results to provide a comprehensive view of the funding landscape</a:t>
            </a:r>
          </a:p>
        </p:txBody>
      </p:sp>
      <p:sp>
        <p:nvSpPr>
          <p:cNvPr id="70" name="Google Shape;70;p13"/>
          <p:cNvSpPr txBox="1">
            <a:spLocks/>
          </p:cNvSpPr>
          <p:nvPr/>
        </p:nvSpPr>
        <p:spPr>
          <a:xfrm>
            <a:off x="475499" y="1480140"/>
            <a:ext cx="5161132" cy="519740"/>
          </a:xfrm>
          <a:prstGeom prst="rect">
            <a:avLst/>
          </a:prstGeom>
        </p:spPr>
        <p:txBody>
          <a:bodyPr spcFirstLastPara="1" wrap="square" lIns="91425" tIns="91425" rIns="91425" bIns="91425" anchor="t" anchorCtr="0">
            <a:noAutofit/>
          </a:bodyPr>
          <a:lstStyle/>
          <a:p>
            <a:pPr defTabSz="557784">
              <a:spcAft>
                <a:spcPts val="600"/>
              </a:spcAft>
            </a:pPr>
            <a:r>
              <a:rPr lang="en" sz="1098" kern="1200">
                <a:solidFill>
                  <a:schemeClr val="tx1"/>
                </a:solidFill>
                <a:latin typeface="+mn-lt"/>
                <a:ea typeface="+mn-ea"/>
                <a:cs typeface="+mn-cs"/>
              </a:rPr>
              <a:t>Evaluating Equity and Political Bias</a:t>
            </a:r>
            <a:endParaRPr/>
          </a:p>
        </p:txBody>
      </p:sp>
      <p:sp>
        <p:nvSpPr>
          <p:cNvPr id="2" name="TextBox 1">
            <a:extLst>
              <a:ext uri="{FF2B5EF4-FFF2-40B4-BE49-F238E27FC236}">
                <a16:creationId xmlns:a16="http://schemas.microsoft.com/office/drawing/2014/main" id="{5BDB8D89-766A-6621-2A38-6B871773D8E7}"/>
              </a:ext>
            </a:extLst>
          </p:cNvPr>
          <p:cNvSpPr txBox="1"/>
          <p:nvPr/>
        </p:nvSpPr>
        <p:spPr>
          <a:xfrm>
            <a:off x="6520070" y="3601941"/>
            <a:ext cx="2053118" cy="646331"/>
          </a:xfrm>
          <a:prstGeom prst="rect">
            <a:avLst/>
          </a:prstGeom>
          <a:noFill/>
        </p:spPr>
        <p:txBody>
          <a:bodyPr wrap="square" rtlCol="0">
            <a:spAutoFit/>
          </a:bodyPr>
          <a:lstStyle/>
          <a:p>
            <a:r>
              <a:rPr lang="en-US" dirty="0"/>
              <a:t>Data 608- Story 1</a:t>
            </a:r>
          </a:p>
          <a:p>
            <a:r>
              <a:rPr lang="en-US" dirty="0"/>
              <a:t>-YINA QIAO</a:t>
            </a:r>
          </a:p>
        </p:txBody>
      </p:sp>
    </p:spTree>
    <p:extLst>
      <p:ext uri="{BB962C8B-B14F-4D97-AF65-F5344CB8AC3E}">
        <p14:creationId xmlns:p14="http://schemas.microsoft.com/office/powerpoint/2010/main" val="163128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grpSp>
        <p:nvGrpSpPr>
          <p:cNvPr id="92" name="Group 91">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3" name="Oval 92">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94" name="Oval 93">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83" name="Google Shape;83;p15"/>
          <p:cNvSpPr txBox="1">
            <a:spLocks noGrp="1"/>
          </p:cNvSpPr>
          <p:nvPr>
            <p:ph type="title"/>
          </p:nvPr>
        </p:nvSpPr>
        <p:spPr>
          <a:xfrm>
            <a:off x="6136245" y="390906"/>
            <a:ext cx="2757948"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100" dirty="0"/>
              <a:t>Per Capita Funding and Political Alignment by State (2020)</a:t>
            </a:r>
          </a:p>
        </p:txBody>
      </p:sp>
      <p:pic>
        <p:nvPicPr>
          <p:cNvPr id="87" name="Google Shape;87;p15"/>
          <p:cNvPicPr preferRelativeResize="0"/>
          <p:nvPr/>
        </p:nvPicPr>
        <p:blipFill rotWithShape="1">
          <a:blip r:embed="rId5"/>
          <a:srcRect r="11970" b="-3"/>
          <a:stretch/>
        </p:blipFill>
        <p:spPr>
          <a:xfrm>
            <a:off x="20" y="10"/>
            <a:ext cx="6126460" cy="5143490"/>
          </a:xfrm>
          <a:prstGeom prst="rect">
            <a:avLst/>
          </a:prstGeom>
          <a:noFill/>
        </p:spPr>
      </p:pic>
    </p:spTree>
    <p:extLst>
      <p:ext uri="{BB962C8B-B14F-4D97-AF65-F5344CB8AC3E}">
        <p14:creationId xmlns:p14="http://schemas.microsoft.com/office/powerpoint/2010/main" val="218322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5"/>
          <p:cNvSpPr txBox="1">
            <a:spLocks noGrp="1"/>
          </p:cNvSpPr>
          <p:nvPr>
            <p:ph type="title"/>
          </p:nvPr>
        </p:nvSpPr>
        <p:spPr>
          <a:xfrm>
            <a:off x="387900" y="610702"/>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Per Capita Funding and Political Alignment by State (2020)</a:t>
            </a:r>
            <a:endParaRPr dirty="0"/>
          </a:p>
        </p:txBody>
      </p:sp>
      <p:sp>
        <p:nvSpPr>
          <p:cNvPr id="85" name="Google Shape;85;p15"/>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pic>
        <p:nvPicPr>
          <p:cNvPr id="87" name="Google Shape;87;p15"/>
          <p:cNvPicPr preferRelativeResize="0"/>
          <p:nvPr/>
        </p:nvPicPr>
        <p:blipFill>
          <a:blip r:embed="rId3"/>
          <a:srcRect/>
          <a:stretch/>
        </p:blipFill>
        <p:spPr>
          <a:xfrm>
            <a:off x="5087442" y="1894543"/>
            <a:ext cx="3337416" cy="2669933"/>
          </a:xfrm>
          <a:prstGeom prst="rect">
            <a:avLst/>
          </a:prstGeom>
          <a:noFill/>
          <a:ln>
            <a:noFill/>
          </a:ln>
          <a:effectLst>
            <a:softEdge rad="449"/>
          </a:effectLst>
        </p:spPr>
      </p:pic>
      <p:graphicFrame>
        <p:nvGraphicFramePr>
          <p:cNvPr id="89" name="Google Shape;84;p15">
            <a:extLst>
              <a:ext uri="{FF2B5EF4-FFF2-40B4-BE49-F238E27FC236}">
                <a16:creationId xmlns:a16="http://schemas.microsoft.com/office/drawing/2014/main" id="{21CC4B23-4888-AF3A-1A96-FDDA6E936D2B}"/>
              </a:ext>
            </a:extLst>
          </p:cNvPr>
          <p:cNvGraphicFramePr/>
          <p:nvPr/>
        </p:nvGraphicFramePr>
        <p:xfrm>
          <a:off x="387900" y="1790875"/>
          <a:ext cx="3999900" cy="26253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Conclusion</a:t>
            </a:r>
            <a:endParaRPr lang="en-US" dirty="0"/>
          </a:p>
        </p:txBody>
      </p:sp>
      <p:sp>
        <p:nvSpPr>
          <p:cNvPr id="93" name="Google Shape;93;p16"/>
          <p:cNvSpPr txBox="1">
            <a:spLocks noGrp="1"/>
          </p:cNvSpPr>
          <p:nvPr>
            <p:ph type="body" idx="1"/>
          </p:nvPr>
        </p:nvSpPr>
        <p:spPr>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 b="1" dirty="0"/>
              <a:t>Equity in Allocation</a:t>
            </a:r>
            <a:r>
              <a:rPr lang="en" dirty="0"/>
              <a:t>: </a:t>
            </a:r>
            <a:r>
              <a:rPr lang="en-US" b="0" i="0" dirty="0">
                <a:effectLst/>
                <a:latin typeface="Rockwell" panose="02060603020205020403" pitchFamily="18" charset="77"/>
              </a:rPr>
              <a:t>Ideally, funding per person should be similar everywhere, but it's not. States like Alaska, Wyoming, Montana, despite their lower populations, receive high funding per capita, possibly due to their vast land areas and unique infrastructural demands.</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b="1" dirty="0"/>
              <a:t>Political Neutrality</a:t>
            </a:r>
            <a:r>
              <a:rPr lang="en" dirty="0"/>
              <a:t>: The data suggests that the allocation of funds does not systematically favor states based on their 2020 presidential election outcomes, implying a level of political neutrality in the distribution process.</a:t>
            </a:r>
          </a:p>
          <a:p>
            <a:pPr marL="139700" lvl="0" indent="0" algn="l" rtl="0">
              <a:spcBef>
                <a:spcPts val="0"/>
              </a:spcBef>
              <a:spcAft>
                <a:spcPts val="0"/>
              </a:spcAft>
              <a:buSzPts val="1400"/>
              <a:buNone/>
            </a:pPr>
            <a:endParaRPr dirty="0"/>
          </a:p>
          <a:p>
            <a:pPr marL="457200" lvl="0" indent="-317500" algn="l" rtl="0">
              <a:spcBef>
                <a:spcPts val="0"/>
              </a:spcBef>
              <a:spcAft>
                <a:spcPts val="0"/>
              </a:spcAft>
              <a:buSzPts val="1400"/>
              <a:buChar char="●"/>
            </a:pPr>
            <a:r>
              <a:rPr lang="en" b="1" dirty="0"/>
              <a:t>Final Thoughts</a:t>
            </a:r>
            <a:r>
              <a:rPr lang="en" dirty="0"/>
              <a:t>: Overall, the funding allocation appears to be influenced by a variety of factors, with no clear evidence of bias towards political interests of the Biden  administration.</a:t>
            </a:r>
            <a:endParaRPr dirty="0"/>
          </a:p>
          <a:p>
            <a:pPr marL="0" lvl="0" indent="0" algn="l" rtl="0">
              <a:spcBef>
                <a:spcPts val="1200"/>
              </a:spcBef>
              <a:spcAft>
                <a:spcPts val="1200"/>
              </a:spcAft>
              <a:buNone/>
            </a:pPr>
            <a:endParaRPr dirty="0"/>
          </a:p>
        </p:txBody>
      </p:sp>
      <p:sp>
        <p:nvSpPr>
          <p:cNvPr id="94" name="Google Shape;94;p16"/>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Equity in Infrastructure Funding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grpSp>
        <p:nvGrpSpPr>
          <p:cNvPr id="99" name="Group 98">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00" name="Oval 99">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1" name="Oval 100">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3" name="Rectangle 10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Google Shape;92;p16"/>
          <p:cNvSpPr txBox="1">
            <a:spLocks noGrp="1"/>
          </p:cNvSpPr>
          <p:nvPr>
            <p:ph type="title"/>
          </p:nvPr>
        </p:nvSpPr>
        <p:spPr>
          <a:xfrm>
            <a:off x="6117262" y="363474"/>
            <a:ext cx="2658026" cy="1207008"/>
          </a:xfrm>
          <a:prstGeom prst="rect">
            <a:avLst/>
          </a:prstGeom>
          <a:ln>
            <a:noFill/>
          </a:ln>
        </p:spPr>
        <p:txBody>
          <a:bodyPr spcFirstLastPara="1" vert="horz" lIns="91440" tIns="45720" rIns="91440" bIns="45720" rtlCol="0" anchor="ctr" anchorCtr="0">
            <a:normAutofit/>
          </a:bodyPr>
          <a:lstStyle/>
          <a:p>
            <a:pPr marL="0" lvl="0" indent="0" defTabSz="914400">
              <a:spcBef>
                <a:spcPct val="0"/>
              </a:spcBef>
              <a:spcAft>
                <a:spcPts val="0"/>
              </a:spcAft>
            </a:pPr>
            <a:r>
              <a:rPr lang="en-US" sz="2400" dirty="0"/>
              <a:t>reference</a:t>
            </a:r>
          </a:p>
        </p:txBody>
      </p:sp>
      <p:grpSp>
        <p:nvGrpSpPr>
          <p:cNvPr id="105" name="Group 10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06" name="Oval 10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7" name="Oval 10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3" name="Google Shape;93;p16"/>
          <p:cNvSpPr txBox="1">
            <a:spLocks/>
          </p:cNvSpPr>
          <p:nvPr/>
        </p:nvSpPr>
        <p:spPr>
          <a:xfrm>
            <a:off x="475499" y="1832787"/>
            <a:ext cx="5161702" cy="1899138"/>
          </a:xfrm>
          <a:prstGeom prst="rect">
            <a:avLst/>
          </a:prstGeom>
        </p:spPr>
        <p:txBody>
          <a:bodyPr spcFirstLastPara="1" wrap="square" lIns="91425" tIns="91425" rIns="91425" bIns="91425" anchor="t" anchorCtr="0">
            <a:noAutofit/>
          </a:bodyPr>
          <a:lstStyle/>
          <a:p>
            <a:pPr defTabSz="557784"/>
            <a:r>
              <a:rPr lang="en-US" sz="1098" kern="1200" dirty="0">
                <a:solidFill>
                  <a:schemeClr val="tx1"/>
                </a:solidFill>
                <a:latin typeface="Rockwell" panose="02060603020205020403" pitchFamily="18" charset="77"/>
                <a:hlinkClick r:id="rId7"/>
              </a:rPr>
              <a:t>https://www.census.gov/data/tables/time-series/demo/popest/2020s-state-total.html</a:t>
            </a:r>
            <a:endParaRPr lang="en-US" sz="1098" kern="1200" dirty="0">
              <a:solidFill>
                <a:schemeClr val="tx1"/>
              </a:solidFill>
              <a:latin typeface="Rockwell" panose="02060603020205020403" pitchFamily="18" charset="77"/>
            </a:endParaRPr>
          </a:p>
          <a:p>
            <a:pPr defTabSz="557784"/>
            <a:r>
              <a:rPr lang="en-US" sz="1098" kern="1200" dirty="0">
                <a:solidFill>
                  <a:schemeClr val="tx1"/>
                </a:solidFill>
                <a:latin typeface="Rockwell" panose="02060603020205020403" pitchFamily="18" charset="77"/>
                <a:hlinkClick r:id="rId8"/>
              </a:rPr>
              <a:t>https://www.archives.gov/electoral-college/2020</a:t>
            </a:r>
            <a:endParaRPr lang="en-US" sz="1098" kern="1200" dirty="0">
              <a:solidFill>
                <a:schemeClr val="tx1"/>
              </a:solidFill>
              <a:latin typeface="Rockwell" panose="02060603020205020403" pitchFamily="18" charset="77"/>
            </a:endParaRPr>
          </a:p>
          <a:p>
            <a:pPr defTabSz="557784"/>
            <a:r>
              <a:rPr lang="en-US" sz="1098" kern="1200" dirty="0">
                <a:solidFill>
                  <a:schemeClr val="tx1"/>
                </a:solidFill>
                <a:latin typeface="Rockwell" panose="02060603020205020403" pitchFamily="18" charset="77"/>
                <a:hlinkClick r:id="rId9"/>
              </a:rPr>
              <a:t>https://en.wikipedia.org/wiki/2020_United_States_presidential_election</a:t>
            </a:r>
            <a:endParaRPr lang="en-US" sz="1098" kern="1200" dirty="0">
              <a:solidFill>
                <a:schemeClr val="tx1"/>
              </a:solidFill>
              <a:latin typeface="Rockwell" panose="02060603020205020403" pitchFamily="18" charset="77"/>
            </a:endParaRPr>
          </a:p>
          <a:p>
            <a:pPr marL="85217" defTabSz="557784"/>
            <a:endParaRPr sz="1098" kern="1200" dirty="0">
              <a:solidFill>
                <a:schemeClr val="tx1"/>
              </a:solidFill>
              <a:latin typeface="+mn-lt"/>
              <a:ea typeface="+mn-ea"/>
              <a:cs typeface="+mn-cs"/>
            </a:endParaRPr>
          </a:p>
          <a:p>
            <a:pPr marL="0" lvl="0" indent="0" algn="l" rtl="0">
              <a:spcBef>
                <a:spcPts val="1200"/>
              </a:spcBef>
              <a:spcAft>
                <a:spcPts val="1200"/>
              </a:spcAft>
              <a:buNone/>
            </a:pPr>
            <a:endParaRPr dirty="0"/>
          </a:p>
        </p:txBody>
      </p:sp>
      <p:sp>
        <p:nvSpPr>
          <p:cNvPr id="94" name="Google Shape;94;p16"/>
          <p:cNvSpPr txBox="1">
            <a:spLocks/>
          </p:cNvSpPr>
          <p:nvPr/>
        </p:nvSpPr>
        <p:spPr>
          <a:xfrm>
            <a:off x="475499" y="1419269"/>
            <a:ext cx="5161702" cy="519797"/>
          </a:xfrm>
          <a:prstGeom prst="rect">
            <a:avLst/>
          </a:prstGeom>
        </p:spPr>
        <p:txBody>
          <a:bodyPr spcFirstLastPara="1" wrap="square" lIns="91425" tIns="91425" rIns="91425" bIns="91425" anchor="t" anchorCtr="0">
            <a:noAutofit/>
          </a:bodyPr>
          <a:lstStyle/>
          <a:p>
            <a:pPr defTabSz="557784">
              <a:spcAft>
                <a:spcPts val="600"/>
              </a:spcAft>
            </a:pPr>
            <a:r>
              <a:rPr lang="en" sz="1098" kern="1200" dirty="0">
                <a:solidFill>
                  <a:schemeClr val="tx1"/>
                </a:solidFill>
                <a:latin typeface="+mn-lt"/>
                <a:ea typeface="+mn-ea"/>
                <a:cs typeface="+mn-cs"/>
              </a:rPr>
              <a:t>Equity in Infrastructure Funding</a:t>
            </a:r>
            <a:endParaRPr dirty="0"/>
          </a:p>
        </p:txBody>
      </p:sp>
    </p:spTree>
    <p:extLst>
      <p:ext uri="{BB962C8B-B14F-4D97-AF65-F5344CB8AC3E}">
        <p14:creationId xmlns:p14="http://schemas.microsoft.com/office/powerpoint/2010/main" val="717860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6</TotalTime>
  <Words>361</Words>
  <Application>Microsoft Macintosh PowerPoint</Application>
  <PresentationFormat>On-screen Show (16:9)</PresentationFormat>
  <Paragraphs>27</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Wingdings</vt:lpstr>
      <vt:lpstr>Rockwell Extra Bold</vt:lpstr>
      <vt:lpstr>Rockwell</vt:lpstr>
      <vt:lpstr>Rockwell Condensed</vt:lpstr>
      <vt:lpstr>Arial</vt:lpstr>
      <vt:lpstr>Wood Type</vt:lpstr>
      <vt:lpstr>Infrastructure Investment &amp; Jobs Act Funding Allocation</vt:lpstr>
      <vt:lpstr>Infrastructure Investment &amp; Jobs Act Funding Allocation</vt:lpstr>
      <vt:lpstr>Per Capita Funding and Political Alignment by State (2020)</vt:lpstr>
      <vt:lpstr>Per Capita Funding and Political Alignment by State (2020)</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Investment &amp; Jobs Act Funding Allocation</dc:title>
  <cp:lastModifiedBy>YINA.QIAO@baruchmail.cuny.edu</cp:lastModifiedBy>
  <cp:revision>3</cp:revision>
  <dcterms:modified xsi:type="dcterms:W3CDTF">2024-02-15T00:41:48Z</dcterms:modified>
</cp:coreProperties>
</file>