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6" r:id="rId1"/>
  </p:sldMasterIdLst>
  <p:notesMasterIdLst>
    <p:notesMasterId r:id="rId6"/>
  </p:notesMasterIdLst>
  <p:sldIdLst>
    <p:sldId id="268" r:id="rId2"/>
    <p:sldId id="263" r:id="rId3"/>
    <p:sldId id="269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1"/>
    <p:restoredTop sz="94694"/>
  </p:normalViewPr>
  <p:slideViewPr>
    <p:cSldViewPr snapToGrid="0">
      <p:cViewPr varScale="1">
        <p:scale>
          <a:sx n="141" d="100"/>
          <a:sy n="141" d="100"/>
        </p:scale>
        <p:origin x="192" y="5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EEB62B-F051-4972-91FF-A9075E1E7AB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35BC08-8745-4EFA-85FD-32A270AACA60}">
      <dgm:prSet/>
      <dgm:spPr/>
      <dgm:t>
        <a:bodyPr/>
        <a:lstStyle/>
        <a:p>
          <a:r>
            <a:rPr lang="en-US" b="1" dirty="0"/>
            <a:t>Study Purpose</a:t>
          </a:r>
          <a:r>
            <a:rPr lang="en-US" dirty="0"/>
            <a:t>: Investigates the impact of firearm control laws on mortality rates due to gun violence across various states.</a:t>
          </a:r>
        </a:p>
      </dgm:t>
    </dgm:pt>
    <dgm:pt modelId="{77D81084-1E38-4B4B-BC3D-1659013F0A7A}" type="parTrans" cxnId="{00F13231-A399-4F1C-AEBE-F7C27A7E82AE}">
      <dgm:prSet/>
      <dgm:spPr/>
      <dgm:t>
        <a:bodyPr/>
        <a:lstStyle/>
        <a:p>
          <a:endParaRPr lang="en-US"/>
        </a:p>
      </dgm:t>
    </dgm:pt>
    <dgm:pt modelId="{57870C44-32AB-4533-9C00-09B53FEEA307}" type="sibTrans" cxnId="{00F13231-A399-4F1C-AEBE-F7C27A7E82AE}">
      <dgm:prSet/>
      <dgm:spPr/>
      <dgm:t>
        <a:bodyPr/>
        <a:lstStyle/>
        <a:p>
          <a:endParaRPr lang="en-US"/>
        </a:p>
      </dgm:t>
    </dgm:pt>
    <dgm:pt modelId="{F18AD836-EA44-4D1E-92D7-3935D97D2030}">
      <dgm:prSet/>
      <dgm:spPr/>
      <dgm:t>
        <a:bodyPr/>
        <a:lstStyle/>
        <a:p>
          <a:r>
            <a:rPr lang="en-US" b="1" dirty="0"/>
            <a:t>Key Question</a:t>
          </a:r>
          <a:r>
            <a:rPr lang="en-US"/>
            <a:t>: Do </a:t>
          </a:r>
          <a:r>
            <a:rPr lang="en-US" dirty="0"/>
            <a:t>stricter  firearm control laws help reduce firearm  mortality? </a:t>
          </a:r>
        </a:p>
      </dgm:t>
    </dgm:pt>
    <dgm:pt modelId="{FA32D6E9-2465-4378-81D6-3F32D2CD7061}" type="parTrans" cxnId="{0C07C6F8-07A4-4204-BF21-2E85B9AC19A4}">
      <dgm:prSet/>
      <dgm:spPr/>
      <dgm:t>
        <a:bodyPr/>
        <a:lstStyle/>
        <a:p>
          <a:endParaRPr lang="en-US"/>
        </a:p>
      </dgm:t>
    </dgm:pt>
    <dgm:pt modelId="{B87BAAF2-2F41-4338-BB4C-557DB7BEEBCF}" type="sibTrans" cxnId="{0C07C6F8-07A4-4204-BF21-2E85B9AC19A4}">
      <dgm:prSet/>
      <dgm:spPr/>
      <dgm:t>
        <a:bodyPr/>
        <a:lstStyle/>
        <a:p>
          <a:endParaRPr lang="en-US"/>
        </a:p>
      </dgm:t>
    </dgm:pt>
    <dgm:pt modelId="{C76C0C68-6208-4C31-B765-43CAF771673D}">
      <dgm:prSet/>
      <dgm:spPr/>
      <dgm:t>
        <a:bodyPr/>
        <a:lstStyle/>
        <a:p>
          <a:r>
            <a:rPr lang="en-US" b="1" dirty="0"/>
            <a:t>Methodology Overview</a:t>
          </a:r>
          <a:r>
            <a:rPr lang="en-US" dirty="0"/>
            <a:t>: Analyzes CDC API data to explore the relationship between gun law stringency and gun deaths.</a:t>
          </a:r>
        </a:p>
      </dgm:t>
    </dgm:pt>
    <dgm:pt modelId="{B7A4BFC5-5C83-4956-91A3-687F903ECBFF}" type="parTrans" cxnId="{95F199E6-39F9-4E2C-A2E2-E505F0DE247F}">
      <dgm:prSet/>
      <dgm:spPr/>
      <dgm:t>
        <a:bodyPr/>
        <a:lstStyle/>
        <a:p>
          <a:endParaRPr lang="en-US"/>
        </a:p>
      </dgm:t>
    </dgm:pt>
    <dgm:pt modelId="{EA9299D9-C91A-4DC9-A981-AF795BD3821D}" type="sibTrans" cxnId="{95F199E6-39F9-4E2C-A2E2-E505F0DE247F}">
      <dgm:prSet/>
      <dgm:spPr/>
      <dgm:t>
        <a:bodyPr/>
        <a:lstStyle/>
        <a:p>
          <a:endParaRPr lang="en-US"/>
        </a:p>
      </dgm:t>
    </dgm:pt>
    <dgm:pt modelId="{FBB12DF7-A2DC-094D-8D90-1D145AB0C887}" type="pres">
      <dgm:prSet presAssocID="{31EEB62B-F051-4972-91FF-A9075E1E7AB6}" presName="outerComposite" presStyleCnt="0">
        <dgm:presLayoutVars>
          <dgm:chMax val="5"/>
          <dgm:dir/>
          <dgm:resizeHandles val="exact"/>
        </dgm:presLayoutVars>
      </dgm:prSet>
      <dgm:spPr/>
    </dgm:pt>
    <dgm:pt modelId="{3F9FEAC3-0E28-A548-A4DD-D0795937EFA3}" type="pres">
      <dgm:prSet presAssocID="{31EEB62B-F051-4972-91FF-A9075E1E7AB6}" presName="dummyMaxCanvas" presStyleCnt="0">
        <dgm:presLayoutVars/>
      </dgm:prSet>
      <dgm:spPr/>
    </dgm:pt>
    <dgm:pt modelId="{D0E98C95-7371-AF4C-B379-B680468B94ED}" type="pres">
      <dgm:prSet presAssocID="{31EEB62B-F051-4972-91FF-A9075E1E7AB6}" presName="ThreeNodes_1" presStyleLbl="node1" presStyleIdx="0" presStyleCnt="3">
        <dgm:presLayoutVars>
          <dgm:bulletEnabled val="1"/>
        </dgm:presLayoutVars>
      </dgm:prSet>
      <dgm:spPr/>
    </dgm:pt>
    <dgm:pt modelId="{9B6B3091-BF55-AF4F-B37F-41552D055CA2}" type="pres">
      <dgm:prSet presAssocID="{31EEB62B-F051-4972-91FF-A9075E1E7AB6}" presName="ThreeNodes_2" presStyleLbl="node1" presStyleIdx="1" presStyleCnt="3">
        <dgm:presLayoutVars>
          <dgm:bulletEnabled val="1"/>
        </dgm:presLayoutVars>
      </dgm:prSet>
      <dgm:spPr/>
    </dgm:pt>
    <dgm:pt modelId="{E55E92CD-7832-3148-8231-E9D0ABCF6D32}" type="pres">
      <dgm:prSet presAssocID="{31EEB62B-F051-4972-91FF-A9075E1E7AB6}" presName="ThreeNodes_3" presStyleLbl="node1" presStyleIdx="2" presStyleCnt="3">
        <dgm:presLayoutVars>
          <dgm:bulletEnabled val="1"/>
        </dgm:presLayoutVars>
      </dgm:prSet>
      <dgm:spPr/>
    </dgm:pt>
    <dgm:pt modelId="{4B7AE528-9BFB-2F4E-AC55-6124CC92DF3E}" type="pres">
      <dgm:prSet presAssocID="{31EEB62B-F051-4972-91FF-A9075E1E7AB6}" presName="ThreeConn_1-2" presStyleLbl="fgAccFollowNode1" presStyleIdx="0" presStyleCnt="2">
        <dgm:presLayoutVars>
          <dgm:bulletEnabled val="1"/>
        </dgm:presLayoutVars>
      </dgm:prSet>
      <dgm:spPr/>
    </dgm:pt>
    <dgm:pt modelId="{78F3D107-56EB-0F43-AD09-C726A7E57061}" type="pres">
      <dgm:prSet presAssocID="{31EEB62B-F051-4972-91FF-A9075E1E7AB6}" presName="ThreeConn_2-3" presStyleLbl="fgAccFollowNode1" presStyleIdx="1" presStyleCnt="2">
        <dgm:presLayoutVars>
          <dgm:bulletEnabled val="1"/>
        </dgm:presLayoutVars>
      </dgm:prSet>
      <dgm:spPr/>
    </dgm:pt>
    <dgm:pt modelId="{8D7F6BE0-8F4B-BB40-9107-120081BD5166}" type="pres">
      <dgm:prSet presAssocID="{31EEB62B-F051-4972-91FF-A9075E1E7AB6}" presName="ThreeNodes_1_text" presStyleLbl="node1" presStyleIdx="2" presStyleCnt="3">
        <dgm:presLayoutVars>
          <dgm:bulletEnabled val="1"/>
        </dgm:presLayoutVars>
      </dgm:prSet>
      <dgm:spPr/>
    </dgm:pt>
    <dgm:pt modelId="{11A20122-458A-3A47-B8E7-48695F4E2B20}" type="pres">
      <dgm:prSet presAssocID="{31EEB62B-F051-4972-91FF-A9075E1E7AB6}" presName="ThreeNodes_2_text" presStyleLbl="node1" presStyleIdx="2" presStyleCnt="3">
        <dgm:presLayoutVars>
          <dgm:bulletEnabled val="1"/>
        </dgm:presLayoutVars>
      </dgm:prSet>
      <dgm:spPr/>
    </dgm:pt>
    <dgm:pt modelId="{353218C9-087F-8141-AE23-D4035332209D}" type="pres">
      <dgm:prSet presAssocID="{31EEB62B-F051-4972-91FF-A9075E1E7AB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D803A12-C264-A947-9654-206E04C6FC74}" type="presOf" srcId="{C76C0C68-6208-4C31-B765-43CAF771673D}" destId="{353218C9-087F-8141-AE23-D4035332209D}" srcOrd="1" destOrd="0" presId="urn:microsoft.com/office/officeart/2005/8/layout/vProcess5"/>
    <dgm:cxn modelId="{00F13231-A399-4F1C-AEBE-F7C27A7E82AE}" srcId="{31EEB62B-F051-4972-91FF-A9075E1E7AB6}" destId="{D335BC08-8745-4EFA-85FD-32A270AACA60}" srcOrd="0" destOrd="0" parTransId="{77D81084-1E38-4B4B-BC3D-1659013F0A7A}" sibTransId="{57870C44-32AB-4533-9C00-09B53FEEA307}"/>
    <dgm:cxn modelId="{032D1A35-E7E1-2642-9C73-00872B33256D}" type="presOf" srcId="{D335BC08-8745-4EFA-85FD-32A270AACA60}" destId="{D0E98C95-7371-AF4C-B379-B680468B94ED}" srcOrd="0" destOrd="0" presId="urn:microsoft.com/office/officeart/2005/8/layout/vProcess5"/>
    <dgm:cxn modelId="{0F386744-94C5-9445-82F7-D58320ABA34C}" type="presOf" srcId="{F18AD836-EA44-4D1E-92D7-3935D97D2030}" destId="{11A20122-458A-3A47-B8E7-48695F4E2B20}" srcOrd="1" destOrd="0" presId="urn:microsoft.com/office/officeart/2005/8/layout/vProcess5"/>
    <dgm:cxn modelId="{BCADBF71-7911-B540-AA9A-FB3DF7DB165E}" type="presOf" srcId="{31EEB62B-F051-4972-91FF-A9075E1E7AB6}" destId="{FBB12DF7-A2DC-094D-8D90-1D145AB0C887}" srcOrd="0" destOrd="0" presId="urn:microsoft.com/office/officeart/2005/8/layout/vProcess5"/>
    <dgm:cxn modelId="{523D3B74-D8C1-164F-9619-315795035A78}" type="presOf" srcId="{B87BAAF2-2F41-4338-BB4C-557DB7BEEBCF}" destId="{78F3D107-56EB-0F43-AD09-C726A7E57061}" srcOrd="0" destOrd="0" presId="urn:microsoft.com/office/officeart/2005/8/layout/vProcess5"/>
    <dgm:cxn modelId="{57C635B3-136F-504E-BB4E-99137D79F32C}" type="presOf" srcId="{57870C44-32AB-4533-9C00-09B53FEEA307}" destId="{4B7AE528-9BFB-2F4E-AC55-6124CC92DF3E}" srcOrd="0" destOrd="0" presId="urn:microsoft.com/office/officeart/2005/8/layout/vProcess5"/>
    <dgm:cxn modelId="{1731EBB3-C1DB-364F-86A6-9C02DCF5E9F8}" type="presOf" srcId="{C76C0C68-6208-4C31-B765-43CAF771673D}" destId="{E55E92CD-7832-3148-8231-E9D0ABCF6D32}" srcOrd="0" destOrd="0" presId="urn:microsoft.com/office/officeart/2005/8/layout/vProcess5"/>
    <dgm:cxn modelId="{127CF3C5-78D4-564C-A311-01CB5FA2A251}" type="presOf" srcId="{F18AD836-EA44-4D1E-92D7-3935D97D2030}" destId="{9B6B3091-BF55-AF4F-B37F-41552D055CA2}" srcOrd="0" destOrd="0" presId="urn:microsoft.com/office/officeart/2005/8/layout/vProcess5"/>
    <dgm:cxn modelId="{95F199E6-39F9-4E2C-A2E2-E505F0DE247F}" srcId="{31EEB62B-F051-4972-91FF-A9075E1E7AB6}" destId="{C76C0C68-6208-4C31-B765-43CAF771673D}" srcOrd="2" destOrd="0" parTransId="{B7A4BFC5-5C83-4956-91A3-687F903ECBFF}" sibTransId="{EA9299D9-C91A-4DC9-A981-AF795BD3821D}"/>
    <dgm:cxn modelId="{0C07C6F8-07A4-4204-BF21-2E85B9AC19A4}" srcId="{31EEB62B-F051-4972-91FF-A9075E1E7AB6}" destId="{F18AD836-EA44-4D1E-92D7-3935D97D2030}" srcOrd="1" destOrd="0" parTransId="{FA32D6E9-2465-4378-81D6-3F32D2CD7061}" sibTransId="{B87BAAF2-2F41-4338-BB4C-557DB7BEEBCF}"/>
    <dgm:cxn modelId="{D5E19BFE-E8E6-6347-8A9B-376F8C3D8253}" type="presOf" srcId="{D335BC08-8745-4EFA-85FD-32A270AACA60}" destId="{8D7F6BE0-8F4B-BB40-9107-120081BD5166}" srcOrd="1" destOrd="0" presId="urn:microsoft.com/office/officeart/2005/8/layout/vProcess5"/>
    <dgm:cxn modelId="{4EC0A7DA-342F-E743-A157-491EDDA5D081}" type="presParOf" srcId="{FBB12DF7-A2DC-094D-8D90-1D145AB0C887}" destId="{3F9FEAC3-0E28-A548-A4DD-D0795937EFA3}" srcOrd="0" destOrd="0" presId="urn:microsoft.com/office/officeart/2005/8/layout/vProcess5"/>
    <dgm:cxn modelId="{6D68529C-40B9-2442-BF61-813CF059F395}" type="presParOf" srcId="{FBB12DF7-A2DC-094D-8D90-1D145AB0C887}" destId="{D0E98C95-7371-AF4C-B379-B680468B94ED}" srcOrd="1" destOrd="0" presId="urn:microsoft.com/office/officeart/2005/8/layout/vProcess5"/>
    <dgm:cxn modelId="{0874F0E4-9C3F-BE42-85A2-5C808A854775}" type="presParOf" srcId="{FBB12DF7-A2DC-094D-8D90-1D145AB0C887}" destId="{9B6B3091-BF55-AF4F-B37F-41552D055CA2}" srcOrd="2" destOrd="0" presId="urn:microsoft.com/office/officeart/2005/8/layout/vProcess5"/>
    <dgm:cxn modelId="{185305D9-67B9-4B47-B2F1-8271F7E6C58C}" type="presParOf" srcId="{FBB12DF7-A2DC-094D-8D90-1D145AB0C887}" destId="{E55E92CD-7832-3148-8231-E9D0ABCF6D32}" srcOrd="3" destOrd="0" presId="urn:microsoft.com/office/officeart/2005/8/layout/vProcess5"/>
    <dgm:cxn modelId="{16FA64BD-21B4-0E46-A412-B75D6F9299B7}" type="presParOf" srcId="{FBB12DF7-A2DC-094D-8D90-1D145AB0C887}" destId="{4B7AE528-9BFB-2F4E-AC55-6124CC92DF3E}" srcOrd="4" destOrd="0" presId="urn:microsoft.com/office/officeart/2005/8/layout/vProcess5"/>
    <dgm:cxn modelId="{282D7A4D-6675-594B-A81A-5FC3E471A443}" type="presParOf" srcId="{FBB12DF7-A2DC-094D-8D90-1D145AB0C887}" destId="{78F3D107-56EB-0F43-AD09-C726A7E57061}" srcOrd="5" destOrd="0" presId="urn:microsoft.com/office/officeart/2005/8/layout/vProcess5"/>
    <dgm:cxn modelId="{725AE807-8E9E-6741-AF87-D5C5E0C50863}" type="presParOf" srcId="{FBB12DF7-A2DC-094D-8D90-1D145AB0C887}" destId="{8D7F6BE0-8F4B-BB40-9107-120081BD5166}" srcOrd="6" destOrd="0" presId="urn:microsoft.com/office/officeart/2005/8/layout/vProcess5"/>
    <dgm:cxn modelId="{407E5203-BE90-A34D-A4A9-CD2BB0068283}" type="presParOf" srcId="{FBB12DF7-A2DC-094D-8D90-1D145AB0C887}" destId="{11A20122-458A-3A47-B8E7-48695F4E2B20}" srcOrd="7" destOrd="0" presId="urn:microsoft.com/office/officeart/2005/8/layout/vProcess5"/>
    <dgm:cxn modelId="{20DD86E9-58E6-6A4D-BF3E-482EF606AB9D}" type="presParOf" srcId="{FBB12DF7-A2DC-094D-8D90-1D145AB0C887}" destId="{353218C9-087F-8141-AE23-D4035332209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8DBC16-AE77-E941-8232-3085B1ED770B}" type="doc">
      <dgm:prSet loTypeId="urn:microsoft.com/office/officeart/2005/8/layout/arrow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6AB68F-24F7-CC41-AEE9-BF6B3C7B02A2}">
      <dgm:prSet phldrT="[Text]"/>
      <dgm:spPr/>
      <dgm:t>
        <a:bodyPr/>
        <a:lstStyle/>
        <a:p>
          <a:r>
            <a:rPr lang="en-US" dirty="0"/>
            <a:t>Gun law</a:t>
          </a:r>
        </a:p>
      </dgm:t>
    </dgm:pt>
    <dgm:pt modelId="{B8C13851-C226-3440-8194-6BAD04770D31}" type="parTrans" cxnId="{27EA3B06-596F-7149-B412-7BB8C0A8077A}">
      <dgm:prSet/>
      <dgm:spPr/>
      <dgm:t>
        <a:bodyPr/>
        <a:lstStyle/>
        <a:p>
          <a:endParaRPr lang="en-US"/>
        </a:p>
      </dgm:t>
    </dgm:pt>
    <dgm:pt modelId="{52EEBA26-94E3-1940-8BD9-5843889C6069}" type="sibTrans" cxnId="{27EA3B06-596F-7149-B412-7BB8C0A8077A}">
      <dgm:prSet/>
      <dgm:spPr/>
      <dgm:t>
        <a:bodyPr/>
        <a:lstStyle/>
        <a:p>
          <a:endParaRPr lang="en-US"/>
        </a:p>
      </dgm:t>
    </dgm:pt>
    <dgm:pt modelId="{56FC1B6A-E8A7-F94B-BD77-FA2D774770C1}">
      <dgm:prSet phldrT="[Text]"/>
      <dgm:spPr/>
      <dgm:t>
        <a:bodyPr/>
        <a:lstStyle/>
        <a:p>
          <a:r>
            <a:rPr lang="en-US" dirty="0"/>
            <a:t>Gun Death</a:t>
          </a:r>
        </a:p>
      </dgm:t>
    </dgm:pt>
    <dgm:pt modelId="{558FCED7-BAF8-F642-8A74-17F9A09D2051}" type="parTrans" cxnId="{70F4F4A6-79B8-4747-A373-598FC8CC4AD3}">
      <dgm:prSet/>
      <dgm:spPr/>
      <dgm:t>
        <a:bodyPr/>
        <a:lstStyle/>
        <a:p>
          <a:endParaRPr lang="en-US"/>
        </a:p>
      </dgm:t>
    </dgm:pt>
    <dgm:pt modelId="{B439B5AC-EEBB-EB4F-980D-3E4A778143A4}" type="sibTrans" cxnId="{70F4F4A6-79B8-4747-A373-598FC8CC4AD3}">
      <dgm:prSet/>
      <dgm:spPr/>
      <dgm:t>
        <a:bodyPr/>
        <a:lstStyle/>
        <a:p>
          <a:endParaRPr lang="en-US"/>
        </a:p>
      </dgm:t>
    </dgm:pt>
    <dgm:pt modelId="{44B344C9-1E96-CD44-9209-3462DB98FCCC}" type="pres">
      <dgm:prSet presAssocID="{848DBC16-AE77-E941-8232-3085B1ED770B}" presName="compositeShape" presStyleCnt="0">
        <dgm:presLayoutVars>
          <dgm:chMax val="2"/>
          <dgm:dir/>
          <dgm:resizeHandles val="exact"/>
        </dgm:presLayoutVars>
      </dgm:prSet>
      <dgm:spPr/>
    </dgm:pt>
    <dgm:pt modelId="{8D846E30-4D19-9E47-A20D-D0F30863B83E}" type="pres">
      <dgm:prSet presAssocID="{A66AB68F-24F7-CC41-AEE9-BF6B3C7B02A2}" presName="upArrow" presStyleLbl="node1" presStyleIdx="0" presStyleCnt="2"/>
      <dgm:spPr/>
    </dgm:pt>
    <dgm:pt modelId="{4656B850-DCD9-6445-8FAD-773FF7C34F57}" type="pres">
      <dgm:prSet presAssocID="{A66AB68F-24F7-CC41-AEE9-BF6B3C7B02A2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EC3E7080-CD77-9B4F-998F-706EEB999B1D}" type="pres">
      <dgm:prSet presAssocID="{56FC1B6A-E8A7-F94B-BD77-FA2D774770C1}" presName="downArrow" presStyleLbl="node1" presStyleIdx="1" presStyleCnt="2"/>
      <dgm:spPr/>
    </dgm:pt>
    <dgm:pt modelId="{B1170872-48FA-4246-89D8-7D9413A16635}" type="pres">
      <dgm:prSet presAssocID="{56FC1B6A-E8A7-F94B-BD77-FA2D774770C1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27EA3B06-596F-7149-B412-7BB8C0A8077A}" srcId="{848DBC16-AE77-E941-8232-3085B1ED770B}" destId="{A66AB68F-24F7-CC41-AEE9-BF6B3C7B02A2}" srcOrd="0" destOrd="0" parTransId="{B8C13851-C226-3440-8194-6BAD04770D31}" sibTransId="{52EEBA26-94E3-1940-8BD9-5843889C6069}"/>
    <dgm:cxn modelId="{70781059-B00E-3C4C-9128-F6E61B713331}" type="presOf" srcId="{848DBC16-AE77-E941-8232-3085B1ED770B}" destId="{44B344C9-1E96-CD44-9209-3462DB98FCCC}" srcOrd="0" destOrd="0" presId="urn:microsoft.com/office/officeart/2005/8/layout/arrow4"/>
    <dgm:cxn modelId="{B13FD18C-B7B4-7545-A43E-115C56797100}" type="presOf" srcId="{A66AB68F-24F7-CC41-AEE9-BF6B3C7B02A2}" destId="{4656B850-DCD9-6445-8FAD-773FF7C34F57}" srcOrd="0" destOrd="0" presId="urn:microsoft.com/office/officeart/2005/8/layout/arrow4"/>
    <dgm:cxn modelId="{70F4F4A6-79B8-4747-A373-598FC8CC4AD3}" srcId="{848DBC16-AE77-E941-8232-3085B1ED770B}" destId="{56FC1B6A-E8A7-F94B-BD77-FA2D774770C1}" srcOrd="1" destOrd="0" parTransId="{558FCED7-BAF8-F642-8A74-17F9A09D2051}" sibTransId="{B439B5AC-EEBB-EB4F-980D-3E4A778143A4}"/>
    <dgm:cxn modelId="{D549A5F6-E122-4E4A-BF27-3C46AF0FCE6A}" type="presOf" srcId="{56FC1B6A-E8A7-F94B-BD77-FA2D774770C1}" destId="{B1170872-48FA-4246-89D8-7D9413A16635}" srcOrd="0" destOrd="0" presId="urn:microsoft.com/office/officeart/2005/8/layout/arrow4"/>
    <dgm:cxn modelId="{E446DD20-71AF-7E44-ACC7-B2D3C51CBC2C}" type="presParOf" srcId="{44B344C9-1E96-CD44-9209-3462DB98FCCC}" destId="{8D846E30-4D19-9E47-A20D-D0F30863B83E}" srcOrd="0" destOrd="0" presId="urn:microsoft.com/office/officeart/2005/8/layout/arrow4"/>
    <dgm:cxn modelId="{E5CA347E-0436-2841-8FF4-2E6D4E9CFBB9}" type="presParOf" srcId="{44B344C9-1E96-CD44-9209-3462DB98FCCC}" destId="{4656B850-DCD9-6445-8FAD-773FF7C34F57}" srcOrd="1" destOrd="0" presId="urn:microsoft.com/office/officeart/2005/8/layout/arrow4"/>
    <dgm:cxn modelId="{EA04BD4F-BB96-684F-A39F-FFA172BAB745}" type="presParOf" srcId="{44B344C9-1E96-CD44-9209-3462DB98FCCC}" destId="{EC3E7080-CD77-9B4F-998F-706EEB999B1D}" srcOrd="2" destOrd="0" presId="urn:microsoft.com/office/officeart/2005/8/layout/arrow4"/>
    <dgm:cxn modelId="{F0A91B00-D435-8B48-BDC0-5B655542C0DE}" type="presParOf" srcId="{44B344C9-1E96-CD44-9209-3462DB98FCCC}" destId="{B1170872-48FA-4246-89D8-7D9413A16635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8DBC16-AE77-E941-8232-3085B1ED770B}" type="doc">
      <dgm:prSet loTypeId="urn:microsoft.com/office/officeart/2005/8/layout/arrow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6AB68F-24F7-CC41-AEE9-BF6B3C7B02A2}">
      <dgm:prSet phldrT="[Text]"/>
      <dgm:spPr/>
      <dgm:t>
        <a:bodyPr/>
        <a:lstStyle/>
        <a:p>
          <a:r>
            <a:rPr lang="en-US" dirty="0"/>
            <a:t>Gun law</a:t>
          </a:r>
        </a:p>
      </dgm:t>
    </dgm:pt>
    <dgm:pt modelId="{B8C13851-C226-3440-8194-6BAD04770D31}" type="parTrans" cxnId="{27EA3B06-596F-7149-B412-7BB8C0A8077A}">
      <dgm:prSet/>
      <dgm:spPr/>
      <dgm:t>
        <a:bodyPr/>
        <a:lstStyle/>
        <a:p>
          <a:endParaRPr lang="en-US"/>
        </a:p>
      </dgm:t>
    </dgm:pt>
    <dgm:pt modelId="{52EEBA26-94E3-1940-8BD9-5843889C6069}" type="sibTrans" cxnId="{27EA3B06-596F-7149-B412-7BB8C0A8077A}">
      <dgm:prSet/>
      <dgm:spPr/>
      <dgm:t>
        <a:bodyPr/>
        <a:lstStyle/>
        <a:p>
          <a:endParaRPr lang="en-US"/>
        </a:p>
      </dgm:t>
    </dgm:pt>
    <dgm:pt modelId="{56FC1B6A-E8A7-F94B-BD77-FA2D774770C1}">
      <dgm:prSet phldrT="[Text]"/>
      <dgm:spPr/>
      <dgm:t>
        <a:bodyPr/>
        <a:lstStyle/>
        <a:p>
          <a:r>
            <a:rPr lang="en-US" dirty="0"/>
            <a:t>Gun Death</a:t>
          </a:r>
        </a:p>
      </dgm:t>
    </dgm:pt>
    <dgm:pt modelId="{558FCED7-BAF8-F642-8A74-17F9A09D2051}" type="parTrans" cxnId="{70F4F4A6-79B8-4747-A373-598FC8CC4AD3}">
      <dgm:prSet/>
      <dgm:spPr/>
      <dgm:t>
        <a:bodyPr/>
        <a:lstStyle/>
        <a:p>
          <a:endParaRPr lang="en-US"/>
        </a:p>
      </dgm:t>
    </dgm:pt>
    <dgm:pt modelId="{B439B5AC-EEBB-EB4F-980D-3E4A778143A4}" type="sibTrans" cxnId="{70F4F4A6-79B8-4747-A373-598FC8CC4AD3}">
      <dgm:prSet/>
      <dgm:spPr/>
      <dgm:t>
        <a:bodyPr/>
        <a:lstStyle/>
        <a:p>
          <a:endParaRPr lang="en-US"/>
        </a:p>
      </dgm:t>
    </dgm:pt>
    <dgm:pt modelId="{44B344C9-1E96-CD44-9209-3462DB98FCCC}" type="pres">
      <dgm:prSet presAssocID="{848DBC16-AE77-E941-8232-3085B1ED770B}" presName="compositeShape" presStyleCnt="0">
        <dgm:presLayoutVars>
          <dgm:chMax val="2"/>
          <dgm:dir/>
          <dgm:resizeHandles val="exact"/>
        </dgm:presLayoutVars>
      </dgm:prSet>
      <dgm:spPr/>
    </dgm:pt>
    <dgm:pt modelId="{8D846E30-4D19-9E47-A20D-D0F30863B83E}" type="pres">
      <dgm:prSet presAssocID="{A66AB68F-24F7-CC41-AEE9-BF6B3C7B02A2}" presName="upArrow" presStyleLbl="node1" presStyleIdx="0" presStyleCnt="2" custAng="10800000"/>
      <dgm:spPr/>
    </dgm:pt>
    <dgm:pt modelId="{4656B850-DCD9-6445-8FAD-773FF7C34F57}" type="pres">
      <dgm:prSet presAssocID="{A66AB68F-24F7-CC41-AEE9-BF6B3C7B02A2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EC3E7080-CD77-9B4F-998F-706EEB999B1D}" type="pres">
      <dgm:prSet presAssocID="{56FC1B6A-E8A7-F94B-BD77-FA2D774770C1}" presName="downArrow" presStyleLbl="node1" presStyleIdx="1" presStyleCnt="2" custAng="10800000"/>
      <dgm:spPr/>
    </dgm:pt>
    <dgm:pt modelId="{B1170872-48FA-4246-89D8-7D9413A16635}" type="pres">
      <dgm:prSet presAssocID="{56FC1B6A-E8A7-F94B-BD77-FA2D774770C1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27EA3B06-596F-7149-B412-7BB8C0A8077A}" srcId="{848DBC16-AE77-E941-8232-3085B1ED770B}" destId="{A66AB68F-24F7-CC41-AEE9-BF6B3C7B02A2}" srcOrd="0" destOrd="0" parTransId="{B8C13851-C226-3440-8194-6BAD04770D31}" sibTransId="{52EEBA26-94E3-1940-8BD9-5843889C6069}"/>
    <dgm:cxn modelId="{70781059-B00E-3C4C-9128-F6E61B713331}" type="presOf" srcId="{848DBC16-AE77-E941-8232-3085B1ED770B}" destId="{44B344C9-1E96-CD44-9209-3462DB98FCCC}" srcOrd="0" destOrd="0" presId="urn:microsoft.com/office/officeart/2005/8/layout/arrow4"/>
    <dgm:cxn modelId="{B13FD18C-B7B4-7545-A43E-115C56797100}" type="presOf" srcId="{A66AB68F-24F7-CC41-AEE9-BF6B3C7B02A2}" destId="{4656B850-DCD9-6445-8FAD-773FF7C34F57}" srcOrd="0" destOrd="0" presId="urn:microsoft.com/office/officeart/2005/8/layout/arrow4"/>
    <dgm:cxn modelId="{70F4F4A6-79B8-4747-A373-598FC8CC4AD3}" srcId="{848DBC16-AE77-E941-8232-3085B1ED770B}" destId="{56FC1B6A-E8A7-F94B-BD77-FA2D774770C1}" srcOrd="1" destOrd="0" parTransId="{558FCED7-BAF8-F642-8A74-17F9A09D2051}" sibTransId="{B439B5AC-EEBB-EB4F-980D-3E4A778143A4}"/>
    <dgm:cxn modelId="{D549A5F6-E122-4E4A-BF27-3C46AF0FCE6A}" type="presOf" srcId="{56FC1B6A-E8A7-F94B-BD77-FA2D774770C1}" destId="{B1170872-48FA-4246-89D8-7D9413A16635}" srcOrd="0" destOrd="0" presId="urn:microsoft.com/office/officeart/2005/8/layout/arrow4"/>
    <dgm:cxn modelId="{E446DD20-71AF-7E44-ACC7-B2D3C51CBC2C}" type="presParOf" srcId="{44B344C9-1E96-CD44-9209-3462DB98FCCC}" destId="{8D846E30-4D19-9E47-A20D-D0F30863B83E}" srcOrd="0" destOrd="0" presId="urn:microsoft.com/office/officeart/2005/8/layout/arrow4"/>
    <dgm:cxn modelId="{E5CA347E-0436-2841-8FF4-2E6D4E9CFBB9}" type="presParOf" srcId="{44B344C9-1E96-CD44-9209-3462DB98FCCC}" destId="{4656B850-DCD9-6445-8FAD-773FF7C34F57}" srcOrd="1" destOrd="0" presId="urn:microsoft.com/office/officeart/2005/8/layout/arrow4"/>
    <dgm:cxn modelId="{EA04BD4F-BB96-684F-A39F-FFA172BAB745}" type="presParOf" srcId="{44B344C9-1E96-CD44-9209-3462DB98FCCC}" destId="{EC3E7080-CD77-9B4F-998F-706EEB999B1D}" srcOrd="2" destOrd="0" presId="urn:microsoft.com/office/officeart/2005/8/layout/arrow4"/>
    <dgm:cxn modelId="{F0A91B00-D435-8B48-BDC0-5B655542C0DE}" type="presParOf" srcId="{44B344C9-1E96-CD44-9209-3462DB98FCCC}" destId="{B1170872-48FA-4246-89D8-7D9413A16635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98C95-7371-AF4C-B379-B680468B94ED}">
      <dsp:nvSpPr>
        <dsp:cNvPr id="0" name=""/>
        <dsp:cNvSpPr/>
      </dsp:nvSpPr>
      <dsp:spPr>
        <a:xfrm>
          <a:off x="0" y="0"/>
          <a:ext cx="3081530" cy="400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Study Purpose</a:t>
          </a:r>
          <a:r>
            <a:rPr lang="en-US" sz="700" kern="1200" dirty="0"/>
            <a:t>: Investigates the impact of firearm control laws on mortality rates due to gun violence across various states.</a:t>
          </a:r>
        </a:p>
      </dsp:txBody>
      <dsp:txXfrm>
        <a:off x="11720" y="11720"/>
        <a:ext cx="2649728" cy="376718"/>
      </dsp:txXfrm>
    </dsp:sp>
    <dsp:sp modelId="{9B6B3091-BF55-AF4F-B37F-41552D055CA2}">
      <dsp:nvSpPr>
        <dsp:cNvPr id="0" name=""/>
        <dsp:cNvSpPr/>
      </dsp:nvSpPr>
      <dsp:spPr>
        <a:xfrm>
          <a:off x="271899" y="466852"/>
          <a:ext cx="3081530" cy="400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Key Question</a:t>
          </a:r>
          <a:r>
            <a:rPr lang="en-US" sz="700" kern="1200"/>
            <a:t>: Do </a:t>
          </a:r>
          <a:r>
            <a:rPr lang="en-US" sz="700" kern="1200" dirty="0"/>
            <a:t>stricter  firearm control laws help reduce firearm  mortality? </a:t>
          </a:r>
        </a:p>
      </dsp:txBody>
      <dsp:txXfrm>
        <a:off x="283619" y="478572"/>
        <a:ext cx="2526087" cy="376718"/>
      </dsp:txXfrm>
    </dsp:sp>
    <dsp:sp modelId="{E55E92CD-7832-3148-8231-E9D0ABCF6D32}">
      <dsp:nvSpPr>
        <dsp:cNvPr id="0" name=""/>
        <dsp:cNvSpPr/>
      </dsp:nvSpPr>
      <dsp:spPr>
        <a:xfrm>
          <a:off x="543799" y="933704"/>
          <a:ext cx="3081530" cy="400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/>
            <a:t>Methodology Overview</a:t>
          </a:r>
          <a:r>
            <a:rPr lang="en-US" sz="700" kern="1200" dirty="0"/>
            <a:t>: Analyzes CDC API data to explore the relationship between gun law stringency and gun deaths.</a:t>
          </a:r>
        </a:p>
      </dsp:txBody>
      <dsp:txXfrm>
        <a:off x="555519" y="945424"/>
        <a:ext cx="2526087" cy="376718"/>
      </dsp:txXfrm>
    </dsp:sp>
    <dsp:sp modelId="{4B7AE528-9BFB-2F4E-AC55-6124CC92DF3E}">
      <dsp:nvSpPr>
        <dsp:cNvPr id="0" name=""/>
        <dsp:cNvSpPr/>
      </dsp:nvSpPr>
      <dsp:spPr>
        <a:xfrm>
          <a:off x="2821427" y="303453"/>
          <a:ext cx="260103" cy="260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879950" y="303453"/>
        <a:ext cx="143057" cy="195728"/>
      </dsp:txXfrm>
    </dsp:sp>
    <dsp:sp modelId="{78F3D107-56EB-0F43-AD09-C726A7E57061}">
      <dsp:nvSpPr>
        <dsp:cNvPr id="0" name=""/>
        <dsp:cNvSpPr/>
      </dsp:nvSpPr>
      <dsp:spPr>
        <a:xfrm>
          <a:off x="3093326" y="767638"/>
          <a:ext cx="260103" cy="260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151849" y="767638"/>
        <a:ext cx="143057" cy="1957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46E30-4D19-9E47-A20D-D0F30863B83E}">
      <dsp:nvSpPr>
        <dsp:cNvPr id="0" name=""/>
        <dsp:cNvSpPr/>
      </dsp:nvSpPr>
      <dsp:spPr>
        <a:xfrm>
          <a:off x="77135" y="0"/>
          <a:ext cx="896517" cy="672388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6B850-DCD9-6445-8FAD-773FF7C34F57}">
      <dsp:nvSpPr>
        <dsp:cNvPr id="0" name=""/>
        <dsp:cNvSpPr/>
      </dsp:nvSpPr>
      <dsp:spPr>
        <a:xfrm>
          <a:off x="1000548" y="0"/>
          <a:ext cx="1713905" cy="672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Gun law</a:t>
          </a:r>
        </a:p>
      </dsp:txBody>
      <dsp:txXfrm>
        <a:off x="1000548" y="0"/>
        <a:ext cx="1713905" cy="672388"/>
      </dsp:txXfrm>
    </dsp:sp>
    <dsp:sp modelId="{EC3E7080-CD77-9B4F-998F-706EEB999B1D}">
      <dsp:nvSpPr>
        <dsp:cNvPr id="0" name=""/>
        <dsp:cNvSpPr/>
      </dsp:nvSpPr>
      <dsp:spPr>
        <a:xfrm>
          <a:off x="346090" y="728420"/>
          <a:ext cx="896517" cy="672388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70872-48FA-4246-89D8-7D9413A16635}">
      <dsp:nvSpPr>
        <dsp:cNvPr id="0" name=""/>
        <dsp:cNvSpPr/>
      </dsp:nvSpPr>
      <dsp:spPr>
        <a:xfrm>
          <a:off x="1269504" y="728420"/>
          <a:ext cx="1713905" cy="672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Gun Death</a:t>
          </a:r>
        </a:p>
      </dsp:txBody>
      <dsp:txXfrm>
        <a:off x="1269504" y="728420"/>
        <a:ext cx="1713905" cy="6723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46E30-4D19-9E47-A20D-D0F30863B83E}">
      <dsp:nvSpPr>
        <dsp:cNvPr id="0" name=""/>
        <dsp:cNvSpPr/>
      </dsp:nvSpPr>
      <dsp:spPr>
        <a:xfrm rot="10800000">
          <a:off x="77135" y="0"/>
          <a:ext cx="896517" cy="672388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6B850-DCD9-6445-8FAD-773FF7C34F57}">
      <dsp:nvSpPr>
        <dsp:cNvPr id="0" name=""/>
        <dsp:cNvSpPr/>
      </dsp:nvSpPr>
      <dsp:spPr>
        <a:xfrm>
          <a:off x="1000548" y="0"/>
          <a:ext cx="1713905" cy="672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Gun law</a:t>
          </a:r>
        </a:p>
      </dsp:txBody>
      <dsp:txXfrm>
        <a:off x="1000548" y="0"/>
        <a:ext cx="1713905" cy="672388"/>
      </dsp:txXfrm>
    </dsp:sp>
    <dsp:sp modelId="{EC3E7080-CD77-9B4F-998F-706EEB999B1D}">
      <dsp:nvSpPr>
        <dsp:cNvPr id="0" name=""/>
        <dsp:cNvSpPr/>
      </dsp:nvSpPr>
      <dsp:spPr>
        <a:xfrm rot="10800000">
          <a:off x="346090" y="728420"/>
          <a:ext cx="896517" cy="672388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70872-48FA-4246-89D8-7D9413A16635}">
      <dsp:nvSpPr>
        <dsp:cNvPr id="0" name=""/>
        <dsp:cNvSpPr/>
      </dsp:nvSpPr>
      <dsp:spPr>
        <a:xfrm>
          <a:off x="1269504" y="728420"/>
          <a:ext cx="1713905" cy="672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Gun Death</a:t>
          </a:r>
        </a:p>
      </dsp:txBody>
      <dsp:txXfrm>
        <a:off x="1269504" y="728420"/>
        <a:ext cx="1713905" cy="672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98081950-cb94-11ee-a79c-1b1ad4214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98081950-cb94-11ee-a79c-1b1ad4214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072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98081950-cb94-11ee-a79c-1b1ad4214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98081950-cb94-11ee-a79c-1b1ad4214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725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98081952-cb94-11ee-a79c-1b1ad4214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98081952-cb94-11ee-a79c-1b1ad4214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70667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9498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90788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87900" y="3056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386975" y="10164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593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52439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30970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84536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80763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38216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226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246534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26717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722A-CEB0-8E4C-9571-40706367DC0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50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cdc.gov/api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ffords.org/lawcenter/resources/scorecard2022/?scorecard=HI#every-state-ranked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8086AEC-04C2-4BC4-BFB8-0135965C7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C3BE3F-B8A9-4DC9-A867-EC91736FA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A2F3D1-53F2-478B-949B-6D4EA2E4E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341539"/>
            <a:ext cx="4033966" cy="4801961"/>
            <a:chOff x="-19221" y="197691"/>
            <a:chExt cx="5378624" cy="64026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E53A4EE-6F9B-4EC8-9840-708F509D9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D8289AA-777C-4230-BABC-203458BF6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9D76777-71BF-4FFF-B568-E58E46EB1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2CDCD53-6393-431A-9E75-109BC8362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A62198F-7D76-4A2A-9669-40E5E8A3C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88B18F-91C2-FB45-A1CA-8E535540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517427"/>
            <a:ext cx="2744832" cy="21156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spcBef>
                <a:spcPct val="0"/>
              </a:spcBef>
            </a:pPr>
            <a:r>
              <a:rPr lang="en-US" sz="3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 Stricter Firearm Control Laws Reduce Firearm Mortality?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CDEE0E-554F-D142-ABD1-3AF2E987ACAE}"/>
              </a:ext>
            </a:extLst>
          </p:cNvPr>
          <p:cNvSpPr>
            <a:spLocks/>
          </p:cNvSpPr>
          <p:nvPr/>
        </p:nvSpPr>
        <p:spPr>
          <a:xfrm>
            <a:off x="4766310" y="1232526"/>
            <a:ext cx="3625330" cy="698661"/>
          </a:xfrm>
          <a:prstGeom prst="rect">
            <a:avLst/>
          </a:prstGeom>
        </p:spPr>
        <p:txBody>
          <a:bodyPr/>
          <a:lstStyle/>
          <a:p>
            <a:pPr defTabSz="395387">
              <a:spcAft>
                <a:spcPts val="564"/>
              </a:spcAft>
            </a:pPr>
            <a:r>
              <a:rPr lang="en-US" sz="18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</a:t>
            </a:r>
            <a:endParaRPr lang="en-US" sz="2000"/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74FABC06-162B-0971-8540-2C5122CBD0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5670413"/>
              </p:ext>
            </p:extLst>
          </p:nvPr>
        </p:nvGraphicFramePr>
        <p:xfrm>
          <a:off x="4766711" y="1771207"/>
          <a:ext cx="3625330" cy="1333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4B31E0-4980-28E4-7544-6A35CEAF0A09}"/>
              </a:ext>
            </a:extLst>
          </p:cNvPr>
          <p:cNvSpPr txBox="1"/>
          <p:nvPr/>
        </p:nvSpPr>
        <p:spPr>
          <a:xfrm>
            <a:off x="6607916" y="3304150"/>
            <a:ext cx="1930294" cy="69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29768">
              <a:spcAft>
                <a:spcPts val="600"/>
              </a:spcAft>
            </a:pPr>
            <a:r>
              <a:rPr lang="en-US" sz="16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608- Story 3</a:t>
            </a:r>
          </a:p>
          <a:p>
            <a:pPr defTabSz="429768">
              <a:spcAft>
                <a:spcPts val="600"/>
              </a:spcAft>
            </a:pPr>
            <a:r>
              <a:rPr lang="en-US" sz="16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-YINA QIAO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7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603504" y="1051394"/>
            <a:ext cx="3097638" cy="30407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 Stricter Firearm Control Laws Reduce Firearm Mortality?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379" y="0"/>
            <a:ext cx="3243649" cy="1980861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Google Shape;69;p13"/>
          <p:cNvSpPr txBox="1">
            <a:spLocks/>
          </p:cNvSpPr>
          <p:nvPr/>
        </p:nvSpPr>
        <p:spPr>
          <a:xfrm>
            <a:off x="3943350" y="1164850"/>
            <a:ext cx="4596404" cy="28137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</a:rPr>
              <a:t>Data Utilized</a:t>
            </a:r>
            <a:r>
              <a:rPr lang="en-US" sz="1400" dirty="0">
                <a:solidFill>
                  <a:schemeClr val="tx2"/>
                </a:solidFill>
              </a:rPr>
              <a:t>: F</a:t>
            </a:r>
            <a:r>
              <a:rPr lang="en-US" sz="1400" i="0" dirty="0">
                <a:solidFill>
                  <a:schemeClr val="tx2"/>
                </a:solidFill>
                <a:effectLst/>
              </a:rPr>
              <a:t>irearm</a:t>
            </a:r>
            <a:r>
              <a:rPr lang="en-US" sz="1400" b="0" i="0" dirty="0">
                <a:solidFill>
                  <a:schemeClr val="tx2"/>
                </a:solidFill>
                <a:effectLst/>
              </a:rPr>
              <a:t> mortality data per 100k persons from the CDC using an available API </a:t>
            </a:r>
            <a:r>
              <a:rPr lang="en-US" sz="1400" b="0" i="0" dirty="0">
                <a:solidFill>
                  <a:schemeClr val="tx2"/>
                </a:solidFill>
                <a:effectLst/>
                <a:hlinkClick r:id="rId3"/>
              </a:rPr>
              <a:t>https://open.cdc.gov/apis.html</a:t>
            </a:r>
            <a:r>
              <a:rPr lang="en-US" sz="1400" b="0" i="0" dirty="0">
                <a:solidFill>
                  <a:schemeClr val="tx2"/>
                </a:solidFill>
                <a:effectLst/>
              </a:rPr>
              <a:t> and gun law rank data complied  </a:t>
            </a:r>
            <a:r>
              <a:rPr lang="en-US" sz="1400" b="0" i="0" dirty="0">
                <a:solidFill>
                  <a:schemeClr val="tx2"/>
                </a:solidFill>
                <a:effectLst/>
                <a:hlinkClick r:id="rId4"/>
              </a:rPr>
              <a:t>https://giffords.org/lawcenter/resources/scorecard2022/?scorecard=HI#every-state-ranked</a:t>
            </a:r>
            <a:endParaRPr lang="en-US" sz="1400" b="0" i="0" dirty="0">
              <a:solidFill>
                <a:schemeClr val="tx2"/>
              </a:solidFill>
              <a:effectLst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401977" y="3086100"/>
            <a:ext cx="2741794" cy="2057400"/>
            <a:chOff x="-305" y="-1"/>
            <a:chExt cx="3832880" cy="2876136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BDB8D89-766A-6621-2A38-6B871773D8E7}"/>
              </a:ext>
            </a:extLst>
          </p:cNvPr>
          <p:cNvSpPr txBox="1"/>
          <p:nvPr/>
        </p:nvSpPr>
        <p:spPr>
          <a:xfrm>
            <a:off x="6520070" y="3601941"/>
            <a:ext cx="205311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Data 608- Story 3</a:t>
            </a:r>
          </a:p>
          <a:p>
            <a:pPr>
              <a:spcAft>
                <a:spcPts val="600"/>
              </a:spcAft>
            </a:pPr>
            <a:r>
              <a:rPr lang="en-US"/>
              <a:t>-YINA QIAO</a:t>
            </a:r>
          </a:p>
        </p:txBody>
      </p:sp>
    </p:spTree>
    <p:extLst>
      <p:ext uri="{BB962C8B-B14F-4D97-AF65-F5344CB8AC3E}">
        <p14:creationId xmlns:p14="http://schemas.microsoft.com/office/powerpoint/2010/main" val="163128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AC79A8-B317-B81B-07A1-D3D8A815D4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30"/>
          <a:stretch/>
        </p:blipFill>
        <p:spPr>
          <a:xfrm>
            <a:off x="482600" y="482600"/>
            <a:ext cx="8178799" cy="4178299"/>
          </a:xfrm>
          <a:prstGeom prst="rect">
            <a:avLst/>
          </a:prstGeom>
        </p:spPr>
      </p:pic>
      <p:sp>
        <p:nvSpPr>
          <p:cNvPr id="69" name="Google Shape;69;p13"/>
          <p:cNvSpPr txBox="1">
            <a:spLocks/>
          </p:cNvSpPr>
          <p:nvPr/>
        </p:nvSpPr>
        <p:spPr>
          <a:xfrm>
            <a:off x="476069" y="1772127"/>
            <a:ext cx="5161132" cy="1898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sz="11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42E5F07C-264E-6E22-9F65-C77E42CFAAD3}"/>
              </a:ext>
            </a:extLst>
          </p:cNvPr>
          <p:cNvCxnSpPr/>
          <p:nvPr/>
        </p:nvCxnSpPr>
        <p:spPr>
          <a:xfrm>
            <a:off x="3132814" y="3188473"/>
            <a:ext cx="4055165" cy="12700"/>
          </a:xfrm>
          <a:prstGeom prst="curvedConnector3">
            <a:avLst>
              <a:gd name="adj1" fmla="val 48629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07241D5-D869-6921-B71D-B4C210CCDE2B}"/>
              </a:ext>
            </a:extLst>
          </p:cNvPr>
          <p:cNvCxnSpPr>
            <a:cxnSpLocks/>
          </p:cNvCxnSpPr>
          <p:nvPr/>
        </p:nvCxnSpPr>
        <p:spPr>
          <a:xfrm>
            <a:off x="4055165" y="2337683"/>
            <a:ext cx="4023360" cy="12700"/>
          </a:xfrm>
          <a:prstGeom prst="curvedConnector3">
            <a:avLst>
              <a:gd name="adj1" fmla="val 4980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Badge 1 with solid fill">
            <a:extLst>
              <a:ext uri="{FF2B5EF4-FFF2-40B4-BE49-F238E27FC236}">
                <a16:creationId xmlns:a16="http://schemas.microsoft.com/office/drawing/2014/main" id="{AC0601D2-8C5C-DE0D-E22F-9386EFFDE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6028" y="3015829"/>
            <a:ext cx="212756" cy="212756"/>
          </a:xfrm>
          <a:prstGeom prst="rect">
            <a:avLst/>
          </a:prstGeom>
        </p:spPr>
      </p:pic>
      <p:pic>
        <p:nvPicPr>
          <p:cNvPr id="21" name="Graphic 20" descr="Badge 5 with solid fill">
            <a:extLst>
              <a:ext uri="{FF2B5EF4-FFF2-40B4-BE49-F238E27FC236}">
                <a16:creationId xmlns:a16="http://schemas.microsoft.com/office/drawing/2014/main" id="{0A602B3C-8788-FDE0-6FCB-AB6CE4313C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34130" y="2219421"/>
            <a:ext cx="176951" cy="176951"/>
          </a:xfrm>
          <a:prstGeom prst="rect">
            <a:avLst/>
          </a:prstGeom>
        </p:spPr>
      </p:pic>
      <p:pic>
        <p:nvPicPr>
          <p:cNvPr id="27" name="Graphic 26" descr="Badge 1 outline">
            <a:extLst>
              <a:ext uri="{FF2B5EF4-FFF2-40B4-BE49-F238E27FC236}">
                <a16:creationId xmlns:a16="http://schemas.microsoft.com/office/drawing/2014/main" id="{C5497060-990A-ED9F-D5F4-6C9791F1CB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9876" y="4534338"/>
            <a:ext cx="194650" cy="194650"/>
          </a:xfrm>
          <a:prstGeom prst="rect">
            <a:avLst/>
          </a:prstGeom>
        </p:spPr>
      </p:pic>
      <p:pic>
        <p:nvPicPr>
          <p:cNvPr id="29" name="Graphic 28" descr="Badge 5 outline">
            <a:extLst>
              <a:ext uri="{FF2B5EF4-FFF2-40B4-BE49-F238E27FC236}">
                <a16:creationId xmlns:a16="http://schemas.microsoft.com/office/drawing/2014/main" id="{2C0A4EA5-6592-C663-0ACB-5759D24BC7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49109" y="4502657"/>
            <a:ext cx="194902" cy="19490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6829632-0E4D-068C-E7B3-3C93F8535F57}"/>
              </a:ext>
            </a:extLst>
          </p:cNvPr>
          <p:cNvSpPr txBox="1"/>
          <p:nvPr/>
        </p:nvSpPr>
        <p:spPr>
          <a:xfrm>
            <a:off x="4155540" y="2296344"/>
            <a:ext cx="5432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MA:3.8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BCDBAD-3352-9253-FA25-C365B1BCCCDB}"/>
              </a:ext>
            </a:extLst>
          </p:cNvPr>
          <p:cNvSpPr txBox="1"/>
          <p:nvPr/>
        </p:nvSpPr>
        <p:spPr>
          <a:xfrm>
            <a:off x="3648546" y="3130022"/>
            <a:ext cx="5069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MS:28.8</a:t>
            </a:r>
          </a:p>
        </p:txBody>
      </p:sp>
    </p:spTree>
    <p:extLst>
      <p:ext uri="{BB962C8B-B14F-4D97-AF65-F5344CB8AC3E}">
        <p14:creationId xmlns:p14="http://schemas.microsoft.com/office/powerpoint/2010/main" val="387744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450349" y="3284400"/>
            <a:ext cx="8368200" cy="2740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Final Thoughts</a:t>
            </a:r>
            <a:r>
              <a:rPr lang="en-US" sz="1400" dirty="0"/>
              <a:t>: Overall,</a:t>
            </a:r>
            <a:r>
              <a:rPr lang="en-US" dirty="0"/>
              <a:t>  it seems that States with stronger gun laws have lower rates of gun violence. </a:t>
            </a:r>
            <a:r>
              <a:rPr lang="en" dirty="0"/>
              <a:t>Stronger gun laws could be an effective measure in reducing gun violence deaths.</a:t>
            </a:r>
            <a:endParaRPr lang="en-US" sz="1400" dirty="0"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 Stricter Firearm Control Laws Reduce Firearm Mortality?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F2F20DC-2BFB-2E4E-77B0-116FC5D605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2145899"/>
              </p:ext>
            </p:extLst>
          </p:nvPr>
        </p:nvGraphicFramePr>
        <p:xfrm>
          <a:off x="1439501" y="1544707"/>
          <a:ext cx="3060545" cy="1400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9854035-358E-4393-0F42-AADE2817F5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5009270"/>
              </p:ext>
            </p:extLst>
          </p:nvPr>
        </p:nvGraphicFramePr>
        <p:xfrm>
          <a:off x="4878309" y="1553613"/>
          <a:ext cx="3060545" cy="1400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96</TotalTime>
  <Words>194</Words>
  <Application>Microsoft Macintosh PowerPoint</Application>
  <PresentationFormat>On-screen Show (16:9)</PresentationFormat>
  <Paragraphs>20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2013 - 2022 Theme</vt:lpstr>
      <vt:lpstr>Do Stricter Firearm Control Laws Reduce Firearm Mortality?</vt:lpstr>
      <vt:lpstr>Do Stricter Firearm Control Laws Reduce Firearm Mortality?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Investment &amp; Jobs Act Funding Allocation</dc:title>
  <cp:lastModifiedBy>YINA.QIAO@baruchmail.cuny.edu</cp:lastModifiedBy>
  <cp:revision>16</cp:revision>
  <dcterms:modified xsi:type="dcterms:W3CDTF">2024-02-28T03:00:58Z</dcterms:modified>
</cp:coreProperties>
</file>