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30" autoAdjust="0"/>
  </p:normalViewPr>
  <p:slideViewPr>
    <p:cSldViewPr showGuides="1">
      <p:cViewPr>
        <p:scale>
          <a:sx n="90" d="100"/>
          <a:sy n="90" d="100"/>
        </p:scale>
        <p:origin x="-1157" y="28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480E6-34A5-453C-B3A3-A4362E1A943B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DACB-5F9C-482F-AC02-43A6741AA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69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480E6-34A5-453C-B3A3-A4362E1A943B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DACB-5F9C-482F-AC02-43A6741AA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64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480E6-34A5-453C-B3A3-A4362E1A943B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DACB-5F9C-482F-AC02-43A6741AA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192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480E6-34A5-453C-B3A3-A4362E1A943B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DACB-5F9C-482F-AC02-43A6741AA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66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480E6-34A5-453C-B3A3-A4362E1A943B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DACB-5F9C-482F-AC02-43A6741AA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14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480E6-34A5-453C-B3A3-A4362E1A943B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DACB-5F9C-482F-AC02-43A6741AA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10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480E6-34A5-453C-B3A3-A4362E1A943B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DACB-5F9C-482F-AC02-43A6741AA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21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480E6-34A5-453C-B3A3-A4362E1A943B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DACB-5F9C-482F-AC02-43A6741AA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44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480E6-34A5-453C-B3A3-A4362E1A943B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DACB-5F9C-482F-AC02-43A6741AA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15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480E6-34A5-453C-B3A3-A4362E1A943B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DACB-5F9C-482F-AC02-43A6741AA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4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480E6-34A5-453C-B3A3-A4362E1A943B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DACB-5F9C-482F-AC02-43A6741AA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05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480E6-34A5-453C-B3A3-A4362E1A943B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EDACB-5F9C-482F-AC02-43A6741AA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6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QSE to FMC + </a:t>
            </a:r>
            <a:r>
              <a:rPr lang="en-US" dirty="0" err="1" smtClean="0"/>
              <a:t>Displayport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Adapter Board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Alex Blate</a:t>
            </a:r>
          </a:p>
          <a:p>
            <a:r>
              <a:rPr lang="en-US" dirty="0" smtClean="0"/>
              <a:t>March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206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Block Diagram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991409"/>
            <a:ext cx="2209800" cy="310378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TI 4100 DLP Board</a:t>
            </a:r>
            <a:endParaRPr lang="en-US" dirty="0"/>
          </a:p>
        </p:txBody>
      </p:sp>
      <p:sp>
        <p:nvSpPr>
          <p:cNvPr id="5" name="Flowchart: Predefined Process 4"/>
          <p:cNvSpPr/>
          <p:nvPr/>
        </p:nvSpPr>
        <p:spPr>
          <a:xfrm>
            <a:off x="421846" y="2829609"/>
            <a:ext cx="1028307" cy="990600"/>
          </a:xfrm>
          <a:prstGeom prst="flowChartPredefined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Virtex</a:t>
            </a:r>
            <a:r>
              <a:rPr lang="en-US" dirty="0" smtClean="0"/>
              <a:t> 5</a:t>
            </a:r>
            <a:endParaRPr lang="en-US" dirty="0"/>
          </a:p>
        </p:txBody>
      </p:sp>
      <p:sp>
        <p:nvSpPr>
          <p:cNvPr id="7" name="Trapezoid 6"/>
          <p:cNvSpPr/>
          <p:nvPr/>
        </p:nvSpPr>
        <p:spPr>
          <a:xfrm rot="5400000">
            <a:off x="907622" y="3410634"/>
            <a:ext cx="1924050" cy="152400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8" name="Trapezoid 7"/>
          <p:cNvSpPr/>
          <p:nvPr/>
        </p:nvSpPr>
        <p:spPr>
          <a:xfrm rot="5400000">
            <a:off x="1247775" y="3410634"/>
            <a:ext cx="1924050" cy="152400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04950" y="4448859"/>
            <a:ext cx="1162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QSE Connectors </a:t>
            </a:r>
          </a:p>
          <a:p>
            <a:pPr algn="ctr"/>
            <a:r>
              <a:rPr lang="en-US" sz="1200" dirty="0" smtClean="0"/>
              <a:t>EXP1/EXP2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514600" y="2229444"/>
            <a:ext cx="121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32 * 2 Diff.</a:t>
            </a:r>
          </a:p>
          <a:p>
            <a:r>
              <a:rPr lang="en-US" sz="1200" dirty="0" smtClean="0"/>
              <a:t>14 * 2 SE</a:t>
            </a:r>
          </a:p>
          <a:p>
            <a:r>
              <a:rPr lang="en-US" sz="1200" dirty="0" smtClean="0"/>
              <a:t>2 * 2 Diff. Clocks</a:t>
            </a:r>
          </a:p>
          <a:p>
            <a:r>
              <a:rPr lang="en-US" sz="1200" dirty="0" smtClean="0"/>
              <a:t>2* 2 SE Clocks</a:t>
            </a:r>
          </a:p>
          <a:p>
            <a:r>
              <a:rPr lang="en-US" sz="1200" dirty="0" smtClean="0"/>
              <a:t>2V5, 3V3, GND</a:t>
            </a:r>
          </a:p>
          <a:p>
            <a:endParaRPr lang="en-US" sz="12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450547" y="3200400"/>
            <a:ext cx="3429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412447" y="3352800"/>
            <a:ext cx="72115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543300" y="1991409"/>
            <a:ext cx="2857500" cy="310378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Adapter Board</a:t>
            </a:r>
            <a:endParaRPr lang="en-US" dirty="0"/>
          </a:p>
        </p:txBody>
      </p:sp>
      <p:sp>
        <p:nvSpPr>
          <p:cNvPr id="17" name="Trapezoid 16"/>
          <p:cNvSpPr/>
          <p:nvPr/>
        </p:nvSpPr>
        <p:spPr>
          <a:xfrm rot="5400000">
            <a:off x="2829909" y="3537896"/>
            <a:ext cx="1924050" cy="152400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8" name="Trapezoid 17"/>
          <p:cNvSpPr/>
          <p:nvPr/>
        </p:nvSpPr>
        <p:spPr>
          <a:xfrm rot="5400000">
            <a:off x="3076575" y="3537896"/>
            <a:ext cx="1924050" cy="152400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313521" y="4579453"/>
            <a:ext cx="1297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EXP1/2</a:t>
            </a:r>
          </a:p>
          <a:p>
            <a:pPr algn="ctr"/>
            <a:r>
              <a:rPr lang="en-US" sz="1200" dirty="0" smtClean="0"/>
              <a:t>(L1/Top)</a:t>
            </a:r>
            <a:endParaRPr lang="en-US" sz="1200" dirty="0"/>
          </a:p>
        </p:txBody>
      </p:sp>
      <p:sp>
        <p:nvSpPr>
          <p:cNvPr id="20" name="Snip Single Corner Rectangle 19"/>
          <p:cNvSpPr/>
          <p:nvPr/>
        </p:nvSpPr>
        <p:spPr>
          <a:xfrm>
            <a:off x="4876800" y="2514600"/>
            <a:ext cx="1219200" cy="548329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FMC-HPC</a:t>
            </a:r>
            <a:endParaRPr lang="en-US" dirty="0"/>
          </a:p>
        </p:txBody>
      </p:sp>
      <p:sp>
        <p:nvSpPr>
          <p:cNvPr id="21" name="Left-Right Arrow 20"/>
          <p:cNvSpPr/>
          <p:nvPr/>
        </p:nvSpPr>
        <p:spPr>
          <a:xfrm>
            <a:off x="4138367" y="2726552"/>
            <a:ext cx="738433" cy="399366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641157" y="4633526"/>
            <a:ext cx="1369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Displayport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(J200)</a:t>
            </a:r>
          </a:p>
        </p:txBody>
      </p:sp>
      <p:sp>
        <p:nvSpPr>
          <p:cNvPr id="24" name="Flowchart: Manual Operation 23"/>
          <p:cNvSpPr/>
          <p:nvPr/>
        </p:nvSpPr>
        <p:spPr>
          <a:xfrm rot="10800000">
            <a:off x="4724400" y="4772024"/>
            <a:ext cx="914400" cy="323166"/>
          </a:xfrm>
          <a:prstGeom prst="flowChartManualOperat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Up Arrow 24"/>
          <p:cNvSpPr/>
          <p:nvPr/>
        </p:nvSpPr>
        <p:spPr>
          <a:xfrm>
            <a:off x="4800600" y="3686517"/>
            <a:ext cx="361950" cy="108550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4 Lanes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876800" y="2237601"/>
            <a:ext cx="1369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JA1 (L16/Bottom)</a:t>
            </a:r>
          </a:p>
        </p:txBody>
      </p:sp>
      <p:sp>
        <p:nvSpPr>
          <p:cNvPr id="27" name="Up Arrow 26"/>
          <p:cNvSpPr/>
          <p:nvPr/>
        </p:nvSpPr>
        <p:spPr>
          <a:xfrm>
            <a:off x="5276555" y="3686517"/>
            <a:ext cx="361950" cy="1085507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AUX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611279" y="3324909"/>
            <a:ext cx="1179921" cy="3616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Redriver</a:t>
            </a:r>
            <a:r>
              <a:rPr lang="en-US" sz="1100" dirty="0" smtClean="0"/>
              <a:t> &amp; Level Conversion</a:t>
            </a:r>
            <a:endParaRPr lang="en-US" sz="1100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5181599" y="3062929"/>
            <a:ext cx="0" cy="2619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410200" y="3048000"/>
            <a:ext cx="0" cy="2619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Left-Right Arrow 9"/>
          <p:cNvSpPr/>
          <p:nvPr/>
        </p:nvSpPr>
        <p:spPr>
          <a:xfrm>
            <a:off x="2438400" y="3486834"/>
            <a:ext cx="1143000" cy="551766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Mating Connectors</a:t>
            </a:r>
            <a:endParaRPr lang="en-US" sz="1050" dirty="0"/>
          </a:p>
        </p:txBody>
      </p:sp>
      <p:sp>
        <p:nvSpPr>
          <p:cNvPr id="32" name="Rectangle 31"/>
          <p:cNvSpPr/>
          <p:nvPr/>
        </p:nvSpPr>
        <p:spPr>
          <a:xfrm>
            <a:off x="7010400" y="1991410"/>
            <a:ext cx="1676400" cy="310378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HTG-777 Board</a:t>
            </a:r>
            <a:endParaRPr lang="en-US" dirty="0"/>
          </a:p>
        </p:txBody>
      </p:sp>
      <p:sp>
        <p:nvSpPr>
          <p:cNvPr id="33" name="Flowchart: Predefined Process 32"/>
          <p:cNvSpPr/>
          <p:nvPr/>
        </p:nvSpPr>
        <p:spPr>
          <a:xfrm>
            <a:off x="7350943" y="3781424"/>
            <a:ext cx="1028307" cy="990600"/>
          </a:xfrm>
          <a:prstGeom prst="flowChartPredefined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Virtex</a:t>
            </a:r>
            <a:r>
              <a:rPr lang="en-US" dirty="0" smtClean="0"/>
              <a:t> 7</a:t>
            </a:r>
            <a:endParaRPr lang="en-US" dirty="0"/>
          </a:p>
        </p:txBody>
      </p:sp>
      <p:sp>
        <p:nvSpPr>
          <p:cNvPr id="39" name="Left-Right Arrow 38"/>
          <p:cNvSpPr/>
          <p:nvPr/>
        </p:nvSpPr>
        <p:spPr>
          <a:xfrm>
            <a:off x="6112497" y="2589081"/>
            <a:ext cx="1143000" cy="399366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Cable</a:t>
            </a:r>
            <a:endParaRPr lang="en-US" dirty="0"/>
          </a:p>
        </p:txBody>
      </p:sp>
      <p:sp>
        <p:nvSpPr>
          <p:cNvPr id="40" name="Snip Single Corner Rectangle 39"/>
          <p:cNvSpPr/>
          <p:nvPr/>
        </p:nvSpPr>
        <p:spPr>
          <a:xfrm>
            <a:off x="7255497" y="2512237"/>
            <a:ext cx="1219200" cy="548329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FMC-HPC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649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6285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Adapter Board Block Diagram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838200"/>
            <a:ext cx="8763000" cy="57912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Adapter Board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685800" y="1696825"/>
            <a:ext cx="990600" cy="2899721"/>
            <a:chOff x="3715734" y="2652071"/>
            <a:chExt cx="399066" cy="1924050"/>
          </a:xfrm>
        </p:grpSpPr>
        <p:sp>
          <p:nvSpPr>
            <p:cNvPr id="5" name="Trapezoid 4"/>
            <p:cNvSpPr/>
            <p:nvPr/>
          </p:nvSpPr>
          <p:spPr>
            <a:xfrm rot="5400000">
              <a:off x="2829909" y="3537896"/>
              <a:ext cx="1924050" cy="152400"/>
            </a:xfrm>
            <a:prstGeom prst="trapezoid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6" name="Trapezoid 5"/>
            <p:cNvSpPr/>
            <p:nvPr/>
          </p:nvSpPr>
          <p:spPr>
            <a:xfrm rot="5400000">
              <a:off x="3076575" y="3537896"/>
              <a:ext cx="1924050" cy="152400"/>
            </a:xfrm>
            <a:prstGeom prst="trapezoid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61238" y="1403964"/>
            <a:ext cx="577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EXP2</a:t>
            </a:r>
          </a:p>
        </p:txBody>
      </p:sp>
      <p:sp>
        <p:nvSpPr>
          <p:cNvPr id="8" name="Snip Single Corner Rectangle 7"/>
          <p:cNvSpPr/>
          <p:nvPr/>
        </p:nvSpPr>
        <p:spPr>
          <a:xfrm>
            <a:off x="3048000" y="2850819"/>
            <a:ext cx="3200400" cy="1035381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FMC-HPC</a:t>
            </a:r>
            <a:endParaRPr lang="en-US" dirty="0"/>
          </a:p>
        </p:txBody>
      </p:sp>
      <p:sp>
        <p:nvSpPr>
          <p:cNvPr id="9" name="Left-Right Arrow 8"/>
          <p:cNvSpPr/>
          <p:nvPr/>
        </p:nvSpPr>
        <p:spPr>
          <a:xfrm>
            <a:off x="1615441" y="2846891"/>
            <a:ext cx="1432559" cy="399366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048000" y="2573820"/>
            <a:ext cx="1369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JA1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952039" y="2417045"/>
            <a:ext cx="1029976" cy="63095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SN75DP130</a:t>
            </a:r>
          </a:p>
          <a:p>
            <a:pPr algn="ctr"/>
            <a:r>
              <a:rPr lang="en-US" sz="1100" dirty="0" err="1" smtClean="0"/>
              <a:t>Redriver</a:t>
            </a:r>
            <a:r>
              <a:rPr lang="en-US" sz="1100" dirty="0" smtClean="0"/>
              <a:t>,</a:t>
            </a:r>
          </a:p>
          <a:p>
            <a:pPr algn="ctr"/>
            <a:r>
              <a:rPr lang="en-US" sz="1100" dirty="0" smtClean="0"/>
              <a:t>Equalizer</a:t>
            </a:r>
            <a:endParaRPr lang="en-US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1752600" y="1752600"/>
            <a:ext cx="121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32 * 2 Diff.</a:t>
            </a:r>
          </a:p>
          <a:p>
            <a:r>
              <a:rPr lang="en-US" sz="1200" dirty="0" smtClean="0"/>
              <a:t>14 * 2 SE</a:t>
            </a:r>
          </a:p>
          <a:p>
            <a:r>
              <a:rPr lang="en-US" sz="1200" dirty="0" smtClean="0"/>
              <a:t>2 * 2 Diff. Clocks</a:t>
            </a:r>
          </a:p>
          <a:p>
            <a:r>
              <a:rPr lang="en-US" sz="1200" dirty="0" smtClean="0"/>
              <a:t>2* 2 SE Clocks</a:t>
            </a:r>
          </a:p>
          <a:p>
            <a:r>
              <a:rPr lang="en-US" sz="1200" dirty="0" smtClean="0"/>
              <a:t>2V5, 3V3, GND</a:t>
            </a:r>
          </a:p>
          <a:p>
            <a:endParaRPr lang="en-US" sz="1200" dirty="0"/>
          </a:p>
        </p:txBody>
      </p:sp>
      <p:sp>
        <p:nvSpPr>
          <p:cNvPr id="19" name="Left-Right Arrow 18"/>
          <p:cNvSpPr/>
          <p:nvPr/>
        </p:nvSpPr>
        <p:spPr>
          <a:xfrm>
            <a:off x="874951" y="3308920"/>
            <a:ext cx="2173050" cy="399366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182622" y="1403964"/>
            <a:ext cx="577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EXP1</a:t>
            </a:r>
          </a:p>
        </p:txBody>
      </p:sp>
      <p:cxnSp>
        <p:nvCxnSpPr>
          <p:cNvPr id="26" name="Elbow Connector 25"/>
          <p:cNvCxnSpPr>
            <a:stCxn id="5" idx="3"/>
            <a:endCxn id="36" idx="1"/>
          </p:cNvCxnSpPr>
          <p:nvPr/>
        </p:nvCxnSpPr>
        <p:spPr>
          <a:xfrm rot="16200000" flipH="1">
            <a:off x="1237464" y="4186745"/>
            <a:ext cx="733092" cy="145811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68800" y="4953000"/>
            <a:ext cx="159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VCC_EXP2_3V3</a:t>
            </a:r>
            <a:endParaRPr lang="en-US" sz="1200" b="1" dirty="0" smtClean="0"/>
          </a:p>
        </p:txBody>
      </p:sp>
      <p:sp>
        <p:nvSpPr>
          <p:cNvPr id="36" name="Flowchart: Decision 35"/>
          <p:cNvSpPr/>
          <p:nvPr/>
        </p:nvSpPr>
        <p:spPr>
          <a:xfrm>
            <a:off x="2333070" y="5003375"/>
            <a:ext cx="1066800" cy="557951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JP300</a:t>
            </a:r>
            <a:br>
              <a:rPr lang="en-US" sz="1100" dirty="0" smtClean="0"/>
            </a:br>
            <a:r>
              <a:rPr lang="en-US" sz="1100" dirty="0" smtClean="0"/>
              <a:t>JP301</a:t>
            </a:r>
            <a:endParaRPr lang="en-US" sz="1100" dirty="0"/>
          </a:p>
        </p:txBody>
      </p:sp>
      <p:sp>
        <p:nvSpPr>
          <p:cNvPr id="38" name="Up Arrow Callout 37"/>
          <p:cNvSpPr/>
          <p:nvPr/>
        </p:nvSpPr>
        <p:spPr>
          <a:xfrm>
            <a:off x="3200400" y="5561326"/>
            <a:ext cx="1715850" cy="687075"/>
          </a:xfrm>
          <a:prstGeom prst="upArrow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J302</a:t>
            </a:r>
          </a:p>
          <a:p>
            <a:pPr algn="ctr"/>
            <a:r>
              <a:rPr lang="en-US" sz="1400" dirty="0" smtClean="0"/>
              <a:t>External 3V3 IN</a:t>
            </a:r>
            <a:endParaRPr lang="en-US" sz="1400" dirty="0"/>
          </a:p>
        </p:txBody>
      </p:sp>
      <p:sp>
        <p:nvSpPr>
          <p:cNvPr id="41" name="Flowchart: Decision 40"/>
          <p:cNvSpPr/>
          <p:nvPr/>
        </p:nvSpPr>
        <p:spPr>
          <a:xfrm>
            <a:off x="3505200" y="5003374"/>
            <a:ext cx="1066800" cy="557951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JP301</a:t>
            </a:r>
            <a:endParaRPr lang="en-US" sz="1100" dirty="0"/>
          </a:p>
        </p:txBody>
      </p:sp>
      <p:sp>
        <p:nvSpPr>
          <p:cNvPr id="42" name="TextBox 41"/>
          <p:cNvSpPr txBox="1"/>
          <p:nvPr/>
        </p:nvSpPr>
        <p:spPr>
          <a:xfrm>
            <a:off x="1471539" y="5638800"/>
            <a:ext cx="11954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Option to isolate </a:t>
            </a:r>
          </a:p>
          <a:p>
            <a:r>
              <a:rPr lang="en-US" sz="1100" dirty="0" smtClean="0"/>
              <a:t>DP Power Supply</a:t>
            </a:r>
            <a:endParaRPr lang="en-US" sz="1100" dirty="0"/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2057400" y="5410200"/>
            <a:ext cx="4572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6" idx="3"/>
            <a:endCxn id="41" idx="1"/>
          </p:cNvCxnSpPr>
          <p:nvPr/>
        </p:nvCxnSpPr>
        <p:spPr>
          <a:xfrm flipV="1">
            <a:off x="3399870" y="5282350"/>
            <a:ext cx="105330" cy="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1" idx="3"/>
          </p:cNvCxnSpPr>
          <p:nvPr/>
        </p:nvCxnSpPr>
        <p:spPr>
          <a:xfrm flipV="1">
            <a:off x="4572000" y="5282349"/>
            <a:ext cx="16764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Flowchart: Preparation 48"/>
          <p:cNvSpPr/>
          <p:nvPr/>
        </p:nvSpPr>
        <p:spPr>
          <a:xfrm>
            <a:off x="4724400" y="5092830"/>
            <a:ext cx="914400" cy="379038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Input Protect</a:t>
            </a:r>
            <a:endParaRPr lang="en-US" sz="900" dirty="0"/>
          </a:p>
        </p:txBody>
      </p:sp>
      <p:sp>
        <p:nvSpPr>
          <p:cNvPr id="52" name="TextBox 51"/>
          <p:cNvSpPr txBox="1"/>
          <p:nvPr/>
        </p:nvSpPr>
        <p:spPr>
          <a:xfrm>
            <a:off x="5486400" y="4953000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+3V3</a:t>
            </a:r>
            <a:endParaRPr lang="en-US" sz="1200" b="1" dirty="0" smtClean="0"/>
          </a:p>
        </p:txBody>
      </p:sp>
      <p:sp>
        <p:nvSpPr>
          <p:cNvPr id="54" name="Flowchart: Preparation 53"/>
          <p:cNvSpPr/>
          <p:nvPr/>
        </p:nvSpPr>
        <p:spPr>
          <a:xfrm>
            <a:off x="6287678" y="5520323"/>
            <a:ext cx="914400" cy="379038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Filter</a:t>
            </a:r>
            <a:endParaRPr lang="en-US" sz="1100" dirty="0"/>
          </a:p>
        </p:txBody>
      </p:sp>
      <p:cxnSp>
        <p:nvCxnSpPr>
          <p:cNvPr id="56" name="Elbow Connector 55"/>
          <p:cNvCxnSpPr>
            <a:stCxn id="52" idx="2"/>
            <a:endCxn id="54" idx="1"/>
          </p:cNvCxnSpPr>
          <p:nvPr/>
        </p:nvCxnSpPr>
        <p:spPr>
          <a:xfrm rot="16200000" flipH="1">
            <a:off x="5887445" y="5309609"/>
            <a:ext cx="418288" cy="38217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4" idx="3"/>
          </p:cNvCxnSpPr>
          <p:nvPr/>
        </p:nvCxnSpPr>
        <p:spPr>
          <a:xfrm>
            <a:off x="7202078" y="5709842"/>
            <a:ext cx="951322" cy="51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207576" y="5376446"/>
            <a:ext cx="1098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3V3_RX</a:t>
            </a:r>
            <a:endParaRPr lang="en-US" sz="1200" b="1" dirty="0" smtClean="0"/>
          </a:p>
        </p:txBody>
      </p:sp>
      <p:cxnSp>
        <p:nvCxnSpPr>
          <p:cNvPr id="66" name="Elbow Connector 65"/>
          <p:cNvCxnSpPr>
            <a:endCxn id="69" idx="1"/>
          </p:cNvCxnSpPr>
          <p:nvPr/>
        </p:nvCxnSpPr>
        <p:spPr>
          <a:xfrm rot="16200000" flipH="1">
            <a:off x="5887056" y="5737370"/>
            <a:ext cx="536116" cy="49137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9" name="Flowchart: Process 68"/>
          <p:cNvSpPr/>
          <p:nvPr/>
        </p:nvSpPr>
        <p:spPr>
          <a:xfrm>
            <a:off x="6400800" y="6025227"/>
            <a:ext cx="685800" cy="4517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Lin. </a:t>
            </a:r>
            <a:r>
              <a:rPr lang="en-US" sz="1200" dirty="0" err="1" smtClean="0"/>
              <a:t>Reg</a:t>
            </a:r>
            <a:endParaRPr lang="en-US" sz="1200" dirty="0"/>
          </a:p>
        </p:txBody>
      </p:sp>
      <p:cxnSp>
        <p:nvCxnSpPr>
          <p:cNvPr id="73" name="Straight Arrow Connector 72"/>
          <p:cNvCxnSpPr>
            <a:stCxn id="69" idx="3"/>
          </p:cNvCxnSpPr>
          <p:nvPr/>
        </p:nvCxnSpPr>
        <p:spPr>
          <a:xfrm>
            <a:off x="7086600" y="6251114"/>
            <a:ext cx="1066800" cy="51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128627" y="5904863"/>
            <a:ext cx="1098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+1V8</a:t>
            </a:r>
            <a:endParaRPr lang="en-US" sz="1200" b="1" dirty="0" smtClean="0"/>
          </a:p>
        </p:txBody>
      </p:sp>
      <p:sp>
        <p:nvSpPr>
          <p:cNvPr id="76" name="TextBox 75"/>
          <p:cNvSpPr txBox="1"/>
          <p:nvPr/>
        </p:nvSpPr>
        <p:spPr>
          <a:xfrm>
            <a:off x="6902777" y="838200"/>
            <a:ext cx="1098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DP IN</a:t>
            </a:r>
            <a:endParaRPr lang="en-US" sz="1200" b="1" dirty="0" smtClean="0"/>
          </a:p>
        </p:txBody>
      </p:sp>
      <p:sp>
        <p:nvSpPr>
          <p:cNvPr id="77" name="Bent Arrow 76"/>
          <p:cNvSpPr/>
          <p:nvPr/>
        </p:nvSpPr>
        <p:spPr>
          <a:xfrm rot="10800000">
            <a:off x="7938179" y="1161366"/>
            <a:ext cx="285069" cy="1534761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03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5809663" y="2509442"/>
            <a:ext cx="11245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815161" y="2176046"/>
            <a:ext cx="1098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3V3_RX</a:t>
            </a:r>
            <a:endParaRPr lang="en-US" sz="1200" b="1" dirty="0" smtClean="0"/>
          </a:p>
        </p:txBody>
      </p:sp>
      <p:sp>
        <p:nvSpPr>
          <p:cNvPr id="82" name="Rectangle 81"/>
          <p:cNvSpPr/>
          <p:nvPr/>
        </p:nvSpPr>
        <p:spPr>
          <a:xfrm>
            <a:off x="7373166" y="3361828"/>
            <a:ext cx="1029976" cy="8481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SN74GTL2010</a:t>
            </a:r>
          </a:p>
          <a:p>
            <a:pPr algn="ctr"/>
            <a:r>
              <a:rPr lang="en-US" sz="1100" dirty="0" smtClean="0"/>
              <a:t>High-speed</a:t>
            </a:r>
          </a:p>
          <a:p>
            <a:pPr algn="ctr"/>
            <a:r>
              <a:rPr lang="en-US" sz="1100" dirty="0" smtClean="0"/>
              <a:t>Logic level converter</a:t>
            </a:r>
            <a:endParaRPr lang="en-US" sz="1100" dirty="0"/>
          </a:p>
        </p:txBody>
      </p:sp>
      <p:sp>
        <p:nvSpPr>
          <p:cNvPr id="83" name="TextBox 82"/>
          <p:cNvSpPr txBox="1"/>
          <p:nvPr/>
        </p:nvSpPr>
        <p:spPr>
          <a:xfrm rot="16200000">
            <a:off x="7616806" y="1969755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4xLanes</a:t>
            </a:r>
            <a:endParaRPr lang="en-US" sz="1400" dirty="0"/>
          </a:p>
        </p:txBody>
      </p:sp>
      <p:cxnSp>
        <p:nvCxnSpPr>
          <p:cNvPr id="87" name="Straight Arrow Connector 86"/>
          <p:cNvCxnSpPr/>
          <p:nvPr/>
        </p:nvCxnSpPr>
        <p:spPr>
          <a:xfrm flipH="1">
            <a:off x="6241234" y="3733800"/>
            <a:ext cx="113193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6248400" y="3886200"/>
            <a:ext cx="113665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endCxn id="82" idx="3"/>
          </p:cNvCxnSpPr>
          <p:nvPr/>
        </p:nvCxnSpPr>
        <p:spPr>
          <a:xfrm flipH="1">
            <a:off x="8403142" y="3785895"/>
            <a:ext cx="5821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8121977" y="3478118"/>
            <a:ext cx="1098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+1V8</a:t>
            </a:r>
            <a:endParaRPr lang="en-US" sz="1100" b="1" dirty="0" smtClean="0"/>
          </a:p>
        </p:txBody>
      </p:sp>
      <p:cxnSp>
        <p:nvCxnSpPr>
          <p:cNvPr id="96" name="Straight Arrow Connector 95"/>
          <p:cNvCxnSpPr/>
          <p:nvPr/>
        </p:nvCxnSpPr>
        <p:spPr>
          <a:xfrm flipH="1">
            <a:off x="8403142" y="4119145"/>
            <a:ext cx="5821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8223250" y="3806313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+3V3</a:t>
            </a:r>
            <a:endParaRPr lang="en-US" sz="1100" b="1" dirty="0" smtClean="0"/>
          </a:p>
        </p:txBody>
      </p:sp>
      <p:sp>
        <p:nvSpPr>
          <p:cNvPr id="101" name="Left Arrow 100"/>
          <p:cNvSpPr/>
          <p:nvPr/>
        </p:nvSpPr>
        <p:spPr>
          <a:xfrm>
            <a:off x="6241234" y="2879802"/>
            <a:ext cx="710805" cy="24061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Bent Arrow 103"/>
          <p:cNvSpPr/>
          <p:nvPr/>
        </p:nvSpPr>
        <p:spPr>
          <a:xfrm rot="10800000">
            <a:off x="6241234" y="1161366"/>
            <a:ext cx="2215478" cy="2207142"/>
          </a:xfrm>
          <a:prstGeom prst="bentArrow">
            <a:avLst>
              <a:gd name="adj1" fmla="val 2857"/>
              <a:gd name="adj2" fmla="val 7666"/>
              <a:gd name="adj3" fmla="val 9501"/>
              <a:gd name="adj4" fmla="val 399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 rot="16200000">
            <a:off x="8060073" y="1984394"/>
            <a:ext cx="494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AUX</a:t>
            </a:r>
            <a:endParaRPr lang="en-US" sz="14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7736557" y="3046574"/>
            <a:ext cx="1442" cy="31525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7921823" y="3046574"/>
            <a:ext cx="0" cy="3219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1" name="Freeform 110"/>
          <p:cNvSpPr/>
          <p:nvPr/>
        </p:nvSpPr>
        <p:spPr>
          <a:xfrm>
            <a:off x="8153400" y="1041400"/>
            <a:ext cx="474133" cy="2345335"/>
          </a:xfrm>
          <a:custGeom>
            <a:avLst/>
            <a:gdLst>
              <a:gd name="connsiteX0" fmla="*/ 194733 w 474133"/>
              <a:gd name="connsiteY0" fmla="*/ 0 h 2345335"/>
              <a:gd name="connsiteX1" fmla="*/ 237067 w 474133"/>
              <a:gd name="connsiteY1" fmla="*/ 8467 h 2345335"/>
              <a:gd name="connsiteX2" fmla="*/ 338667 w 474133"/>
              <a:gd name="connsiteY2" fmla="*/ 76200 h 2345335"/>
              <a:gd name="connsiteX3" fmla="*/ 431800 w 474133"/>
              <a:gd name="connsiteY3" fmla="*/ 186267 h 2345335"/>
              <a:gd name="connsiteX4" fmla="*/ 448733 w 474133"/>
              <a:gd name="connsiteY4" fmla="*/ 237067 h 2345335"/>
              <a:gd name="connsiteX5" fmla="*/ 474133 w 474133"/>
              <a:gd name="connsiteY5" fmla="*/ 304800 h 2345335"/>
              <a:gd name="connsiteX6" fmla="*/ 465667 w 474133"/>
              <a:gd name="connsiteY6" fmla="*/ 381000 h 2345335"/>
              <a:gd name="connsiteX7" fmla="*/ 457200 w 474133"/>
              <a:gd name="connsiteY7" fmla="*/ 431800 h 2345335"/>
              <a:gd name="connsiteX8" fmla="*/ 431800 w 474133"/>
              <a:gd name="connsiteY8" fmla="*/ 1312333 h 2345335"/>
              <a:gd name="connsiteX9" fmla="*/ 423333 w 474133"/>
              <a:gd name="connsiteY9" fmla="*/ 1507067 h 2345335"/>
              <a:gd name="connsiteX10" fmla="*/ 397933 w 474133"/>
              <a:gd name="connsiteY10" fmla="*/ 1617133 h 2345335"/>
              <a:gd name="connsiteX11" fmla="*/ 381000 w 474133"/>
              <a:gd name="connsiteY11" fmla="*/ 1701800 h 2345335"/>
              <a:gd name="connsiteX12" fmla="*/ 372533 w 474133"/>
              <a:gd name="connsiteY12" fmla="*/ 1735667 h 2345335"/>
              <a:gd name="connsiteX13" fmla="*/ 364067 w 474133"/>
              <a:gd name="connsiteY13" fmla="*/ 1778000 h 2345335"/>
              <a:gd name="connsiteX14" fmla="*/ 347133 w 474133"/>
              <a:gd name="connsiteY14" fmla="*/ 1794933 h 2345335"/>
              <a:gd name="connsiteX15" fmla="*/ 321733 w 474133"/>
              <a:gd name="connsiteY15" fmla="*/ 1871133 h 2345335"/>
              <a:gd name="connsiteX16" fmla="*/ 313267 w 474133"/>
              <a:gd name="connsiteY16" fmla="*/ 1896533 h 2345335"/>
              <a:gd name="connsiteX17" fmla="*/ 254000 w 474133"/>
              <a:gd name="connsiteY17" fmla="*/ 1998133 h 2345335"/>
              <a:gd name="connsiteX18" fmla="*/ 245533 w 474133"/>
              <a:gd name="connsiteY18" fmla="*/ 2023533 h 2345335"/>
              <a:gd name="connsiteX19" fmla="*/ 211667 w 474133"/>
              <a:gd name="connsiteY19" fmla="*/ 2082800 h 2345335"/>
              <a:gd name="connsiteX20" fmla="*/ 169333 w 474133"/>
              <a:gd name="connsiteY20" fmla="*/ 2167467 h 2345335"/>
              <a:gd name="connsiteX21" fmla="*/ 135467 w 474133"/>
              <a:gd name="connsiteY21" fmla="*/ 2201333 h 2345335"/>
              <a:gd name="connsiteX22" fmla="*/ 76200 w 474133"/>
              <a:gd name="connsiteY22" fmla="*/ 2260600 h 2345335"/>
              <a:gd name="connsiteX23" fmla="*/ 59267 w 474133"/>
              <a:gd name="connsiteY23" fmla="*/ 2286000 h 2345335"/>
              <a:gd name="connsiteX24" fmla="*/ 16933 w 474133"/>
              <a:gd name="connsiteY24" fmla="*/ 2319867 h 2345335"/>
              <a:gd name="connsiteX25" fmla="*/ 0 w 474133"/>
              <a:gd name="connsiteY25" fmla="*/ 2345267 h 2345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74133" h="2345335">
                <a:moveTo>
                  <a:pt x="194733" y="0"/>
                </a:moveTo>
                <a:cubicBezTo>
                  <a:pt x="208844" y="2822"/>
                  <a:pt x="223705" y="3122"/>
                  <a:pt x="237067" y="8467"/>
                </a:cubicBezTo>
                <a:cubicBezTo>
                  <a:pt x="257070" y="16468"/>
                  <a:pt x="329665" y="68398"/>
                  <a:pt x="338667" y="76200"/>
                </a:cubicBezTo>
                <a:cubicBezTo>
                  <a:pt x="377638" y="109974"/>
                  <a:pt x="410794" y="140053"/>
                  <a:pt x="431800" y="186267"/>
                </a:cubicBezTo>
                <a:cubicBezTo>
                  <a:pt x="439186" y="202516"/>
                  <a:pt x="442633" y="220292"/>
                  <a:pt x="448733" y="237067"/>
                </a:cubicBezTo>
                <a:cubicBezTo>
                  <a:pt x="489215" y="348390"/>
                  <a:pt x="448980" y="229335"/>
                  <a:pt x="474133" y="304800"/>
                </a:cubicBezTo>
                <a:cubicBezTo>
                  <a:pt x="471311" y="330200"/>
                  <a:pt x="469045" y="355668"/>
                  <a:pt x="465667" y="381000"/>
                </a:cubicBezTo>
                <a:cubicBezTo>
                  <a:pt x="463398" y="398016"/>
                  <a:pt x="457554" y="414637"/>
                  <a:pt x="457200" y="431800"/>
                </a:cubicBezTo>
                <a:cubicBezTo>
                  <a:pt x="439344" y="1297760"/>
                  <a:pt x="489084" y="939979"/>
                  <a:pt x="431800" y="1312333"/>
                </a:cubicBezTo>
                <a:cubicBezTo>
                  <a:pt x="428978" y="1377244"/>
                  <a:pt x="427655" y="1442238"/>
                  <a:pt x="423333" y="1507067"/>
                </a:cubicBezTo>
                <a:cubicBezTo>
                  <a:pt x="417973" y="1587475"/>
                  <a:pt x="416142" y="1544296"/>
                  <a:pt x="397933" y="1617133"/>
                </a:cubicBezTo>
                <a:cubicBezTo>
                  <a:pt x="390952" y="1645055"/>
                  <a:pt x="387981" y="1673878"/>
                  <a:pt x="381000" y="1701800"/>
                </a:cubicBezTo>
                <a:cubicBezTo>
                  <a:pt x="378178" y="1713089"/>
                  <a:pt x="375057" y="1724308"/>
                  <a:pt x="372533" y="1735667"/>
                </a:cubicBezTo>
                <a:cubicBezTo>
                  <a:pt x="369411" y="1749715"/>
                  <a:pt x="369736" y="1764773"/>
                  <a:pt x="364067" y="1778000"/>
                </a:cubicBezTo>
                <a:cubicBezTo>
                  <a:pt x="360922" y="1785337"/>
                  <a:pt x="352778" y="1789289"/>
                  <a:pt x="347133" y="1794933"/>
                </a:cubicBezTo>
                <a:cubicBezTo>
                  <a:pt x="332861" y="1866300"/>
                  <a:pt x="348025" y="1809787"/>
                  <a:pt x="321733" y="1871133"/>
                </a:cubicBezTo>
                <a:cubicBezTo>
                  <a:pt x="318217" y="1879336"/>
                  <a:pt x="317695" y="1888784"/>
                  <a:pt x="313267" y="1896533"/>
                </a:cubicBezTo>
                <a:cubicBezTo>
                  <a:pt x="277173" y="1959700"/>
                  <a:pt x="286216" y="1901490"/>
                  <a:pt x="254000" y="1998133"/>
                </a:cubicBezTo>
                <a:cubicBezTo>
                  <a:pt x="251178" y="2006600"/>
                  <a:pt x="249524" y="2015551"/>
                  <a:pt x="245533" y="2023533"/>
                </a:cubicBezTo>
                <a:cubicBezTo>
                  <a:pt x="214984" y="2084631"/>
                  <a:pt x="241355" y="2008579"/>
                  <a:pt x="211667" y="2082800"/>
                </a:cubicBezTo>
                <a:cubicBezTo>
                  <a:pt x="181102" y="2159211"/>
                  <a:pt x="212691" y="2109656"/>
                  <a:pt x="169333" y="2167467"/>
                </a:cubicBezTo>
                <a:cubicBezTo>
                  <a:pt x="146757" y="2235199"/>
                  <a:pt x="180621" y="2156179"/>
                  <a:pt x="135467" y="2201333"/>
                </a:cubicBezTo>
                <a:cubicBezTo>
                  <a:pt x="67535" y="2269264"/>
                  <a:pt x="133675" y="2241441"/>
                  <a:pt x="76200" y="2260600"/>
                </a:cubicBezTo>
                <a:cubicBezTo>
                  <a:pt x="70556" y="2269067"/>
                  <a:pt x="65624" y="2278054"/>
                  <a:pt x="59267" y="2286000"/>
                </a:cubicBezTo>
                <a:cubicBezTo>
                  <a:pt x="45481" y="2303232"/>
                  <a:pt x="35789" y="2307296"/>
                  <a:pt x="16933" y="2319867"/>
                </a:cubicBezTo>
                <a:cubicBezTo>
                  <a:pt x="7575" y="2347945"/>
                  <a:pt x="17392" y="2345267"/>
                  <a:pt x="0" y="2345267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7620000" y="1269082"/>
            <a:ext cx="1029976" cy="4073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3x TPD4S010</a:t>
            </a:r>
          </a:p>
          <a:p>
            <a:pPr algn="ctr"/>
            <a:r>
              <a:rPr lang="en-US" sz="1100" dirty="0" smtClean="0"/>
              <a:t>ESD Protection</a:t>
            </a:r>
          </a:p>
        </p:txBody>
      </p:sp>
      <p:sp>
        <p:nvSpPr>
          <p:cNvPr id="10" name="Flowchart: Manual Operation 9"/>
          <p:cNvSpPr/>
          <p:nvPr/>
        </p:nvSpPr>
        <p:spPr>
          <a:xfrm>
            <a:off x="7709849" y="838200"/>
            <a:ext cx="914400" cy="323166"/>
          </a:xfrm>
          <a:prstGeom prst="flowChartManualOperat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2866470" y="4484917"/>
            <a:ext cx="11954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Power Source Select</a:t>
            </a:r>
            <a:endParaRPr lang="en-US" sz="1100" dirty="0"/>
          </a:p>
        </p:txBody>
      </p:sp>
      <p:cxnSp>
        <p:nvCxnSpPr>
          <p:cNvPr id="113" name="Straight Arrow Connector 112"/>
          <p:cNvCxnSpPr/>
          <p:nvPr/>
        </p:nvCxnSpPr>
        <p:spPr>
          <a:xfrm>
            <a:off x="3381758" y="4814660"/>
            <a:ext cx="457200" cy="2781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5" name="Oval 114"/>
          <p:cNvSpPr/>
          <p:nvPr/>
        </p:nvSpPr>
        <p:spPr>
          <a:xfrm>
            <a:off x="4533900" y="4271980"/>
            <a:ext cx="305979" cy="305979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4967770" y="4280447"/>
            <a:ext cx="305979" cy="305979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5311698" y="4178752"/>
            <a:ext cx="11954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J100/J101</a:t>
            </a:r>
            <a:br>
              <a:rPr lang="en-US" sz="1100" dirty="0" smtClean="0"/>
            </a:br>
            <a:r>
              <a:rPr lang="en-US" sz="1100" dirty="0" smtClean="0"/>
              <a:t>Ref </a:t>
            </a:r>
            <a:r>
              <a:rPr lang="en-US" sz="1100" dirty="0" err="1" smtClean="0"/>
              <a:t>Clk</a:t>
            </a:r>
            <a:r>
              <a:rPr lang="en-US" sz="1100" dirty="0" smtClean="0"/>
              <a:t> In (SMA)</a:t>
            </a:r>
            <a:endParaRPr lang="en-US" sz="1100" dirty="0"/>
          </a:p>
        </p:txBody>
      </p:sp>
      <p:cxnSp>
        <p:nvCxnSpPr>
          <p:cNvPr id="119" name="Straight Arrow Connector 118"/>
          <p:cNvCxnSpPr/>
          <p:nvPr/>
        </p:nvCxnSpPr>
        <p:spPr>
          <a:xfrm flipV="1">
            <a:off x="4686889" y="3886200"/>
            <a:ext cx="1" cy="498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V="1">
            <a:off x="5120759" y="3886200"/>
            <a:ext cx="0" cy="498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3" name="Oval 122"/>
          <p:cNvSpPr/>
          <p:nvPr/>
        </p:nvSpPr>
        <p:spPr>
          <a:xfrm>
            <a:off x="4643967" y="4384600"/>
            <a:ext cx="81569" cy="815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5078866" y="4394196"/>
            <a:ext cx="81569" cy="815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68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Electrical Parameters --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953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Active components powered from VCC_EXP2_3V3 or external 3V3</a:t>
            </a:r>
          </a:p>
          <a:p>
            <a:pPr lvl="1"/>
            <a:r>
              <a:rPr lang="en-US" dirty="0" smtClean="0"/>
              <a:t>No active on-board power supply/regulation.</a:t>
            </a:r>
          </a:p>
          <a:p>
            <a:pPr lvl="1"/>
            <a:r>
              <a:rPr lang="en-US" dirty="0" smtClean="0"/>
              <a:t>3V6 3W </a:t>
            </a:r>
            <a:r>
              <a:rPr lang="en-US" dirty="0" err="1" smtClean="0"/>
              <a:t>Zener</a:t>
            </a:r>
            <a:r>
              <a:rPr lang="en-US" dirty="0" smtClean="0"/>
              <a:t> + 500mA PTC fuse</a:t>
            </a:r>
          </a:p>
          <a:p>
            <a:pPr lvl="1"/>
            <a:r>
              <a:rPr lang="en-US" dirty="0" smtClean="0"/>
              <a:t>Reverse voltage protection diodes</a:t>
            </a:r>
          </a:p>
          <a:p>
            <a:r>
              <a:rPr lang="en-US" dirty="0" smtClean="0"/>
              <a:t>Ferrite filters + caps on input rails</a:t>
            </a:r>
          </a:p>
          <a:p>
            <a:r>
              <a:rPr lang="en-US" dirty="0" smtClean="0"/>
              <a:t>Highly-filtered but non-isolated 3V3_RX rail to power SN75DP130</a:t>
            </a:r>
          </a:p>
          <a:p>
            <a:r>
              <a:rPr lang="en-US" dirty="0" smtClean="0"/>
              <a:t>Common ground throughout board</a:t>
            </a:r>
          </a:p>
          <a:p>
            <a:r>
              <a:rPr lang="en-US" dirty="0" smtClean="0"/>
              <a:t>All other power supply inputs (from QSEs) decoupled to GND</a:t>
            </a:r>
          </a:p>
          <a:p>
            <a:r>
              <a:rPr lang="en-US" dirty="0" smtClean="0"/>
              <a:t>ESD Protection on connected DP pins</a:t>
            </a:r>
          </a:p>
          <a:p>
            <a:r>
              <a:rPr lang="en-US" dirty="0" smtClean="0"/>
              <a:t>DP PWR_OUT pin not connected; RTN_PWR tied to GND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172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Digital Signaling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Differential Lines</a:t>
            </a:r>
          </a:p>
          <a:p>
            <a:pPr lvl="1"/>
            <a:r>
              <a:rPr lang="en-US" dirty="0" smtClean="0"/>
              <a:t>Designed for ~100 Ohm diff. impedance</a:t>
            </a:r>
          </a:p>
          <a:p>
            <a:pPr lvl="1"/>
            <a:r>
              <a:rPr lang="en-US" dirty="0" err="1" smtClean="0"/>
              <a:t>Microstrip</a:t>
            </a:r>
            <a:r>
              <a:rPr lang="en-US" dirty="0" smtClean="0"/>
              <a:t>: 5mil at 8mil spacing</a:t>
            </a:r>
          </a:p>
          <a:p>
            <a:pPr lvl="1"/>
            <a:r>
              <a:rPr lang="en-US" dirty="0" err="1" smtClean="0"/>
              <a:t>Stripline</a:t>
            </a:r>
            <a:r>
              <a:rPr lang="en-US" dirty="0" smtClean="0"/>
              <a:t>: 3.5 mil at 8mil spacing</a:t>
            </a:r>
          </a:p>
          <a:p>
            <a:pPr lvl="1"/>
            <a:r>
              <a:rPr lang="en-US" dirty="0" smtClean="0"/>
              <a:t>Length-matched within +/- 2 mil</a:t>
            </a:r>
          </a:p>
          <a:p>
            <a:pPr lvl="1"/>
            <a:r>
              <a:rPr lang="en-US" dirty="0" smtClean="0"/>
              <a:t>All QSE-to-FMC lines </a:t>
            </a:r>
          </a:p>
          <a:p>
            <a:pPr lvl="2"/>
            <a:r>
              <a:rPr lang="en-US" dirty="0" smtClean="0"/>
              <a:t>3300 mil</a:t>
            </a:r>
          </a:p>
          <a:p>
            <a:pPr lvl="2"/>
            <a:r>
              <a:rPr lang="en-US" dirty="0" smtClean="0"/>
              <a:t>Pass through exactly two </a:t>
            </a:r>
            <a:r>
              <a:rPr lang="en-US" dirty="0" err="1" smtClean="0"/>
              <a:t>vias</a:t>
            </a:r>
            <a:r>
              <a:rPr lang="en-US" dirty="0" smtClean="0"/>
              <a:t> (from top to signal layer to bottom)</a:t>
            </a:r>
          </a:p>
          <a:p>
            <a:pPr lvl="1"/>
            <a:r>
              <a:rPr lang="en-US" dirty="0" smtClean="0"/>
              <a:t>&gt;20 mil gaps between pairs</a:t>
            </a:r>
          </a:p>
          <a:p>
            <a:pPr lvl="1"/>
            <a:r>
              <a:rPr lang="en-US" dirty="0" smtClean="0"/>
              <a:t>Blind </a:t>
            </a:r>
            <a:r>
              <a:rPr lang="en-US" dirty="0" err="1" smtClean="0"/>
              <a:t>vias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Displayport</a:t>
            </a:r>
            <a:r>
              <a:rPr lang="en-US" dirty="0" smtClean="0"/>
              <a:t> Lanes &amp; AUX</a:t>
            </a:r>
          </a:p>
          <a:p>
            <a:pPr lvl="1"/>
            <a:r>
              <a:rPr lang="en-US" dirty="0" smtClean="0"/>
              <a:t>AC-coupled per specifications, 100nF X5R/X7R</a:t>
            </a:r>
          </a:p>
          <a:p>
            <a:pPr lvl="1"/>
            <a:r>
              <a:rPr lang="en-US" dirty="0" smtClean="0"/>
              <a:t>Ground plane voids under caps; via clearance + parallel ground </a:t>
            </a:r>
            <a:r>
              <a:rPr lang="en-US" dirty="0" err="1" smtClean="0"/>
              <a:t>vias</a:t>
            </a:r>
            <a:endParaRPr lang="en-US" dirty="0" smtClean="0"/>
          </a:p>
          <a:p>
            <a:r>
              <a:rPr lang="en-US" dirty="0" smtClean="0"/>
              <a:t>Single-ended:</a:t>
            </a:r>
          </a:p>
          <a:p>
            <a:pPr lvl="1"/>
            <a:r>
              <a:rPr lang="en-US" dirty="0" smtClean="0"/>
              <a:t>Nominal 50 ohm, 5mil </a:t>
            </a:r>
            <a:r>
              <a:rPr lang="en-US" dirty="0" err="1" smtClean="0"/>
              <a:t>microstrip</a:t>
            </a:r>
            <a:r>
              <a:rPr lang="en-US" dirty="0" smtClean="0"/>
              <a:t> &amp; </a:t>
            </a:r>
            <a:r>
              <a:rPr lang="en-US" dirty="0" err="1" smtClean="0"/>
              <a:t>stripline</a:t>
            </a:r>
            <a:endParaRPr lang="en-US" dirty="0" smtClean="0"/>
          </a:p>
          <a:p>
            <a:pPr lvl="1"/>
            <a:r>
              <a:rPr lang="en-US" dirty="0" smtClean="0"/>
              <a:t>&gt;~20 mil spacing between signals</a:t>
            </a:r>
          </a:p>
          <a:p>
            <a:r>
              <a:rPr lang="en-US" dirty="0" smtClean="0"/>
              <a:t>No signals traverse ground plane voids except very short stretches in FMC escapes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38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Finished size 5.75 x 3.5 inches</a:t>
            </a:r>
          </a:p>
          <a:p>
            <a:r>
              <a:rPr lang="en-US" dirty="0" smtClean="0"/>
              <a:t>Layers 1/3/5/7/(9)/(10) – signal</a:t>
            </a:r>
          </a:p>
          <a:p>
            <a:pPr lvl="1"/>
            <a:r>
              <a:rPr lang="en-US" dirty="0" smtClean="0"/>
              <a:t>L9 contains one differential signal (LA02/ EXP2_DIFF_CLK_OUT), a handful of single-ended signals, and VCC_EXP2_3V3</a:t>
            </a:r>
          </a:p>
          <a:p>
            <a:pPr lvl="1"/>
            <a:r>
              <a:rPr lang="en-US" dirty="0" smtClean="0"/>
              <a:t>L8 contains one leg of +3V3</a:t>
            </a:r>
          </a:p>
          <a:p>
            <a:pPr lvl="1"/>
            <a:r>
              <a:rPr lang="en-US" dirty="0" smtClean="0"/>
              <a:t>L7 is used for 3V3_RX well-away from critical signals</a:t>
            </a:r>
          </a:p>
          <a:p>
            <a:r>
              <a:rPr lang="en-US" dirty="0" smtClean="0"/>
              <a:t>Layers 2/4/6/8/(9)/(10) – GND</a:t>
            </a:r>
          </a:p>
          <a:p>
            <a:r>
              <a:rPr lang="en-US" dirty="0" smtClean="0"/>
              <a:t>FMC escape routing for DP on L8 with large ground pour in L7</a:t>
            </a:r>
          </a:p>
          <a:p>
            <a:r>
              <a:rPr lang="en-US" dirty="0" smtClean="0"/>
              <a:t>According to my calculations, the substrate should have an </a:t>
            </a:r>
            <a:r>
              <a:rPr lang="en-US" dirty="0" err="1" smtClean="0"/>
              <a:t>Er</a:t>
            </a:r>
            <a:r>
              <a:rPr lang="en-US" dirty="0" smtClean="0"/>
              <a:t> of approximately 3.8 and at least 2110 weave</a:t>
            </a:r>
          </a:p>
          <a:p>
            <a:r>
              <a:rPr lang="en-US" dirty="0" smtClean="0"/>
              <a:t>1oz copper top and bottom, 0.5oz copper inner layers</a:t>
            </a:r>
          </a:p>
          <a:p>
            <a:r>
              <a:rPr lang="en-US" dirty="0" smtClean="0"/>
              <a:t>Most </a:t>
            </a:r>
            <a:r>
              <a:rPr lang="en-US" dirty="0" err="1" smtClean="0"/>
              <a:t>vias</a:t>
            </a:r>
            <a:r>
              <a:rPr lang="en-US" dirty="0" smtClean="0"/>
              <a:t> are 20mil external diameter/16 mil internal with 8mil drill; ground and power </a:t>
            </a:r>
            <a:r>
              <a:rPr lang="en-US" dirty="0" err="1" smtClean="0"/>
              <a:t>vias</a:t>
            </a:r>
            <a:r>
              <a:rPr lang="en-US" dirty="0" smtClean="0"/>
              <a:t> use at least a 10mil drill and often larger via diameters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567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Miscellaneous Bits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Passive components are mostly 0402 and are all SMD (a few 0603 and 0805 parts)</a:t>
            </a:r>
          </a:p>
          <a:p>
            <a:r>
              <a:rPr lang="en-US" dirty="0" smtClean="0"/>
              <a:t>Caps specified:</a:t>
            </a:r>
          </a:p>
          <a:p>
            <a:pPr lvl="1"/>
            <a:r>
              <a:rPr lang="en-US" dirty="0" smtClean="0"/>
              <a:t>1n, 10n, 100n, 1u: X7R Murata ceramic 25V</a:t>
            </a:r>
          </a:p>
          <a:p>
            <a:pPr lvl="1"/>
            <a:r>
              <a:rPr lang="en-US" dirty="0" smtClean="0"/>
              <a:t>10u: X5R Murata ceramic 6.3V</a:t>
            </a:r>
          </a:p>
          <a:p>
            <a:pPr lvl="2"/>
            <a:r>
              <a:rPr lang="en-US" dirty="0" smtClean="0"/>
              <a:t>I’m ok with solid tantalum or other non-electrolytic caps for these larger values</a:t>
            </a:r>
          </a:p>
          <a:p>
            <a:r>
              <a:rPr lang="en-US" dirty="0" smtClean="0"/>
              <a:t>Resistors are all 0402 Vishay 1% metal film</a:t>
            </a:r>
          </a:p>
          <a:p>
            <a:r>
              <a:rPr lang="en-US" dirty="0" smtClean="0"/>
              <a:t>Reverse-polarity and regulator protection diodes are BAS21W SOT-323-3</a:t>
            </a:r>
          </a:p>
          <a:p>
            <a:pPr lvl="1"/>
            <a:r>
              <a:rPr lang="en-US" dirty="0" smtClean="0"/>
              <a:t>These are rated for continuous 0.2A and surge of 2A; I might upgrade the ones on the main input rails (D300, D305) to 1A-rated diodes</a:t>
            </a:r>
          </a:p>
          <a:p>
            <a:r>
              <a:rPr lang="en-US" dirty="0" smtClean="0"/>
              <a:t>LED indicators on power rails (internal and external 3V3, main 3V3, 1V8, and 3V3_RX)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796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591</Words>
  <Application>Microsoft Office PowerPoint</Application>
  <PresentationFormat>On-screen Show (4:3)</PresentationFormat>
  <Paragraphs>118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QSE to FMC + Displayport Adapter Board</vt:lpstr>
      <vt:lpstr>System Block Diagram</vt:lpstr>
      <vt:lpstr>Adapter Board Block Diagram</vt:lpstr>
      <vt:lpstr>Electrical Parameters -- Power</vt:lpstr>
      <vt:lpstr>Digital Signaling</vt:lpstr>
      <vt:lpstr>Stackup</vt:lpstr>
      <vt:lpstr>Miscellaneous Bits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QSE to FMC + Displayport Adapter Board</dc:title>
  <dc:creator>Alex Blate</dc:creator>
  <cp:lastModifiedBy>Alex Blate</cp:lastModifiedBy>
  <cp:revision>14</cp:revision>
  <dcterms:created xsi:type="dcterms:W3CDTF">2015-03-20T11:19:51Z</dcterms:created>
  <dcterms:modified xsi:type="dcterms:W3CDTF">2015-03-20T13:37:47Z</dcterms:modified>
</cp:coreProperties>
</file>