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29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96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86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0362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34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5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7429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77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1034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802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16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767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DB1A92E-A7ED-4BFE-9726-E76C9F12E1A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0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215A-FCFF-4E9B-9428-A7C4CCDDF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Promise and Perils of Governing Algorithms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2B3AB-DA56-4062-A4A3-3340BCC27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Yinan Kang</a:t>
            </a:r>
          </a:p>
          <a:p>
            <a:r>
              <a:rPr lang="en-US" dirty="0"/>
              <a:t>ISMT S-143</a:t>
            </a:r>
          </a:p>
        </p:txBody>
      </p:sp>
    </p:spTree>
    <p:extLst>
      <p:ext uri="{BB962C8B-B14F-4D97-AF65-F5344CB8AC3E}">
        <p14:creationId xmlns:p14="http://schemas.microsoft.com/office/powerpoint/2010/main" val="296557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B141-D6CF-4070-9ADF-65422FD4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4A7D-ECBA-4BCD-AD50-49EEB582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576" y="2399686"/>
            <a:ext cx="9214848" cy="3675650"/>
          </a:xfrm>
        </p:spPr>
        <p:txBody>
          <a:bodyPr>
            <a:normAutofit/>
          </a:bodyPr>
          <a:lstStyle/>
          <a:p>
            <a:r>
              <a:rPr lang="en-US" dirty="0"/>
              <a:t>Incorporating an algorithm into the existing process… complicated but achievable affair</a:t>
            </a:r>
          </a:p>
          <a:p>
            <a:pPr lvl="1"/>
            <a:r>
              <a:rPr lang="en-US" dirty="0"/>
              <a:t>Train agents on the MEANING of the results. Leave no confusion for mis-interpretation</a:t>
            </a:r>
          </a:p>
          <a:p>
            <a:pPr lvl="1"/>
            <a:r>
              <a:rPr lang="en-US" dirty="0"/>
              <a:t>Agents will never by ML experts. Must still let them use their strengths of holistic evaluation in other areas outside risk. </a:t>
            </a:r>
          </a:p>
          <a:p>
            <a:pPr lvl="1"/>
            <a:r>
              <a:rPr lang="en-US" dirty="0"/>
              <a:t>Be weary of communicating the use of this score to applicants</a:t>
            </a:r>
          </a:p>
          <a:p>
            <a:pPr lvl="1"/>
            <a:r>
              <a:rPr lang="en-US" dirty="0"/>
              <a:t>Asylum is a discretionary condition, and nobody has the rights to be granted permanent asylum. Make sure the algorithm is functional, high-performing, and in the best overall interest of both the U.S. interests and that of asylum-seeking refugees</a:t>
            </a:r>
          </a:p>
          <a:p>
            <a:r>
              <a:rPr lang="en-US" dirty="0"/>
              <a:t>In the short-run, the Promises &gt; Perils</a:t>
            </a:r>
          </a:p>
          <a:p>
            <a:r>
              <a:rPr lang="en-US" dirty="0"/>
              <a:t>In the long-run, it’s inherently unpredictable, and any situation can occur</a:t>
            </a:r>
          </a:p>
        </p:txBody>
      </p:sp>
    </p:spTree>
    <p:extLst>
      <p:ext uri="{BB962C8B-B14F-4D97-AF65-F5344CB8AC3E}">
        <p14:creationId xmlns:p14="http://schemas.microsoft.com/office/powerpoint/2010/main" val="31115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B888-4DDD-477E-8E6D-B087A6F6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401E2-3402-44A8-B8FF-D63C757D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things to consider, but algorithmic governing is </a:t>
            </a:r>
            <a:r>
              <a:rPr lang="en-US" b="1" dirty="0"/>
              <a:t>already</a:t>
            </a:r>
            <a:r>
              <a:rPr lang="en-US" dirty="0"/>
              <a:t> in existence</a:t>
            </a:r>
          </a:p>
          <a:p>
            <a:r>
              <a:rPr lang="en-US" dirty="0"/>
              <a:t>As technology and </a:t>
            </a:r>
            <a:r>
              <a:rPr lang="en-US" b="1" dirty="0"/>
              <a:t>need</a:t>
            </a:r>
            <a:r>
              <a:rPr lang="en-US" dirty="0"/>
              <a:t> grows, I think algorithms’ part in governance will only grow</a:t>
            </a:r>
          </a:p>
          <a:p>
            <a:r>
              <a:rPr lang="en-US" dirty="0"/>
              <a:t>Rather than avoid until we can’t any longer, it’s best to take advantage of this time to trial and tune an algorithm-driven process</a:t>
            </a:r>
          </a:p>
          <a:p>
            <a:r>
              <a:rPr lang="en-US" dirty="0"/>
              <a:t>Must be done with </a:t>
            </a:r>
            <a:r>
              <a:rPr lang="en-US" b="1" dirty="0"/>
              <a:t>tremendous</a:t>
            </a:r>
            <a:r>
              <a:rPr lang="en-US" dirty="0"/>
              <a:t> care, expertise, and as much transparency as possible (when applicable)</a:t>
            </a:r>
          </a:p>
          <a:p>
            <a:pPr lvl="1"/>
            <a:r>
              <a:rPr lang="en-US" dirty="0"/>
              <a:t>Not necessarily to applicants, but the development of algorithms should be transparent between government and contractor </a:t>
            </a:r>
          </a:p>
        </p:txBody>
      </p:sp>
    </p:spTree>
    <p:extLst>
      <p:ext uri="{BB962C8B-B14F-4D97-AF65-F5344CB8AC3E}">
        <p14:creationId xmlns:p14="http://schemas.microsoft.com/office/powerpoint/2010/main" val="99810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FB2E-48B9-40F3-9917-833866A2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E5D4-192D-46F0-BA2A-ED522059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U.S.  Asylum Process</a:t>
            </a:r>
          </a:p>
          <a:p>
            <a:r>
              <a:rPr lang="en-US" dirty="0"/>
              <a:t>The Promise(s)</a:t>
            </a:r>
          </a:p>
          <a:p>
            <a:r>
              <a:rPr lang="en-US" dirty="0"/>
              <a:t>The Peril(s)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7099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D19D-A9D7-4854-B837-BE418555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The Asylum-Seeking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9001-5CFA-42C3-A12E-530770C4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598" y="2570168"/>
            <a:ext cx="8354803" cy="332314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Asylum-seekers to the U.S. can apply at ports-of-entry, or within 1 year of entering the country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Applicants for asylum are reviewed by </a:t>
            </a:r>
            <a:r>
              <a:rPr lang="en-US" b="1" dirty="0"/>
              <a:t>agents</a:t>
            </a:r>
            <a:r>
              <a:rPr lang="en-US" dirty="0"/>
              <a:t> in the U.S. Citizen and Immigration Services (USCIS)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Eligibility: </a:t>
            </a:r>
            <a:r>
              <a:rPr lang="en-US" dirty="0"/>
              <a:t>Does the person meet the international definition of a refugee, and is clear of disqualifying criminal history? In summary, does the applicant: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Hold well-founded fears of </a:t>
            </a:r>
            <a:r>
              <a:rPr lang="en-US" b="1" dirty="0"/>
              <a:t>persecution</a:t>
            </a:r>
            <a:r>
              <a:rPr lang="en-US" dirty="0"/>
              <a:t> for reasons of race, religion, nationality, political opinion, or membership in a particular social group?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Been </a:t>
            </a:r>
            <a:r>
              <a:rPr lang="en-US" b="1" dirty="0"/>
              <a:t>forced to flee </a:t>
            </a:r>
            <a:r>
              <a:rPr lang="en-US" dirty="0"/>
              <a:t>his or her country due to persecution, war, or violence?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Have a clean history with regards to violent or non-violent crimes</a:t>
            </a:r>
          </a:p>
          <a:p>
            <a:pPr marL="0" indent="0">
              <a:buNone/>
            </a:pPr>
            <a:r>
              <a:rPr lang="en-US" dirty="0"/>
              <a:t>[Source: USCIS]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5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5F18-D272-4CAB-96E1-0E8D74C0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Asylum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2D65-2E1A-46ED-8020-20B93C7F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Asylum agents review an applicant’s written statement of their situation, supporting documentation, and conduct an in-person meeting</a:t>
            </a:r>
          </a:p>
          <a:p>
            <a:r>
              <a:rPr lang="en-US" dirty="0"/>
              <a:t>Over the past 10 years, asylum </a:t>
            </a:r>
            <a:r>
              <a:rPr lang="en-US" b="1" dirty="0"/>
              <a:t>applications have increased </a:t>
            </a:r>
            <a:r>
              <a:rPr lang="en-US" dirty="0"/>
              <a:t>by 1,675%</a:t>
            </a:r>
          </a:p>
          <a:p>
            <a:pPr lvl="1"/>
            <a:r>
              <a:rPr lang="en-US" dirty="0"/>
              <a:t>2007… 5,171 applications</a:t>
            </a:r>
          </a:p>
          <a:p>
            <a:pPr lvl="1"/>
            <a:r>
              <a:rPr lang="en-US" dirty="0"/>
              <a:t>2016… 91,786 applications </a:t>
            </a:r>
          </a:p>
          <a:p>
            <a:pPr lvl="1"/>
            <a:r>
              <a:rPr lang="en-US" dirty="0"/>
              <a:t>Roughly </a:t>
            </a:r>
            <a:r>
              <a:rPr lang="en-US" b="1" dirty="0"/>
              <a:t>~20% </a:t>
            </a:r>
            <a:r>
              <a:rPr lang="en-US" dirty="0"/>
              <a:t>of applications are accepted </a:t>
            </a:r>
          </a:p>
        </p:txBody>
      </p:sp>
    </p:spTree>
    <p:extLst>
      <p:ext uri="{BB962C8B-B14F-4D97-AF65-F5344CB8AC3E}">
        <p14:creationId xmlns:p14="http://schemas.microsoft.com/office/powerpoint/2010/main" val="151543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0098-E9A3-4561-955A-219F139B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Promise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5A19-148E-4EC5-99DF-22F52EDC4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can reduce human biases, which in a process like the asylum-seeking, can run rampant</a:t>
            </a:r>
          </a:p>
          <a:p>
            <a:pPr lvl="1"/>
            <a:r>
              <a:rPr lang="en-US" dirty="0"/>
              <a:t>Personal beliefs on who seems more in need</a:t>
            </a:r>
          </a:p>
          <a:p>
            <a:pPr lvl="1"/>
            <a:r>
              <a:rPr lang="en-US" dirty="0"/>
              <a:t>Opinions on specific global regions or conflicts</a:t>
            </a:r>
          </a:p>
          <a:p>
            <a:r>
              <a:rPr lang="en-US" dirty="0"/>
              <a:t>Humans like to see patterns, but are not good at connecting the dots objectively (with complex, layered data, it is hard)</a:t>
            </a:r>
          </a:p>
          <a:p>
            <a:r>
              <a:rPr lang="en-US" dirty="0"/>
              <a:t>Algorithms that leverage machine learning can take raw data, and generate </a:t>
            </a:r>
            <a:r>
              <a:rPr lang="en-US" b="1" dirty="0"/>
              <a:t>statistically significant decisions </a:t>
            </a:r>
            <a:r>
              <a:rPr lang="en-US" dirty="0"/>
              <a:t>based truly on mathematical insights </a:t>
            </a:r>
          </a:p>
        </p:txBody>
      </p:sp>
    </p:spTree>
    <p:extLst>
      <p:ext uri="{BB962C8B-B14F-4D97-AF65-F5344CB8AC3E}">
        <p14:creationId xmlns:p14="http://schemas.microsoft.com/office/powerpoint/2010/main" val="161677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AC98-3690-4D98-9BD0-09C87DA9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Promise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047A-A69A-46B2-B8C8-FD6F0482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143787" cy="3490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Algorithms can assist in reducing asylum fraud</a:t>
            </a:r>
          </a:p>
          <a:p>
            <a:pPr lvl="1"/>
            <a:r>
              <a:rPr lang="en-US" dirty="0"/>
              <a:t>FBI crackdowns on recent years on “asylum mills”</a:t>
            </a:r>
          </a:p>
          <a:p>
            <a:pPr lvl="1"/>
            <a:r>
              <a:rPr lang="en-US" dirty="0"/>
              <a:t>Asylum applicants invent stories of persecution, and pitch a background un-verifiable by agents [NPR]</a:t>
            </a:r>
          </a:p>
          <a:p>
            <a:r>
              <a:rPr lang="en-US" dirty="0"/>
              <a:t>Reducing backlogs</a:t>
            </a:r>
          </a:p>
          <a:p>
            <a:pPr lvl="1"/>
            <a:r>
              <a:rPr lang="en-US" dirty="0"/>
              <a:t>Asylum is a time-sensitive issue for applicants</a:t>
            </a:r>
          </a:p>
          <a:p>
            <a:pPr lvl="1"/>
            <a:r>
              <a:rPr lang="en-US" dirty="0"/>
              <a:t>Rushed decision-making widens the chance for poor-decision making</a:t>
            </a:r>
          </a:p>
          <a:p>
            <a:r>
              <a:rPr lang="en-US" dirty="0"/>
              <a:t>The U.S. Government already uses algorithms (for predicting behavior)</a:t>
            </a:r>
          </a:p>
          <a:p>
            <a:pPr lvl="1"/>
            <a:r>
              <a:rPr lang="en-US" dirty="0"/>
              <a:t>IRS: Predict tax underreporting, non-filing, and other possible non-compliance</a:t>
            </a:r>
          </a:p>
          <a:p>
            <a:pPr lvl="1"/>
            <a:r>
              <a:rPr lang="en-US" dirty="0"/>
              <a:t>Elsewhere: predict wrongdoings from electoral fraud to illegal fishing [</a:t>
            </a:r>
            <a:r>
              <a:rPr lang="en-US" dirty="0" err="1"/>
              <a:t>Coglianese</a:t>
            </a:r>
            <a:r>
              <a:rPr lang="en-US" dirty="0"/>
              <a:t> reading] </a:t>
            </a:r>
          </a:p>
        </p:txBody>
      </p:sp>
    </p:spTree>
    <p:extLst>
      <p:ext uri="{BB962C8B-B14F-4D97-AF65-F5344CB8AC3E}">
        <p14:creationId xmlns:p14="http://schemas.microsoft.com/office/powerpoint/2010/main" val="317029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C617-225C-4E98-8C3C-A4BB1478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Peril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1E05-F600-4268-BE2F-68D58956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primary considerations (in my opinion):</a:t>
            </a:r>
          </a:p>
          <a:p>
            <a:pPr lvl="1"/>
            <a:r>
              <a:rPr lang="en-US" i="1" dirty="0"/>
              <a:t>Should</a:t>
            </a:r>
            <a:r>
              <a:rPr lang="en-US" dirty="0"/>
              <a:t> decisions generated by computers dominate decisions that impact human livelihoods</a:t>
            </a:r>
          </a:p>
          <a:p>
            <a:pPr lvl="1"/>
            <a:r>
              <a:rPr lang="en-US" i="1" dirty="0"/>
              <a:t>If algorithms get implemented</a:t>
            </a:r>
            <a:r>
              <a:rPr lang="en-US" dirty="0"/>
              <a:t>, how will we account for the unavoidable changes in human behavior (both agents and applicants)</a:t>
            </a:r>
          </a:p>
          <a:p>
            <a:r>
              <a:rPr lang="en-US" dirty="0"/>
              <a:t>First consideration is a moral one </a:t>
            </a:r>
          </a:p>
          <a:p>
            <a:pPr lvl="1"/>
            <a:r>
              <a:rPr lang="en-US" dirty="0"/>
              <a:t>Due Process, and “Government of the people, by the people”</a:t>
            </a:r>
          </a:p>
          <a:p>
            <a:pPr lvl="1"/>
            <a:r>
              <a:rPr lang="en-US" dirty="0"/>
              <a:t>Something to be said for interpersonal communication of trustworthiness and genuineness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0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AB13-E3A0-4ED9-AF1B-A2A82B30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Peril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743F-6CC5-4C57-9B2B-48B460FD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variables in human conditions… how to reliably numericize them?</a:t>
            </a:r>
          </a:p>
          <a:p>
            <a:r>
              <a:rPr lang="en-US" dirty="0"/>
              <a:t>IF the algorithms are wrong…</a:t>
            </a:r>
          </a:p>
          <a:p>
            <a:pPr lvl="1"/>
            <a:r>
              <a:rPr lang="en-US" dirty="0"/>
              <a:t>The lead time to detect errors would be very non-ideal. Someone proving themselves as a “security risk” is not instant, and when it happens, would be drastic</a:t>
            </a:r>
          </a:p>
          <a:p>
            <a:pPr lvl="1"/>
            <a:r>
              <a:rPr lang="en-US" dirty="0"/>
              <a:t>Easy “fix”? Unlikely, especially if black (or even gray) box models are implemented. Would require rigorous re-training, monitoring, and tremendous trepidation by everyone</a:t>
            </a:r>
          </a:p>
          <a:p>
            <a:r>
              <a:rPr lang="en-US" dirty="0"/>
              <a:t>“Q:  Wait, why do you consider me a security risk?”</a:t>
            </a:r>
          </a:p>
          <a:p>
            <a:pPr marL="0" indent="0">
              <a:buNone/>
            </a:pPr>
            <a:r>
              <a:rPr lang="en-US" dirty="0"/>
              <a:t>    “A: … (tries to interpret model, butchers it) … 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5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C695-99A8-4B7A-B8ED-2DA5532D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Peril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86FC-6A2E-43EF-9A47-797CD92D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(Perhaps) Unprecedentedly dynamic concept to govern and regulate</a:t>
            </a:r>
          </a:p>
          <a:p>
            <a:pPr lvl="1"/>
            <a:r>
              <a:rPr lang="en-US" dirty="0"/>
              <a:t>All our considerations today are based on today’s established capabilities</a:t>
            </a:r>
          </a:p>
          <a:p>
            <a:pPr lvl="1"/>
            <a:r>
              <a:rPr lang="en-US" dirty="0"/>
              <a:t>This is one of the most sought-after, well-funded research topics in the world. It’s quite easy to imagine, in no time at all, a set of predictive modeling capabilities un-imaginable to most of us today</a:t>
            </a:r>
          </a:p>
          <a:p>
            <a:pPr lvl="1"/>
            <a:r>
              <a:rPr lang="en-US" dirty="0"/>
              <a:t>When that happens, how do we rapidly shift laws/rules responsibly?</a:t>
            </a:r>
          </a:p>
          <a:p>
            <a:r>
              <a:rPr lang="en-US" dirty="0"/>
              <a:t>Too-specific rules might be obsolete very quickly</a:t>
            </a:r>
          </a:p>
          <a:p>
            <a:r>
              <a:rPr lang="en-US" dirty="0"/>
              <a:t>Too-broad rules might not fully capture the specific capabilities meant to be targeted</a:t>
            </a:r>
          </a:p>
        </p:txBody>
      </p:sp>
    </p:spTree>
    <p:extLst>
      <p:ext uri="{BB962C8B-B14F-4D97-AF65-F5344CB8AC3E}">
        <p14:creationId xmlns:p14="http://schemas.microsoft.com/office/powerpoint/2010/main" val="6608679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901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Parcel</vt:lpstr>
      <vt:lpstr>Promise and Perils of Governing Algorithms </vt:lpstr>
      <vt:lpstr>topics</vt:lpstr>
      <vt:lpstr>Intro: The Asylum-Seeking Process</vt:lpstr>
      <vt:lpstr>Asylum Agents</vt:lpstr>
      <vt:lpstr>The Promise (1)</vt:lpstr>
      <vt:lpstr>The Promise (2)</vt:lpstr>
      <vt:lpstr>The Peril (1)</vt:lpstr>
      <vt:lpstr>The Peril (2)</vt:lpstr>
      <vt:lpstr>The Peril (3)</vt:lpstr>
      <vt:lpstr>Implementing an algorithm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 and Perils of Governing Algorithms</dc:title>
  <dc:creator>Yinan Kang</dc:creator>
  <cp:lastModifiedBy>Yinan Kang</cp:lastModifiedBy>
  <cp:revision>36</cp:revision>
  <dcterms:created xsi:type="dcterms:W3CDTF">2019-08-08T15:03:44Z</dcterms:created>
  <dcterms:modified xsi:type="dcterms:W3CDTF">2019-08-08T22:09:51Z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_to_AIP">
    <vt:i4>0</vt:i4>
  </property>
</Properties>
</file>