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82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729-8828-4B4B-821F-6D8AEA24984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49B8C-EAA9-40F7-8E6F-F2B2AC75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0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BD8-E016-4F91-B7FF-030FA200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309-B73F-43B1-AB77-E7DFE6F0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5057-92C8-4D74-8BE2-54D8C7A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507A-464D-49E9-BBB8-5631BCCF1767}" type="datetime1">
              <a:rPr lang="de-DE" smtClean="0"/>
              <a:t>16.07.2019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7C92-EAC7-4AD3-9D95-0147EECD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6592-536A-44A8-940F-AB4ED9B1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0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36C-A9D8-42C3-B0E8-09B769F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67B3-DDA2-448C-A67D-552F90B4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D0A-7B85-4B45-8DFE-478FA14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CCAA-B0F2-43EB-AC2E-9B00C191C5A9}" type="datetime1">
              <a:rPr lang="de-DE" smtClean="0"/>
              <a:t>16.07.2019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03F-89FD-471F-98E9-864F130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95D-73BC-48BD-A2B9-E494506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26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FF806-72D9-49F6-A6C7-E625939C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329E-0EBB-4533-9F9F-A1F40464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0C3-30BC-42E0-B2D0-9E1C7A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5480-CED2-4167-8BFC-116EC18042AB}" type="datetime1">
              <a:rPr lang="de-DE" smtClean="0"/>
              <a:t>16.07.2019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C7A6-689E-4A5E-A4AE-B7E1BF6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1EA-48EC-4F9E-9F03-78FBEBD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8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B59-65DF-4E56-8B97-7E015BD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69-2338-40FD-B7C0-BC06426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78D-FEFB-42A7-98CD-4F0CBFD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54A-C544-4DD2-A14A-6E8E5EB2ED03}" type="datetime1">
              <a:rPr lang="de-DE" smtClean="0"/>
              <a:t>16.07.2019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42A-3318-4356-A93C-8512229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A83-4490-4529-873A-33C9D82F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54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30B-EAB2-4B83-9124-90BB5F3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5244-6AA0-44B9-B7C4-57B6B81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CBE-A0A1-404B-B61D-3548471B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9785-6F1A-487B-A78E-83D1D9994372}" type="datetime1">
              <a:rPr lang="de-DE" smtClean="0"/>
              <a:t>16.07.2019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34B5-CC4C-4E64-A4F1-6D578F78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628-DD98-4D9F-B8E7-41A059CB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4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0B2-21C7-4DE2-A5D2-7825C91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03E8-7A35-46BA-A77D-FE97CC33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12D9-F72D-43A1-A94C-FEDE4DBF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2DB-95B2-44ED-AABB-8A9EA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D281-2F37-493E-890C-71FC78CF8035}" type="datetime1">
              <a:rPr lang="de-DE" smtClean="0"/>
              <a:t>16.07.2019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7538-4AA9-411B-A8DC-B86E65A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C2D8-A3BB-4429-AABD-A44F2FD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3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B369-D801-4289-AF31-8A538EC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991B-79B2-41B0-93BF-461B347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8267-6DBC-4817-B984-014863A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8DEC-0C48-411C-888C-780EDCE4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3B4-965C-4678-9021-E602534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986F-88E3-4D3E-AB0F-74D54AC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797F-53DE-4CFC-93C0-509D5D4E19CA}" type="datetime1">
              <a:rPr lang="de-DE" smtClean="0"/>
              <a:t>16.07.2019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6F32-0442-4883-AA56-EDE7990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3FAF-BC0E-4B4B-8EB0-B3EBBB3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0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C1D-4B90-4C06-8139-FFE8634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44C7-BFE2-4411-9BEF-6A6AE5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8BAF-1CEB-4BF6-A6C3-B1726F266F2B}" type="datetime1">
              <a:rPr lang="de-DE" smtClean="0"/>
              <a:t>16.07.2019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4C94-01C7-43CD-A8AF-48728A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D53C-70D5-42D1-817F-8E82E45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50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999D8-9BB2-472C-B537-0E118CD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E309-3E10-4D52-BD3F-46602B23AAFD}" type="datetime1">
              <a:rPr lang="de-DE" smtClean="0"/>
              <a:t>16.07.2019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B95B-A08D-4B08-B06B-7E2D766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BF0D-A63D-48D1-9FBA-AE81BEE3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9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84-045D-4233-95C2-303FAC6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AD2-71EF-47D7-88D8-C111F4F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5F4-DF93-4EFC-BB54-1ED111D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740B-7454-4E6D-8E0C-F827A03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F67D-6D8B-4212-9E5A-F0F6BB75FDE2}" type="datetime1">
              <a:rPr lang="de-DE" smtClean="0"/>
              <a:t>16.07.2019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B1E1-493E-45DE-874E-7CD8F0D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FD-FC15-4AB0-9B82-5B83180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17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17C2-0D3E-4FF8-A590-3499FC2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491-C30F-435D-91B6-78A7D87B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F0B0-27B7-44A6-878F-886829EA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BF7-EB79-4A82-8961-E47AE535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0CB7-35BC-4574-862C-79438900B5A7}" type="datetime1">
              <a:rPr lang="de-DE" smtClean="0"/>
              <a:t>16.07.2019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C05-7426-416D-AB95-E5E27717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4CA5-1FFD-4E8A-AA20-182916D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D2C5-7EA4-4AF1-ABE7-C69F348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DD4E-3C53-4CA2-A9AA-0674B21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FECA-CE87-4207-8710-3B18EBAC3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890E9-F8D4-4935-B80D-734463A45C22}" type="datetime1">
              <a:rPr lang="de-DE" smtClean="0"/>
              <a:t>16.07.2019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B90-7ED3-4B32-AAA8-5386D286C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9165-DD4D-4C29-B796-88F565A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3411-C714-45EC-B8A5-B7B487B6F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145" y="868362"/>
            <a:ext cx="10187709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Algorithms and </a:t>
            </a:r>
            <a:br>
              <a:rPr lang="en-US" dirty="0"/>
            </a:br>
            <a:r>
              <a:rPr lang="en-US" dirty="0"/>
              <a:t>Decision-Making in Government: </a:t>
            </a:r>
            <a:br>
              <a:rPr lang="en-US" dirty="0"/>
            </a:br>
            <a:r>
              <a:rPr lang="en-US" sz="3600" dirty="0"/>
              <a:t>Theory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EA281-1BD6-441A-B344-F762576C6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Discussion on Readings</a:t>
            </a:r>
          </a:p>
          <a:p>
            <a:r>
              <a:rPr lang="en-US" dirty="0"/>
              <a:t>Yinan Kang</a:t>
            </a:r>
          </a:p>
          <a:p>
            <a:r>
              <a:rPr lang="en-US" dirty="0" err="1"/>
              <a:t>ZhiMin</a:t>
            </a:r>
            <a:r>
              <a:rPr lang="en-US" dirty="0"/>
              <a:t> Xiao</a:t>
            </a:r>
          </a:p>
          <a:p>
            <a:endParaRPr lang="en-US" dirty="0"/>
          </a:p>
          <a:p>
            <a:r>
              <a:rPr lang="en-US" dirty="0"/>
              <a:t>ISMT S-143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50D82-383A-4A11-96EE-BD63A47F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1</a:t>
            </a:fld>
            <a:endParaRPr lang="de-DE"/>
          </a:p>
        </p:txBody>
      </p:sp>
      <p:pic>
        <p:nvPicPr>
          <p:cNvPr id="5122" name="Picture 2" descr="Image result for decision making meme">
            <a:extLst>
              <a:ext uri="{FF2B5EF4-FFF2-40B4-BE49-F238E27FC236}">
                <a16:creationId xmlns:a16="http://schemas.microsoft.com/office/drawing/2014/main" id="{45636AF0-7757-4ADA-AB9C-CC04DE376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569">
            <a:off x="8703102" y="3241964"/>
            <a:ext cx="2289589" cy="157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3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480-9402-49DB-B01A-28A07812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“Understanding Street-Level Bureaucrats’ Decision Making: Social Security Disability” – Lael R. Keiser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F07A-FE2F-407E-BC61-3B23A102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Security Disability Insurance (DI) and Supplemental Security Income (SSI):</a:t>
            </a:r>
          </a:p>
          <a:p>
            <a:pPr lvl="1"/>
            <a:r>
              <a:rPr lang="en-US" dirty="0"/>
              <a:t>People can apply for these benefits, and then are deemed if they fit the eligibility requirements </a:t>
            </a:r>
          </a:p>
          <a:p>
            <a:pPr lvl="1"/>
            <a:r>
              <a:rPr lang="en-US" dirty="0"/>
              <a:t>Often, an applicant’s eligibility is not clear -&gt; SLB makes determination</a:t>
            </a:r>
          </a:p>
          <a:p>
            <a:pPr lvl="1"/>
            <a:r>
              <a:rPr lang="en-US" dirty="0"/>
              <a:t>Reasons: </a:t>
            </a:r>
          </a:p>
          <a:p>
            <a:pPr lvl="2"/>
            <a:r>
              <a:rPr lang="en-US" dirty="0"/>
              <a:t>Injuries or pains affect people differently</a:t>
            </a:r>
          </a:p>
          <a:p>
            <a:pPr lvl="2"/>
            <a:r>
              <a:rPr lang="en-US" dirty="0"/>
              <a:t>Doctor opinions can differ</a:t>
            </a:r>
          </a:p>
          <a:p>
            <a:pPr lvl="2"/>
            <a:r>
              <a:rPr lang="en-US" dirty="0"/>
              <a:t>Concept of “disability” resists precise definition or measurement </a:t>
            </a:r>
          </a:p>
          <a:p>
            <a:pPr lvl="2"/>
            <a:r>
              <a:rPr lang="en-US" dirty="0"/>
              <a:t>Mental illness’ affects on work ability is hard to quantify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7BFF-E319-4823-B28C-76E03618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97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480-9402-49DB-B01A-28A07812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“Understanding Street-Level Bureaucrats’ Decision Making: Social Security Disability” – Lael R. Keiser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F07A-FE2F-407E-BC61-3B23A102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of “Bounded Rationality”</a:t>
            </a:r>
          </a:p>
          <a:p>
            <a:pPr lvl="1"/>
            <a:r>
              <a:rPr lang="en-US" i="1" dirty="0"/>
              <a:t>“Information in public policy is inherently ambiguous … individuals may respond differently to the same information when making decisions … Individuals process information through a filter created by their personal attitudes and experiences”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7BFF-E319-4823-B28C-76E03618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11</a:t>
            </a:fld>
            <a:endParaRPr lang="de-DE"/>
          </a:p>
        </p:txBody>
      </p:sp>
      <p:pic>
        <p:nvPicPr>
          <p:cNvPr id="4098" name="Picture 2" descr="Image result for different point of view">
            <a:extLst>
              <a:ext uri="{FF2B5EF4-FFF2-40B4-BE49-F238E27FC236}">
                <a16:creationId xmlns:a16="http://schemas.microsoft.com/office/drawing/2014/main" id="{0C8106F3-AFF7-48C7-84E8-2A2801FFB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193" y="4001294"/>
            <a:ext cx="2981614" cy="216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1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480-9402-49DB-B01A-28A07812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“Understanding Street-Level Bureaucrats’ Decision Making: Social Security Disability” – Lael R. Keiser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F07A-FE2F-407E-BC61-3B23A102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points to 3 particular kinds of attitudes that may explain eligibility decision-making of SLBs: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Political ideology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Adherence to bureaucratic goal or mission, including what’s happening elsewhere in the bureaucracy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(Subjective) Client Assessment </a:t>
            </a:r>
          </a:p>
          <a:p>
            <a:r>
              <a:rPr lang="en-US" dirty="0"/>
              <a:t>Author then creates a study based on these ideas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7BFF-E319-4823-B28C-76E03618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51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480-9402-49DB-B01A-28A07812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“Understanding Street-Level Bureaucrats’ Decision Making: Social Security Disability” – Lael R. Keiser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F07A-FE2F-407E-BC61-3B23A102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Author’s Views</a:t>
            </a:r>
          </a:p>
          <a:p>
            <a:r>
              <a:rPr lang="en-US" dirty="0"/>
              <a:t>Political Ideology:</a:t>
            </a:r>
          </a:p>
          <a:p>
            <a:pPr lvl="1"/>
            <a:r>
              <a:rPr lang="en-US" dirty="0"/>
              <a:t>SLBs often have discretion, while serving multiple/vague goals</a:t>
            </a:r>
          </a:p>
          <a:p>
            <a:pPr lvl="1"/>
            <a:r>
              <a:rPr lang="en-US" dirty="0"/>
              <a:t>Personal ideology on welfare may sway the occasional decision</a:t>
            </a:r>
          </a:p>
          <a:p>
            <a:r>
              <a:rPr lang="en-US" dirty="0"/>
              <a:t>Bureaucratic Goal/Mission: </a:t>
            </a:r>
          </a:p>
          <a:p>
            <a:pPr lvl="1"/>
            <a:r>
              <a:rPr lang="en-US" dirty="0"/>
              <a:t>Organizations tend to unite multiple goals under umbrellas </a:t>
            </a:r>
          </a:p>
          <a:p>
            <a:pPr lvl="2"/>
            <a:r>
              <a:rPr lang="en-US" dirty="0"/>
              <a:t>Author points that the goals of Social Security SLBs are contradictory: “to grant access to a needy population” &amp; “protect the solvency of the Social Security Trust Fund”</a:t>
            </a:r>
          </a:p>
          <a:p>
            <a:pPr lvl="1"/>
            <a:r>
              <a:rPr lang="en-US" dirty="0"/>
              <a:t>How SLBs make decisions could be swayed by which sub-goal they personally prioritize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7BFF-E319-4823-B28C-76E03618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31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480-9402-49DB-B01A-28A07812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“Understanding Street-Level Bureaucrats’ Decision Making: Social Security Disability” – Lael R. Keiser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F07A-FE2F-407E-BC61-3B23A102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Author’s Views</a:t>
            </a:r>
          </a:p>
          <a:p>
            <a:r>
              <a:rPr lang="en-US" dirty="0"/>
              <a:t>(Subjective) Client Assessments:</a:t>
            </a:r>
          </a:p>
          <a:p>
            <a:pPr lvl="1"/>
            <a:r>
              <a:rPr lang="en-US" dirty="0"/>
              <a:t>SLBs have traditionally done face-to-face interactions with clients. This grants clients an opportunity to introduce emotional and physical influences </a:t>
            </a:r>
          </a:p>
          <a:p>
            <a:pPr lvl="1"/>
            <a:r>
              <a:rPr lang="en-US" dirty="0"/>
              <a:t>Even in today’s automated environment, seepage of subjective client assessments can still slip through (client biography, appearance, written statements, etc.) 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7BFF-E319-4823-B28C-76E03618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99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480-9402-49DB-B01A-28A07812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2" y="447746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“Understanding Street-Level Bureaucrats’ Decision Making: Social Security Disability” – Lael R. Keiser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F07A-FE2F-407E-BC61-3B23A102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52" y="1557770"/>
            <a:ext cx="722485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Author’s Views</a:t>
            </a:r>
          </a:p>
          <a:p>
            <a:r>
              <a:rPr lang="en-US" dirty="0"/>
              <a:t>The Author performed a study, via mailed surveys to Social Security examiners (target SLBs) in multiple states</a:t>
            </a:r>
          </a:p>
          <a:p>
            <a:r>
              <a:rPr lang="en-US" dirty="0"/>
              <a:t>Results (in short):</a:t>
            </a:r>
          </a:p>
          <a:p>
            <a:pPr lvl="1"/>
            <a:r>
              <a:rPr lang="en-US" dirty="0"/>
              <a:t>Variance can be explained by:</a:t>
            </a:r>
          </a:p>
          <a:p>
            <a:pPr lvl="2"/>
            <a:r>
              <a:rPr lang="en-US" dirty="0"/>
              <a:t>Perception of activities in other bureaucracies</a:t>
            </a:r>
          </a:p>
          <a:p>
            <a:pPr lvl="2"/>
            <a:r>
              <a:rPr lang="en-US" dirty="0"/>
              <a:t>Attitudes about the goals of the organization</a:t>
            </a:r>
          </a:p>
          <a:p>
            <a:pPr lvl="2"/>
            <a:r>
              <a:rPr lang="en-US" dirty="0"/>
              <a:t>No evidence suggesting political ideology or client assessment makes a difference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7BFF-E319-4823-B28C-76E03618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15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21452-D3DD-4898-8342-FE7413F0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19" y="2445496"/>
            <a:ext cx="4636654" cy="32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4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B66C0-1256-4B72-AECF-ABEB412C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16</a:t>
            </a:fld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E0C036-5239-4206-B57D-2C6DC18C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Author’s main points: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Introducing a real-life example of studying SLB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Introduce ideas on what impacts SLB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Performed a study on it, and included results 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EC0211-99F6-4929-B382-4593904B5018}"/>
              </a:ext>
            </a:extLst>
          </p:cNvPr>
          <p:cNvSpPr txBox="1">
            <a:spLocks/>
          </p:cNvSpPr>
          <p:nvPr/>
        </p:nvSpPr>
        <p:spPr>
          <a:xfrm>
            <a:off x="838200" y="320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“Understanding Street-Level Bureaucrats’ Decision Making: Social Security Disability” – Lael R. Keiser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027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5D76-A96A-4807-8E46-0B1F8C96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in Government - Theory</a:t>
            </a:r>
            <a:br>
              <a:rPr lang="en-US" dirty="0"/>
            </a:br>
            <a:r>
              <a:rPr lang="en-US" sz="3200" dirty="0"/>
              <a:t>“Rational” Systems vs. Human Nature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47A1-0FF8-4A0E-B237-73F1A3D7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methodologies for decision-making in Government are based off rationality, laws, and logic</a:t>
            </a:r>
          </a:p>
          <a:p>
            <a:r>
              <a:rPr lang="en-US" i="1" dirty="0"/>
              <a:t>However</a:t>
            </a:r>
            <a:r>
              <a:rPr lang="en-US" dirty="0"/>
              <a:t>, despite the intent for objectivity and consistency, reality is very different from theory</a:t>
            </a:r>
          </a:p>
          <a:p>
            <a:r>
              <a:rPr lang="en-US" i="1" dirty="0"/>
              <a:t>4 Readings: 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50B64-B106-4D8A-B915-6BE16FA3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2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F3161-DF3D-48DB-B87A-6B46549D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5528"/>
            <a:ext cx="7269307" cy="1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1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9405-C3A2-4F18-B51D-1995A5C4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“Toward a Theory of Street-Level Bureaucracy” – Michael Lipsky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4345-CBF9-4DDF-9B25-76CCF039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Summary: </a:t>
            </a:r>
          </a:p>
          <a:p>
            <a:r>
              <a:rPr lang="en-US" dirty="0"/>
              <a:t>Studies the perspective of “Street-level Bureaucrats” (SLBs)</a:t>
            </a:r>
          </a:p>
          <a:p>
            <a:pPr lvl="1"/>
            <a:r>
              <a:rPr lang="en-US" i="1" dirty="0"/>
              <a:t>Def: People employed by government who: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i="1" dirty="0"/>
              <a:t>Are constantly called upon to interact with citizens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i="1" dirty="0"/>
              <a:t>Have significant independence (and discretion) in decision-making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i="1" dirty="0"/>
              <a:t>Can have extensive impact on lives of clients</a:t>
            </a:r>
          </a:p>
          <a:p>
            <a:r>
              <a:rPr lang="en-US" dirty="0"/>
              <a:t>Ex: Teachers, police, judges, social security officials, etc.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FA864-87E2-4981-81A2-F3FD19A4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7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9405-C3A2-4F18-B51D-1995A5C4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“Toward a Theory of Street-Level Bureaucracy” – Michael Lipsky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4345-CBF9-4DDF-9B25-76CCF039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SLBs are a relatively small % of the population, yet often serve and affect large areas of people</a:t>
            </a:r>
          </a:p>
          <a:p>
            <a:r>
              <a:rPr lang="en-US" dirty="0"/>
              <a:t>Given this environment:</a:t>
            </a:r>
          </a:p>
          <a:p>
            <a:pPr lvl="1"/>
            <a:r>
              <a:rPr lang="en-US" dirty="0"/>
              <a:t>Who are their clients?</a:t>
            </a:r>
          </a:p>
          <a:p>
            <a:pPr lvl="1"/>
            <a:r>
              <a:rPr lang="en-US" dirty="0"/>
              <a:t>What resources to they use? </a:t>
            </a:r>
          </a:p>
          <a:p>
            <a:pPr lvl="1"/>
            <a:r>
              <a:rPr lang="en-US" dirty="0"/>
              <a:t>How do they make decisions?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1AB89-F940-4588-A87A-810C8A2A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Image result for bureaucrats">
            <a:extLst>
              <a:ext uri="{FF2B5EF4-FFF2-40B4-BE49-F238E27FC236}">
                <a16:creationId xmlns:a16="http://schemas.microsoft.com/office/drawing/2014/main" id="{2D91C718-703E-4324-90C9-892FAEF63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5515">
            <a:off x="7905987" y="3115953"/>
            <a:ext cx="2251168" cy="177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0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9405-C3A2-4F18-B51D-1995A5C4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“Toward a Theory of Street-Level Bureaucracy” – Michael Lipsky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4345-CBF9-4DDF-9B25-76CCF039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i="1" dirty="0"/>
              <a:t>According to author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Clients</a:t>
            </a:r>
            <a:r>
              <a:rPr lang="en-US" dirty="0"/>
              <a:t>: The most difficult decisions often involve minority and/low low-income populations</a:t>
            </a:r>
          </a:p>
          <a:p>
            <a:pPr marL="0" indent="0" algn="ctr">
              <a:buNone/>
            </a:pPr>
            <a:r>
              <a:rPr lang="en-US" dirty="0"/>
              <a:t>+</a:t>
            </a:r>
          </a:p>
          <a:p>
            <a:r>
              <a:rPr lang="en-US" dirty="0">
                <a:solidFill>
                  <a:srgbClr val="00B050"/>
                </a:solidFill>
              </a:rPr>
              <a:t>Resources</a:t>
            </a:r>
            <a:r>
              <a:rPr lang="en-US" dirty="0"/>
              <a:t>: Very little, both financially and man-hours</a:t>
            </a:r>
          </a:p>
          <a:p>
            <a:pPr marL="0" indent="0" algn="ctr">
              <a:buNone/>
            </a:pPr>
            <a:r>
              <a:rPr lang="en-US" dirty="0"/>
              <a:t>=</a:t>
            </a:r>
          </a:p>
          <a:p>
            <a:r>
              <a:rPr lang="en-US" b="1" dirty="0"/>
              <a:t>Decisions</a:t>
            </a:r>
            <a:r>
              <a:rPr lang="en-US" dirty="0"/>
              <a:t>: Susceptible to human influences, i.e. personal values, simplification, judgements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B66C0-1256-4B72-AECF-ABEB412C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46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9405-C3A2-4F18-B51D-1995A5C4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“Toward a Theory of Street-Level Bureaucracy” – Michael Lipsky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B66C0-1256-4B72-AECF-ABEB412C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6</a:t>
            </a:fld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E0C036-5239-4206-B57D-2C6DC18C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(1) Example of SLB Decision: </a:t>
            </a:r>
          </a:p>
          <a:p>
            <a:r>
              <a:rPr lang="en-US" i="1" dirty="0"/>
              <a:t>Scenario</a:t>
            </a:r>
            <a:r>
              <a:rPr lang="en-US" dirty="0"/>
              <a:t>: </a:t>
            </a:r>
            <a:r>
              <a:rPr lang="en-US" sz="2400" dirty="0"/>
              <a:t>A barfight breaks out between 2 people. Each has a friend who begin arguing, but do not fight. </a:t>
            </a:r>
          </a:p>
          <a:p>
            <a:pPr marL="0" indent="0">
              <a:buNone/>
            </a:pPr>
            <a:r>
              <a:rPr lang="en-US" sz="2400" dirty="0"/>
              <a:t>   2 police officers show up to the scene. 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r>
              <a:rPr lang="en-US" i="1" dirty="0"/>
              <a:t>Theory</a:t>
            </a:r>
            <a:r>
              <a:rPr lang="en-US" dirty="0"/>
              <a:t>: </a:t>
            </a:r>
            <a:r>
              <a:rPr lang="en-US" sz="2400" dirty="0"/>
              <a:t>Police officers corroborate witness accounts, briefly consider evidence, determine if it was a mutual fight or a self-defense scenario, and arrest combatant(s). </a:t>
            </a:r>
            <a:r>
              <a:rPr lang="en-US" sz="1400" dirty="0"/>
              <a:t>[Just an example, I’m not a lawyer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r>
              <a:rPr lang="en-US" sz="1400" dirty="0"/>
              <a:t>]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endParaRPr lang="en-US" sz="2000" dirty="0"/>
          </a:p>
          <a:p>
            <a:r>
              <a:rPr lang="en-US" i="1" dirty="0"/>
              <a:t>SLB Reality</a:t>
            </a:r>
            <a:r>
              <a:rPr lang="en-US" dirty="0"/>
              <a:t>:  </a:t>
            </a:r>
            <a:r>
              <a:rPr lang="en-US" sz="2400" dirty="0"/>
              <a:t>Most people at the bar are unruly and incoherent. The 2 officers have no back-up available, and are needed elsewhere. With no clarity, they arrest all 4. 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 descr="Image result for bar cartoon">
            <a:extLst>
              <a:ext uri="{FF2B5EF4-FFF2-40B4-BE49-F238E27FC236}">
                <a16:creationId xmlns:a16="http://schemas.microsoft.com/office/drawing/2014/main" id="{1D167230-B34A-4AF0-A1F5-ACA34B57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103">
            <a:off x="8805377" y="775904"/>
            <a:ext cx="1686547" cy="14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7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9405-C3A2-4F18-B51D-1995A5C4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“Toward a Theory of Street-Level Bureaucracy” – Michael Lipsky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B66C0-1256-4B72-AECF-ABEB412C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7</a:t>
            </a:fld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E0C036-5239-4206-B57D-2C6DC18C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(2) Example of SLB Decision: </a:t>
            </a:r>
          </a:p>
          <a:p>
            <a:r>
              <a:rPr lang="en-US" i="1" dirty="0"/>
              <a:t>Scenario</a:t>
            </a:r>
            <a:r>
              <a:rPr lang="en-US" dirty="0"/>
              <a:t>: </a:t>
            </a:r>
            <a:r>
              <a:rPr lang="en-US" sz="2400" dirty="0"/>
              <a:t>A teacher in a poor, high-crime school district has a strict curriculum to cover. Each day must see significant progress, or else the curriculum falls behind.</a:t>
            </a:r>
          </a:p>
          <a:p>
            <a:pPr marL="0" indent="0">
              <a:buNone/>
            </a:pPr>
            <a:r>
              <a:rPr lang="en-US" sz="2400" dirty="0"/>
              <a:t>   However, the students are extremely unruly, and fights are common. 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r>
              <a:rPr lang="en-US" i="1" dirty="0"/>
              <a:t>Theory</a:t>
            </a:r>
            <a:r>
              <a:rPr lang="en-US" dirty="0"/>
              <a:t>: </a:t>
            </a:r>
            <a:r>
              <a:rPr lang="en-US" sz="2400" dirty="0"/>
              <a:t>The teacher instills and maintains a peaceful classroom. The students are made to see the value of education, and learn the curriculum. 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endParaRPr lang="en-US" sz="2000" dirty="0"/>
          </a:p>
          <a:p>
            <a:r>
              <a:rPr lang="en-US" i="1" dirty="0"/>
              <a:t>SLB Reality</a:t>
            </a:r>
            <a:r>
              <a:rPr lang="en-US" dirty="0"/>
              <a:t>: </a:t>
            </a:r>
            <a:r>
              <a:rPr lang="en-US" sz="2400" dirty="0"/>
              <a:t>To prevent literal physical harm, the teacher spends most of the day peace-keeping and settling disputes. Very little educational progress is made. </a:t>
            </a:r>
            <a:r>
              <a:rPr lang="en-US" dirty="0"/>
              <a:t> 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074" name="Picture 2" descr="Image result for books cartoon">
            <a:extLst>
              <a:ext uri="{FF2B5EF4-FFF2-40B4-BE49-F238E27FC236}">
                <a16:creationId xmlns:a16="http://schemas.microsoft.com/office/drawing/2014/main" id="{F6CE7C52-0965-4BD6-81FE-FBCF03D4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1184">
            <a:off x="9390471" y="1093982"/>
            <a:ext cx="1672548" cy="110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02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9405-C3A2-4F18-B51D-1995A5C4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“Toward a Theory of Street-Level Bureaucracy” – Michael Lipsky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B66C0-1256-4B72-AECF-ABEB412C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8</a:t>
            </a:fld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E0C036-5239-4206-B57D-2C6DC18C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Author’s main points: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Defining what “Street-Level Bureaucrats”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Identifying their interactions with clients, and the challenges that exist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Promote further research into the SLB-client interaction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1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480-9402-49DB-B01A-28A07812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“Understanding Street-Level Bureaucrats’ Decision Making: Social Security” – Lael R. Keiser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F07A-FE2F-407E-BC61-3B23A102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Summary: </a:t>
            </a:r>
          </a:p>
          <a:p>
            <a:r>
              <a:rPr lang="en-US" dirty="0"/>
              <a:t>“One-on-One” interactions between SLBs and clients are decreasing, as automated intake procedures are instituted</a:t>
            </a:r>
          </a:p>
          <a:p>
            <a:r>
              <a:rPr lang="en-US" dirty="0"/>
              <a:t>This reading focuses on the case example of the Social Security Disability program</a:t>
            </a:r>
          </a:p>
          <a:p>
            <a:pPr lvl="1"/>
            <a:r>
              <a:rPr lang="en-US" dirty="0"/>
              <a:t>Author chose this because the program is expansive, and lots of SLB discretion exists during the approval process</a:t>
            </a:r>
          </a:p>
          <a:p>
            <a:r>
              <a:rPr lang="en-US" dirty="0"/>
              <a:t>Explains “bounded-rationality theory”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7BFF-E319-4823-B28C-76E03618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255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BA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F" id="{725FE41A-792F-432C-B93F-25ED23A97D07}" vid="{32C09C63-FE1F-4DA2-BF9B-32FE8118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1111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BASF</vt:lpstr>
      <vt:lpstr>Algorithms and  Decision-Making in Government:  Theory</vt:lpstr>
      <vt:lpstr>Decision-Making in Government - Theory “Rational” Systems vs. Human Nature</vt:lpstr>
      <vt:lpstr>“Toward a Theory of Street-Level Bureaucracy” – Michael Lipsky</vt:lpstr>
      <vt:lpstr>“Toward a Theory of Street-Level Bureaucracy” – Michael Lipsky</vt:lpstr>
      <vt:lpstr>“Toward a Theory of Street-Level Bureaucracy” – Michael Lipsky</vt:lpstr>
      <vt:lpstr>“Toward a Theory of Street-Level Bureaucracy” – Michael Lipsky</vt:lpstr>
      <vt:lpstr>“Toward a Theory of Street-Level Bureaucracy” – Michael Lipsky</vt:lpstr>
      <vt:lpstr>“Toward a Theory of Street-Level Bureaucracy” – Michael Lipsky</vt:lpstr>
      <vt:lpstr>“Understanding Street-Level Bureaucrats’ Decision Making: Social Security” – Lael R. Keiser</vt:lpstr>
      <vt:lpstr>“Understanding Street-Level Bureaucrats’ Decision Making: Social Security Disability” – Lael R. Keiser</vt:lpstr>
      <vt:lpstr>“Understanding Street-Level Bureaucrats’ Decision Making: Social Security Disability” – Lael R. Keiser</vt:lpstr>
      <vt:lpstr>“Understanding Street-Level Bureaucrats’ Decision Making: Social Security Disability” – Lael R. Keiser</vt:lpstr>
      <vt:lpstr>“Understanding Street-Level Bureaucrats’ Decision Making: Social Security Disability” – Lael R. Keiser</vt:lpstr>
      <vt:lpstr>“Understanding Street-Level Bureaucrats’ Decision Making: Social Security Disability” – Lael R. Keiser</vt:lpstr>
      <vt:lpstr>“Understanding Street-Level Bureaucrats’ Decision Making: Social Security Disability” – Lael R. Keiser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 Decision-Making:  Theory</dc:title>
  <dc:creator>Yinan Kang</dc:creator>
  <cp:lastModifiedBy>Yinan Kang</cp:lastModifiedBy>
  <cp:revision>24</cp:revision>
  <dcterms:created xsi:type="dcterms:W3CDTF">2019-07-12T14:23:07Z</dcterms:created>
  <dcterms:modified xsi:type="dcterms:W3CDTF">2019-07-16T19:50:27Z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_to_AIP">
    <vt:i4>0</vt:i4>
  </property>
</Properties>
</file>