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93" r:id="rId3"/>
    <p:sldId id="294" r:id="rId4"/>
    <p:sldId id="295" r:id="rId5"/>
    <p:sldId id="296" r:id="rId6"/>
    <p:sldId id="297" r:id="rId7"/>
    <p:sldId id="298" r:id="rId8"/>
    <p:sldId id="282" r:id="rId9"/>
    <p:sldId id="284" r:id="rId10"/>
    <p:sldId id="285" r:id="rId11"/>
    <p:sldId id="286" r:id="rId12"/>
    <p:sldId id="299" r:id="rId13"/>
    <p:sldId id="300" r:id="rId14"/>
    <p:sldId id="301" r:id="rId15"/>
    <p:sldId id="280" r:id="rId16"/>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4"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659" cy="49821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1"/>
            <a:ext cx="2945659" cy="498215"/>
          </a:xfrm>
          <a:prstGeom prst="rect">
            <a:avLst/>
          </a:prstGeom>
        </p:spPr>
        <p:txBody>
          <a:bodyPr vert="horz" lIns="91440" tIns="45720" rIns="91440" bIns="45720" rtlCol="0"/>
          <a:lstStyle>
            <a:lvl1pPr algn="r">
              <a:defRPr sz="1200"/>
            </a:lvl1pPr>
          </a:lstStyle>
          <a:p>
            <a:fld id="{FA1B76F8-47C1-49D1-B01F-A82FAA0893FB}" type="datetimeFigureOut">
              <a:rPr lang="zh-TW" altLang="en-US" smtClean="0"/>
              <a:t>2023/7/12</a:t>
            </a:fld>
            <a:endParaRPr lang="zh-TW" altLang="en-US"/>
          </a:p>
        </p:txBody>
      </p:sp>
      <p:sp>
        <p:nvSpPr>
          <p:cNvPr id="4" name="投影片影像版面配置區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78722"/>
            <a:ext cx="5438140" cy="3909865"/>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C765A008-DB4F-480E-BF00-5F896123743D}" type="slidenum">
              <a:rPr lang="zh-TW" altLang="en-US" smtClean="0"/>
              <a:t>‹#›</a:t>
            </a:fld>
            <a:endParaRPr lang="zh-TW" altLang="en-US"/>
          </a:p>
        </p:txBody>
      </p:sp>
    </p:spTree>
    <p:extLst>
      <p:ext uri="{BB962C8B-B14F-4D97-AF65-F5344CB8AC3E}">
        <p14:creationId xmlns:p14="http://schemas.microsoft.com/office/powerpoint/2010/main" val="223375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205133" y="6272752"/>
            <a:ext cx="911939" cy="365125"/>
          </a:xfrm>
        </p:spPr>
        <p:txBody>
          <a:bodyPr/>
          <a:lstStyle/>
          <a:p>
            <a:fld id="{BC1CBBFD-8DC3-4CE0-87CE-316BA1CC2809}" type="datetime1">
              <a:rPr lang="en-US" altLang="zh-TW" smtClean="0"/>
              <a:t>7/12/2023</a:t>
            </a:fld>
            <a:endParaRPr lang="en-US" dirty="0"/>
          </a:p>
        </p:txBody>
      </p:sp>
      <p:sp>
        <p:nvSpPr>
          <p:cNvPr id="5" name="Footer Placeholder 4"/>
          <p:cNvSpPr>
            <a:spLocks noGrp="1"/>
          </p:cNvSpPr>
          <p:nvPr>
            <p:ph type="ftr" sz="quarter" idx="11"/>
          </p:nvPr>
        </p:nvSpPr>
        <p:spPr>
          <a:xfrm>
            <a:off x="1115786" y="6272752"/>
            <a:ext cx="5859160" cy="365125"/>
          </a:xfrm>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a:xfrm>
            <a:off x="8590663" y="6272752"/>
            <a:ext cx="683339" cy="365125"/>
          </a:xfrm>
        </p:spPr>
        <p:txBody>
          <a:bodyPr/>
          <a:lstStyle/>
          <a:p>
            <a:fld id="{D57F1E4F-1CFF-5643-939E-217C01CDF565}" type="slidenum">
              <a:rPr lang="en-US" dirty="0"/>
              <a:pPr/>
              <a:t>‹#›</a:t>
            </a:fld>
            <a:endParaRPr lang="en-US" dirty="0"/>
          </a:p>
        </p:txBody>
      </p:sp>
      <p:pic>
        <p:nvPicPr>
          <p:cNvPr id="9" name="圖片 8">
            <a:extLst>
              <a:ext uri="{FF2B5EF4-FFF2-40B4-BE49-F238E27FC236}">
                <a16:creationId xmlns:a16="http://schemas.microsoft.com/office/drawing/2014/main" id="{8AAA7D23-3B47-40D1-812E-28B928D2266B}"/>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205134" y="6315999"/>
            <a:ext cx="911939" cy="365125"/>
          </a:xfrm>
        </p:spPr>
        <p:txBody>
          <a:bodyPr/>
          <a:lstStyle/>
          <a:p>
            <a:fld id="{54ED5195-C2EA-47FB-857E-31D75CBF3396}" type="datetime1">
              <a:rPr lang="en-US" altLang="zh-TW" smtClean="0"/>
              <a:t>7/12/2023</a:t>
            </a:fld>
            <a:endParaRPr lang="en-US" dirty="0"/>
          </a:p>
        </p:txBody>
      </p:sp>
      <p:sp>
        <p:nvSpPr>
          <p:cNvPr id="5" name="Footer Placeholder 4"/>
          <p:cNvSpPr>
            <a:spLocks noGrp="1"/>
          </p:cNvSpPr>
          <p:nvPr>
            <p:ph type="ftr" sz="quarter" idx="11"/>
          </p:nvPr>
        </p:nvSpPr>
        <p:spPr>
          <a:xfrm>
            <a:off x="1115787" y="6315999"/>
            <a:ext cx="5859160" cy="365125"/>
          </a:xfrm>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a:xfrm>
            <a:off x="8590664" y="6315999"/>
            <a:ext cx="683339" cy="365125"/>
          </a:xfrm>
        </p:spPr>
        <p:txBody>
          <a:bodyPr/>
          <a:lstStyle/>
          <a:p>
            <a:fld id="{D57F1E4F-1CFF-5643-939E-217C01CDF565}" type="slidenum">
              <a:rPr lang="en-US" dirty="0"/>
              <a:pPr/>
              <a:t>‹#›</a:t>
            </a:fld>
            <a:endParaRPr lang="en-US" dirty="0"/>
          </a:p>
        </p:txBody>
      </p:sp>
      <p:pic>
        <p:nvPicPr>
          <p:cNvPr id="7" name="圖片 6">
            <a:extLst>
              <a:ext uri="{FF2B5EF4-FFF2-40B4-BE49-F238E27FC236}">
                <a16:creationId xmlns:a16="http://schemas.microsoft.com/office/drawing/2014/main" id="{375D7237-B22F-47CC-8E09-F07835343AC5}"/>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4877BA7-902C-4E81-9927-63EAB9AA0421}"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A4DCB5E-8F1E-4FF7-BC87-62A51B650E8D}"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3995CC4-3C54-498B-AF80-F0A8D512ED4E}"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4EFC284-9E93-4371-A81F-FD28446DACFA}"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E60A8AC-6228-46D8-BBBA-7A13DA4153F2}"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3D35E57-FFDA-4188-8286-5DE52C09AB29}" type="datetime1">
              <a:rPr lang="en-US" altLang="zh-TW" smtClean="0"/>
              <a:t>7/12/2023</a:t>
            </a:fld>
            <a:endParaRPr lang="en-US" dirty="0"/>
          </a:p>
        </p:txBody>
      </p:sp>
      <p:sp>
        <p:nvSpPr>
          <p:cNvPr id="5" name="Footer Placeholder 4"/>
          <p:cNvSpPr>
            <a:spLocks noGrp="1"/>
          </p:cNvSpPr>
          <p:nvPr>
            <p:ph type="ftr" sz="quarter" idx="11"/>
          </p:nvPr>
        </p:nvSpPr>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7205133" y="6271551"/>
            <a:ext cx="911939" cy="365125"/>
          </a:xfrm>
        </p:spPr>
        <p:txBody>
          <a:bodyPr/>
          <a:lstStyle/>
          <a:p>
            <a:fld id="{364FD4F3-2649-4F55-B807-C78E8563980D}" type="datetime1">
              <a:rPr lang="en-US" altLang="zh-TW" smtClean="0"/>
              <a:t>7/12/2023</a:t>
            </a:fld>
            <a:endParaRPr lang="en-US" dirty="0"/>
          </a:p>
        </p:txBody>
      </p:sp>
      <p:sp>
        <p:nvSpPr>
          <p:cNvPr id="5" name="Footer Placeholder 4"/>
          <p:cNvSpPr>
            <a:spLocks noGrp="1"/>
          </p:cNvSpPr>
          <p:nvPr>
            <p:ph type="ftr" sz="quarter" idx="11"/>
          </p:nvPr>
        </p:nvSpPr>
        <p:spPr>
          <a:xfrm>
            <a:off x="1115786" y="6271551"/>
            <a:ext cx="5859160" cy="365125"/>
          </a:xfrm>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a:xfrm>
            <a:off x="8590663" y="6271551"/>
            <a:ext cx="683339" cy="365125"/>
          </a:xfrm>
        </p:spPr>
        <p:txBody>
          <a:bodyPr/>
          <a:lstStyle/>
          <a:p>
            <a:fld id="{D57F1E4F-1CFF-5643-939E-217C01CDF565}" type="slidenum">
              <a:rPr lang="en-US" dirty="0"/>
              <a:pPr/>
              <a:t>‹#›</a:t>
            </a:fld>
            <a:endParaRPr lang="en-US" dirty="0"/>
          </a:p>
        </p:txBody>
      </p:sp>
      <p:pic>
        <p:nvPicPr>
          <p:cNvPr id="7" name="圖片 6">
            <a:extLst>
              <a:ext uri="{FF2B5EF4-FFF2-40B4-BE49-F238E27FC236}">
                <a16:creationId xmlns:a16="http://schemas.microsoft.com/office/drawing/2014/main" id="{54274F37-E04A-447B-96F3-D2569C6D6DD4}"/>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266093" y="6298748"/>
            <a:ext cx="911939" cy="365125"/>
          </a:xfrm>
        </p:spPr>
        <p:txBody>
          <a:bodyPr/>
          <a:lstStyle/>
          <a:p>
            <a:fld id="{41B0B63A-E146-4E54-B0ED-BC926616A08A}" type="datetime1">
              <a:rPr lang="en-US" altLang="zh-TW" smtClean="0"/>
              <a:t>7/12/2023</a:t>
            </a:fld>
            <a:endParaRPr lang="en-US" dirty="0"/>
          </a:p>
        </p:txBody>
      </p:sp>
      <p:sp>
        <p:nvSpPr>
          <p:cNvPr id="5" name="Footer Placeholder 4"/>
          <p:cNvSpPr>
            <a:spLocks noGrp="1"/>
          </p:cNvSpPr>
          <p:nvPr>
            <p:ph type="ftr" sz="quarter" idx="11"/>
          </p:nvPr>
        </p:nvSpPr>
        <p:spPr>
          <a:xfrm>
            <a:off x="1115786" y="6298748"/>
            <a:ext cx="5920120" cy="365125"/>
          </a:xfrm>
        </p:spPr>
        <p:txBody>
          <a:bodyPr/>
          <a:lstStyle>
            <a:lvl1pPr>
              <a:defRPr sz="1200"/>
            </a:lvl1pPr>
          </a:lstStyle>
          <a:p>
            <a:r>
              <a:rPr lang="zh-TW" altLang="en-US" dirty="0"/>
              <a:t>豐碩資訊有限公司</a:t>
            </a:r>
            <a:endParaRPr lang="en-US" dirty="0"/>
          </a:p>
        </p:txBody>
      </p:sp>
      <p:sp>
        <p:nvSpPr>
          <p:cNvPr id="6" name="Slide Number Placeholder 5"/>
          <p:cNvSpPr>
            <a:spLocks noGrp="1"/>
          </p:cNvSpPr>
          <p:nvPr>
            <p:ph type="sldNum" sz="quarter" idx="12"/>
          </p:nvPr>
        </p:nvSpPr>
        <p:spPr>
          <a:xfrm>
            <a:off x="8651623" y="6298748"/>
            <a:ext cx="683339" cy="365125"/>
          </a:xfrm>
        </p:spPr>
        <p:txBody>
          <a:bodyPr/>
          <a:lstStyle/>
          <a:p>
            <a:fld id="{D57F1E4F-1CFF-5643-939E-217C01CDF565}" type="slidenum">
              <a:rPr lang="en-US" dirty="0"/>
              <a:pPr/>
              <a:t>‹#›</a:t>
            </a:fld>
            <a:endParaRPr lang="en-US" dirty="0"/>
          </a:p>
        </p:txBody>
      </p:sp>
      <p:pic>
        <p:nvPicPr>
          <p:cNvPr id="7" name="圖片 6">
            <a:extLst>
              <a:ext uri="{FF2B5EF4-FFF2-40B4-BE49-F238E27FC236}">
                <a16:creationId xmlns:a16="http://schemas.microsoft.com/office/drawing/2014/main" id="{4447A522-99AA-449E-BD6F-8950FFCD2B8E}"/>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a:xfrm>
            <a:off x="7205133" y="6271550"/>
            <a:ext cx="911939" cy="365125"/>
          </a:xfrm>
        </p:spPr>
        <p:txBody>
          <a:bodyPr/>
          <a:lstStyle/>
          <a:p>
            <a:fld id="{03D230E3-49CF-43FB-B49E-47D00C9F1F38}" type="datetime1">
              <a:rPr lang="en-US" altLang="zh-TW" smtClean="0"/>
              <a:t>7/12/2023</a:t>
            </a:fld>
            <a:endParaRPr lang="en-US" dirty="0"/>
          </a:p>
        </p:txBody>
      </p:sp>
      <p:sp>
        <p:nvSpPr>
          <p:cNvPr id="6" name="Footer Placeholder 5"/>
          <p:cNvSpPr>
            <a:spLocks noGrp="1"/>
          </p:cNvSpPr>
          <p:nvPr>
            <p:ph type="ftr" sz="quarter" idx="11"/>
          </p:nvPr>
        </p:nvSpPr>
        <p:spPr>
          <a:xfrm>
            <a:off x="1115786" y="6271550"/>
            <a:ext cx="5859160" cy="365125"/>
          </a:xfrm>
        </p:spPr>
        <p:txBody>
          <a:bodyPr/>
          <a:lstStyle>
            <a:lvl1pPr>
              <a:defRPr sz="1200"/>
            </a:lvl1pPr>
          </a:lstStyle>
          <a:p>
            <a:r>
              <a:rPr lang="zh-TW" altLang="en-US" dirty="0"/>
              <a:t>豐碩資訊有限公司</a:t>
            </a:r>
            <a:endParaRPr lang="en-US" dirty="0"/>
          </a:p>
        </p:txBody>
      </p:sp>
      <p:sp>
        <p:nvSpPr>
          <p:cNvPr id="7" name="Slide Number Placeholder 6"/>
          <p:cNvSpPr>
            <a:spLocks noGrp="1"/>
          </p:cNvSpPr>
          <p:nvPr>
            <p:ph type="sldNum" sz="quarter" idx="12"/>
          </p:nvPr>
        </p:nvSpPr>
        <p:spPr>
          <a:xfrm>
            <a:off x="8590663" y="6271550"/>
            <a:ext cx="683339" cy="365125"/>
          </a:xfrm>
        </p:spPr>
        <p:txBody>
          <a:bodyPr/>
          <a:lstStyle/>
          <a:p>
            <a:fld id="{6FF9F0C5-380F-41C2-899A-BAC0F0927E16}" type="slidenum">
              <a:rPr lang="en-US" dirty="0"/>
              <a:t>‹#›</a:t>
            </a:fld>
            <a:endParaRPr lang="en-US" dirty="0"/>
          </a:p>
        </p:txBody>
      </p:sp>
      <p:pic>
        <p:nvPicPr>
          <p:cNvPr id="8" name="圖片 7">
            <a:extLst>
              <a:ext uri="{FF2B5EF4-FFF2-40B4-BE49-F238E27FC236}">
                <a16:creationId xmlns:a16="http://schemas.microsoft.com/office/drawing/2014/main" id="{9BA9605E-D1F2-4408-979C-EDC0932F81F7}"/>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a:xfrm>
            <a:off x="7205133" y="6317775"/>
            <a:ext cx="911939" cy="365125"/>
          </a:xfrm>
        </p:spPr>
        <p:txBody>
          <a:bodyPr/>
          <a:lstStyle/>
          <a:p>
            <a:fld id="{1338A466-280B-400E-9E84-91B4E3241D04}" type="datetime1">
              <a:rPr lang="en-US" altLang="zh-TW" smtClean="0"/>
              <a:t>7/12/2023</a:t>
            </a:fld>
            <a:endParaRPr lang="en-US" dirty="0"/>
          </a:p>
        </p:txBody>
      </p:sp>
      <p:sp>
        <p:nvSpPr>
          <p:cNvPr id="8" name="Footer Placeholder 7"/>
          <p:cNvSpPr>
            <a:spLocks noGrp="1"/>
          </p:cNvSpPr>
          <p:nvPr>
            <p:ph type="ftr" sz="quarter" idx="11"/>
          </p:nvPr>
        </p:nvSpPr>
        <p:spPr>
          <a:xfrm>
            <a:off x="1115786" y="6317775"/>
            <a:ext cx="5859159" cy="365125"/>
          </a:xfrm>
        </p:spPr>
        <p:txBody>
          <a:bodyPr/>
          <a:lstStyle>
            <a:lvl1pPr>
              <a:defRPr sz="1200"/>
            </a:lvl1pPr>
          </a:lstStyle>
          <a:p>
            <a:r>
              <a:rPr lang="zh-TW" altLang="en-US" dirty="0"/>
              <a:t>豐碩資訊有限公司</a:t>
            </a:r>
            <a:endParaRPr lang="en-US" dirty="0"/>
          </a:p>
        </p:txBody>
      </p:sp>
      <p:sp>
        <p:nvSpPr>
          <p:cNvPr id="9" name="Slide Number Placeholder 8"/>
          <p:cNvSpPr>
            <a:spLocks noGrp="1"/>
          </p:cNvSpPr>
          <p:nvPr>
            <p:ph type="sldNum" sz="quarter" idx="12"/>
          </p:nvPr>
        </p:nvSpPr>
        <p:spPr>
          <a:xfrm>
            <a:off x="8590663" y="6317775"/>
            <a:ext cx="683339" cy="365125"/>
          </a:xfrm>
        </p:spPr>
        <p:txBody>
          <a:bodyPr/>
          <a:lstStyle/>
          <a:p>
            <a:fld id="{D57F1E4F-1CFF-5643-939E-217C01CDF565}" type="slidenum">
              <a:rPr lang="en-US" dirty="0"/>
              <a:pPr/>
              <a:t>‹#›</a:t>
            </a:fld>
            <a:endParaRPr lang="en-US" dirty="0"/>
          </a:p>
        </p:txBody>
      </p:sp>
      <p:pic>
        <p:nvPicPr>
          <p:cNvPr id="10" name="圖片 9">
            <a:extLst>
              <a:ext uri="{FF2B5EF4-FFF2-40B4-BE49-F238E27FC236}">
                <a16:creationId xmlns:a16="http://schemas.microsoft.com/office/drawing/2014/main" id="{A288D1BF-1A19-433C-838D-17C945A5590F}"/>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a:xfrm>
            <a:off x="7205133" y="6317775"/>
            <a:ext cx="911939" cy="365125"/>
          </a:xfrm>
        </p:spPr>
        <p:txBody>
          <a:bodyPr/>
          <a:lstStyle/>
          <a:p>
            <a:fld id="{E69F7F11-2B15-4720-90C2-C2EA3343A46D}" type="datetime1">
              <a:rPr lang="en-US" altLang="zh-TW" smtClean="0"/>
              <a:t>7/12/2023</a:t>
            </a:fld>
            <a:endParaRPr lang="en-US" dirty="0"/>
          </a:p>
        </p:txBody>
      </p:sp>
      <p:sp>
        <p:nvSpPr>
          <p:cNvPr id="4" name="Footer Placeholder 3"/>
          <p:cNvSpPr>
            <a:spLocks noGrp="1"/>
          </p:cNvSpPr>
          <p:nvPr>
            <p:ph type="ftr" sz="quarter" idx="11"/>
          </p:nvPr>
        </p:nvSpPr>
        <p:spPr>
          <a:xfrm>
            <a:off x="1115786" y="6317775"/>
            <a:ext cx="5859160" cy="365125"/>
          </a:xfrm>
        </p:spPr>
        <p:txBody>
          <a:bodyPr/>
          <a:lstStyle>
            <a:lvl1pPr>
              <a:defRPr sz="1200"/>
            </a:lvl1pPr>
          </a:lstStyle>
          <a:p>
            <a:r>
              <a:rPr lang="zh-TW" altLang="en-US" dirty="0"/>
              <a:t>豐碩資訊有限公司</a:t>
            </a:r>
            <a:endParaRPr lang="en-US" dirty="0"/>
          </a:p>
        </p:txBody>
      </p:sp>
      <p:sp>
        <p:nvSpPr>
          <p:cNvPr id="5" name="Slide Number Placeholder 4"/>
          <p:cNvSpPr>
            <a:spLocks noGrp="1"/>
          </p:cNvSpPr>
          <p:nvPr>
            <p:ph type="sldNum" sz="quarter" idx="12"/>
          </p:nvPr>
        </p:nvSpPr>
        <p:spPr>
          <a:xfrm>
            <a:off x="8590663" y="6317775"/>
            <a:ext cx="683339" cy="365125"/>
          </a:xfrm>
        </p:spPr>
        <p:txBody>
          <a:bodyPr/>
          <a:lstStyle/>
          <a:p>
            <a:fld id="{D57F1E4F-1CFF-5643-939E-217C01CDF565}" type="slidenum">
              <a:rPr lang="en-US" dirty="0"/>
              <a:pPr/>
              <a:t>‹#›</a:t>
            </a:fld>
            <a:endParaRPr lang="en-US" dirty="0"/>
          </a:p>
        </p:txBody>
      </p:sp>
      <p:pic>
        <p:nvPicPr>
          <p:cNvPr id="6" name="圖片 5">
            <a:extLst>
              <a:ext uri="{FF2B5EF4-FFF2-40B4-BE49-F238E27FC236}">
                <a16:creationId xmlns:a16="http://schemas.microsoft.com/office/drawing/2014/main" id="{4DC2CD07-012E-44D3-A42E-768C49F08027}"/>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082" y="6317775"/>
            <a:ext cx="911939" cy="365125"/>
          </a:xfrm>
        </p:spPr>
        <p:txBody>
          <a:bodyPr/>
          <a:lstStyle/>
          <a:p>
            <a:fld id="{163CEE38-5458-46B0-825F-E483F63764D1}" type="datetime1">
              <a:rPr lang="en-US" altLang="zh-TW" smtClean="0"/>
              <a:t>7/12/2023</a:t>
            </a:fld>
            <a:endParaRPr lang="en-US" dirty="0"/>
          </a:p>
        </p:txBody>
      </p:sp>
      <p:sp>
        <p:nvSpPr>
          <p:cNvPr id="3" name="Footer Placeholder 2"/>
          <p:cNvSpPr>
            <a:spLocks noGrp="1"/>
          </p:cNvSpPr>
          <p:nvPr>
            <p:ph type="ftr" sz="quarter" idx="11"/>
          </p:nvPr>
        </p:nvSpPr>
        <p:spPr>
          <a:xfrm>
            <a:off x="1115735" y="6317775"/>
            <a:ext cx="5859160" cy="365125"/>
          </a:xfrm>
        </p:spPr>
        <p:txBody>
          <a:bodyPr/>
          <a:lstStyle>
            <a:lvl1pPr>
              <a:defRPr sz="1200"/>
            </a:lvl1pPr>
          </a:lstStyle>
          <a:p>
            <a:r>
              <a:rPr lang="zh-TW" altLang="en-US" dirty="0"/>
              <a:t>豐碩資訊有限公司</a:t>
            </a:r>
            <a:endParaRPr lang="en-US" dirty="0"/>
          </a:p>
        </p:txBody>
      </p:sp>
      <p:sp>
        <p:nvSpPr>
          <p:cNvPr id="4" name="Slide Number Placeholder 3"/>
          <p:cNvSpPr>
            <a:spLocks noGrp="1"/>
          </p:cNvSpPr>
          <p:nvPr>
            <p:ph type="sldNum" sz="quarter" idx="12"/>
          </p:nvPr>
        </p:nvSpPr>
        <p:spPr>
          <a:xfrm>
            <a:off x="8590612" y="6317775"/>
            <a:ext cx="683339" cy="365125"/>
          </a:xfrm>
        </p:spPr>
        <p:txBody>
          <a:bodyPr/>
          <a:lstStyle/>
          <a:p>
            <a:fld id="{D57F1E4F-1CFF-5643-939E-217C01CDF565}" type="slidenum">
              <a:rPr lang="en-US" dirty="0"/>
              <a:pPr/>
              <a:t>‹#›</a:t>
            </a:fld>
            <a:endParaRPr lang="en-US" dirty="0"/>
          </a:p>
        </p:txBody>
      </p:sp>
      <p:pic>
        <p:nvPicPr>
          <p:cNvPr id="5" name="圖片 4">
            <a:extLst>
              <a:ext uri="{FF2B5EF4-FFF2-40B4-BE49-F238E27FC236}">
                <a16:creationId xmlns:a16="http://schemas.microsoft.com/office/drawing/2014/main" id="{681AD483-8A3E-4B62-AE70-10E08EF5CF9B}"/>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05133" y="6317775"/>
            <a:ext cx="911939" cy="365125"/>
          </a:xfrm>
        </p:spPr>
        <p:txBody>
          <a:bodyPr/>
          <a:lstStyle/>
          <a:p>
            <a:fld id="{88F3D0F9-0F44-4879-8D3C-7B698DF38F12}" type="datetime1">
              <a:rPr lang="en-US" altLang="zh-TW" smtClean="0"/>
              <a:t>7/12/2023</a:t>
            </a:fld>
            <a:endParaRPr lang="en-US" dirty="0"/>
          </a:p>
        </p:txBody>
      </p:sp>
      <p:sp>
        <p:nvSpPr>
          <p:cNvPr id="6" name="Footer Placeholder 5"/>
          <p:cNvSpPr>
            <a:spLocks noGrp="1"/>
          </p:cNvSpPr>
          <p:nvPr>
            <p:ph type="ftr" sz="quarter" idx="11"/>
          </p:nvPr>
        </p:nvSpPr>
        <p:spPr>
          <a:xfrm>
            <a:off x="1115786" y="6317775"/>
            <a:ext cx="5859160" cy="365125"/>
          </a:xfrm>
        </p:spPr>
        <p:txBody>
          <a:bodyPr/>
          <a:lstStyle>
            <a:lvl1pPr>
              <a:defRPr sz="1200"/>
            </a:lvl1pPr>
          </a:lstStyle>
          <a:p>
            <a:r>
              <a:rPr lang="zh-TW" altLang="en-US" dirty="0"/>
              <a:t>豐碩資訊有限公司</a:t>
            </a:r>
            <a:endParaRPr lang="en-US" dirty="0"/>
          </a:p>
        </p:txBody>
      </p:sp>
      <p:sp>
        <p:nvSpPr>
          <p:cNvPr id="7" name="Slide Number Placeholder 6"/>
          <p:cNvSpPr>
            <a:spLocks noGrp="1"/>
          </p:cNvSpPr>
          <p:nvPr>
            <p:ph type="sldNum" sz="quarter" idx="12"/>
          </p:nvPr>
        </p:nvSpPr>
        <p:spPr>
          <a:xfrm>
            <a:off x="8590663" y="6317775"/>
            <a:ext cx="683339" cy="365125"/>
          </a:xfrm>
        </p:spPr>
        <p:txBody>
          <a:bodyPr/>
          <a:lstStyle/>
          <a:p>
            <a:fld id="{519954A3-9DFD-4C44-94BA-B95130A3BA1C}" type="slidenum">
              <a:rPr lang="en-US" dirty="0"/>
              <a:t>‹#›</a:t>
            </a:fld>
            <a:endParaRPr lang="en-US" dirty="0"/>
          </a:p>
        </p:txBody>
      </p:sp>
      <p:pic>
        <p:nvPicPr>
          <p:cNvPr id="8" name="圖片 7">
            <a:extLst>
              <a:ext uri="{FF2B5EF4-FFF2-40B4-BE49-F238E27FC236}">
                <a16:creationId xmlns:a16="http://schemas.microsoft.com/office/drawing/2014/main" id="{54085D46-F0F6-4E52-BE3E-90401F6D8159}"/>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7205133" y="6317775"/>
            <a:ext cx="911939" cy="365125"/>
          </a:xfrm>
        </p:spPr>
        <p:txBody>
          <a:bodyPr/>
          <a:lstStyle/>
          <a:p>
            <a:fld id="{165CC09A-6FF3-48F8-B684-8A6224DCACE8}" type="datetime1">
              <a:rPr lang="en-US" altLang="zh-TW" smtClean="0"/>
              <a:t>7/12/2023</a:t>
            </a:fld>
            <a:endParaRPr lang="en-US" dirty="0"/>
          </a:p>
        </p:txBody>
      </p:sp>
      <p:sp>
        <p:nvSpPr>
          <p:cNvPr id="6" name="Footer Placeholder 5"/>
          <p:cNvSpPr>
            <a:spLocks noGrp="1"/>
          </p:cNvSpPr>
          <p:nvPr>
            <p:ph type="ftr" sz="quarter" idx="11"/>
          </p:nvPr>
        </p:nvSpPr>
        <p:spPr>
          <a:xfrm>
            <a:off x="1115786" y="6317775"/>
            <a:ext cx="5859160" cy="365125"/>
          </a:xfrm>
        </p:spPr>
        <p:txBody>
          <a:bodyPr/>
          <a:lstStyle>
            <a:lvl1pPr>
              <a:defRPr sz="1200"/>
            </a:lvl1pPr>
          </a:lstStyle>
          <a:p>
            <a:r>
              <a:rPr lang="zh-TW" altLang="en-US" dirty="0"/>
              <a:t>豐碩資訊有限公司</a:t>
            </a:r>
            <a:endParaRPr lang="en-US" dirty="0"/>
          </a:p>
        </p:txBody>
      </p:sp>
      <p:sp>
        <p:nvSpPr>
          <p:cNvPr id="7" name="Slide Number Placeholder 6"/>
          <p:cNvSpPr>
            <a:spLocks noGrp="1"/>
          </p:cNvSpPr>
          <p:nvPr>
            <p:ph type="sldNum" sz="quarter" idx="12"/>
          </p:nvPr>
        </p:nvSpPr>
        <p:spPr>
          <a:xfrm>
            <a:off x="8590663" y="6317775"/>
            <a:ext cx="683339" cy="365125"/>
          </a:xfrm>
        </p:spPr>
        <p:txBody>
          <a:bodyPr/>
          <a:lstStyle/>
          <a:p>
            <a:fld id="{D57F1E4F-1CFF-5643-939E-217C01CDF565}" type="slidenum">
              <a:rPr lang="en-US" dirty="0"/>
              <a:pPr/>
              <a:t>‹#›</a:t>
            </a:fld>
            <a:endParaRPr lang="en-US" dirty="0"/>
          </a:p>
        </p:txBody>
      </p:sp>
      <p:pic>
        <p:nvPicPr>
          <p:cNvPr id="8" name="圖片 7">
            <a:extLst>
              <a:ext uri="{FF2B5EF4-FFF2-40B4-BE49-F238E27FC236}">
                <a16:creationId xmlns:a16="http://schemas.microsoft.com/office/drawing/2014/main" id="{5B8F2769-E4BD-40E1-8186-F59FF5EFB377}"/>
              </a:ext>
            </a:extLst>
          </p:cNvPr>
          <p:cNvPicPr>
            <a:picLocks noChangeAspect="1"/>
          </p:cNvPicPr>
          <p:nvPr userDrawn="1"/>
        </p:nvPicPr>
        <p:blipFill>
          <a:blip r:embed="rId2"/>
          <a:stretch>
            <a:fillRect/>
          </a:stretch>
        </p:blipFill>
        <p:spPr>
          <a:xfrm>
            <a:off x="674160" y="6241274"/>
            <a:ext cx="441626" cy="4416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267118"/>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C5DFC5-09FD-4447-8F81-7861935325F7}" type="datetime1">
              <a:rPr lang="en-US" altLang="zh-TW" smtClean="0"/>
              <a:t>7/12/2023</a:t>
            </a:fld>
            <a:endParaRPr lang="en-US" dirty="0"/>
          </a:p>
        </p:txBody>
      </p:sp>
      <p:sp>
        <p:nvSpPr>
          <p:cNvPr id="5" name="Footer Placeholder 4"/>
          <p:cNvSpPr>
            <a:spLocks noGrp="1"/>
          </p:cNvSpPr>
          <p:nvPr>
            <p:ph type="ftr" sz="quarter" idx="3"/>
          </p:nvPr>
        </p:nvSpPr>
        <p:spPr>
          <a:xfrm>
            <a:off x="1115786" y="6267118"/>
            <a:ext cx="58591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TW" altLang="en-US" dirty="0"/>
              <a:t>豐碩資訊有限公司</a:t>
            </a:r>
            <a:endParaRPr lang="en-US" dirty="0"/>
          </a:p>
        </p:txBody>
      </p:sp>
      <p:sp>
        <p:nvSpPr>
          <p:cNvPr id="6" name="Slide Number Placeholder 5"/>
          <p:cNvSpPr>
            <a:spLocks noGrp="1"/>
          </p:cNvSpPr>
          <p:nvPr>
            <p:ph type="sldNum" sz="quarter" idx="4"/>
          </p:nvPr>
        </p:nvSpPr>
        <p:spPr>
          <a:xfrm>
            <a:off x="8590663" y="6267118"/>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圖片 17">
            <a:extLst>
              <a:ext uri="{FF2B5EF4-FFF2-40B4-BE49-F238E27FC236}">
                <a16:creationId xmlns:a16="http://schemas.microsoft.com/office/drawing/2014/main" id="{25585ECD-EC69-482C-A8BC-21DD5C5A3A00}"/>
              </a:ext>
            </a:extLst>
          </p:cNvPr>
          <p:cNvPicPr>
            <a:picLocks noChangeAspect="1"/>
          </p:cNvPicPr>
          <p:nvPr userDrawn="1"/>
        </p:nvPicPr>
        <p:blipFill>
          <a:blip r:embed="rId18"/>
          <a:stretch>
            <a:fillRect/>
          </a:stretch>
        </p:blipFill>
        <p:spPr>
          <a:xfrm>
            <a:off x="674160" y="6241274"/>
            <a:ext cx="441626" cy="4416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035E8-171D-443D-894C-283B9C39BF7F}"/>
              </a:ext>
            </a:extLst>
          </p:cNvPr>
          <p:cNvSpPr>
            <a:spLocks noGrp="1"/>
          </p:cNvSpPr>
          <p:nvPr>
            <p:ph type="ctrTitle"/>
          </p:nvPr>
        </p:nvSpPr>
        <p:spPr/>
        <p:txBody>
          <a:bodyPr/>
          <a:lstStyle/>
          <a:p>
            <a:r>
              <a:rPr lang="en-US" altLang="zh-TW" b="1" dirty="0">
                <a:solidFill>
                  <a:schemeClr val="accent2"/>
                </a:solidFill>
              </a:rPr>
              <a:t>Git</a:t>
            </a:r>
            <a:r>
              <a:rPr lang="zh-TW" altLang="en-US" b="1" dirty="0">
                <a:solidFill>
                  <a:schemeClr val="accent2"/>
                </a:solidFill>
              </a:rPr>
              <a:t>指令說明</a:t>
            </a:r>
          </a:p>
        </p:txBody>
      </p:sp>
      <p:sp>
        <p:nvSpPr>
          <p:cNvPr id="3" name="副標題 2">
            <a:extLst>
              <a:ext uri="{FF2B5EF4-FFF2-40B4-BE49-F238E27FC236}">
                <a16:creationId xmlns:a16="http://schemas.microsoft.com/office/drawing/2014/main" id="{035D1331-D944-4ED1-B9D7-C3E6FDC4277C}"/>
              </a:ext>
            </a:extLst>
          </p:cNvPr>
          <p:cNvSpPr>
            <a:spLocks noGrp="1"/>
          </p:cNvSpPr>
          <p:nvPr>
            <p:ph type="subTitle" idx="1"/>
          </p:nvPr>
        </p:nvSpPr>
        <p:spPr>
          <a:xfrm>
            <a:off x="1507067" y="4279433"/>
            <a:ext cx="7766936" cy="1096899"/>
          </a:xfrm>
        </p:spPr>
        <p:txBody>
          <a:bodyPr/>
          <a:lstStyle/>
          <a:p>
            <a:r>
              <a:rPr lang="zh-TW" altLang="en-US" dirty="0">
                <a:solidFill>
                  <a:schemeClr val="tx1"/>
                </a:solidFill>
              </a:rPr>
              <a:t>豐碩資訊有限公司</a:t>
            </a:r>
            <a:endParaRPr lang="en-US" altLang="zh-TW" dirty="0">
              <a:solidFill>
                <a:schemeClr val="tx1"/>
              </a:solidFill>
            </a:endParaRPr>
          </a:p>
        </p:txBody>
      </p:sp>
      <p:sp>
        <p:nvSpPr>
          <p:cNvPr id="4" name="頁尾版面配置區 3">
            <a:extLst>
              <a:ext uri="{FF2B5EF4-FFF2-40B4-BE49-F238E27FC236}">
                <a16:creationId xmlns:a16="http://schemas.microsoft.com/office/drawing/2014/main" id="{F68401D1-58B0-4F2C-9A4F-6258C17E5EA3}"/>
              </a:ext>
            </a:extLst>
          </p:cNvPr>
          <p:cNvSpPr>
            <a:spLocks noGrp="1"/>
          </p:cNvSpPr>
          <p:nvPr>
            <p:ph type="ftr" sz="quarter" idx="11"/>
          </p:nvPr>
        </p:nvSpPr>
        <p:spPr/>
        <p:txBody>
          <a:bodyPr/>
          <a:lstStyle/>
          <a:p>
            <a:r>
              <a:rPr lang="zh-TW" altLang="en-US" dirty="0"/>
              <a:t>豐碩資訊有限公司</a:t>
            </a:r>
            <a:endParaRPr lang="en-US" dirty="0"/>
          </a:p>
        </p:txBody>
      </p:sp>
    </p:spTree>
    <p:extLst>
      <p:ext uri="{BB962C8B-B14F-4D97-AF65-F5344CB8AC3E}">
        <p14:creationId xmlns:p14="http://schemas.microsoft.com/office/powerpoint/2010/main" val="417207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zh-TW" altLang="en-US" b="1" dirty="0">
                <a:latin typeface="Söhne"/>
              </a:rPr>
              <a:t>分支管理</a:t>
            </a:r>
            <a:endParaRPr lang="zh-TW" altLang="en-US" b="1" i="0" dirty="0">
              <a:effectLst/>
              <a:latin typeface="Söhne"/>
            </a:endParaRP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0"/>
            <a:ext cx="8596668" cy="3061367"/>
          </a:xfrm>
        </p:spPr>
        <p:txBody>
          <a:bodyPr>
            <a:normAutofit/>
          </a:bodyPr>
          <a:lstStyle/>
          <a:p>
            <a:pPr algn="l"/>
            <a:r>
              <a:rPr lang="en-US" altLang="zh-TW" b="0" i="0" dirty="0">
                <a:solidFill>
                  <a:schemeClr val="tx1"/>
                </a:solidFill>
                <a:effectLst/>
                <a:latin typeface="Söhne"/>
              </a:rPr>
              <a:t>Git </a:t>
            </a:r>
            <a:r>
              <a:rPr lang="zh-TW" altLang="en-US" b="0" i="0" dirty="0">
                <a:solidFill>
                  <a:schemeClr val="tx1"/>
                </a:solidFill>
                <a:effectLst/>
                <a:latin typeface="Söhne"/>
              </a:rPr>
              <a:t>提供了分支管理的功能，允許您在不影響主線開發的情況下進行實驗性開發或修復錯誤。</a:t>
            </a:r>
            <a:endParaRPr lang="en-US" altLang="zh-TW" b="0" i="0" dirty="0">
              <a:solidFill>
                <a:schemeClr val="tx1"/>
              </a:solidFill>
              <a:effectLst/>
              <a:latin typeface="Söhne"/>
            </a:endParaRPr>
          </a:p>
          <a:p>
            <a:pPr algn="l"/>
            <a:r>
              <a:rPr lang="zh-TW" altLang="en-US" b="0" i="0" dirty="0">
                <a:solidFill>
                  <a:schemeClr val="tx1"/>
                </a:solidFill>
                <a:effectLst/>
                <a:latin typeface="Söhne"/>
              </a:rPr>
              <a:t>切換分支</a:t>
            </a:r>
            <a:r>
              <a:rPr lang="zh-TW" altLang="en-US" dirty="0">
                <a:solidFill>
                  <a:schemeClr val="tx1"/>
                </a:solidFill>
                <a:latin typeface="Söhne"/>
              </a:rPr>
              <a:t>指令</a:t>
            </a:r>
            <a:r>
              <a:rPr lang="en-US" altLang="zh-TW" b="0" i="0" dirty="0">
                <a:solidFill>
                  <a:schemeClr val="tx1"/>
                </a:solidFill>
                <a:effectLst/>
                <a:latin typeface="Söhne"/>
              </a:rPr>
              <a:t>:</a:t>
            </a:r>
          </a:p>
          <a:p>
            <a:pPr marL="0" indent="0" algn="l">
              <a:buNone/>
            </a:pPr>
            <a:r>
              <a:rPr lang="en-US" altLang="zh-TW" b="0" i="0" dirty="0">
                <a:solidFill>
                  <a:schemeClr val="tx1"/>
                </a:solidFill>
                <a:effectLst/>
                <a:latin typeface="Söhne"/>
              </a:rPr>
              <a:t>Git branch checkout</a:t>
            </a:r>
          </a:p>
          <a:p>
            <a:pPr algn="l"/>
            <a:r>
              <a:rPr lang="zh-TW" altLang="en-US" b="0" i="0" dirty="0">
                <a:solidFill>
                  <a:schemeClr val="tx1"/>
                </a:solidFill>
                <a:effectLst/>
                <a:latin typeface="Söhne"/>
              </a:rPr>
              <a:t>合併分支指令</a:t>
            </a:r>
            <a:r>
              <a:rPr lang="en-US" altLang="zh-TW" b="0" i="0" dirty="0">
                <a:solidFill>
                  <a:schemeClr val="tx1"/>
                </a:solidFill>
                <a:effectLst/>
                <a:latin typeface="Söhne"/>
              </a:rPr>
              <a:t>:</a:t>
            </a:r>
          </a:p>
          <a:p>
            <a:pPr marL="0" indent="0" algn="l">
              <a:buNone/>
            </a:pPr>
            <a:r>
              <a:rPr lang="en-US" altLang="zh-TW" dirty="0">
                <a:solidFill>
                  <a:schemeClr val="tx1"/>
                </a:solidFill>
                <a:latin typeface="Söhne"/>
              </a:rPr>
              <a:t>Git branch merge</a:t>
            </a:r>
            <a:endParaRPr lang="zh-TW" altLang="en-US" b="0" i="0" dirty="0">
              <a:solidFill>
                <a:schemeClr val="tx1"/>
              </a:solidFill>
              <a:effectLst/>
              <a:latin typeface="Söhne"/>
            </a:endParaRPr>
          </a:p>
          <a:p>
            <a:pPr algn="l"/>
            <a:r>
              <a:rPr lang="zh-TW" altLang="en-US" b="0" i="0" dirty="0">
                <a:solidFill>
                  <a:schemeClr val="tx1"/>
                </a:solidFill>
                <a:effectLst/>
                <a:latin typeface="Söhne"/>
              </a:rPr>
              <a:t>建立分支指令</a:t>
            </a:r>
            <a:r>
              <a:rPr lang="en-US" altLang="zh-TW" b="0" i="0" dirty="0">
                <a:solidFill>
                  <a:schemeClr val="tx1"/>
                </a:solidFill>
                <a:effectLst/>
                <a:latin typeface="Söhne"/>
              </a:rPr>
              <a:t>:</a:t>
            </a:r>
          </a:p>
          <a:p>
            <a:pPr marL="0" indent="0" algn="l">
              <a:buNone/>
            </a:pPr>
            <a:r>
              <a:rPr lang="en-US" altLang="zh-TW" i="0" dirty="0">
                <a:solidFill>
                  <a:schemeClr val="tx1"/>
                </a:solidFill>
                <a:effectLst/>
                <a:latin typeface="Söhne"/>
              </a:rPr>
              <a:t>Git branch &lt;</a:t>
            </a:r>
            <a:r>
              <a:rPr lang="en-US" altLang="zh-TW" i="0" dirty="0" err="1">
                <a:solidFill>
                  <a:schemeClr val="tx1"/>
                </a:solidFill>
                <a:effectLst/>
                <a:latin typeface="Söhne"/>
              </a:rPr>
              <a:t>branchname</a:t>
            </a:r>
            <a:r>
              <a:rPr lang="en-US" altLang="zh-TW" i="0" dirty="0">
                <a:solidFill>
                  <a:schemeClr val="tx1"/>
                </a:solidFill>
                <a:effectLst/>
                <a:latin typeface="Söhne"/>
              </a:rPr>
              <a:t>&gt;</a:t>
            </a:r>
          </a:p>
          <a:p>
            <a:pPr marL="0" indent="0" algn="l">
              <a:buNone/>
            </a:pPr>
            <a:endParaRPr lang="en-US" altLang="zh-TW" b="1" i="0" dirty="0">
              <a:solidFill>
                <a:schemeClr val="tx1"/>
              </a:solidFill>
              <a:effectLst/>
              <a:latin typeface="Söhne"/>
            </a:endParaRPr>
          </a:p>
          <a:p>
            <a:pPr marL="0" indent="0" algn="l">
              <a:buNone/>
            </a:pPr>
            <a:endParaRPr lang="zh-TW" altLang="en-US" b="1" i="0" dirty="0">
              <a:solidFill>
                <a:schemeClr val="tx1"/>
              </a:solidFill>
              <a:effectLst/>
              <a:latin typeface="Söhne"/>
            </a:endParaRP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10274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zh-TW" altLang="en-US" b="1" i="0" dirty="0">
                <a:effectLst/>
                <a:latin typeface="Söhne"/>
              </a:rPr>
              <a:t>遠程存儲庫</a:t>
            </a: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4920246"/>
          </a:xfrm>
        </p:spPr>
        <p:txBody>
          <a:bodyPr>
            <a:normAutofit/>
          </a:bodyPr>
          <a:lstStyle/>
          <a:p>
            <a:pPr algn="l"/>
            <a:r>
              <a:rPr lang="zh-TW" altLang="en-US" b="0" i="0" dirty="0">
                <a:solidFill>
                  <a:schemeClr val="tx1"/>
                </a:solidFill>
                <a:effectLst/>
                <a:latin typeface="Söhne"/>
              </a:rPr>
              <a:t>將本地存儲庫與遠程存儲庫進行同步，實現代碼共享和協作開發。</a:t>
            </a:r>
            <a:endParaRPr lang="en-US" altLang="zh-TW" b="0" i="0" dirty="0">
              <a:solidFill>
                <a:schemeClr val="tx1"/>
              </a:solidFill>
              <a:effectLst/>
              <a:latin typeface="Söhne"/>
            </a:endParaRPr>
          </a:p>
          <a:p>
            <a:pPr algn="l"/>
            <a:r>
              <a:rPr lang="zh-TW" altLang="en-US" b="0" i="0" dirty="0">
                <a:solidFill>
                  <a:schemeClr val="tx1"/>
                </a:solidFill>
                <a:effectLst/>
                <a:latin typeface="Söhne"/>
              </a:rPr>
              <a:t>添加遠程連線</a:t>
            </a:r>
            <a:endParaRPr lang="en-US" altLang="zh-TW" b="0" i="0" dirty="0">
              <a:solidFill>
                <a:schemeClr val="tx1"/>
              </a:solidFill>
              <a:effectLst/>
              <a:latin typeface="Söhne"/>
            </a:endParaRPr>
          </a:p>
          <a:p>
            <a:pPr marL="0" indent="0">
              <a:buNone/>
            </a:pPr>
            <a:r>
              <a:rPr lang="en-US" altLang="zh-TW" dirty="0">
                <a:solidFill>
                  <a:schemeClr val="tx1"/>
                </a:solidFill>
                <a:latin typeface="Söhne"/>
              </a:rPr>
              <a:t>git remote add &lt;</a:t>
            </a:r>
            <a:r>
              <a:rPr lang="en-US" altLang="zh-TW" dirty="0" err="1">
                <a:solidFill>
                  <a:schemeClr val="tx1"/>
                </a:solidFill>
                <a:latin typeface="Söhne"/>
              </a:rPr>
              <a:t>yourname</a:t>
            </a:r>
            <a:r>
              <a:rPr lang="en-US" altLang="zh-TW" dirty="0">
                <a:solidFill>
                  <a:schemeClr val="tx1"/>
                </a:solidFill>
                <a:latin typeface="Söhne"/>
              </a:rPr>
              <a:t>&gt; &lt;</a:t>
            </a:r>
            <a:r>
              <a:rPr lang="en-US" altLang="zh-TW" dirty="0" err="1">
                <a:solidFill>
                  <a:schemeClr val="tx1"/>
                </a:solidFill>
                <a:latin typeface="Söhne"/>
              </a:rPr>
              <a:t>github</a:t>
            </a:r>
            <a:r>
              <a:rPr lang="en-US" altLang="zh-TW" dirty="0">
                <a:solidFill>
                  <a:schemeClr val="tx1"/>
                </a:solidFill>
                <a:latin typeface="Söhne"/>
              </a:rPr>
              <a:t> </a:t>
            </a:r>
            <a:r>
              <a:rPr lang="en-US" altLang="zh-TW" dirty="0" err="1">
                <a:solidFill>
                  <a:schemeClr val="tx1"/>
                </a:solidFill>
                <a:latin typeface="Söhne"/>
              </a:rPr>
              <a:t>url</a:t>
            </a:r>
            <a:r>
              <a:rPr lang="en-US" altLang="zh-TW" dirty="0">
                <a:solidFill>
                  <a:schemeClr val="tx1"/>
                </a:solidFill>
                <a:latin typeface="Söhne"/>
              </a:rPr>
              <a:t>&gt;</a:t>
            </a:r>
            <a:endParaRPr lang="zh-TW" altLang="en-US" b="1" i="0" dirty="0">
              <a:solidFill>
                <a:schemeClr val="tx1"/>
              </a:solidFill>
              <a:effectLst/>
              <a:latin typeface="Söhne"/>
            </a:endParaRPr>
          </a:p>
          <a:p>
            <a:pPr marL="0" indent="0" algn="l">
              <a:buNone/>
            </a:pPr>
            <a:r>
              <a:rPr lang="zh-TW" altLang="en-US" dirty="0">
                <a:solidFill>
                  <a:schemeClr val="tx1"/>
                </a:solidFill>
                <a:latin typeface="Söhne"/>
              </a:rPr>
              <a:t>註</a:t>
            </a:r>
            <a:r>
              <a:rPr lang="en-US" altLang="zh-TW" dirty="0">
                <a:solidFill>
                  <a:schemeClr val="tx1"/>
                </a:solidFill>
                <a:latin typeface="Söhne"/>
              </a:rPr>
              <a:t>: git </a:t>
            </a:r>
            <a:r>
              <a:rPr lang="zh-TW" altLang="en-US" dirty="0">
                <a:solidFill>
                  <a:schemeClr val="tx1"/>
                </a:solidFill>
                <a:latin typeface="Söhne"/>
              </a:rPr>
              <a:t>預設名稱為 </a:t>
            </a:r>
            <a:r>
              <a:rPr lang="en-US" altLang="zh-TW" dirty="0">
                <a:solidFill>
                  <a:schemeClr val="tx1"/>
                </a:solidFill>
                <a:latin typeface="Söhne"/>
              </a:rPr>
              <a:t>origin</a:t>
            </a:r>
            <a:r>
              <a:rPr lang="zh-TW" altLang="en-US" dirty="0">
                <a:solidFill>
                  <a:schemeClr val="tx1"/>
                </a:solidFill>
                <a:latin typeface="Söhne"/>
              </a:rPr>
              <a:t>，之後 </a:t>
            </a:r>
            <a:r>
              <a:rPr lang="en-US" altLang="zh-TW" dirty="0" err="1">
                <a:solidFill>
                  <a:schemeClr val="tx1"/>
                </a:solidFill>
                <a:latin typeface="Söhne"/>
              </a:rPr>
              <a:t>push,pull</a:t>
            </a:r>
            <a:r>
              <a:rPr lang="en-US" altLang="zh-TW" dirty="0">
                <a:solidFill>
                  <a:schemeClr val="tx1"/>
                </a:solidFill>
                <a:latin typeface="Söhne"/>
              </a:rPr>
              <a:t> </a:t>
            </a:r>
            <a:r>
              <a:rPr lang="zh-TW" altLang="en-US" dirty="0">
                <a:solidFill>
                  <a:schemeClr val="tx1"/>
                </a:solidFill>
                <a:latin typeface="Söhne"/>
              </a:rPr>
              <a:t>都會找</a:t>
            </a:r>
            <a:r>
              <a:rPr lang="en-US" altLang="zh-TW" dirty="0">
                <a:solidFill>
                  <a:schemeClr val="tx1"/>
                </a:solidFill>
                <a:latin typeface="Söhne"/>
              </a:rPr>
              <a:t>origin </a:t>
            </a:r>
            <a:r>
              <a:rPr lang="zh-TW" altLang="en-US" dirty="0">
                <a:solidFill>
                  <a:schemeClr val="tx1"/>
                </a:solidFill>
                <a:latin typeface="Söhne"/>
              </a:rPr>
              <a:t>更新</a:t>
            </a:r>
            <a:endParaRPr lang="en-US" altLang="zh-TW" b="0" i="0" dirty="0">
              <a:solidFill>
                <a:schemeClr val="tx1"/>
              </a:solidFill>
              <a:effectLst/>
              <a:latin typeface="Söhne"/>
            </a:endParaRPr>
          </a:p>
          <a:p>
            <a:r>
              <a:rPr lang="zh-TW" altLang="en-US" dirty="0">
                <a:solidFill>
                  <a:schemeClr val="tx1"/>
                </a:solidFill>
                <a:latin typeface="Söhne"/>
              </a:rPr>
              <a:t>更新至遠程端</a:t>
            </a:r>
            <a:r>
              <a:rPr lang="en-US" altLang="zh-TW" dirty="0">
                <a:solidFill>
                  <a:schemeClr val="tx1"/>
                </a:solidFill>
                <a:latin typeface="Söhne"/>
              </a:rPr>
              <a:t>Git</a:t>
            </a:r>
            <a:r>
              <a:rPr lang="en-US" altLang="zh-TW" b="0" i="0" dirty="0">
                <a:solidFill>
                  <a:schemeClr val="tx1"/>
                </a:solidFill>
                <a:effectLst/>
                <a:latin typeface="Söhne"/>
              </a:rPr>
              <a:t>:</a:t>
            </a:r>
          </a:p>
          <a:p>
            <a:pPr marL="0" indent="0">
              <a:buNone/>
            </a:pPr>
            <a:r>
              <a:rPr lang="en-US" altLang="zh-TW" dirty="0">
                <a:solidFill>
                  <a:schemeClr val="tx1"/>
                </a:solidFill>
                <a:latin typeface="Söhne"/>
              </a:rPr>
              <a:t>Git push &lt;</a:t>
            </a:r>
            <a:r>
              <a:rPr lang="en-US" altLang="zh-TW" dirty="0" err="1">
                <a:solidFill>
                  <a:schemeClr val="tx1"/>
                </a:solidFill>
                <a:latin typeface="Söhne"/>
              </a:rPr>
              <a:t>RemoteBranchName</a:t>
            </a:r>
            <a:r>
              <a:rPr lang="en-US" altLang="zh-TW" dirty="0">
                <a:solidFill>
                  <a:schemeClr val="tx1"/>
                </a:solidFill>
                <a:latin typeface="Söhne"/>
              </a:rPr>
              <a:t>&gt; &lt;</a:t>
            </a:r>
            <a:r>
              <a:rPr lang="en-US" altLang="zh-TW" dirty="0" err="1">
                <a:solidFill>
                  <a:schemeClr val="tx1"/>
                </a:solidFill>
                <a:latin typeface="Söhne"/>
              </a:rPr>
              <a:t>LocalBranchName</a:t>
            </a:r>
            <a:r>
              <a:rPr lang="en-US" altLang="zh-TW" dirty="0">
                <a:solidFill>
                  <a:schemeClr val="tx1"/>
                </a:solidFill>
                <a:latin typeface="Söhne"/>
              </a:rPr>
              <a:t>&gt;</a:t>
            </a:r>
            <a:endParaRPr lang="en-US" altLang="zh-TW" b="0" i="0" dirty="0">
              <a:solidFill>
                <a:schemeClr val="tx1"/>
              </a:solidFill>
              <a:effectLst/>
              <a:latin typeface="Söhne"/>
            </a:endParaRPr>
          </a:p>
          <a:p>
            <a:r>
              <a:rPr lang="zh-TW" altLang="en-US" b="0" i="0" dirty="0">
                <a:solidFill>
                  <a:schemeClr val="tx1"/>
                </a:solidFill>
                <a:effectLst/>
                <a:latin typeface="Söhne"/>
              </a:rPr>
              <a:t>更新本地端</a:t>
            </a:r>
            <a:r>
              <a:rPr lang="en-US" altLang="zh-TW" b="0" i="0" dirty="0">
                <a:solidFill>
                  <a:schemeClr val="tx1"/>
                </a:solidFill>
                <a:effectLst/>
                <a:latin typeface="Söhne"/>
              </a:rPr>
              <a:t>Git:</a:t>
            </a:r>
          </a:p>
          <a:p>
            <a:pPr marL="0" indent="0">
              <a:buNone/>
            </a:pPr>
            <a:r>
              <a:rPr lang="en-US" altLang="zh-TW" b="0" i="0" dirty="0">
                <a:solidFill>
                  <a:schemeClr val="tx1"/>
                </a:solidFill>
                <a:effectLst/>
                <a:latin typeface="Söhne"/>
              </a:rPr>
              <a:t>Git pull </a:t>
            </a:r>
            <a:r>
              <a:rPr lang="en-US" altLang="zh-TW" dirty="0">
                <a:solidFill>
                  <a:schemeClr val="tx1"/>
                </a:solidFill>
                <a:latin typeface="Söhne"/>
              </a:rPr>
              <a:t>&lt;</a:t>
            </a:r>
            <a:r>
              <a:rPr lang="en-US" altLang="zh-TW" dirty="0" err="1">
                <a:solidFill>
                  <a:schemeClr val="tx1"/>
                </a:solidFill>
                <a:latin typeface="Söhne"/>
              </a:rPr>
              <a:t>RemoteBranchName</a:t>
            </a:r>
            <a:r>
              <a:rPr lang="en-US" altLang="zh-TW" dirty="0">
                <a:solidFill>
                  <a:schemeClr val="tx1"/>
                </a:solidFill>
                <a:latin typeface="Söhne"/>
              </a:rPr>
              <a:t>&gt; &lt;</a:t>
            </a:r>
            <a:r>
              <a:rPr lang="en-US" altLang="zh-TW" dirty="0" err="1">
                <a:solidFill>
                  <a:schemeClr val="tx1"/>
                </a:solidFill>
                <a:latin typeface="Söhne"/>
              </a:rPr>
              <a:t>LocalBranchName</a:t>
            </a:r>
            <a:r>
              <a:rPr lang="en-US" altLang="zh-TW" dirty="0">
                <a:solidFill>
                  <a:schemeClr val="tx1"/>
                </a:solidFill>
                <a:latin typeface="Söhne"/>
              </a:rPr>
              <a:t>&gt;</a:t>
            </a:r>
            <a:endParaRPr lang="en-US" altLang="zh-TW" b="0" i="0" dirty="0">
              <a:solidFill>
                <a:schemeClr val="tx1"/>
              </a:solidFill>
              <a:effectLst/>
              <a:latin typeface="Söhne"/>
            </a:endParaRPr>
          </a:p>
          <a:p>
            <a:pPr marL="0" indent="0">
              <a:buNone/>
            </a:pPr>
            <a:endParaRPr lang="en-US" altLang="zh-TW" b="0" i="0" dirty="0">
              <a:solidFill>
                <a:schemeClr val="tx1"/>
              </a:solidFill>
              <a:effectLst/>
              <a:latin typeface="Söhne"/>
            </a:endParaRPr>
          </a:p>
          <a:p>
            <a:pPr algn="l"/>
            <a:endParaRPr lang="en-US" altLang="zh-TW" b="0" i="0" dirty="0">
              <a:solidFill>
                <a:schemeClr val="tx1"/>
              </a:solidFill>
              <a:effectLst/>
              <a:latin typeface="Söhne"/>
            </a:endParaRP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235342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en-US" altLang="zh-TW" b="0" dirty="0">
                <a:effectLst/>
              </a:rPr>
              <a:t>Git Flow</a:t>
            </a:r>
            <a:r>
              <a:rPr lang="zh-TW" altLang="en-US" b="0" dirty="0">
                <a:effectLst/>
              </a:rPr>
              <a:t>介紹</a:t>
            </a: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4920246"/>
          </a:xfrm>
        </p:spPr>
        <p:txBody>
          <a:bodyPr>
            <a:normAutofit/>
          </a:bodyPr>
          <a:lstStyle/>
          <a:p>
            <a:pPr algn="l"/>
            <a:r>
              <a:rPr lang="en-US" altLang="zh-TW" b="0" i="0" dirty="0">
                <a:solidFill>
                  <a:schemeClr val="tx1"/>
                </a:solidFill>
                <a:effectLst/>
                <a:latin typeface="Söhne"/>
              </a:rPr>
              <a:t>Git Flow</a:t>
            </a:r>
            <a:r>
              <a:rPr lang="zh-TW" altLang="en-US" b="0" i="0" dirty="0">
                <a:solidFill>
                  <a:schemeClr val="tx1"/>
                </a:solidFill>
                <a:effectLst/>
                <a:latin typeface="Söhne"/>
              </a:rPr>
              <a:t>是一種版本控制和協作工作流程，它建立在</a:t>
            </a:r>
            <a:r>
              <a:rPr lang="en-US" altLang="zh-TW" b="0" i="0" dirty="0">
                <a:solidFill>
                  <a:schemeClr val="tx1"/>
                </a:solidFill>
                <a:effectLst/>
                <a:latin typeface="Söhne"/>
              </a:rPr>
              <a:t>Git</a:t>
            </a:r>
            <a:r>
              <a:rPr lang="zh-TW" altLang="en-US" b="0" i="0" dirty="0">
                <a:solidFill>
                  <a:schemeClr val="tx1"/>
                </a:solidFill>
                <a:effectLst/>
                <a:latin typeface="Söhne"/>
              </a:rPr>
              <a:t>分支的概念上，提供了一套明確的分支管理策略，旨在支持持續集成和項目的順利交付。</a:t>
            </a:r>
            <a:r>
              <a:rPr lang="en-US" altLang="zh-TW" b="0" i="0" dirty="0">
                <a:solidFill>
                  <a:schemeClr val="tx1"/>
                </a:solidFill>
                <a:effectLst/>
                <a:latin typeface="Söhne"/>
              </a:rPr>
              <a:t>Git Flow</a:t>
            </a:r>
            <a:r>
              <a:rPr lang="zh-TW" altLang="en-US" b="0" i="0" dirty="0">
                <a:solidFill>
                  <a:schemeClr val="tx1"/>
                </a:solidFill>
                <a:effectLst/>
                <a:latin typeface="Söhne"/>
              </a:rPr>
              <a:t>由</a:t>
            </a:r>
            <a:r>
              <a:rPr lang="en-US" altLang="zh-TW" b="0" i="0" dirty="0">
                <a:solidFill>
                  <a:schemeClr val="tx1"/>
                </a:solidFill>
                <a:effectLst/>
                <a:latin typeface="Söhne"/>
              </a:rPr>
              <a:t>Vincent Driessen</a:t>
            </a:r>
            <a:r>
              <a:rPr lang="zh-TW" altLang="en-US" b="0" i="0" dirty="0">
                <a:solidFill>
                  <a:schemeClr val="tx1"/>
                </a:solidFill>
                <a:effectLst/>
                <a:latin typeface="Söhne"/>
              </a:rPr>
              <a:t>在</a:t>
            </a:r>
            <a:r>
              <a:rPr lang="en-US" altLang="zh-TW" b="0" i="0" dirty="0">
                <a:solidFill>
                  <a:schemeClr val="tx1"/>
                </a:solidFill>
                <a:effectLst/>
                <a:latin typeface="Söhne"/>
              </a:rPr>
              <a:t>2010</a:t>
            </a:r>
            <a:r>
              <a:rPr lang="zh-TW" altLang="en-US" b="0" i="0" dirty="0">
                <a:solidFill>
                  <a:schemeClr val="tx1"/>
                </a:solidFill>
                <a:effectLst/>
                <a:latin typeface="Söhne"/>
              </a:rPr>
              <a:t>年提出，已經成為許多團隊在軟件開發中常用的工作流程模型。</a:t>
            </a:r>
            <a:endParaRPr lang="en-US" altLang="zh-TW" b="0" i="0" dirty="0">
              <a:solidFill>
                <a:schemeClr val="tx1"/>
              </a:solidFill>
              <a:effectLst/>
              <a:latin typeface="Söhne"/>
            </a:endParaRPr>
          </a:p>
          <a:p>
            <a:pPr algn="l"/>
            <a:r>
              <a:rPr lang="en-US" altLang="zh-TW" b="0" i="0" dirty="0">
                <a:solidFill>
                  <a:schemeClr val="tx1"/>
                </a:solidFill>
                <a:effectLst/>
                <a:latin typeface="Söhne"/>
              </a:rPr>
              <a:t>Git Flow</a:t>
            </a:r>
            <a:r>
              <a:rPr lang="zh-TW" altLang="en-US" b="0" i="0" dirty="0">
                <a:solidFill>
                  <a:schemeClr val="tx1"/>
                </a:solidFill>
                <a:effectLst/>
                <a:latin typeface="Söhne"/>
              </a:rPr>
              <a:t>的核心思想是將項目開發分成不同的分支，每個分支具有特定的用途和生命周期。以下是</a:t>
            </a:r>
            <a:r>
              <a:rPr lang="en-US" altLang="zh-TW" b="0" i="0" dirty="0">
                <a:solidFill>
                  <a:schemeClr val="tx1"/>
                </a:solidFill>
                <a:effectLst/>
                <a:latin typeface="Söhne"/>
              </a:rPr>
              <a:t>Git Flow</a:t>
            </a:r>
            <a:r>
              <a:rPr lang="zh-TW" altLang="en-US" b="0" i="0" dirty="0">
                <a:solidFill>
                  <a:schemeClr val="tx1"/>
                </a:solidFill>
                <a:effectLst/>
                <a:latin typeface="Söhne"/>
              </a:rPr>
              <a:t>的主要分支和其功能：</a:t>
            </a:r>
          </a:p>
          <a:p>
            <a:pPr algn="l"/>
            <a:endParaRPr lang="zh-TW" altLang="en-US" b="0" i="0" dirty="0">
              <a:solidFill>
                <a:schemeClr val="tx1"/>
              </a:solidFill>
              <a:effectLst/>
              <a:latin typeface="Söhne"/>
            </a:endParaRPr>
          </a:p>
          <a:p>
            <a:pPr algn="l"/>
            <a:r>
              <a:rPr lang="zh-TW" altLang="en-US" b="0" i="0" dirty="0">
                <a:solidFill>
                  <a:schemeClr val="tx1"/>
                </a:solidFill>
                <a:effectLst/>
                <a:latin typeface="Söhne"/>
              </a:rPr>
              <a:t>主分支（</a:t>
            </a:r>
            <a:r>
              <a:rPr lang="en-US" altLang="zh-TW" b="0" i="0" dirty="0">
                <a:solidFill>
                  <a:schemeClr val="tx1"/>
                </a:solidFill>
                <a:effectLst/>
                <a:latin typeface="Söhne"/>
              </a:rPr>
              <a:t>Master</a:t>
            </a:r>
            <a:r>
              <a:rPr lang="zh-TW" altLang="en-US" b="0" i="0" dirty="0">
                <a:solidFill>
                  <a:schemeClr val="tx1"/>
                </a:solidFill>
                <a:effectLst/>
                <a:latin typeface="Söhne"/>
              </a:rPr>
              <a:t>）：</a:t>
            </a:r>
          </a:p>
          <a:p>
            <a:pPr algn="l"/>
            <a:r>
              <a:rPr lang="zh-TW" altLang="en-US" b="0" i="0" dirty="0">
                <a:solidFill>
                  <a:schemeClr val="tx1"/>
                </a:solidFill>
                <a:effectLst/>
                <a:latin typeface="Söhne"/>
              </a:rPr>
              <a:t>主分支是用於存放正式發布版本的分支。這個分支只包含穩定的、已經過測試的代碼，不直接進行開發工作。</a:t>
            </a:r>
          </a:p>
          <a:p>
            <a:pPr algn="l"/>
            <a:endParaRPr lang="zh-TW" altLang="en-US" b="0" i="0" dirty="0">
              <a:solidFill>
                <a:schemeClr val="tx1"/>
              </a:solidFill>
              <a:effectLst/>
              <a:latin typeface="Söhne"/>
            </a:endParaRPr>
          </a:p>
          <a:p>
            <a:pPr algn="l"/>
            <a:r>
              <a:rPr lang="zh-TW" altLang="en-US" b="0" i="0" dirty="0">
                <a:solidFill>
                  <a:schemeClr val="tx1"/>
                </a:solidFill>
                <a:effectLst/>
                <a:latin typeface="Söhne"/>
              </a:rPr>
              <a:t>開發分支（</a:t>
            </a:r>
            <a:r>
              <a:rPr lang="en-US" altLang="zh-TW" b="0" i="0" dirty="0">
                <a:solidFill>
                  <a:schemeClr val="tx1"/>
                </a:solidFill>
                <a:effectLst/>
                <a:latin typeface="Söhne"/>
              </a:rPr>
              <a:t>Develop</a:t>
            </a:r>
            <a:r>
              <a:rPr lang="zh-TW" altLang="en-US" b="0" i="0" dirty="0">
                <a:solidFill>
                  <a:schemeClr val="tx1"/>
                </a:solidFill>
                <a:effectLst/>
                <a:latin typeface="Söhne"/>
              </a:rPr>
              <a:t>）：</a:t>
            </a:r>
          </a:p>
          <a:p>
            <a:pPr algn="l"/>
            <a:r>
              <a:rPr lang="zh-TW" altLang="en-US" b="0" i="0" dirty="0">
                <a:solidFill>
                  <a:schemeClr val="tx1"/>
                </a:solidFill>
                <a:effectLst/>
                <a:latin typeface="Söhne"/>
              </a:rPr>
              <a:t>開發分支是用於整合和開發功能的主要分支。它是所有開發人員共享的分支，用於合併功能分支和進行整體開發工作。</a:t>
            </a:r>
          </a:p>
          <a:p>
            <a:pPr algn="l"/>
            <a:endParaRPr lang="zh-TW" altLang="en-US" b="0" i="0" dirty="0">
              <a:solidFill>
                <a:schemeClr val="tx1"/>
              </a:solidFill>
              <a:effectLst/>
              <a:latin typeface="Söhne"/>
            </a:endParaRP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179445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en-US" altLang="zh-TW" b="0" dirty="0">
                <a:effectLst/>
              </a:rPr>
              <a:t>Git Flow</a:t>
            </a:r>
            <a:r>
              <a:rPr lang="zh-TW" altLang="en-US" b="0" dirty="0">
                <a:effectLst/>
              </a:rPr>
              <a:t>介紹</a:t>
            </a: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4920246"/>
          </a:xfrm>
        </p:spPr>
        <p:txBody>
          <a:bodyPr>
            <a:normAutofit/>
          </a:bodyPr>
          <a:lstStyle/>
          <a:p>
            <a:pPr algn="l"/>
            <a:r>
              <a:rPr lang="zh-TW" altLang="en-US" b="0" i="0" dirty="0">
                <a:solidFill>
                  <a:schemeClr val="tx1"/>
                </a:solidFill>
                <a:effectLst/>
                <a:latin typeface="Söhne"/>
              </a:rPr>
              <a:t>功能分支（</a:t>
            </a:r>
            <a:r>
              <a:rPr lang="en-US" altLang="zh-TW" b="0" i="0" dirty="0">
                <a:solidFill>
                  <a:schemeClr val="tx1"/>
                </a:solidFill>
                <a:effectLst/>
                <a:latin typeface="Söhne"/>
              </a:rPr>
              <a:t>Feature</a:t>
            </a:r>
            <a:r>
              <a:rPr lang="zh-TW" altLang="en-US" b="0" i="0" dirty="0">
                <a:solidFill>
                  <a:schemeClr val="tx1"/>
                </a:solidFill>
                <a:effectLst/>
                <a:latin typeface="Söhne"/>
              </a:rPr>
              <a:t>）：</a:t>
            </a:r>
          </a:p>
          <a:p>
            <a:pPr algn="l"/>
            <a:r>
              <a:rPr lang="zh-TW" altLang="en-US" b="0" i="0" dirty="0">
                <a:solidFill>
                  <a:schemeClr val="tx1"/>
                </a:solidFill>
                <a:effectLst/>
                <a:latin typeface="Söhne"/>
              </a:rPr>
              <a:t>功能分支用於開發新功能或進行重大修改。每次添加新功能時，都可以從開發分支分出一個新的功能分支。完成開發後，將功能分支合併回開發分支。</a:t>
            </a:r>
          </a:p>
          <a:p>
            <a:pPr algn="l"/>
            <a:endParaRPr lang="zh-TW" altLang="en-US" b="0" i="0" dirty="0">
              <a:solidFill>
                <a:schemeClr val="tx1"/>
              </a:solidFill>
              <a:effectLst/>
              <a:latin typeface="Söhne"/>
            </a:endParaRPr>
          </a:p>
          <a:p>
            <a:pPr algn="l"/>
            <a:r>
              <a:rPr lang="zh-TW" altLang="en-US" b="0" i="0" dirty="0">
                <a:solidFill>
                  <a:schemeClr val="tx1"/>
                </a:solidFill>
                <a:effectLst/>
                <a:latin typeface="Söhne"/>
              </a:rPr>
              <a:t>發布分支（</a:t>
            </a:r>
            <a:r>
              <a:rPr lang="en-US" altLang="zh-TW" b="0" i="0" dirty="0">
                <a:solidFill>
                  <a:schemeClr val="tx1"/>
                </a:solidFill>
                <a:effectLst/>
                <a:latin typeface="Söhne"/>
              </a:rPr>
              <a:t>Release</a:t>
            </a:r>
            <a:r>
              <a:rPr lang="zh-TW" altLang="en-US" b="0" i="0" dirty="0">
                <a:solidFill>
                  <a:schemeClr val="tx1"/>
                </a:solidFill>
                <a:effectLst/>
                <a:latin typeface="Söhne"/>
              </a:rPr>
              <a:t>）：</a:t>
            </a:r>
          </a:p>
          <a:p>
            <a:pPr algn="l"/>
            <a:r>
              <a:rPr lang="zh-TW" altLang="en-US" b="0" i="0" dirty="0">
                <a:solidFill>
                  <a:schemeClr val="tx1"/>
                </a:solidFill>
                <a:effectLst/>
                <a:latin typeface="Söhne"/>
              </a:rPr>
              <a:t>發布分支用於準備新版本的發布。當開發達到一個階段並準備進行發布時，可以從開發分支創建一個新的發布分支。在發布分支上進行最後的測試、修復錯誤和準備發布版本。</a:t>
            </a:r>
          </a:p>
          <a:p>
            <a:pPr algn="l"/>
            <a:endParaRPr lang="zh-TW" altLang="en-US" b="0" i="0" dirty="0">
              <a:solidFill>
                <a:schemeClr val="tx1"/>
              </a:solidFill>
              <a:effectLst/>
              <a:latin typeface="Söhne"/>
            </a:endParaRPr>
          </a:p>
          <a:p>
            <a:pPr algn="l"/>
            <a:r>
              <a:rPr lang="zh-TW" altLang="en-US" b="0" i="0" dirty="0">
                <a:solidFill>
                  <a:schemeClr val="tx1"/>
                </a:solidFill>
                <a:effectLst/>
                <a:latin typeface="Söhne"/>
              </a:rPr>
              <a:t>熱修復分支（</a:t>
            </a:r>
            <a:r>
              <a:rPr lang="en-US" altLang="zh-TW" b="0" i="0" dirty="0">
                <a:solidFill>
                  <a:schemeClr val="tx1"/>
                </a:solidFill>
                <a:effectLst/>
                <a:latin typeface="Söhne"/>
              </a:rPr>
              <a:t>Hotfix</a:t>
            </a:r>
            <a:r>
              <a:rPr lang="zh-TW" altLang="en-US" b="0" i="0" dirty="0">
                <a:solidFill>
                  <a:schemeClr val="tx1"/>
                </a:solidFill>
                <a:effectLst/>
                <a:latin typeface="Söhne"/>
              </a:rPr>
              <a:t>）：</a:t>
            </a:r>
          </a:p>
          <a:p>
            <a:pPr algn="l"/>
            <a:r>
              <a:rPr lang="zh-TW" altLang="en-US" b="0" i="0" dirty="0">
                <a:solidFill>
                  <a:schemeClr val="tx1"/>
                </a:solidFill>
                <a:effectLst/>
                <a:latin typeface="Söhne"/>
              </a:rPr>
              <a:t>熱修復分支用於在正式發布版本中修復緊急的錯誤。當發布的版本出現錯誤並需要立即修復時，可以從主分支創建一個新的熱修復分支。修復完成後，熱修復分支將合併回主分支和開發分支。</a:t>
            </a: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8004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en-US" altLang="zh-TW" b="0" dirty="0">
                <a:effectLst/>
              </a:rPr>
              <a:t>Git Flow</a:t>
            </a:r>
            <a:r>
              <a:rPr lang="zh-TW" altLang="en-US" b="0" dirty="0">
                <a:effectLst/>
              </a:rPr>
              <a:t>介紹</a:t>
            </a: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4920246"/>
          </a:xfrm>
        </p:spPr>
        <p:txBody>
          <a:bodyPr>
            <a:normAutofit/>
          </a:bodyPr>
          <a:lstStyle/>
          <a:p>
            <a:pPr algn="l"/>
            <a:r>
              <a:rPr lang="en-US" altLang="zh-TW" b="0" i="0" dirty="0">
                <a:solidFill>
                  <a:schemeClr val="tx1"/>
                </a:solidFill>
                <a:effectLst/>
                <a:latin typeface="Söhne"/>
              </a:rPr>
              <a:t>Git Flow</a:t>
            </a:r>
            <a:r>
              <a:rPr lang="zh-TW" altLang="en-US" b="0" i="0" dirty="0">
                <a:solidFill>
                  <a:schemeClr val="tx1"/>
                </a:solidFill>
                <a:effectLst/>
                <a:latin typeface="Söhne"/>
              </a:rPr>
              <a:t>的工作流程可以總結為以下步驟：</a:t>
            </a:r>
            <a:br>
              <a:rPr lang="en-US" altLang="zh-TW" dirty="0">
                <a:solidFill>
                  <a:schemeClr val="tx1"/>
                </a:solidFill>
                <a:latin typeface="Söhne"/>
              </a:rPr>
            </a:br>
            <a:r>
              <a:rPr lang="en-US" altLang="zh-TW" dirty="0">
                <a:solidFill>
                  <a:schemeClr val="tx1"/>
                </a:solidFill>
                <a:latin typeface="Söhne"/>
              </a:rPr>
              <a:t>1.</a:t>
            </a:r>
            <a:r>
              <a:rPr lang="zh-TW" altLang="en-US" b="0" i="0" dirty="0">
                <a:solidFill>
                  <a:schemeClr val="tx1"/>
                </a:solidFill>
                <a:effectLst/>
                <a:latin typeface="Söhne"/>
              </a:rPr>
              <a:t>在開發分支上進行日常開發工作。</a:t>
            </a:r>
            <a:br>
              <a:rPr lang="en-US" altLang="zh-TW" b="0" i="0" dirty="0">
                <a:solidFill>
                  <a:schemeClr val="tx1"/>
                </a:solidFill>
                <a:effectLst/>
                <a:latin typeface="Söhne"/>
              </a:rPr>
            </a:br>
            <a:r>
              <a:rPr lang="en-US" altLang="zh-TW" b="0" i="0" dirty="0">
                <a:solidFill>
                  <a:schemeClr val="tx1"/>
                </a:solidFill>
                <a:effectLst/>
                <a:latin typeface="Söhne"/>
              </a:rPr>
              <a:t>2.</a:t>
            </a:r>
            <a:r>
              <a:rPr lang="zh-TW" altLang="en-US" b="0" i="0" dirty="0">
                <a:solidFill>
                  <a:schemeClr val="tx1"/>
                </a:solidFill>
                <a:effectLst/>
                <a:latin typeface="Söhne"/>
              </a:rPr>
              <a:t>從開發分支創建功能分支來開發新功能。</a:t>
            </a:r>
            <a:br>
              <a:rPr lang="en-US" altLang="zh-TW" b="0" i="0" dirty="0">
                <a:solidFill>
                  <a:schemeClr val="tx1"/>
                </a:solidFill>
                <a:effectLst/>
                <a:latin typeface="Söhne"/>
              </a:rPr>
            </a:br>
            <a:r>
              <a:rPr lang="en-US" altLang="zh-TW" b="0" i="0" dirty="0">
                <a:solidFill>
                  <a:schemeClr val="tx1"/>
                </a:solidFill>
                <a:effectLst/>
                <a:latin typeface="Söhne"/>
              </a:rPr>
              <a:t>3.</a:t>
            </a:r>
            <a:r>
              <a:rPr lang="zh-TW" altLang="en-US" b="0" i="0" dirty="0">
                <a:solidFill>
                  <a:schemeClr val="tx1"/>
                </a:solidFill>
                <a:effectLst/>
                <a:latin typeface="Söhne"/>
              </a:rPr>
              <a:t>完成功能開發後，將功能分支合併回開發分支。</a:t>
            </a:r>
            <a:br>
              <a:rPr lang="en-US" altLang="zh-TW" b="0" i="0" dirty="0">
                <a:solidFill>
                  <a:schemeClr val="tx1"/>
                </a:solidFill>
                <a:effectLst/>
                <a:latin typeface="Söhne"/>
              </a:rPr>
            </a:br>
            <a:r>
              <a:rPr lang="en-US" altLang="zh-TW" b="0" i="0" dirty="0">
                <a:solidFill>
                  <a:schemeClr val="tx1"/>
                </a:solidFill>
                <a:effectLst/>
                <a:latin typeface="Söhne"/>
              </a:rPr>
              <a:t>4.</a:t>
            </a:r>
            <a:r>
              <a:rPr lang="zh-TW" altLang="en-US" b="0" i="0" dirty="0">
                <a:solidFill>
                  <a:schemeClr val="tx1"/>
                </a:solidFill>
                <a:effectLst/>
                <a:latin typeface="Söhne"/>
              </a:rPr>
              <a:t>從開發分支創建發布分支來準備版本發布。</a:t>
            </a:r>
            <a:br>
              <a:rPr lang="en-US" altLang="zh-TW" b="0" i="0" dirty="0">
                <a:solidFill>
                  <a:schemeClr val="tx1"/>
                </a:solidFill>
                <a:effectLst/>
                <a:latin typeface="Söhne"/>
              </a:rPr>
            </a:br>
            <a:r>
              <a:rPr lang="en-US" altLang="zh-TW" b="0" i="0" dirty="0">
                <a:solidFill>
                  <a:schemeClr val="tx1"/>
                </a:solidFill>
                <a:effectLst/>
                <a:latin typeface="Söhne"/>
              </a:rPr>
              <a:t>5.</a:t>
            </a:r>
            <a:r>
              <a:rPr lang="zh-TW" altLang="en-US" b="0" i="0" dirty="0">
                <a:solidFill>
                  <a:schemeClr val="tx1"/>
                </a:solidFill>
                <a:effectLst/>
                <a:latin typeface="Söhne"/>
              </a:rPr>
              <a:t>在發布分支上進行最後的測試、修復錯誤和準備發布。</a:t>
            </a:r>
            <a:br>
              <a:rPr lang="en-US" altLang="zh-TW" b="0" i="0" dirty="0">
                <a:solidFill>
                  <a:schemeClr val="tx1"/>
                </a:solidFill>
                <a:effectLst/>
                <a:latin typeface="Söhne"/>
              </a:rPr>
            </a:br>
            <a:r>
              <a:rPr lang="en-US" altLang="zh-TW" b="0" i="0" dirty="0">
                <a:solidFill>
                  <a:schemeClr val="tx1"/>
                </a:solidFill>
                <a:effectLst/>
                <a:latin typeface="Söhne"/>
              </a:rPr>
              <a:t>6.</a:t>
            </a:r>
            <a:r>
              <a:rPr lang="zh-TW" altLang="en-US" b="0" i="0" dirty="0">
                <a:solidFill>
                  <a:schemeClr val="tx1"/>
                </a:solidFill>
                <a:effectLst/>
                <a:latin typeface="Söhne"/>
              </a:rPr>
              <a:t>將發布分支合併回主分支和開發分支。</a:t>
            </a:r>
            <a:br>
              <a:rPr lang="en-US" altLang="zh-TW" b="0" i="0" dirty="0">
                <a:solidFill>
                  <a:schemeClr val="tx1"/>
                </a:solidFill>
                <a:effectLst/>
                <a:latin typeface="Söhne"/>
              </a:rPr>
            </a:br>
            <a:r>
              <a:rPr lang="en-US" altLang="zh-TW" b="0" i="0" dirty="0">
                <a:solidFill>
                  <a:schemeClr val="tx1"/>
                </a:solidFill>
                <a:effectLst/>
                <a:latin typeface="Söhne"/>
              </a:rPr>
              <a:t>7.</a:t>
            </a:r>
            <a:r>
              <a:rPr lang="zh-TW" altLang="en-US" b="0" i="0" dirty="0">
                <a:solidFill>
                  <a:schemeClr val="tx1"/>
                </a:solidFill>
                <a:effectLst/>
                <a:latin typeface="Söhne"/>
              </a:rPr>
              <a:t>在主分支上進行正式發布。</a:t>
            </a:r>
            <a:endParaRPr lang="en-US" altLang="zh-TW" b="0" i="0" dirty="0">
              <a:solidFill>
                <a:schemeClr val="tx1"/>
              </a:solidFill>
              <a:effectLst/>
              <a:latin typeface="Söhne"/>
            </a:endParaRPr>
          </a:p>
          <a:p>
            <a:pPr algn="l"/>
            <a:r>
              <a:rPr lang="en-US" altLang="zh-TW" b="0" i="0" dirty="0">
                <a:solidFill>
                  <a:schemeClr val="tx1"/>
                </a:solidFill>
                <a:effectLst/>
                <a:latin typeface="Söhne"/>
              </a:rPr>
              <a:t>Git Flow</a:t>
            </a:r>
            <a:r>
              <a:rPr lang="zh-TW" altLang="en-US" b="0" i="0" dirty="0">
                <a:solidFill>
                  <a:schemeClr val="tx1"/>
                </a:solidFill>
                <a:effectLst/>
                <a:latin typeface="Söhne"/>
              </a:rPr>
              <a:t>的優點在於清晰的分支策略，可以有效地管理和跟踪項目的不同階段，並支持團隊的協作開發。然而，</a:t>
            </a:r>
            <a:r>
              <a:rPr lang="en-US" altLang="zh-TW" b="0" i="0" dirty="0">
                <a:solidFill>
                  <a:schemeClr val="tx1"/>
                </a:solidFill>
                <a:effectLst/>
                <a:latin typeface="Söhne"/>
              </a:rPr>
              <a:t>Git Flow</a:t>
            </a:r>
            <a:r>
              <a:rPr lang="zh-TW" altLang="en-US" b="0" i="0" dirty="0">
                <a:solidFill>
                  <a:schemeClr val="tx1"/>
                </a:solidFill>
                <a:effectLst/>
                <a:latin typeface="Söhne"/>
              </a:rPr>
              <a:t>需要較高的維護成本，對於小型項目或個人開發可能會過於複雜。因此，對於每個項目，選擇合適的工作流程是根據團隊需求和項目特點來做出的重要決策。</a:t>
            </a: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223243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53FF961-B2DB-4F60-A77C-6B2FAF51CB6D}"/>
              </a:ext>
            </a:extLst>
          </p:cNvPr>
          <p:cNvSpPr>
            <a:spLocks noGrp="1"/>
          </p:cNvSpPr>
          <p:nvPr>
            <p:ph type="ctrTitle"/>
          </p:nvPr>
        </p:nvSpPr>
        <p:spPr/>
        <p:txBody>
          <a:bodyPr/>
          <a:lstStyle/>
          <a:p>
            <a:r>
              <a:rPr lang="zh-TW" altLang="en-US" b="1" dirty="0">
                <a:solidFill>
                  <a:schemeClr val="accent2"/>
                </a:solidFill>
              </a:rPr>
              <a:t>內容結束</a:t>
            </a:r>
          </a:p>
        </p:txBody>
      </p:sp>
      <p:sp>
        <p:nvSpPr>
          <p:cNvPr id="5" name="副標題 4">
            <a:extLst>
              <a:ext uri="{FF2B5EF4-FFF2-40B4-BE49-F238E27FC236}">
                <a16:creationId xmlns:a16="http://schemas.microsoft.com/office/drawing/2014/main" id="{012ECE18-0507-4241-B900-3F05A28B8AEF}"/>
              </a:ext>
            </a:extLst>
          </p:cNvPr>
          <p:cNvSpPr>
            <a:spLocks noGrp="1"/>
          </p:cNvSpPr>
          <p:nvPr>
            <p:ph type="subTitle" idx="1"/>
          </p:nvPr>
        </p:nvSpPr>
        <p:spPr/>
        <p:txBody>
          <a:bodyPr/>
          <a:lstStyle/>
          <a:p>
            <a:endParaRPr lang="zh-TW" altLang="en-US" dirty="0"/>
          </a:p>
        </p:txBody>
      </p:sp>
      <p:sp>
        <p:nvSpPr>
          <p:cNvPr id="2" name="頁尾版面配置區 1">
            <a:extLst>
              <a:ext uri="{FF2B5EF4-FFF2-40B4-BE49-F238E27FC236}">
                <a16:creationId xmlns:a16="http://schemas.microsoft.com/office/drawing/2014/main" id="{881E05EF-FAF6-4FCA-8BFA-05E2E0CB749F}"/>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167056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05105-5C65-4959-B130-83B570D7B35F}"/>
              </a:ext>
            </a:extLst>
          </p:cNvPr>
          <p:cNvSpPr>
            <a:spLocks noGrp="1"/>
          </p:cNvSpPr>
          <p:nvPr>
            <p:ph type="title"/>
          </p:nvPr>
        </p:nvSpPr>
        <p:spPr/>
        <p:txBody>
          <a:bodyPr/>
          <a:lstStyle/>
          <a:p>
            <a:r>
              <a:rPr lang="zh-TW" altLang="en-US" dirty="0"/>
              <a:t>版本控制系統 </a:t>
            </a:r>
            <a:r>
              <a:rPr lang="en-US" altLang="zh-TW" dirty="0"/>
              <a:t>Version Control System</a:t>
            </a:r>
            <a:endParaRPr lang="zh-TW" altLang="en-US" dirty="0"/>
          </a:p>
        </p:txBody>
      </p:sp>
      <p:sp>
        <p:nvSpPr>
          <p:cNvPr id="3" name="內容版面配置區 2">
            <a:extLst>
              <a:ext uri="{FF2B5EF4-FFF2-40B4-BE49-F238E27FC236}">
                <a16:creationId xmlns:a16="http://schemas.microsoft.com/office/drawing/2014/main" id="{475F4EF7-DF8B-48D6-9E16-8C49DE7F91C6}"/>
              </a:ext>
            </a:extLst>
          </p:cNvPr>
          <p:cNvSpPr>
            <a:spLocks noGrp="1"/>
          </p:cNvSpPr>
          <p:nvPr>
            <p:ph idx="1"/>
          </p:nvPr>
        </p:nvSpPr>
        <p:spPr>
          <a:xfrm>
            <a:off x="677334" y="1305427"/>
            <a:ext cx="8596668" cy="4735936"/>
          </a:xfrm>
        </p:spPr>
        <p:txBody>
          <a:bodyPr>
            <a:normAutofit/>
          </a:bodyPr>
          <a:lstStyle/>
          <a:p>
            <a:r>
              <a:rPr lang="zh-TW" altLang="en-US" dirty="0"/>
              <a:t>版本控制系統（</a:t>
            </a:r>
            <a:r>
              <a:rPr lang="en-US" altLang="zh-TW" dirty="0"/>
              <a:t>Version Control System</a:t>
            </a:r>
            <a:r>
              <a:rPr lang="zh-TW" altLang="en-US" dirty="0"/>
              <a:t>，</a:t>
            </a:r>
            <a:r>
              <a:rPr lang="en-US" altLang="zh-TW" dirty="0"/>
              <a:t>VCS</a:t>
            </a:r>
            <a:r>
              <a:rPr lang="zh-TW" altLang="en-US" dirty="0"/>
              <a:t>）是一種用於追蹤和管理文件版本變化的軟件工具或系統。它允許團隊或開發人員在項目開發過程中有效地管理和協作，並提供了以下功能：</a:t>
            </a:r>
            <a:endParaRPr lang="en-US" altLang="zh-TW" dirty="0"/>
          </a:p>
          <a:p>
            <a:r>
              <a:rPr lang="zh-TW" altLang="en-US" dirty="0"/>
              <a:t>版本追蹤：</a:t>
            </a:r>
            <a:r>
              <a:rPr lang="en-US" altLang="zh-TW" dirty="0"/>
              <a:t>VCS</a:t>
            </a:r>
            <a:r>
              <a:rPr lang="zh-TW" altLang="en-US" dirty="0"/>
              <a:t>記錄文件的每個版本和更改的細節，包括誰做了何種更改、何時進行的更改以及具體的更改內容。這使得開發人員能夠準確追蹤項目的發展歷程，並在需要時回溯到特定版本。</a:t>
            </a:r>
          </a:p>
          <a:p>
            <a:endParaRPr lang="zh-TW" altLang="en-US" dirty="0"/>
          </a:p>
          <a:p>
            <a:r>
              <a:rPr lang="zh-TW" altLang="en-US" dirty="0"/>
              <a:t>協作和合作：</a:t>
            </a:r>
            <a:r>
              <a:rPr lang="en-US" altLang="zh-TW" dirty="0"/>
              <a:t>VCS</a:t>
            </a:r>
            <a:r>
              <a:rPr lang="zh-TW" altLang="en-US" dirty="0"/>
              <a:t>允許多個開發人員同時編輯和管理同一份代碼。它可以自動合併不同開發人員對同一文件的更改，並提供解決衝突的機制。這使得團隊成員能夠有效地合作，同時減少代碼衝突和混亂。</a:t>
            </a:r>
          </a:p>
          <a:p>
            <a:endParaRPr lang="zh-TW" altLang="en-US" dirty="0"/>
          </a:p>
          <a:p>
            <a:r>
              <a:rPr lang="zh-TW" altLang="en-US" dirty="0"/>
              <a:t>分支管理：</a:t>
            </a:r>
            <a:r>
              <a:rPr lang="en-US" altLang="zh-TW" dirty="0"/>
              <a:t>VCS</a:t>
            </a:r>
            <a:r>
              <a:rPr lang="zh-TW" altLang="en-US" dirty="0"/>
              <a:t>允許在項目中創建不同的分支。分支是基於主要代碼基礎的獨立開發路線，可以用於同時進行不同的功能開發、修復錯誤或實驗性工作。這使得開發人員能夠在不影響主線代碼的情況下進行獨立的開發工作。</a:t>
            </a:r>
          </a:p>
          <a:p>
            <a:endParaRPr lang="zh-TW" altLang="en-US" dirty="0"/>
          </a:p>
          <a:p>
            <a:endParaRPr lang="en-US" altLang="zh-TW" dirty="0"/>
          </a:p>
          <a:p>
            <a:endParaRPr lang="zh-TW" altLang="en-US" dirty="0"/>
          </a:p>
        </p:txBody>
      </p:sp>
      <p:sp>
        <p:nvSpPr>
          <p:cNvPr id="4" name="頁尾版面配置區 3">
            <a:extLst>
              <a:ext uri="{FF2B5EF4-FFF2-40B4-BE49-F238E27FC236}">
                <a16:creationId xmlns:a16="http://schemas.microsoft.com/office/drawing/2014/main" id="{2AA90DDF-2A44-407A-8090-5690687A8D6D}"/>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401087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05105-5C65-4959-B130-83B570D7B35F}"/>
              </a:ext>
            </a:extLst>
          </p:cNvPr>
          <p:cNvSpPr>
            <a:spLocks noGrp="1"/>
          </p:cNvSpPr>
          <p:nvPr>
            <p:ph type="title"/>
          </p:nvPr>
        </p:nvSpPr>
        <p:spPr/>
        <p:txBody>
          <a:bodyPr/>
          <a:lstStyle/>
          <a:p>
            <a:r>
              <a:rPr lang="zh-TW" altLang="en-US" dirty="0"/>
              <a:t>版本控制系統 </a:t>
            </a:r>
            <a:r>
              <a:rPr lang="en-US" altLang="zh-TW" dirty="0"/>
              <a:t>Version Control System</a:t>
            </a:r>
            <a:endParaRPr lang="zh-TW" altLang="en-US" dirty="0"/>
          </a:p>
        </p:txBody>
      </p:sp>
      <p:sp>
        <p:nvSpPr>
          <p:cNvPr id="3" name="內容版面配置區 2">
            <a:extLst>
              <a:ext uri="{FF2B5EF4-FFF2-40B4-BE49-F238E27FC236}">
                <a16:creationId xmlns:a16="http://schemas.microsoft.com/office/drawing/2014/main" id="{475F4EF7-DF8B-48D6-9E16-8C49DE7F91C6}"/>
              </a:ext>
            </a:extLst>
          </p:cNvPr>
          <p:cNvSpPr>
            <a:spLocks noGrp="1"/>
          </p:cNvSpPr>
          <p:nvPr>
            <p:ph idx="1"/>
          </p:nvPr>
        </p:nvSpPr>
        <p:spPr>
          <a:xfrm>
            <a:off x="677334" y="1305427"/>
            <a:ext cx="8596668" cy="4735936"/>
          </a:xfrm>
        </p:spPr>
        <p:txBody>
          <a:bodyPr>
            <a:normAutofit fontScale="92500" lnSpcReduction="20000"/>
          </a:bodyPr>
          <a:lstStyle/>
          <a:p>
            <a:r>
              <a:rPr lang="zh-TW" altLang="en-US" dirty="0"/>
              <a:t>還原和回溯：</a:t>
            </a:r>
            <a:r>
              <a:rPr lang="en-US" altLang="zh-TW" dirty="0"/>
              <a:t>VCS</a:t>
            </a:r>
            <a:r>
              <a:rPr lang="zh-TW" altLang="en-US" dirty="0"/>
              <a:t>提供了還原和回溯功能，可以輕鬆回復到特定版本的代碼。如果出現錯誤或問題，開發人員可以回溯到之前的版本，並且可以確保代碼的穩定性和可靠性。</a:t>
            </a:r>
          </a:p>
          <a:p>
            <a:endParaRPr lang="zh-TW" altLang="en-US" dirty="0"/>
          </a:p>
          <a:p>
            <a:r>
              <a:rPr lang="zh-TW" altLang="en-US" dirty="0"/>
              <a:t>審查和比較：</a:t>
            </a:r>
            <a:r>
              <a:rPr lang="en-US" altLang="zh-TW" dirty="0"/>
              <a:t>VCS</a:t>
            </a:r>
            <a:r>
              <a:rPr lang="zh-TW" altLang="en-US" dirty="0"/>
              <a:t>允許開發人員進行代碼審查和比較。審查功能可以幫助團隊成員進行代碼審查，以提高代碼質量和發現潛在問題。比較功能可以比較不同版本之間的差異，並可視化顯示更改的內容，有助於了解代碼的演進。</a:t>
            </a:r>
          </a:p>
          <a:p>
            <a:endParaRPr lang="zh-TW" altLang="en-US" dirty="0"/>
          </a:p>
          <a:p>
            <a:r>
              <a:rPr lang="zh-TW" altLang="en-US" dirty="0"/>
              <a:t>遠程存儲和共享：</a:t>
            </a:r>
            <a:r>
              <a:rPr lang="en-US" altLang="zh-TW" dirty="0"/>
              <a:t>VCS</a:t>
            </a:r>
            <a:r>
              <a:rPr lang="zh-TW" altLang="en-US" dirty="0"/>
              <a:t>通常提供遠程存儲庫的功能，使得代碼可以集中存儲在一個中央位置，並能夠方便地與其他開發人員共享和訪問。這使得團隊成員可以輕鬆共享代碼、同步工作並進行協作。</a:t>
            </a:r>
          </a:p>
          <a:p>
            <a:endParaRPr lang="zh-TW" altLang="en-US" dirty="0"/>
          </a:p>
          <a:p>
            <a:r>
              <a:rPr lang="zh-TW" altLang="en-US" dirty="0"/>
              <a:t>常見的</a:t>
            </a:r>
            <a:r>
              <a:rPr lang="en-US" altLang="zh-TW" dirty="0"/>
              <a:t>VCS</a:t>
            </a:r>
            <a:r>
              <a:rPr lang="zh-TW" altLang="en-US" dirty="0"/>
              <a:t>工具包括</a:t>
            </a:r>
            <a:r>
              <a:rPr lang="en-US" altLang="zh-TW" dirty="0"/>
              <a:t>Git</a:t>
            </a:r>
            <a:r>
              <a:rPr lang="zh-TW" altLang="en-US" dirty="0"/>
              <a:t>、</a:t>
            </a:r>
            <a:r>
              <a:rPr lang="en-US" altLang="zh-TW" dirty="0"/>
              <a:t>Subversion</a:t>
            </a:r>
            <a:r>
              <a:rPr lang="zh-TW" altLang="en-US" dirty="0"/>
              <a:t>（</a:t>
            </a:r>
            <a:r>
              <a:rPr lang="en-US" altLang="zh-TW" dirty="0"/>
              <a:t>SVN</a:t>
            </a:r>
            <a:r>
              <a:rPr lang="zh-TW" altLang="en-US" dirty="0"/>
              <a:t>）、</a:t>
            </a:r>
            <a:r>
              <a:rPr lang="en-US" altLang="zh-TW" dirty="0"/>
              <a:t>Mercurial</a:t>
            </a:r>
            <a:r>
              <a:rPr lang="zh-TW" altLang="en-US" dirty="0"/>
              <a:t>等。</a:t>
            </a:r>
            <a:r>
              <a:rPr lang="en-US" altLang="zh-TW" dirty="0"/>
              <a:t>Git</a:t>
            </a:r>
            <a:r>
              <a:rPr lang="zh-TW" altLang="en-US" dirty="0"/>
              <a:t>是目前最廣泛使用的分散式版本控制系統，它以其高效的性能、強大的分支管理和廣泛的社區支持而聞名。</a:t>
            </a:r>
          </a:p>
          <a:p>
            <a:endParaRPr lang="zh-TW" altLang="en-US" dirty="0"/>
          </a:p>
          <a:p>
            <a:r>
              <a:rPr lang="zh-TW" altLang="en-US" dirty="0"/>
              <a:t>通過版本控制系統，開發人員能夠更好地組織、追蹤和管理代碼的變化，提高開發效率、降低風險並促進團隊合作。</a:t>
            </a:r>
            <a:endParaRPr lang="en-US" altLang="zh-TW" dirty="0"/>
          </a:p>
          <a:p>
            <a:endParaRPr lang="en-US" altLang="zh-TW" dirty="0"/>
          </a:p>
          <a:p>
            <a:endParaRPr lang="zh-TW" altLang="en-US" dirty="0"/>
          </a:p>
        </p:txBody>
      </p:sp>
      <p:sp>
        <p:nvSpPr>
          <p:cNvPr id="4" name="頁尾版面配置區 3">
            <a:extLst>
              <a:ext uri="{FF2B5EF4-FFF2-40B4-BE49-F238E27FC236}">
                <a16:creationId xmlns:a16="http://schemas.microsoft.com/office/drawing/2014/main" id="{2AA90DDF-2A44-407A-8090-5690687A8D6D}"/>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77853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FE7CED-C758-ADF8-E94F-C666B3C4F3B8}"/>
              </a:ext>
            </a:extLst>
          </p:cNvPr>
          <p:cNvSpPr>
            <a:spLocks noGrp="1"/>
          </p:cNvSpPr>
          <p:nvPr>
            <p:ph type="title"/>
          </p:nvPr>
        </p:nvSpPr>
        <p:spPr/>
        <p:txBody>
          <a:bodyPr/>
          <a:lstStyle/>
          <a:p>
            <a:r>
              <a:rPr lang="en-US" altLang="zh-TW" dirty="0"/>
              <a:t>Git</a:t>
            </a:r>
            <a:r>
              <a:rPr lang="zh-TW" altLang="en-US" dirty="0"/>
              <a:t>的基本概念</a:t>
            </a:r>
          </a:p>
        </p:txBody>
      </p:sp>
      <p:sp>
        <p:nvSpPr>
          <p:cNvPr id="3" name="內容版面配置區 2">
            <a:extLst>
              <a:ext uri="{FF2B5EF4-FFF2-40B4-BE49-F238E27FC236}">
                <a16:creationId xmlns:a16="http://schemas.microsoft.com/office/drawing/2014/main" id="{5D8EE5CA-78F6-24D3-33A1-39908B700386}"/>
              </a:ext>
            </a:extLst>
          </p:cNvPr>
          <p:cNvSpPr>
            <a:spLocks noGrp="1"/>
          </p:cNvSpPr>
          <p:nvPr>
            <p:ph idx="1"/>
          </p:nvPr>
        </p:nvSpPr>
        <p:spPr>
          <a:xfrm>
            <a:off x="677334" y="1257299"/>
            <a:ext cx="8596668" cy="4932948"/>
          </a:xfrm>
        </p:spPr>
        <p:txBody>
          <a:bodyPr/>
          <a:lstStyle/>
          <a:p>
            <a:r>
              <a:rPr lang="zh-TW" altLang="en-US" dirty="0"/>
              <a:t>存儲庫（</a:t>
            </a:r>
            <a:r>
              <a:rPr lang="en-US" altLang="zh-TW" dirty="0"/>
              <a:t>Repository</a:t>
            </a:r>
            <a:r>
              <a:rPr lang="zh-TW" altLang="en-US" dirty="0"/>
              <a:t>）：</a:t>
            </a:r>
            <a:br>
              <a:rPr lang="en-US" altLang="zh-TW" dirty="0"/>
            </a:br>
            <a:r>
              <a:rPr lang="en-US" altLang="zh-TW" dirty="0"/>
              <a:t>Git</a:t>
            </a:r>
            <a:r>
              <a:rPr lang="zh-TW" altLang="en-US" dirty="0"/>
              <a:t>的核心概念是存儲庫（</a:t>
            </a:r>
            <a:r>
              <a:rPr lang="en-US" altLang="zh-TW" dirty="0"/>
              <a:t>Repository</a:t>
            </a:r>
            <a:r>
              <a:rPr lang="zh-TW" altLang="en-US" dirty="0"/>
              <a:t>）。它是存儲項目所有文件和版本記錄的地方。存儲庫可以是本地的（在本機上）或遠程的（位於遠程伺服器上）。開發人員可以在存儲庫中查看、管理和修改代碼。</a:t>
            </a:r>
            <a:endParaRPr lang="en-US" altLang="zh-TW" dirty="0"/>
          </a:p>
          <a:p>
            <a:r>
              <a:rPr lang="zh-TW" altLang="en-US" dirty="0"/>
              <a:t>提交（</a:t>
            </a:r>
            <a:r>
              <a:rPr lang="en-US" altLang="zh-TW" dirty="0"/>
              <a:t>Commit</a:t>
            </a:r>
            <a:r>
              <a:rPr lang="zh-TW" altLang="en-US" dirty="0"/>
              <a:t>）：</a:t>
            </a:r>
            <a:br>
              <a:rPr lang="en-US" altLang="zh-TW" dirty="0"/>
            </a:br>
            <a:r>
              <a:rPr lang="zh-TW" altLang="en-US" dirty="0"/>
              <a:t>提交是指將更改保存到</a:t>
            </a:r>
            <a:r>
              <a:rPr lang="en-US" altLang="zh-TW" dirty="0"/>
              <a:t>Git</a:t>
            </a:r>
            <a:r>
              <a:rPr lang="zh-TW" altLang="en-US" dirty="0"/>
              <a:t>存儲庫的操作。當你對文件進行修改後，你需要將這些修改提交為一個新的版本。提交包含一個描述性的訊息，解釋了該版本的更改內容。提交後，這些更改將成為存儲庫的一部分。</a:t>
            </a:r>
            <a:endParaRPr lang="en-US" altLang="zh-TW" dirty="0"/>
          </a:p>
          <a:p>
            <a:r>
              <a:rPr lang="zh-TW" altLang="en-US" dirty="0"/>
              <a:t>分支（</a:t>
            </a:r>
            <a:r>
              <a:rPr lang="en-US" altLang="zh-TW" dirty="0"/>
              <a:t>Branch</a:t>
            </a:r>
            <a:r>
              <a:rPr lang="zh-TW" altLang="en-US" dirty="0"/>
              <a:t>）：</a:t>
            </a:r>
            <a:br>
              <a:rPr lang="en-US" altLang="zh-TW" dirty="0"/>
            </a:br>
            <a:r>
              <a:rPr lang="zh-TW" altLang="en-US" dirty="0"/>
              <a:t>分支是</a:t>
            </a:r>
            <a:r>
              <a:rPr lang="en-US" altLang="zh-TW" dirty="0"/>
              <a:t>Git</a:t>
            </a:r>
            <a:r>
              <a:rPr lang="zh-TW" altLang="en-US" dirty="0"/>
              <a:t>中非常重要的概念。它是基於存儲庫中的特定提交（或某個分支的最新提交）創建的一個獨立開發路線。使用分支，開發人員可以同時進行不同的功能開發、修復錯誤或實驗性工作，而不會影響主線（通常是主要的開發分支）上的代碼。每個分支都有自己的提交歷史。</a:t>
            </a:r>
            <a:endParaRPr lang="en-US" altLang="zh-TW" dirty="0"/>
          </a:p>
          <a:p>
            <a:endParaRPr lang="zh-TW" altLang="en-US" dirty="0"/>
          </a:p>
        </p:txBody>
      </p:sp>
      <p:sp>
        <p:nvSpPr>
          <p:cNvPr id="4" name="頁尾版面配置區 3">
            <a:extLst>
              <a:ext uri="{FF2B5EF4-FFF2-40B4-BE49-F238E27FC236}">
                <a16:creationId xmlns:a16="http://schemas.microsoft.com/office/drawing/2014/main" id="{014A285D-1B67-97DD-2B54-E63D37CF0DCE}"/>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254265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FE7CED-C758-ADF8-E94F-C666B3C4F3B8}"/>
              </a:ext>
            </a:extLst>
          </p:cNvPr>
          <p:cNvSpPr>
            <a:spLocks noGrp="1"/>
          </p:cNvSpPr>
          <p:nvPr>
            <p:ph type="title"/>
          </p:nvPr>
        </p:nvSpPr>
        <p:spPr/>
        <p:txBody>
          <a:bodyPr/>
          <a:lstStyle/>
          <a:p>
            <a:r>
              <a:rPr lang="en-US" altLang="zh-TW" dirty="0"/>
              <a:t>Git</a:t>
            </a:r>
            <a:r>
              <a:rPr lang="zh-TW" altLang="en-US" dirty="0"/>
              <a:t>的基本概念</a:t>
            </a:r>
          </a:p>
        </p:txBody>
      </p:sp>
      <p:sp>
        <p:nvSpPr>
          <p:cNvPr id="3" name="內容版面配置區 2">
            <a:extLst>
              <a:ext uri="{FF2B5EF4-FFF2-40B4-BE49-F238E27FC236}">
                <a16:creationId xmlns:a16="http://schemas.microsoft.com/office/drawing/2014/main" id="{5D8EE5CA-78F6-24D3-33A1-39908B700386}"/>
              </a:ext>
            </a:extLst>
          </p:cNvPr>
          <p:cNvSpPr>
            <a:spLocks noGrp="1"/>
          </p:cNvSpPr>
          <p:nvPr>
            <p:ph idx="1"/>
          </p:nvPr>
        </p:nvSpPr>
        <p:spPr>
          <a:xfrm>
            <a:off x="677334" y="1257299"/>
            <a:ext cx="8596668" cy="4932948"/>
          </a:xfrm>
        </p:spPr>
        <p:txBody>
          <a:bodyPr/>
          <a:lstStyle/>
          <a:p>
            <a:r>
              <a:rPr lang="zh-TW" altLang="en-US" dirty="0"/>
              <a:t>合併（</a:t>
            </a:r>
            <a:r>
              <a:rPr lang="en-US" altLang="zh-TW" dirty="0"/>
              <a:t>Merge</a:t>
            </a:r>
            <a:r>
              <a:rPr lang="zh-TW" altLang="en-US" dirty="0"/>
              <a:t>）：</a:t>
            </a:r>
            <a:br>
              <a:rPr lang="en-US" altLang="zh-TW" dirty="0"/>
            </a:br>
            <a:r>
              <a:rPr lang="zh-TW" altLang="en-US" dirty="0"/>
              <a:t>合併是將一個分支的更改合併到另一個分支中的操作。當一個分支的工作完成並且測試通過後，可以將該分支的更改合併到主線或其他目標分支中。</a:t>
            </a:r>
            <a:r>
              <a:rPr lang="en-US" altLang="zh-TW" dirty="0"/>
              <a:t>Git</a:t>
            </a:r>
            <a:r>
              <a:rPr lang="zh-TW" altLang="en-US" dirty="0"/>
              <a:t>會自動合併能夠順利合併的更改，但在某些情況下可能需要手動解決衝突。</a:t>
            </a:r>
            <a:endParaRPr lang="en-US" altLang="zh-TW" dirty="0"/>
          </a:p>
          <a:p>
            <a:r>
              <a:rPr lang="zh-TW" altLang="en-US" dirty="0"/>
              <a:t>衝突（</a:t>
            </a:r>
            <a:r>
              <a:rPr lang="en-US" altLang="zh-TW" dirty="0"/>
              <a:t>Conflict</a:t>
            </a:r>
            <a:r>
              <a:rPr lang="zh-TW" altLang="en-US" dirty="0"/>
              <a:t>）：</a:t>
            </a:r>
            <a:br>
              <a:rPr lang="en-US" altLang="zh-TW" dirty="0"/>
            </a:br>
            <a:r>
              <a:rPr lang="zh-TW" altLang="en-US" dirty="0"/>
              <a:t>衝突是指當</a:t>
            </a:r>
            <a:r>
              <a:rPr lang="en-US" altLang="zh-TW" dirty="0"/>
              <a:t>Git</a:t>
            </a:r>
            <a:r>
              <a:rPr lang="zh-TW" altLang="en-US" dirty="0"/>
              <a:t>無法自動合併兩個不同的更改時發生的情況。這可能是因為兩個分支都修改了同一個文件的同一部分，或者修改了相鄰的行。解決衝突需要開發人員手動編輯文件，選擇保留哪些更改並且移除衝突標記。</a:t>
            </a:r>
            <a:endParaRPr lang="en-US" altLang="zh-TW" dirty="0"/>
          </a:p>
          <a:p>
            <a:r>
              <a:rPr lang="zh-TW" altLang="en-US" dirty="0"/>
              <a:t>遠程存儲庫（</a:t>
            </a:r>
            <a:r>
              <a:rPr lang="en-US" altLang="zh-TW" dirty="0"/>
              <a:t>Remote Repository</a:t>
            </a:r>
            <a:r>
              <a:rPr lang="zh-TW" altLang="en-US" dirty="0"/>
              <a:t>）：</a:t>
            </a:r>
            <a:br>
              <a:rPr lang="en-US" altLang="zh-TW" dirty="0"/>
            </a:br>
            <a:r>
              <a:rPr lang="zh-TW" altLang="en-US" dirty="0"/>
              <a:t>遠程存儲庫是位於遠程伺服器上的</a:t>
            </a:r>
            <a:r>
              <a:rPr lang="en-US" altLang="zh-TW" dirty="0"/>
              <a:t>Git</a:t>
            </a:r>
            <a:r>
              <a:rPr lang="zh-TW" altLang="en-US" dirty="0"/>
              <a:t>存儲庫。它可以與本地存儲庫同步，使團隊成員能夠共享代碼和合作開發。常見的遠程存儲庫服務包括</a:t>
            </a:r>
            <a:r>
              <a:rPr lang="en-US" altLang="zh-TW" dirty="0"/>
              <a:t>GitHub</a:t>
            </a:r>
            <a:r>
              <a:rPr lang="zh-TW" altLang="en-US" dirty="0"/>
              <a:t>、</a:t>
            </a:r>
            <a:r>
              <a:rPr lang="en-US" altLang="zh-TW" dirty="0"/>
              <a:t>GitLab</a:t>
            </a:r>
            <a:r>
              <a:rPr lang="zh-TW" altLang="en-US" dirty="0"/>
              <a:t>和</a:t>
            </a:r>
            <a:r>
              <a:rPr lang="en-US" altLang="zh-TW" dirty="0"/>
              <a:t>Bitbucket</a:t>
            </a:r>
            <a:r>
              <a:rPr lang="zh-TW" altLang="en-US" dirty="0"/>
              <a:t>等。</a:t>
            </a:r>
            <a:br>
              <a:rPr lang="en-US" altLang="zh-TW" dirty="0"/>
            </a:br>
            <a:endParaRPr lang="zh-TW" altLang="en-US" dirty="0"/>
          </a:p>
        </p:txBody>
      </p:sp>
      <p:sp>
        <p:nvSpPr>
          <p:cNvPr id="4" name="頁尾版面配置區 3">
            <a:extLst>
              <a:ext uri="{FF2B5EF4-FFF2-40B4-BE49-F238E27FC236}">
                <a16:creationId xmlns:a16="http://schemas.microsoft.com/office/drawing/2014/main" id="{014A285D-1B67-97DD-2B54-E63D37CF0DCE}"/>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209404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FE7CED-C758-ADF8-E94F-C666B3C4F3B8}"/>
              </a:ext>
            </a:extLst>
          </p:cNvPr>
          <p:cNvSpPr>
            <a:spLocks noGrp="1"/>
          </p:cNvSpPr>
          <p:nvPr>
            <p:ph type="title"/>
          </p:nvPr>
        </p:nvSpPr>
        <p:spPr/>
        <p:txBody>
          <a:bodyPr/>
          <a:lstStyle/>
          <a:p>
            <a:r>
              <a:rPr lang="zh-TW" altLang="en-US" dirty="0"/>
              <a:t>工作目錄、暫存區和儲存庫的作用和區別</a:t>
            </a:r>
          </a:p>
        </p:txBody>
      </p:sp>
      <p:sp>
        <p:nvSpPr>
          <p:cNvPr id="3" name="內容版面配置區 2">
            <a:extLst>
              <a:ext uri="{FF2B5EF4-FFF2-40B4-BE49-F238E27FC236}">
                <a16:creationId xmlns:a16="http://schemas.microsoft.com/office/drawing/2014/main" id="{5D8EE5CA-78F6-24D3-33A1-39908B700386}"/>
              </a:ext>
            </a:extLst>
          </p:cNvPr>
          <p:cNvSpPr>
            <a:spLocks noGrp="1"/>
          </p:cNvSpPr>
          <p:nvPr>
            <p:ph idx="1"/>
          </p:nvPr>
        </p:nvSpPr>
        <p:spPr>
          <a:xfrm>
            <a:off x="677334" y="1257299"/>
            <a:ext cx="8596668" cy="4932948"/>
          </a:xfrm>
        </p:spPr>
        <p:txBody>
          <a:bodyPr/>
          <a:lstStyle/>
          <a:p>
            <a:r>
              <a:rPr lang="zh-TW" altLang="en-US" dirty="0"/>
              <a:t>工作目錄（</a:t>
            </a:r>
            <a:r>
              <a:rPr lang="en-US" altLang="zh-TW" dirty="0"/>
              <a:t>Working Directory</a:t>
            </a:r>
            <a:r>
              <a:rPr lang="zh-TW" altLang="en-US" dirty="0"/>
              <a:t>）：</a:t>
            </a:r>
            <a:br>
              <a:rPr lang="en-US" altLang="zh-TW" dirty="0"/>
            </a:br>
            <a:r>
              <a:rPr lang="zh-TW" altLang="en-US" dirty="0"/>
              <a:t>工作目錄是指你在本地電腦上實際編輯和修改文件的目錄。這是你正在工作的項目的根目錄，其中包含所有的項目文件。當你在工作目錄中對文件進行修改時，這些更改不會立即反映到</a:t>
            </a:r>
            <a:r>
              <a:rPr lang="en-US" altLang="zh-TW" dirty="0"/>
              <a:t>Git</a:t>
            </a:r>
            <a:r>
              <a:rPr lang="zh-TW" altLang="en-US" dirty="0"/>
              <a:t>的版本控制中，而是需要通過暫存區進行選擇性地準備和提交。</a:t>
            </a:r>
            <a:endParaRPr lang="en-US" altLang="zh-TW" dirty="0"/>
          </a:p>
          <a:p>
            <a:r>
              <a:rPr lang="zh-TW" altLang="en-US" dirty="0"/>
              <a:t>暫存區（</a:t>
            </a:r>
            <a:r>
              <a:rPr lang="en-US" altLang="zh-TW" dirty="0"/>
              <a:t>Staging Area</a:t>
            </a:r>
            <a:r>
              <a:rPr lang="zh-TW" altLang="en-US" dirty="0"/>
              <a:t>）：</a:t>
            </a:r>
            <a:br>
              <a:rPr lang="en-US" altLang="zh-TW" dirty="0"/>
            </a:br>
            <a:r>
              <a:rPr lang="zh-TW" altLang="en-US" dirty="0"/>
              <a:t>暫存區是處於</a:t>
            </a:r>
            <a:r>
              <a:rPr lang="en-US" altLang="zh-TW" dirty="0"/>
              <a:t>Git</a:t>
            </a:r>
            <a:r>
              <a:rPr lang="zh-TW" altLang="en-US" dirty="0"/>
              <a:t>存儲庫和工作目錄之間的一個中介區域。當你對文件進行修改並希望將這些更改納入版本控制時，你需要先將更改添加到暫存區。暫存區充當了一個暫時存放更改的地方，你可以根據需要將多個文件或部分文件添加到暫存區中。</a:t>
            </a:r>
            <a:endParaRPr lang="en-US" altLang="zh-TW" dirty="0"/>
          </a:p>
          <a:p>
            <a:r>
              <a:rPr lang="zh-TW" altLang="en-US" dirty="0"/>
              <a:t>儲存庫（</a:t>
            </a:r>
            <a:r>
              <a:rPr lang="en-US" altLang="zh-TW" dirty="0"/>
              <a:t>Repository</a:t>
            </a:r>
            <a:r>
              <a:rPr lang="zh-TW" altLang="en-US" dirty="0"/>
              <a:t>）：</a:t>
            </a:r>
            <a:br>
              <a:rPr lang="en-US" altLang="zh-TW" dirty="0"/>
            </a:br>
            <a:r>
              <a:rPr lang="zh-TW" altLang="en-US" dirty="0"/>
              <a:t>儲存庫是</a:t>
            </a:r>
            <a:r>
              <a:rPr lang="en-US" altLang="zh-TW" dirty="0"/>
              <a:t>Git</a:t>
            </a:r>
            <a:r>
              <a:rPr lang="zh-TW" altLang="en-US" dirty="0"/>
              <a:t>的核心部分，它是存儲所有項目文件和版本記錄的地方。儲存庫包含完整的項目歷史和所有的提交。當你將更改從暫存區提交到儲存庫時，這些更改會成為儲存庫中的一部分，並與先前的版本一起紀錄下來。儲存庫還包括分支、標籤和其他</a:t>
            </a:r>
            <a:r>
              <a:rPr lang="en-US" altLang="zh-TW" dirty="0"/>
              <a:t>Git</a:t>
            </a:r>
            <a:r>
              <a:rPr lang="zh-TW" altLang="en-US" dirty="0"/>
              <a:t>的版本控制功能。</a:t>
            </a:r>
            <a:br>
              <a:rPr lang="en-US" altLang="zh-TW" dirty="0"/>
            </a:br>
            <a:endParaRPr lang="zh-TW" altLang="en-US" dirty="0"/>
          </a:p>
        </p:txBody>
      </p:sp>
      <p:sp>
        <p:nvSpPr>
          <p:cNvPr id="4" name="頁尾版面配置區 3">
            <a:extLst>
              <a:ext uri="{FF2B5EF4-FFF2-40B4-BE49-F238E27FC236}">
                <a16:creationId xmlns:a16="http://schemas.microsoft.com/office/drawing/2014/main" id="{014A285D-1B67-97DD-2B54-E63D37CF0DCE}"/>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160167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FE7CED-C758-ADF8-E94F-C666B3C4F3B8}"/>
              </a:ext>
            </a:extLst>
          </p:cNvPr>
          <p:cNvSpPr>
            <a:spLocks noGrp="1"/>
          </p:cNvSpPr>
          <p:nvPr>
            <p:ph type="title"/>
          </p:nvPr>
        </p:nvSpPr>
        <p:spPr/>
        <p:txBody>
          <a:bodyPr/>
          <a:lstStyle/>
          <a:p>
            <a:r>
              <a:rPr lang="zh-TW" altLang="en-US" dirty="0"/>
              <a:t>工作目錄、暫存區和儲存庫的作用和區別</a:t>
            </a:r>
          </a:p>
        </p:txBody>
      </p:sp>
      <p:sp>
        <p:nvSpPr>
          <p:cNvPr id="3" name="內容版面配置區 2">
            <a:extLst>
              <a:ext uri="{FF2B5EF4-FFF2-40B4-BE49-F238E27FC236}">
                <a16:creationId xmlns:a16="http://schemas.microsoft.com/office/drawing/2014/main" id="{5D8EE5CA-78F6-24D3-33A1-39908B700386}"/>
              </a:ext>
            </a:extLst>
          </p:cNvPr>
          <p:cNvSpPr>
            <a:spLocks noGrp="1"/>
          </p:cNvSpPr>
          <p:nvPr>
            <p:ph idx="1"/>
          </p:nvPr>
        </p:nvSpPr>
        <p:spPr>
          <a:xfrm>
            <a:off x="677334" y="1257299"/>
            <a:ext cx="8596668" cy="4932948"/>
          </a:xfrm>
        </p:spPr>
        <p:txBody>
          <a:bodyPr>
            <a:normAutofit fontScale="92500" lnSpcReduction="20000"/>
          </a:bodyPr>
          <a:lstStyle/>
          <a:p>
            <a:r>
              <a:rPr lang="zh-TW" altLang="en-US" dirty="0"/>
              <a:t>這些概念之間的區別在於它們的功能和所處的位置：</a:t>
            </a:r>
            <a:endParaRPr lang="en-US" altLang="zh-TW" dirty="0"/>
          </a:p>
          <a:p>
            <a:endParaRPr lang="zh-TW" altLang="en-US" dirty="0"/>
          </a:p>
          <a:p>
            <a:r>
              <a:rPr lang="zh-TW" altLang="en-US" dirty="0"/>
              <a:t>工作目錄是你實際編輯和修改文件的目錄，是你進行項目開發的地方。</a:t>
            </a:r>
            <a:endParaRPr lang="en-US" altLang="zh-TW" dirty="0"/>
          </a:p>
          <a:p>
            <a:endParaRPr lang="zh-TW" altLang="en-US" dirty="0"/>
          </a:p>
          <a:p>
            <a:r>
              <a:rPr lang="zh-TW" altLang="en-US" dirty="0"/>
              <a:t>暫存區是位於工作目錄和儲存庫之間的一個中介區域，用於準備要提交的更改。</a:t>
            </a:r>
            <a:endParaRPr lang="en-US" altLang="zh-TW" dirty="0"/>
          </a:p>
          <a:p>
            <a:endParaRPr lang="zh-TW" altLang="en-US" dirty="0"/>
          </a:p>
          <a:p>
            <a:r>
              <a:rPr lang="zh-TW" altLang="en-US" dirty="0"/>
              <a:t>儲存庫是</a:t>
            </a:r>
            <a:r>
              <a:rPr lang="en-US" altLang="zh-TW" dirty="0"/>
              <a:t>Git</a:t>
            </a:r>
            <a:r>
              <a:rPr lang="zh-TW" altLang="en-US" dirty="0"/>
              <a:t>存儲所有項目文件和版本記錄的地方，它包含完整的項目歷史和所有的提交。</a:t>
            </a:r>
            <a:endParaRPr lang="en-US" altLang="zh-TW" dirty="0"/>
          </a:p>
          <a:p>
            <a:endParaRPr lang="zh-TW" altLang="en-US" dirty="0"/>
          </a:p>
          <a:p>
            <a:r>
              <a:rPr lang="zh-TW" altLang="en-US" dirty="0"/>
              <a:t>工作目錄和暫存區之間的區別在於暫存區作為準備提交的中介區域，你可以根據需要選擇性地將更改添加到暫存區。而儲存庫則是存儲所有提交和完整歷史記錄的地方，它是整個項目的核心。</a:t>
            </a:r>
          </a:p>
          <a:p>
            <a:endParaRPr lang="zh-TW" altLang="en-US" dirty="0"/>
          </a:p>
          <a:p>
            <a:r>
              <a:rPr lang="zh-TW" altLang="en-US" dirty="0"/>
              <a:t>總結來說，工作目錄是你編輯和修改文件的地方，暫存區是準備提交更改的中介區域，而儲存庫是存儲所有項目文件和版本記錄的地方。這些概念在</a:t>
            </a:r>
            <a:r>
              <a:rPr lang="en-US" altLang="zh-TW" dirty="0"/>
              <a:t>Git</a:t>
            </a:r>
            <a:r>
              <a:rPr lang="zh-TW" altLang="en-US" dirty="0"/>
              <a:t>的工作流程中扮演著不同的角色，幫助你有效地進行版本控制和協作開發。</a:t>
            </a:r>
            <a:br>
              <a:rPr lang="en-US" altLang="zh-TW" dirty="0"/>
            </a:br>
            <a:endParaRPr lang="zh-TW" altLang="en-US" dirty="0"/>
          </a:p>
        </p:txBody>
      </p:sp>
      <p:sp>
        <p:nvSpPr>
          <p:cNvPr id="4" name="頁尾版面配置區 3">
            <a:extLst>
              <a:ext uri="{FF2B5EF4-FFF2-40B4-BE49-F238E27FC236}">
                <a16:creationId xmlns:a16="http://schemas.microsoft.com/office/drawing/2014/main" id="{014A285D-1B67-97DD-2B54-E63D37CF0DCE}"/>
              </a:ext>
            </a:extLst>
          </p:cNvPr>
          <p:cNvSpPr>
            <a:spLocks noGrp="1"/>
          </p:cNvSpPr>
          <p:nvPr>
            <p:ph type="ftr" sz="quarter" idx="11"/>
          </p:nvPr>
        </p:nvSpPr>
        <p:spPr/>
        <p:txBody>
          <a:bodyPr/>
          <a:lstStyle/>
          <a:p>
            <a:r>
              <a:rPr lang="zh-TW" altLang="en-US"/>
              <a:t>豐碩資訊有限公司</a:t>
            </a:r>
            <a:endParaRPr lang="en-US" dirty="0"/>
          </a:p>
        </p:txBody>
      </p:sp>
    </p:spTree>
    <p:extLst>
      <p:ext uri="{BB962C8B-B14F-4D97-AF65-F5344CB8AC3E}">
        <p14:creationId xmlns:p14="http://schemas.microsoft.com/office/powerpoint/2010/main" val="1727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r>
              <a:rPr lang="zh-TW" altLang="en-US" b="1" i="0" dirty="0">
                <a:effectLst/>
                <a:latin typeface="Söhne"/>
              </a:rPr>
              <a:t>創建新的 </a:t>
            </a:r>
            <a:r>
              <a:rPr lang="en-US" altLang="zh-TW" b="1" i="0" dirty="0">
                <a:effectLst/>
                <a:latin typeface="Söhne"/>
              </a:rPr>
              <a:t>Git </a:t>
            </a:r>
            <a:r>
              <a:rPr lang="zh-TW" altLang="en-US" b="1" i="0" dirty="0">
                <a:effectLst/>
                <a:latin typeface="Söhne"/>
              </a:rPr>
              <a:t>存儲庫</a:t>
            </a:r>
            <a:endParaRPr lang="zh-TW" altLang="en-US" dirty="0"/>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1689768"/>
          </a:xfrm>
        </p:spPr>
        <p:txBody>
          <a:bodyPr>
            <a:normAutofit fontScale="92500"/>
          </a:bodyPr>
          <a:lstStyle/>
          <a:p>
            <a:r>
              <a:rPr lang="zh-TW" altLang="en-US" b="0" i="0" dirty="0">
                <a:solidFill>
                  <a:schemeClr val="tx1"/>
                </a:solidFill>
                <a:effectLst/>
                <a:latin typeface="Söhne"/>
              </a:rPr>
              <a:t>在該項目的根目錄中創建一個 </a:t>
            </a:r>
            <a:r>
              <a:rPr lang="en-US" altLang="zh-TW" b="0" i="0" dirty="0">
                <a:solidFill>
                  <a:schemeClr val="tx1"/>
                </a:solidFill>
                <a:effectLst/>
                <a:latin typeface="Söhne"/>
              </a:rPr>
              <a:t>Git </a:t>
            </a:r>
            <a:r>
              <a:rPr lang="zh-TW" altLang="en-US" b="0" i="0" dirty="0">
                <a:solidFill>
                  <a:schemeClr val="tx1"/>
                </a:solidFill>
                <a:effectLst/>
                <a:latin typeface="Söhne"/>
              </a:rPr>
              <a:t>存儲庫。打開命令行界面，導航到您的項目目錄：</a:t>
            </a:r>
            <a:endParaRPr lang="en-US" altLang="zh-TW" b="0" i="0" dirty="0">
              <a:solidFill>
                <a:schemeClr val="tx1"/>
              </a:solidFill>
              <a:effectLst/>
              <a:latin typeface="Söhne"/>
            </a:endParaRPr>
          </a:p>
          <a:p>
            <a:r>
              <a:rPr lang="en-US" altLang="zh-TW" dirty="0">
                <a:solidFill>
                  <a:schemeClr val="tx1"/>
                </a:solidFill>
                <a:latin typeface="Söhne"/>
              </a:rPr>
              <a:t>Init </a:t>
            </a:r>
            <a:r>
              <a:rPr lang="zh-TW" altLang="en-US" dirty="0">
                <a:solidFill>
                  <a:schemeClr val="tx1"/>
                </a:solidFill>
                <a:latin typeface="Söhne"/>
              </a:rPr>
              <a:t>指令</a:t>
            </a:r>
            <a:r>
              <a:rPr lang="en-US" altLang="zh-TW" dirty="0">
                <a:solidFill>
                  <a:schemeClr val="tx1"/>
                </a:solidFill>
                <a:latin typeface="Söhne"/>
              </a:rPr>
              <a:t>:</a:t>
            </a:r>
            <a:endParaRPr lang="en-US" altLang="zh-TW" b="0" i="0" dirty="0">
              <a:solidFill>
                <a:schemeClr val="tx1"/>
              </a:solidFill>
              <a:effectLst/>
              <a:latin typeface="Söhne"/>
            </a:endParaRPr>
          </a:p>
          <a:p>
            <a:pPr marL="0" indent="0">
              <a:buNone/>
            </a:pPr>
            <a:r>
              <a:rPr lang="en-US" altLang="zh-TW" dirty="0">
                <a:solidFill>
                  <a:schemeClr val="tx1"/>
                </a:solidFill>
                <a:latin typeface="Söhne"/>
              </a:rPr>
              <a:t>g</a:t>
            </a:r>
            <a:r>
              <a:rPr lang="en-US" altLang="zh-TW" b="0" i="0" dirty="0">
                <a:solidFill>
                  <a:schemeClr val="tx1"/>
                </a:solidFill>
                <a:effectLst/>
                <a:latin typeface="Söhne"/>
              </a:rPr>
              <a:t>it </a:t>
            </a:r>
            <a:r>
              <a:rPr lang="en-US" altLang="zh-TW" b="0" i="0" dirty="0" err="1">
                <a:solidFill>
                  <a:schemeClr val="tx1"/>
                </a:solidFill>
                <a:effectLst/>
                <a:latin typeface="Söhne"/>
              </a:rPr>
              <a:t>init</a:t>
            </a:r>
            <a:endParaRPr lang="en-US" altLang="zh-TW" b="0" i="0" dirty="0">
              <a:solidFill>
                <a:schemeClr val="tx1"/>
              </a:solidFill>
              <a:effectLst/>
              <a:latin typeface="Söhne"/>
            </a:endParaRPr>
          </a:p>
          <a:p>
            <a:r>
              <a:rPr lang="zh-TW" altLang="en-US" b="0" i="0" dirty="0">
                <a:solidFill>
                  <a:schemeClr val="tx1"/>
                </a:solidFill>
                <a:effectLst/>
                <a:latin typeface="Söhne"/>
              </a:rPr>
              <a:t>註</a:t>
            </a:r>
            <a:r>
              <a:rPr lang="en-US" altLang="zh-TW" b="0" i="0" dirty="0">
                <a:solidFill>
                  <a:schemeClr val="tx1"/>
                </a:solidFill>
                <a:effectLst/>
                <a:latin typeface="Söhne"/>
              </a:rPr>
              <a:t>:</a:t>
            </a:r>
            <a:r>
              <a:rPr lang="zh-TW" altLang="en-US" b="0" i="0" dirty="0">
                <a:solidFill>
                  <a:schemeClr val="tx1"/>
                </a:solidFill>
                <a:effectLst/>
                <a:latin typeface="Söhne"/>
              </a:rPr>
              <a:t>查看該目錄 會 創建一個名為 </a:t>
            </a:r>
            <a:r>
              <a:rPr lang="en-US" altLang="zh-TW" b="0" i="0" dirty="0">
                <a:solidFill>
                  <a:schemeClr val="tx1"/>
                </a:solidFill>
                <a:effectLst/>
                <a:latin typeface="Söhne"/>
              </a:rPr>
              <a:t>.git </a:t>
            </a:r>
            <a:r>
              <a:rPr lang="zh-TW" altLang="en-US" b="0" i="0" dirty="0">
                <a:solidFill>
                  <a:schemeClr val="tx1"/>
                </a:solidFill>
                <a:effectLst/>
                <a:latin typeface="Söhne"/>
              </a:rPr>
              <a:t>的隱藏文件夾</a:t>
            </a:r>
            <a:endParaRPr lang="en-US" altLang="zh-TW" b="0" i="0" dirty="0">
              <a:solidFill>
                <a:schemeClr val="tx1"/>
              </a:solidFill>
              <a:effectLst/>
              <a:latin typeface="Söhne"/>
            </a:endParaRPr>
          </a:p>
          <a:p>
            <a:endParaRPr lang="zh-TW" altLang="en-US" dirty="0">
              <a:solidFill>
                <a:schemeClr val="tx1"/>
              </a:solidFill>
            </a:endParaRP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
        <p:nvSpPr>
          <p:cNvPr id="7" name="標題 1">
            <a:extLst>
              <a:ext uri="{FF2B5EF4-FFF2-40B4-BE49-F238E27FC236}">
                <a16:creationId xmlns:a16="http://schemas.microsoft.com/office/drawing/2014/main" id="{D9B3E225-4C00-104E-C2D7-824378EA20BC}"/>
              </a:ext>
            </a:extLst>
          </p:cNvPr>
          <p:cNvSpPr txBox="1">
            <a:spLocks/>
          </p:cNvSpPr>
          <p:nvPr/>
        </p:nvSpPr>
        <p:spPr>
          <a:xfrm>
            <a:off x="625197" y="317612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TW" altLang="en-US" b="1" i="0" dirty="0">
                <a:effectLst/>
                <a:latin typeface="Söhne"/>
              </a:rPr>
              <a:t>添加到存儲庫</a:t>
            </a:r>
          </a:p>
        </p:txBody>
      </p:sp>
      <p:sp>
        <p:nvSpPr>
          <p:cNvPr id="8" name="內容版面配置區 2">
            <a:extLst>
              <a:ext uri="{FF2B5EF4-FFF2-40B4-BE49-F238E27FC236}">
                <a16:creationId xmlns:a16="http://schemas.microsoft.com/office/drawing/2014/main" id="{7F2D2B58-4230-D9CF-C9AC-1C124E8D9C52}"/>
              </a:ext>
            </a:extLst>
          </p:cNvPr>
          <p:cNvSpPr txBox="1">
            <a:spLocks/>
          </p:cNvSpPr>
          <p:nvPr/>
        </p:nvSpPr>
        <p:spPr>
          <a:xfrm>
            <a:off x="677334" y="3898231"/>
            <a:ext cx="8596668" cy="16897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solidFill>
                  <a:schemeClr val="tx1"/>
                </a:solidFill>
                <a:latin typeface="Söhne"/>
              </a:rPr>
              <a:t>Add </a:t>
            </a:r>
            <a:r>
              <a:rPr lang="zh-TW" altLang="en-US" dirty="0">
                <a:solidFill>
                  <a:schemeClr val="tx1"/>
                </a:solidFill>
                <a:latin typeface="Söhne"/>
              </a:rPr>
              <a:t>指令：</a:t>
            </a:r>
            <a:endParaRPr lang="en-US" altLang="zh-TW" dirty="0">
              <a:solidFill>
                <a:schemeClr val="tx1"/>
              </a:solidFill>
              <a:latin typeface="Söhne"/>
            </a:endParaRPr>
          </a:p>
          <a:p>
            <a:pPr marL="0" indent="0">
              <a:buFont typeface="Wingdings 3" charset="2"/>
              <a:buNone/>
            </a:pPr>
            <a:r>
              <a:rPr lang="en-US" altLang="zh-TW" dirty="0">
                <a:solidFill>
                  <a:schemeClr val="tx1"/>
                </a:solidFill>
                <a:latin typeface="Söhne"/>
              </a:rPr>
              <a:t>git add &lt;</a:t>
            </a:r>
            <a:r>
              <a:rPr lang="zh-TW" altLang="en-US" dirty="0">
                <a:solidFill>
                  <a:schemeClr val="tx1"/>
                </a:solidFill>
                <a:latin typeface="Söhne"/>
              </a:rPr>
              <a:t>文件</a:t>
            </a:r>
            <a:r>
              <a:rPr lang="en-US" altLang="zh-TW" dirty="0">
                <a:solidFill>
                  <a:schemeClr val="tx1"/>
                </a:solidFill>
                <a:latin typeface="Söhne"/>
              </a:rPr>
              <a:t>&gt;</a:t>
            </a:r>
          </a:p>
          <a:p>
            <a:r>
              <a:rPr lang="zh-TW" altLang="en-US" dirty="0">
                <a:solidFill>
                  <a:schemeClr val="tx1"/>
                </a:solidFill>
                <a:latin typeface="Söhne"/>
              </a:rPr>
              <a:t>註</a:t>
            </a:r>
            <a:r>
              <a:rPr lang="en-US" altLang="zh-TW" dirty="0">
                <a:solidFill>
                  <a:schemeClr val="tx1"/>
                </a:solidFill>
                <a:latin typeface="Söhne"/>
              </a:rPr>
              <a:t>:</a:t>
            </a:r>
            <a:r>
              <a:rPr lang="zh-TW" altLang="en-US" dirty="0">
                <a:solidFill>
                  <a:schemeClr val="tx1"/>
                </a:solidFill>
                <a:latin typeface="Söhne"/>
              </a:rPr>
              <a:t> 可用 </a:t>
            </a:r>
            <a:r>
              <a:rPr lang="en-US" altLang="zh-TW" dirty="0">
                <a:solidFill>
                  <a:schemeClr val="tx1"/>
                </a:solidFill>
                <a:latin typeface="Söhne"/>
              </a:rPr>
              <a:t>git add . </a:t>
            </a:r>
            <a:r>
              <a:rPr lang="zh-TW" altLang="en-US" dirty="0">
                <a:solidFill>
                  <a:schemeClr val="tx1"/>
                </a:solidFill>
                <a:latin typeface="Söhne"/>
              </a:rPr>
              <a:t>添加全部</a:t>
            </a:r>
            <a:endParaRPr lang="zh-TW" altLang="en-US" dirty="0">
              <a:solidFill>
                <a:schemeClr val="tx1"/>
              </a:solidFill>
            </a:endParaRPr>
          </a:p>
        </p:txBody>
      </p:sp>
    </p:spTree>
    <p:extLst>
      <p:ext uri="{BB962C8B-B14F-4D97-AF65-F5344CB8AC3E}">
        <p14:creationId xmlns:p14="http://schemas.microsoft.com/office/powerpoint/2010/main" val="385915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492665-0D17-58B2-368D-F5CCAA8875EB}"/>
              </a:ext>
            </a:extLst>
          </p:cNvPr>
          <p:cNvSpPr>
            <a:spLocks noGrp="1"/>
          </p:cNvSpPr>
          <p:nvPr>
            <p:ph type="title"/>
          </p:nvPr>
        </p:nvSpPr>
        <p:spPr/>
        <p:txBody>
          <a:bodyPr/>
          <a:lstStyle/>
          <a:p>
            <a:pPr algn="l"/>
            <a:r>
              <a:rPr lang="zh-TW" altLang="en-US" b="1" i="0" dirty="0">
                <a:effectLst/>
                <a:latin typeface="Söhne"/>
              </a:rPr>
              <a:t>提交更改</a:t>
            </a:r>
          </a:p>
        </p:txBody>
      </p:sp>
      <p:sp>
        <p:nvSpPr>
          <p:cNvPr id="3" name="內容版面配置區 2">
            <a:extLst>
              <a:ext uri="{FF2B5EF4-FFF2-40B4-BE49-F238E27FC236}">
                <a16:creationId xmlns:a16="http://schemas.microsoft.com/office/drawing/2014/main" id="{93AFEEAF-3935-F7FC-F810-B1B8F1D12C5F}"/>
              </a:ext>
            </a:extLst>
          </p:cNvPr>
          <p:cNvSpPr>
            <a:spLocks noGrp="1"/>
          </p:cNvSpPr>
          <p:nvPr>
            <p:ph idx="1"/>
          </p:nvPr>
        </p:nvSpPr>
        <p:spPr>
          <a:xfrm>
            <a:off x="677334" y="1270001"/>
            <a:ext cx="8596668" cy="1689768"/>
          </a:xfrm>
        </p:spPr>
        <p:txBody>
          <a:bodyPr/>
          <a:lstStyle/>
          <a:p>
            <a:pPr algn="l"/>
            <a:r>
              <a:rPr lang="zh-TW" altLang="en-US" b="0" i="0" dirty="0">
                <a:solidFill>
                  <a:schemeClr val="tx1"/>
                </a:solidFill>
                <a:effectLst/>
                <a:latin typeface="Söhne"/>
              </a:rPr>
              <a:t>當您完成對文件的修改後，可以將這些更改提交到 </a:t>
            </a:r>
            <a:r>
              <a:rPr lang="en-US" altLang="zh-TW" b="0" i="0" dirty="0">
                <a:solidFill>
                  <a:schemeClr val="tx1"/>
                </a:solidFill>
                <a:effectLst/>
                <a:latin typeface="Söhne"/>
              </a:rPr>
              <a:t>Git </a:t>
            </a:r>
            <a:r>
              <a:rPr lang="zh-TW" altLang="en-US" b="0" i="0" dirty="0">
                <a:solidFill>
                  <a:schemeClr val="tx1"/>
                </a:solidFill>
                <a:effectLst/>
                <a:latin typeface="Söhne"/>
              </a:rPr>
              <a:t>存儲庫中</a:t>
            </a:r>
            <a:endParaRPr lang="en-US" altLang="zh-TW" b="0" i="0" dirty="0">
              <a:solidFill>
                <a:schemeClr val="tx1"/>
              </a:solidFill>
              <a:effectLst/>
              <a:latin typeface="Söhne"/>
            </a:endParaRPr>
          </a:p>
          <a:p>
            <a:pPr algn="l"/>
            <a:r>
              <a:rPr lang="en-US" altLang="zh-TW" b="0" i="0" dirty="0">
                <a:solidFill>
                  <a:schemeClr val="tx1"/>
                </a:solidFill>
                <a:effectLst/>
                <a:latin typeface="Söhne"/>
              </a:rPr>
              <a:t>Commit </a:t>
            </a:r>
            <a:r>
              <a:rPr lang="zh-TW" altLang="en-US" b="0" i="0" dirty="0">
                <a:solidFill>
                  <a:schemeClr val="tx1"/>
                </a:solidFill>
                <a:effectLst/>
                <a:latin typeface="Söhne"/>
              </a:rPr>
              <a:t>指令</a:t>
            </a:r>
            <a:r>
              <a:rPr lang="en-US" altLang="zh-TW" b="0" i="0" dirty="0">
                <a:solidFill>
                  <a:schemeClr val="tx1"/>
                </a:solidFill>
                <a:effectLst/>
                <a:latin typeface="Söhne"/>
              </a:rPr>
              <a:t>:</a:t>
            </a:r>
          </a:p>
          <a:p>
            <a:pPr marL="0" indent="0" algn="l">
              <a:buNone/>
            </a:pPr>
            <a:r>
              <a:rPr lang="en-US" altLang="zh-TW" dirty="0">
                <a:solidFill>
                  <a:schemeClr val="tx1"/>
                </a:solidFill>
                <a:latin typeface="Söhne"/>
              </a:rPr>
              <a:t>Git commit –m “your description”</a:t>
            </a:r>
            <a:endParaRPr lang="zh-TW" altLang="en-US" b="1" i="0" dirty="0">
              <a:solidFill>
                <a:schemeClr val="tx1"/>
              </a:solidFill>
              <a:effectLst/>
              <a:latin typeface="Söhne"/>
            </a:endParaRPr>
          </a:p>
        </p:txBody>
      </p:sp>
      <p:sp>
        <p:nvSpPr>
          <p:cNvPr id="4" name="頁尾版面配置區 3">
            <a:extLst>
              <a:ext uri="{FF2B5EF4-FFF2-40B4-BE49-F238E27FC236}">
                <a16:creationId xmlns:a16="http://schemas.microsoft.com/office/drawing/2014/main" id="{FCFE9BAF-468D-F3CA-72F2-66787A9C0607}"/>
              </a:ext>
            </a:extLst>
          </p:cNvPr>
          <p:cNvSpPr>
            <a:spLocks noGrp="1"/>
          </p:cNvSpPr>
          <p:nvPr>
            <p:ph type="ftr" sz="quarter" idx="11"/>
          </p:nvPr>
        </p:nvSpPr>
        <p:spPr/>
        <p:txBody>
          <a:bodyPr/>
          <a:lstStyle/>
          <a:p>
            <a:r>
              <a:rPr lang="zh-TW" altLang="en-US"/>
              <a:t>豐碩資訊有限公司</a:t>
            </a:r>
            <a:endParaRPr lang="en-US" dirty="0"/>
          </a:p>
        </p:txBody>
      </p:sp>
      <p:sp>
        <p:nvSpPr>
          <p:cNvPr id="7" name="標題 1">
            <a:extLst>
              <a:ext uri="{FF2B5EF4-FFF2-40B4-BE49-F238E27FC236}">
                <a16:creationId xmlns:a16="http://schemas.microsoft.com/office/drawing/2014/main" id="{D9B3E225-4C00-104E-C2D7-824378EA20BC}"/>
              </a:ext>
            </a:extLst>
          </p:cNvPr>
          <p:cNvSpPr txBox="1">
            <a:spLocks/>
          </p:cNvSpPr>
          <p:nvPr/>
        </p:nvSpPr>
        <p:spPr>
          <a:xfrm>
            <a:off x="677334" y="269523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TW" altLang="en-US" b="1" i="0" dirty="0">
                <a:effectLst/>
                <a:latin typeface="Söhne"/>
              </a:rPr>
              <a:t>查看提交記錄</a:t>
            </a:r>
          </a:p>
        </p:txBody>
      </p:sp>
      <p:sp>
        <p:nvSpPr>
          <p:cNvPr id="8" name="內容版面配置區 2">
            <a:extLst>
              <a:ext uri="{FF2B5EF4-FFF2-40B4-BE49-F238E27FC236}">
                <a16:creationId xmlns:a16="http://schemas.microsoft.com/office/drawing/2014/main" id="{7F2D2B58-4230-D9CF-C9AC-1C124E8D9C52}"/>
              </a:ext>
            </a:extLst>
          </p:cNvPr>
          <p:cNvSpPr txBox="1">
            <a:spLocks/>
          </p:cNvSpPr>
          <p:nvPr/>
        </p:nvSpPr>
        <p:spPr>
          <a:xfrm>
            <a:off x="677334" y="3525518"/>
            <a:ext cx="8596668" cy="16897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dirty="0">
                <a:solidFill>
                  <a:schemeClr val="tx1"/>
                </a:solidFill>
                <a:latin typeface="Söhne"/>
              </a:rPr>
              <a:t>這將顯示所有的提交記錄、作者、日期和提交描述等信息。</a:t>
            </a:r>
            <a:endParaRPr lang="en-US" altLang="zh-TW" dirty="0">
              <a:solidFill>
                <a:schemeClr val="tx1"/>
              </a:solidFill>
              <a:latin typeface="Söhne"/>
            </a:endParaRPr>
          </a:p>
          <a:p>
            <a:r>
              <a:rPr lang="en-US" altLang="zh-TW" dirty="0">
                <a:solidFill>
                  <a:schemeClr val="tx1"/>
                </a:solidFill>
                <a:latin typeface="Söhne"/>
              </a:rPr>
              <a:t>Log </a:t>
            </a:r>
            <a:r>
              <a:rPr lang="zh-TW" altLang="en-US" dirty="0">
                <a:solidFill>
                  <a:schemeClr val="tx1"/>
                </a:solidFill>
                <a:latin typeface="Söhne"/>
              </a:rPr>
              <a:t>指令：</a:t>
            </a:r>
            <a:endParaRPr lang="en-US" altLang="zh-TW" dirty="0">
              <a:solidFill>
                <a:schemeClr val="tx1"/>
              </a:solidFill>
              <a:latin typeface="Söhne"/>
            </a:endParaRPr>
          </a:p>
          <a:p>
            <a:pPr marL="0" indent="0">
              <a:buFont typeface="Wingdings 3" charset="2"/>
              <a:buNone/>
            </a:pPr>
            <a:r>
              <a:rPr lang="en-US" altLang="zh-TW" dirty="0">
                <a:solidFill>
                  <a:schemeClr val="tx1"/>
                </a:solidFill>
                <a:latin typeface="Söhne"/>
              </a:rPr>
              <a:t>git log </a:t>
            </a:r>
          </a:p>
        </p:txBody>
      </p:sp>
    </p:spTree>
    <p:extLst>
      <p:ext uri="{BB962C8B-B14F-4D97-AF65-F5344CB8AC3E}">
        <p14:creationId xmlns:p14="http://schemas.microsoft.com/office/powerpoint/2010/main" val="4260966059"/>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6226</TotalTime>
  <Words>2205</Words>
  <Application>Microsoft Office PowerPoint</Application>
  <PresentationFormat>寬螢幕</PresentationFormat>
  <Paragraphs>115</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Söhne</vt:lpstr>
      <vt:lpstr>Arial</vt:lpstr>
      <vt:lpstr>Calibri</vt:lpstr>
      <vt:lpstr>Trebuchet MS</vt:lpstr>
      <vt:lpstr>Wingdings 3</vt:lpstr>
      <vt:lpstr>多面向</vt:lpstr>
      <vt:lpstr>Git指令說明</vt:lpstr>
      <vt:lpstr>版本控制系統 Version Control System</vt:lpstr>
      <vt:lpstr>版本控制系統 Version Control System</vt:lpstr>
      <vt:lpstr>Git的基本概念</vt:lpstr>
      <vt:lpstr>Git的基本概念</vt:lpstr>
      <vt:lpstr>工作目錄、暫存區和儲存庫的作用和區別</vt:lpstr>
      <vt:lpstr>工作目錄、暫存區和儲存庫的作用和區別</vt:lpstr>
      <vt:lpstr>創建新的 Git 存儲庫</vt:lpstr>
      <vt:lpstr>提交更改</vt:lpstr>
      <vt:lpstr>分支管理</vt:lpstr>
      <vt:lpstr>遠程存儲庫</vt:lpstr>
      <vt:lpstr>Git Flow介紹</vt:lpstr>
      <vt:lpstr>Git Flow介紹</vt:lpstr>
      <vt:lpstr>Git Flow介紹</vt:lpstr>
      <vt:lpstr>內容結束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ChangYinShung</dc:creator>
  <cp:lastModifiedBy>ChangYinShung</cp:lastModifiedBy>
  <cp:revision>26</cp:revision>
  <cp:lastPrinted>2022-03-02T04:06:38Z</cp:lastPrinted>
  <dcterms:created xsi:type="dcterms:W3CDTF">2022-02-18T06:14:00Z</dcterms:created>
  <dcterms:modified xsi:type="dcterms:W3CDTF">2023-07-12T03:12:27Z</dcterms:modified>
</cp:coreProperties>
</file>