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93" r:id="rId3"/>
    <p:sldId id="286" r:id="rId4"/>
    <p:sldId id="298" r:id="rId5"/>
    <p:sldId id="288" r:id="rId6"/>
    <p:sldId id="299" r:id="rId7"/>
    <p:sldId id="301" r:id="rId8"/>
    <p:sldId id="300" r:id="rId9"/>
    <p:sldId id="302" r:id="rId10"/>
    <p:sldId id="285" r:id="rId11"/>
    <p:sldId id="287" r:id="rId12"/>
    <p:sldId id="292" r:id="rId13"/>
    <p:sldId id="291" r:id="rId14"/>
    <p:sldId id="303" r:id="rId15"/>
    <p:sldId id="304" r:id="rId16"/>
    <p:sldId id="280" r:id="rId17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3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B76F8-47C1-49D1-B01F-A82FAA0893FB}" type="datetimeFigureOut">
              <a:rPr lang="zh-TW" altLang="en-US" smtClean="0"/>
              <a:t>2023/8/10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5A008-DB4F-480E-BF00-5F89612374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75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272752"/>
            <a:ext cx="911939" cy="365125"/>
          </a:xfrm>
        </p:spPr>
        <p:txBody>
          <a:bodyPr/>
          <a:lstStyle/>
          <a:p>
            <a:fld id="{BC1CBBFD-8DC3-4CE0-87CE-316BA1CC2809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5786" y="6272752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27275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AAA7D23-3B47-40D1-812E-28B928D226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4" y="6315999"/>
            <a:ext cx="911939" cy="365125"/>
          </a:xfrm>
        </p:spPr>
        <p:txBody>
          <a:bodyPr/>
          <a:lstStyle/>
          <a:p>
            <a:fld id="{54ED5195-C2EA-47FB-857E-31D75CBF3396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5787" y="6315999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4" y="631599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75D7237-B22F-47CC-8E09-F07835343A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7BA7-902C-4E81-9927-63EAB9AA0421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CB5E-8F1E-4FF7-BC87-62A51B650E8D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5CC4-3C54-498B-AF80-F0A8D512ED4E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C284-9E93-4371-A81F-FD28446DACFA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A8AC-6228-46D8-BBBA-7A13DA4153F2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5E57-FFDA-4188-8286-5DE52C09AB29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271551"/>
            <a:ext cx="911939" cy="365125"/>
          </a:xfrm>
        </p:spPr>
        <p:txBody>
          <a:bodyPr/>
          <a:lstStyle/>
          <a:p>
            <a:fld id="{364FD4F3-2649-4F55-B807-C78E8563980D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5786" y="6271551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271551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4274F37-E04A-447B-96F3-D2569C6D6D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66093" y="6298748"/>
            <a:ext cx="911939" cy="365125"/>
          </a:xfrm>
        </p:spPr>
        <p:txBody>
          <a:bodyPr/>
          <a:lstStyle/>
          <a:p>
            <a:fld id="{41B0B63A-E146-4E54-B0ED-BC926616A08A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5786" y="6298748"/>
            <a:ext cx="592012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623" y="6298748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447A522-99AA-449E-BD6F-8950FFCD2B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271550"/>
            <a:ext cx="911939" cy="365125"/>
          </a:xfrm>
        </p:spPr>
        <p:txBody>
          <a:bodyPr/>
          <a:lstStyle/>
          <a:p>
            <a:fld id="{03D230E3-49CF-43FB-B49E-47D00C9F1F38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5786" y="6271550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271550"/>
            <a:ext cx="683339" cy="365125"/>
          </a:xfrm>
        </p:spPr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BA9605E-D1F2-4408-979C-EDC0932F81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05133" y="6317775"/>
            <a:ext cx="911939" cy="365125"/>
          </a:xfrm>
        </p:spPr>
        <p:txBody>
          <a:bodyPr/>
          <a:lstStyle/>
          <a:p>
            <a:fld id="{1338A466-280B-400E-9E84-91B4E3241D04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15786" y="6317775"/>
            <a:ext cx="5859159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90663" y="63177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288D1BF-1A19-433C-838D-17C945A559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05133" y="6317775"/>
            <a:ext cx="911939" cy="365125"/>
          </a:xfrm>
        </p:spPr>
        <p:txBody>
          <a:bodyPr/>
          <a:lstStyle/>
          <a:p>
            <a:fld id="{E69F7F11-2B15-4720-90C2-C2EA3343A46D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15786" y="6317775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3177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DC2CD07-012E-44D3-A42E-768C49F080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05082" y="6317775"/>
            <a:ext cx="911939" cy="365125"/>
          </a:xfrm>
        </p:spPr>
        <p:txBody>
          <a:bodyPr/>
          <a:lstStyle/>
          <a:p>
            <a:fld id="{163CEE38-5458-46B0-825F-E483F63764D1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15735" y="6317775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12" y="63177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AD483-8A3E-4B62-AE70-10E08EF5CF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317775"/>
            <a:ext cx="911939" cy="365125"/>
          </a:xfrm>
        </p:spPr>
        <p:txBody>
          <a:bodyPr/>
          <a:lstStyle/>
          <a:p>
            <a:fld id="{88F3D0F9-0F44-4879-8D3C-7B698DF38F12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5786" y="6317775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3177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4085D46-F0F6-4E52-BE3E-90401F6D81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317775"/>
            <a:ext cx="911939" cy="365125"/>
          </a:xfrm>
        </p:spPr>
        <p:txBody>
          <a:bodyPr/>
          <a:lstStyle/>
          <a:p>
            <a:fld id="{165CC09A-6FF3-48F8-B684-8A6224DCACE8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5786" y="6317775"/>
            <a:ext cx="585916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3177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B8F2769-E4BD-40E1-8186-F59FF5EFB3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267118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5DFC5-09FD-4447-8F81-7861935325F7}" type="datetime1">
              <a:rPr lang="en-US" altLang="zh-TW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5786" y="6267118"/>
            <a:ext cx="5859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dirty="0"/>
              <a:t>豐碩資訊有限公司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267118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25585ECD-EC69-482C-A8BC-21DD5C5A3A00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74160" y="6241274"/>
            <a:ext cx="441626" cy="4416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035E8-171D-443D-894C-283B9C39B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2"/>
                </a:solidFill>
              </a:rPr>
              <a:t>Git</a:t>
            </a:r>
            <a:r>
              <a:rPr lang="zh-TW" altLang="en-US" b="1" dirty="0">
                <a:solidFill>
                  <a:schemeClr val="accent2"/>
                </a:solidFill>
              </a:rPr>
              <a:t>指令說明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5D1331-D944-4ED1-B9D7-C3E6FDC42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79433"/>
            <a:ext cx="7766936" cy="1096899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豐碩資訊有限公司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111</a:t>
            </a:r>
            <a:r>
              <a:rPr lang="zh-TW" altLang="en-US" dirty="0">
                <a:solidFill>
                  <a:schemeClr val="tx1"/>
                </a:solidFill>
              </a:rPr>
              <a:t>年</a:t>
            </a:r>
            <a:r>
              <a:rPr lang="en-US" altLang="zh-TW" dirty="0">
                <a:solidFill>
                  <a:schemeClr val="tx1"/>
                </a:solidFill>
              </a:rPr>
              <a:t>03</a:t>
            </a:r>
            <a:r>
              <a:rPr lang="zh-TW" altLang="en-US" dirty="0">
                <a:solidFill>
                  <a:schemeClr val="tx1"/>
                </a:solidFill>
              </a:rPr>
              <a:t>月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8401D1-58B0-4F2C-9A4F-6258C17E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78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92665-0D17-58B2-368D-F5CCAA88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>
                <a:latin typeface="Söhne"/>
              </a:rPr>
              <a:t>程式碼回退和撤銷修改</a:t>
            </a:r>
            <a:endParaRPr lang="zh-TW" altLang="en-US" b="1" i="0" dirty="0">
              <a:effectLst/>
              <a:latin typeface="Söhne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AFEEAF-3935-F7FC-F810-B1B8F1D12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836026"/>
          </a:xfrm>
        </p:spPr>
        <p:txBody>
          <a:bodyPr>
            <a:normAutofit/>
          </a:bodyPr>
          <a:lstStyle/>
          <a:p>
            <a:pPr algn="l"/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回退提交（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Reverting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）：可以使用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git revert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命令回退一個或多個提交。回退提交創建一個新的提交，將之前的更改撤銷，並保留這些更改的歷史記錄。這樣可以保持存儲庫的完整性，並提供可追蹤的撤銷操作。</a:t>
            </a:r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r>
              <a:rPr lang="zh-TW" altLang="en-US" i="0" dirty="0">
                <a:solidFill>
                  <a:schemeClr val="tx1"/>
                </a:solidFill>
                <a:effectLst/>
                <a:latin typeface="Söhne"/>
              </a:rPr>
              <a:t>重置提交（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Söhne"/>
              </a:rPr>
              <a:t>Resetting</a:t>
            </a:r>
            <a:r>
              <a:rPr lang="zh-TW" altLang="en-US" i="0" dirty="0">
                <a:solidFill>
                  <a:schemeClr val="tx1"/>
                </a:solidFill>
                <a:effectLst/>
                <a:latin typeface="Söhne"/>
              </a:rPr>
              <a:t>）：使用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Söhne"/>
              </a:rPr>
              <a:t>git reset</a:t>
            </a:r>
            <a:r>
              <a:rPr lang="zh-TW" altLang="en-US" i="0" dirty="0">
                <a:solidFill>
                  <a:schemeClr val="tx1"/>
                </a:solidFill>
                <a:effectLst/>
                <a:latin typeface="Söhne"/>
              </a:rPr>
              <a:t>命令可以重置存儲庫的狀態，將當前分支的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Söhne"/>
              </a:rPr>
              <a:t>HEAD</a:t>
            </a:r>
            <a:r>
              <a:rPr lang="zh-TW" altLang="en-US" i="0" dirty="0">
                <a:solidFill>
                  <a:schemeClr val="tx1"/>
                </a:solidFill>
                <a:effectLst/>
                <a:latin typeface="Söhne"/>
              </a:rPr>
              <a:t>指針指向不同的提交。可以使用不同的重置模式（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Söhne"/>
              </a:rPr>
              <a:t>--soft</a:t>
            </a:r>
            <a:r>
              <a:rPr lang="zh-TW" altLang="en-US" i="0" dirty="0">
                <a:solidFill>
                  <a:schemeClr val="tx1"/>
                </a:solidFill>
                <a:effectLst/>
                <a:latin typeface="Söhne"/>
              </a:rPr>
              <a:t>、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Söhne"/>
              </a:rPr>
              <a:t>--mixed</a:t>
            </a:r>
            <a:r>
              <a:rPr lang="zh-TW" altLang="en-US" i="0" dirty="0">
                <a:solidFill>
                  <a:schemeClr val="tx1"/>
                </a:solidFill>
                <a:effectLst/>
                <a:latin typeface="Söhne"/>
              </a:rPr>
              <a:t>、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Söhne"/>
              </a:rPr>
              <a:t>--hard</a:t>
            </a:r>
            <a:r>
              <a:rPr lang="zh-TW" altLang="en-US" i="0" dirty="0">
                <a:solidFill>
                  <a:schemeClr val="tx1"/>
                </a:solidFill>
                <a:effectLst/>
                <a:latin typeface="Söhne"/>
              </a:rPr>
              <a:t>）來控制重置的行為，從而恢復到特定的提交或撤銷一些更改。</a:t>
            </a:r>
            <a:endParaRPr lang="en-US" altLang="zh-TW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endParaRPr lang="en-US" altLang="zh-TW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r>
              <a:rPr lang="zh-TW" altLang="en-US" i="0" dirty="0">
                <a:solidFill>
                  <a:schemeClr val="tx1"/>
                </a:solidFill>
                <a:effectLst/>
                <a:latin typeface="Söhne"/>
              </a:rPr>
              <a:t>撤銷未提交的修改（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Söhne"/>
              </a:rPr>
              <a:t>Discarding Uncommitted Changes</a:t>
            </a:r>
            <a:r>
              <a:rPr lang="zh-TW" altLang="en-US" i="0" dirty="0">
                <a:solidFill>
                  <a:schemeClr val="tx1"/>
                </a:solidFill>
                <a:effectLst/>
                <a:latin typeface="Söhne"/>
              </a:rPr>
              <a:t>）：如果你對文件進行了修改，但還沒有提交，可以使用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Söhne"/>
              </a:rPr>
              <a:t>git checkout</a:t>
            </a:r>
            <a:r>
              <a:rPr lang="zh-TW" altLang="en-US" i="0" dirty="0">
                <a:solidFill>
                  <a:schemeClr val="tx1"/>
                </a:solidFill>
                <a:effectLst/>
                <a:latin typeface="Söhne"/>
              </a:rPr>
              <a:t>命令或</a:t>
            </a:r>
            <a:r>
              <a:rPr lang="en-US" altLang="zh-TW" i="0" dirty="0">
                <a:solidFill>
                  <a:schemeClr val="tx1"/>
                </a:solidFill>
                <a:effectLst/>
                <a:latin typeface="Söhne"/>
              </a:rPr>
              <a:t>git restore</a:t>
            </a:r>
            <a:r>
              <a:rPr lang="zh-TW" altLang="en-US" i="0" dirty="0">
                <a:solidFill>
                  <a:schemeClr val="tx1"/>
                </a:solidFill>
                <a:effectLst/>
                <a:latin typeface="Söhne"/>
              </a:rPr>
              <a:t>命令來撤銷這些修改，恢復文件到最近一次提交的狀態。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CFE9BAF-468D-F3CA-72F2-66787A9C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2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0E87D-C5A2-CE0B-615E-34A4A399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衝突處理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7E2CA-123C-3BE3-E314-B9874E4DA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001551"/>
          </a:xfrm>
        </p:spPr>
        <p:txBody>
          <a:bodyPr>
            <a:normAutofit/>
          </a:bodyPr>
          <a:lstStyle/>
          <a:p>
            <a:r>
              <a:rPr lang="zh-TW" altLang="en-US" dirty="0"/>
              <a:t>當發生衝突時，</a:t>
            </a:r>
            <a:r>
              <a:rPr lang="en-US" altLang="zh-TW" dirty="0"/>
              <a:t>Git </a:t>
            </a:r>
            <a:r>
              <a:rPr lang="zh-TW" altLang="en-US" dirty="0"/>
              <a:t>會提示您進行衝突解決。以下是一個基本的衝突解決流程</a:t>
            </a:r>
            <a:r>
              <a:rPr lang="en-US" altLang="zh-TW" dirty="0">
                <a:sym typeface="Wingdings" panose="05000000000000000000" pitchFamily="2" charset="2"/>
              </a:rPr>
              <a:t>: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註</a:t>
            </a:r>
            <a:r>
              <a:rPr lang="en-US" altLang="zh-TW" dirty="0">
                <a:sym typeface="Wingdings" panose="05000000000000000000" pitchFamily="2" charset="2"/>
              </a:rPr>
              <a:t>:</a:t>
            </a:r>
            <a:r>
              <a:rPr lang="zh-TW" altLang="en-US" dirty="0">
                <a:sym typeface="Wingdings" panose="05000000000000000000" pitchFamily="2" charset="2"/>
              </a:rPr>
              <a:t>建議透過 </a:t>
            </a:r>
            <a:r>
              <a:rPr lang="en-US" altLang="zh-TW" dirty="0">
                <a:sym typeface="Wingdings" panose="05000000000000000000" pitchFamily="2" charset="2"/>
              </a:rPr>
              <a:t>GUI</a:t>
            </a:r>
            <a:r>
              <a:rPr lang="zh-TW" altLang="en-US" dirty="0">
                <a:sym typeface="Wingdings" panose="05000000000000000000" pitchFamily="2" charset="2"/>
              </a:rPr>
              <a:t>工具處理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如 </a:t>
            </a:r>
            <a:r>
              <a:rPr lang="en-US" altLang="zh-TW" dirty="0">
                <a:sym typeface="Wingdings" panose="05000000000000000000" pitchFamily="2" charset="2"/>
              </a:rPr>
              <a:t>Visual studio </a:t>
            </a:r>
            <a:r>
              <a:rPr lang="en-US" altLang="zh-TW" dirty="0" err="1">
                <a:sym typeface="Wingdings" panose="05000000000000000000" pitchFamily="2" charset="2"/>
              </a:rPr>
              <a:t>code,visual</a:t>
            </a:r>
            <a:r>
              <a:rPr lang="en-US" altLang="zh-TW" dirty="0">
                <a:sym typeface="Wingdings" panose="05000000000000000000" pitchFamily="2" charset="2"/>
              </a:rPr>
              <a:t> studio..</a:t>
            </a:r>
            <a:r>
              <a:rPr lang="zh-TW" altLang="en-US" dirty="0">
                <a:sym typeface="Wingdings" panose="05000000000000000000" pitchFamily="2" charset="2"/>
              </a:rPr>
              <a:t>等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查看狀態</a:t>
            </a:r>
            <a:r>
              <a:rPr lang="en-US" altLang="zh-TW" dirty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Git status</a:t>
            </a:r>
          </a:p>
          <a:p>
            <a:pPr marL="0" indent="0">
              <a:buNone/>
            </a:pP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衝突的文件將被標記為「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Unmerged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」狀態。檔案類似如下</a:t>
            </a:r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&lt;&lt;&lt;&lt;&lt;&lt;&lt; HEAD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Your code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&gt;&gt;&gt;&gt;&gt;&gt;&gt; branch-name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標記衝突解決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dirty="0">
                <a:sym typeface="Wingdings" panose="05000000000000000000" pitchFamily="2" charset="2"/>
              </a:rPr>
              <a:t>文件修改後，</a:t>
            </a:r>
            <a:r>
              <a:rPr lang="en-US" altLang="zh-TW" dirty="0">
                <a:sym typeface="Wingdings" panose="05000000000000000000" pitchFamily="2" charset="2"/>
              </a:rPr>
              <a:t>Git add </a:t>
            </a:r>
            <a:r>
              <a:rPr lang="zh-TW" altLang="en-US" dirty="0">
                <a:sym typeface="Wingdings" panose="05000000000000000000" pitchFamily="2" charset="2"/>
              </a:rPr>
              <a:t>指令 標示解決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提交程式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Git commit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BE253DB-1928-08F4-A9BC-077A7F3C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1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0E87D-C5A2-CE0B-615E-34A4A399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完全移除檔案及記錄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7E2CA-123C-3BE3-E314-B9874E4DA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001551"/>
          </a:xfrm>
        </p:spPr>
        <p:txBody>
          <a:bodyPr>
            <a:norm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Git </a:t>
            </a:r>
            <a:r>
              <a:rPr lang="zh-TW" altLang="en-US" dirty="0"/>
              <a:t>存儲庫中移除文件並刪除相應的紀錄，可以遵循以下步驟</a:t>
            </a:r>
            <a:endParaRPr lang="en-US" altLang="zh-TW" dirty="0"/>
          </a:p>
          <a:p>
            <a:r>
              <a:rPr lang="zh-TW" altLang="en-US" dirty="0"/>
              <a:t>刪除檔案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git rm -r &lt;</a:t>
            </a:r>
            <a:r>
              <a:rPr lang="zh-TW" altLang="en-US" dirty="0"/>
              <a:t>目錄名</a:t>
            </a:r>
            <a:r>
              <a:rPr lang="en-US" altLang="zh-TW" dirty="0"/>
              <a:t>&gt;</a:t>
            </a:r>
          </a:p>
          <a:p>
            <a:r>
              <a:rPr lang="zh-TW" altLang="en-US" dirty="0"/>
              <a:t>提交更改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git submodule update</a:t>
            </a:r>
          </a:p>
          <a:p>
            <a:r>
              <a:rPr lang="zh-TW" altLang="en-US" dirty="0"/>
              <a:t>移除已刪除文件的紀錄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git filter-branch --force --index-filter 'git rm --cached --ignore-</a:t>
            </a:r>
            <a:r>
              <a:rPr lang="en-US" altLang="zh-TW" dirty="0" err="1"/>
              <a:t>unmatch</a:t>
            </a:r>
            <a:r>
              <a:rPr lang="en-US" altLang="zh-TW" dirty="0"/>
              <a:t> &lt;</a:t>
            </a:r>
            <a:r>
              <a:rPr lang="zh-TW" altLang="en-US" dirty="0"/>
              <a:t>文件名</a:t>
            </a:r>
            <a:r>
              <a:rPr lang="en-US" altLang="zh-TW" dirty="0"/>
              <a:t>&gt;' --prune-empty --tag-name-filter cat -- --all</a:t>
            </a:r>
          </a:p>
          <a:p>
            <a:pPr marL="0" indent="0">
              <a:buNone/>
            </a:pPr>
            <a:r>
              <a:rPr lang="zh-TW" altLang="en-US" dirty="0"/>
              <a:t>註</a:t>
            </a:r>
            <a:r>
              <a:rPr lang="en-US" altLang="zh-TW" dirty="0"/>
              <a:t>:</a:t>
            </a:r>
            <a:r>
              <a:rPr lang="zh-TW" altLang="en-US" dirty="0"/>
              <a:t>會永久刪除文件並更改存儲庫的歷史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BE253DB-1928-08F4-A9BC-077A7F3C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2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0E87D-C5A2-CE0B-615E-34A4A399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Submodule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7E2CA-123C-3BE3-E314-B9874E4DA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001551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用於在一個 </a:t>
            </a:r>
            <a:r>
              <a:rPr lang="en-US" altLang="zh-TW" dirty="0"/>
              <a:t>Git </a:t>
            </a:r>
            <a:r>
              <a:rPr lang="zh-TW" altLang="en-US" dirty="0"/>
              <a:t>存儲庫中引入另一個 </a:t>
            </a:r>
            <a:r>
              <a:rPr lang="en-US" altLang="zh-TW" dirty="0"/>
              <a:t>Git </a:t>
            </a:r>
            <a:r>
              <a:rPr lang="zh-TW" altLang="en-US" dirty="0"/>
              <a:t>存儲庫。這允許您將外部項目作為子模塊包含在您的項目中，同時保持子模塊的獨立性。</a:t>
            </a:r>
            <a:endParaRPr lang="en-US" altLang="zh-TW" dirty="0"/>
          </a:p>
          <a:p>
            <a:r>
              <a:rPr lang="zh-TW" altLang="en-US" dirty="0"/>
              <a:t>添加子模組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git submodule add &lt;</a:t>
            </a:r>
            <a:r>
              <a:rPr lang="zh-TW" altLang="en-US" dirty="0"/>
              <a:t>存儲庫</a:t>
            </a:r>
            <a:r>
              <a:rPr lang="en-US" altLang="zh-TW" dirty="0"/>
              <a:t>URL&gt; &lt;</a:t>
            </a:r>
            <a:r>
              <a:rPr lang="zh-TW" altLang="en-US" dirty="0"/>
              <a:t>子模塊目錄</a:t>
            </a:r>
            <a:r>
              <a:rPr lang="en-US" altLang="zh-TW" dirty="0"/>
              <a:t>&gt;</a:t>
            </a:r>
          </a:p>
          <a:p>
            <a:r>
              <a:rPr lang="zh-TW" altLang="en-US" dirty="0"/>
              <a:t>初始化子模塊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git submodule </a:t>
            </a:r>
            <a:r>
              <a:rPr lang="en-US" altLang="zh-TW" dirty="0" err="1"/>
              <a:t>init</a:t>
            </a:r>
            <a:endParaRPr lang="en-US" altLang="zh-TW" dirty="0"/>
          </a:p>
          <a:p>
            <a:r>
              <a:rPr lang="zh-TW" altLang="en-US" dirty="0"/>
              <a:t>更新子模塊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git submodule update</a:t>
            </a:r>
          </a:p>
          <a:p>
            <a:r>
              <a:rPr lang="zh-TW" altLang="en-US" dirty="0"/>
              <a:t>刪除子模塊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git submodule </a:t>
            </a:r>
            <a:r>
              <a:rPr lang="en-US" altLang="zh-TW" dirty="0" err="1"/>
              <a:t>deinit</a:t>
            </a:r>
            <a:r>
              <a:rPr lang="en-US" altLang="zh-TW" dirty="0"/>
              <a:t> &lt;</a:t>
            </a:r>
            <a:r>
              <a:rPr lang="zh-TW" altLang="en-US" dirty="0"/>
              <a:t>子模塊目錄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/>
              <a:t>git rm &lt;</a:t>
            </a:r>
            <a:r>
              <a:rPr lang="zh-TW" altLang="en-US" dirty="0"/>
              <a:t>子模塊目錄</a:t>
            </a:r>
            <a:r>
              <a:rPr lang="en-US" altLang="zh-TW" dirty="0"/>
              <a:t>&gt;</a:t>
            </a:r>
          </a:p>
          <a:p>
            <a:r>
              <a:rPr lang="zh-TW" altLang="en-US" dirty="0"/>
              <a:t>克隆包含子模塊的存儲庫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git clone --recurse-submodules &lt;</a:t>
            </a:r>
            <a:r>
              <a:rPr lang="zh-TW" altLang="en-US" dirty="0"/>
              <a:t>存儲庫</a:t>
            </a:r>
            <a:r>
              <a:rPr lang="en-US" altLang="zh-TW" dirty="0"/>
              <a:t>URL&gt;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BE253DB-1928-08F4-A9BC-077A7F3C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25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6752A9-5E09-E97C-9DF4-CE552395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最佳實踐和常見問題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C6DA7-5D76-C559-B92A-929A25F88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537"/>
            <a:ext cx="8596668" cy="4893014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最佳實踐和常見問題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使用適當的分支策略：根據項目需求選擇適合的分支策略，如</a:t>
            </a:r>
            <a:r>
              <a:rPr lang="en-US" altLang="zh-TW" dirty="0"/>
              <a:t>Git Flow</a:t>
            </a:r>
            <a:r>
              <a:rPr lang="zh-TW" altLang="en-US" dirty="0"/>
              <a:t>、</a:t>
            </a:r>
            <a:r>
              <a:rPr lang="en-US" altLang="zh-TW" dirty="0"/>
              <a:t>GitHub Flow</a:t>
            </a:r>
            <a:r>
              <a:rPr lang="zh-TW" altLang="en-US" dirty="0"/>
              <a:t>等，以支持有效的分支管理和協作開發。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頻繁的提交和合併：頻繁提交和合併可以減少代碼衝突，提高協作效率，並保持存儲庫的可追蹤性和穩定性。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使用描述性的提交信息：撰寫描述性的提交信息可以幫助團隊成員理解更改的目的和內容，方便代碼審查和版本追蹤。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定期進行代碼審查：進行定期的代碼審查有助於發現潛在的問題、改進代碼質量，並確保一致的程式碼風格和規範。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適時地回退和撤銷更改：適時回退和撤銷不需要的更改可以減少不必要的混亂，並維護存儲庫的整潔和可靠性。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儲存和分享重要的配置文件：使用</a:t>
            </a:r>
            <a:r>
              <a:rPr lang="en-US" altLang="zh-TW" dirty="0"/>
              <a:t>Git</a:t>
            </a:r>
            <a:r>
              <a:rPr lang="zh-TW" altLang="en-US" dirty="0"/>
              <a:t>來儲存和分享項目的重要配置文件，如編譯腳本、設定文件等，以確保配置的版本控制和共享。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E751394-71FC-A950-61B8-AE3346F9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1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6752A9-5E09-E97C-9DF4-CE552395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最佳實踐和常見問題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C6DA7-5D76-C559-B92A-929A25F88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537"/>
            <a:ext cx="8596668" cy="4893014"/>
          </a:xfrm>
        </p:spPr>
        <p:txBody>
          <a:bodyPr>
            <a:normAutofit/>
          </a:bodyPr>
          <a:lstStyle/>
          <a:p>
            <a:r>
              <a:rPr lang="zh-TW" altLang="en-US" dirty="0"/>
              <a:t>解決衝突：當多個分支上的更改衝突時，需要解決衝突並進行手動合併。可以使用</a:t>
            </a:r>
            <a:r>
              <a:rPr lang="en-US" altLang="zh-TW" dirty="0"/>
              <a:t>git diff</a:t>
            </a:r>
            <a:r>
              <a:rPr lang="zh-TW" altLang="en-US" dirty="0"/>
              <a:t>和</a:t>
            </a:r>
            <a:r>
              <a:rPr lang="en-US" altLang="zh-TW" dirty="0"/>
              <a:t>git merge</a:t>
            </a:r>
            <a:r>
              <a:rPr lang="zh-TW" altLang="en-US" dirty="0"/>
              <a:t>等命令來解決衝突，並確保最終的合併結果是正確的。</a:t>
            </a:r>
            <a:br>
              <a:rPr lang="en-US" altLang="zh-TW" dirty="0"/>
            </a:br>
            <a:endParaRPr lang="zh-TW" altLang="en-US" dirty="0"/>
          </a:p>
          <a:p>
            <a:r>
              <a:rPr lang="zh-TW" altLang="en-US" dirty="0"/>
              <a:t>恢復誤刪的文件：如果不小心刪除了重要文件，可以使用</a:t>
            </a:r>
            <a:r>
              <a:rPr lang="en-US" altLang="zh-TW" dirty="0"/>
              <a:t>git reset</a:t>
            </a:r>
            <a:r>
              <a:rPr lang="zh-TW" altLang="en-US" dirty="0"/>
              <a:t>命令來恢復被刪除的文件，前提是它們已經過提交並且在儲存庫中有記錄。</a:t>
            </a:r>
            <a:br>
              <a:rPr lang="en-US" altLang="zh-TW" dirty="0"/>
            </a:br>
            <a:endParaRPr lang="zh-TW" altLang="en-US" dirty="0"/>
          </a:p>
          <a:p>
            <a:r>
              <a:rPr lang="zh-TW" altLang="en-US" dirty="0"/>
              <a:t>管理大型文件和存儲庫：</a:t>
            </a:r>
            <a:r>
              <a:rPr lang="en-US" altLang="zh-TW" dirty="0"/>
              <a:t>Git</a:t>
            </a:r>
            <a:r>
              <a:rPr lang="zh-TW" altLang="en-US" dirty="0"/>
              <a:t>對於大型文件和存儲庫的管理可能會遇到性能問題。在處理大型文件時，可以使用</a:t>
            </a:r>
            <a:r>
              <a:rPr lang="en-US" altLang="zh-TW" dirty="0"/>
              <a:t>Git LFS</a:t>
            </a:r>
            <a:r>
              <a:rPr lang="zh-TW" altLang="en-US" dirty="0"/>
              <a:t>（</a:t>
            </a:r>
            <a:r>
              <a:rPr lang="en-US" altLang="zh-TW" dirty="0"/>
              <a:t>Large File Storage</a:t>
            </a:r>
            <a:r>
              <a:rPr lang="zh-TW" altLang="en-US" dirty="0"/>
              <a:t>）等工具來管理和跟踪這些文件。在處理大型存儲庫時，可以考慮使用</a:t>
            </a:r>
            <a:r>
              <a:rPr lang="en-US" altLang="zh-TW" dirty="0"/>
              <a:t>Git</a:t>
            </a:r>
            <a:r>
              <a:rPr lang="zh-TW" altLang="en-US" dirty="0"/>
              <a:t>的分片（</a:t>
            </a:r>
            <a:r>
              <a:rPr lang="en-US" altLang="zh-TW" dirty="0"/>
              <a:t>shallow clone</a:t>
            </a:r>
            <a:r>
              <a:rPr lang="zh-TW" altLang="en-US" dirty="0"/>
              <a:t>）和子模塊（</a:t>
            </a:r>
            <a:r>
              <a:rPr lang="en-US" altLang="zh-TW" dirty="0"/>
              <a:t>submodule</a:t>
            </a:r>
            <a:r>
              <a:rPr lang="zh-TW" altLang="en-US" dirty="0"/>
              <a:t>）等技術來提高性能和管理效率。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E751394-71FC-A950-61B8-AE3346F9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3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53FF961-B2DB-4F60-A77C-6B2FAF51C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2"/>
                </a:solidFill>
              </a:rPr>
              <a:t>內容結束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012ECE18-0507-4241-B900-3F05A28B8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881E05EF-FAF6-4FCA-8BFA-05E2E0CB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6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05105-5C65-4959-B130-83B570D7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團隊協作和遠端儲存庫管理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5F4EF7-DF8B-48D6-9E16-8C49DE7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427"/>
            <a:ext cx="8596668" cy="4735936"/>
          </a:xfrm>
        </p:spPr>
        <p:txBody>
          <a:bodyPr>
            <a:normAutofit/>
          </a:bodyPr>
          <a:lstStyle/>
          <a:p>
            <a:r>
              <a:rPr lang="zh-TW" altLang="en-US" dirty="0"/>
              <a:t>遠端儲存庫（</a:t>
            </a:r>
            <a:r>
              <a:rPr lang="en-US" altLang="zh-TW" dirty="0"/>
              <a:t>Remote Repository</a:t>
            </a:r>
            <a:r>
              <a:rPr lang="zh-TW" altLang="en-US" dirty="0"/>
              <a:t>）：遠端儲存庫是位於遠程伺服器上的</a:t>
            </a:r>
            <a:r>
              <a:rPr lang="en-US" altLang="zh-TW" dirty="0"/>
              <a:t>Git</a:t>
            </a:r>
            <a:r>
              <a:rPr lang="zh-TW" altLang="en-US" dirty="0"/>
              <a:t>存儲庫，用於與團隊共享和協作開發。常見的遠端儲存庫服務包括</a:t>
            </a:r>
            <a:r>
              <a:rPr lang="en-US" altLang="zh-TW" dirty="0"/>
              <a:t>GitHub</a:t>
            </a:r>
            <a:r>
              <a:rPr lang="zh-TW" altLang="en-US" dirty="0"/>
              <a:t>、</a:t>
            </a:r>
            <a:r>
              <a:rPr lang="en-US" altLang="zh-TW" dirty="0"/>
              <a:t>GitLab</a:t>
            </a:r>
            <a:r>
              <a:rPr lang="zh-TW" altLang="en-US" dirty="0"/>
              <a:t>和</a:t>
            </a:r>
            <a:r>
              <a:rPr lang="en-US" altLang="zh-TW" dirty="0"/>
              <a:t>Bitbucket</a:t>
            </a:r>
            <a:r>
              <a:rPr lang="zh-TW" altLang="en-US" dirty="0"/>
              <a:t>等。開發人員可以將本地儲存庫的更改推送到遠端儲存庫，或從遠端儲存庫拉取最新的更改。</a:t>
            </a:r>
            <a:endParaRPr lang="en-US" altLang="zh-TW" dirty="0"/>
          </a:p>
          <a:p>
            <a:r>
              <a:rPr lang="zh-TW" altLang="en-US" dirty="0"/>
              <a:t>團隊協作：使用遠端儲存庫，團隊成員可以共享和協作開發代碼。他們可以通過推送和拉取操作來同步彼此的工作，並利用</a:t>
            </a:r>
            <a:r>
              <a:rPr lang="en-US" altLang="zh-TW" dirty="0"/>
              <a:t>Git</a:t>
            </a:r>
            <a:r>
              <a:rPr lang="zh-TW" altLang="en-US" dirty="0"/>
              <a:t>的分支和合併功能進行代碼審查、衝突解決和協同開發。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90DDF-2A44-407A-8090-5690687A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7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92665-0D17-58B2-368D-F5CCAA88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i="0" dirty="0">
                <a:effectLst/>
                <a:latin typeface="Söhne"/>
              </a:rPr>
              <a:t>遠程存儲庫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AFEEAF-3935-F7FC-F810-B1B8F1D12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920246"/>
          </a:xfrm>
        </p:spPr>
        <p:txBody>
          <a:bodyPr>
            <a:normAutofit/>
          </a:bodyPr>
          <a:lstStyle/>
          <a:p>
            <a:pPr algn="l"/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將本地存儲庫與遠程存儲庫進行同步，實現代碼共享和協作開發。</a:t>
            </a:r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添加遠程連線</a:t>
            </a:r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Söhne"/>
              </a:rPr>
              <a:t>git remote add &lt;</a:t>
            </a:r>
            <a:r>
              <a:rPr lang="en-US" altLang="zh-TW" dirty="0" err="1">
                <a:solidFill>
                  <a:schemeClr val="tx1"/>
                </a:solidFill>
                <a:latin typeface="Söhne"/>
              </a:rPr>
              <a:t>yourname</a:t>
            </a:r>
            <a:r>
              <a:rPr lang="en-US" altLang="zh-TW" dirty="0">
                <a:solidFill>
                  <a:schemeClr val="tx1"/>
                </a:solidFill>
                <a:latin typeface="Söhne"/>
              </a:rPr>
              <a:t>&gt; &lt;</a:t>
            </a:r>
            <a:r>
              <a:rPr lang="en-US" altLang="zh-TW" dirty="0" err="1">
                <a:solidFill>
                  <a:schemeClr val="tx1"/>
                </a:solidFill>
                <a:latin typeface="Söhne"/>
              </a:rPr>
              <a:t>github</a:t>
            </a:r>
            <a:r>
              <a:rPr lang="en-US" altLang="zh-TW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Söhne"/>
              </a:rPr>
              <a:t>url</a:t>
            </a:r>
            <a:r>
              <a:rPr lang="en-US" altLang="zh-TW" dirty="0">
                <a:solidFill>
                  <a:schemeClr val="tx1"/>
                </a:solidFill>
                <a:latin typeface="Söhne"/>
              </a:rPr>
              <a:t>&gt;</a:t>
            </a:r>
            <a:endParaRPr lang="zh-TW" altLang="en-US" b="1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zh-TW" altLang="en-US" dirty="0">
                <a:solidFill>
                  <a:schemeClr val="tx1"/>
                </a:solidFill>
                <a:latin typeface="Söhne"/>
              </a:rPr>
              <a:t>註</a:t>
            </a:r>
            <a:r>
              <a:rPr lang="en-US" altLang="zh-TW" dirty="0">
                <a:solidFill>
                  <a:schemeClr val="tx1"/>
                </a:solidFill>
                <a:latin typeface="Söhne"/>
              </a:rPr>
              <a:t>: git </a:t>
            </a:r>
            <a:r>
              <a:rPr lang="zh-TW" altLang="en-US" dirty="0">
                <a:solidFill>
                  <a:schemeClr val="tx1"/>
                </a:solidFill>
                <a:latin typeface="Söhne"/>
              </a:rPr>
              <a:t>預設名稱為 </a:t>
            </a:r>
            <a:r>
              <a:rPr lang="en-US" altLang="zh-TW" dirty="0">
                <a:solidFill>
                  <a:schemeClr val="tx1"/>
                </a:solidFill>
                <a:latin typeface="Söhne"/>
              </a:rPr>
              <a:t>origin</a:t>
            </a:r>
            <a:r>
              <a:rPr lang="zh-TW" altLang="en-US" dirty="0">
                <a:solidFill>
                  <a:schemeClr val="tx1"/>
                </a:solidFill>
                <a:latin typeface="Söhne"/>
              </a:rPr>
              <a:t>，之後 </a:t>
            </a:r>
            <a:r>
              <a:rPr lang="en-US" altLang="zh-TW" dirty="0" err="1">
                <a:solidFill>
                  <a:schemeClr val="tx1"/>
                </a:solidFill>
                <a:latin typeface="Söhne"/>
              </a:rPr>
              <a:t>push,pull</a:t>
            </a:r>
            <a:r>
              <a:rPr lang="en-US" altLang="zh-TW" dirty="0">
                <a:solidFill>
                  <a:schemeClr val="tx1"/>
                </a:solidFill>
                <a:latin typeface="Söhne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Söhne"/>
              </a:rPr>
              <a:t>都會找</a:t>
            </a:r>
            <a:r>
              <a:rPr lang="en-US" altLang="zh-TW" dirty="0">
                <a:solidFill>
                  <a:schemeClr val="tx1"/>
                </a:solidFill>
                <a:latin typeface="Söhne"/>
              </a:rPr>
              <a:t>origin </a:t>
            </a:r>
            <a:r>
              <a:rPr lang="zh-TW" altLang="en-US" dirty="0">
                <a:solidFill>
                  <a:schemeClr val="tx1"/>
                </a:solidFill>
                <a:latin typeface="Söhne"/>
              </a:rPr>
              <a:t>更新</a:t>
            </a:r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Söhne"/>
              </a:rPr>
              <a:t>更新至遠程端</a:t>
            </a:r>
            <a:r>
              <a:rPr lang="en-US" altLang="zh-TW" dirty="0">
                <a:solidFill>
                  <a:schemeClr val="tx1"/>
                </a:solidFill>
                <a:latin typeface="Söhne"/>
              </a:rPr>
              <a:t>Git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Söhne"/>
              </a:rPr>
              <a:t>Git push &lt;</a:t>
            </a:r>
            <a:r>
              <a:rPr lang="en-US" altLang="zh-TW" dirty="0" err="1">
                <a:solidFill>
                  <a:schemeClr val="tx1"/>
                </a:solidFill>
                <a:latin typeface="Söhne"/>
              </a:rPr>
              <a:t>RemoteBranchName</a:t>
            </a:r>
            <a:r>
              <a:rPr lang="en-US" altLang="zh-TW" dirty="0">
                <a:solidFill>
                  <a:schemeClr val="tx1"/>
                </a:solidFill>
                <a:latin typeface="Söhne"/>
              </a:rPr>
              <a:t>&gt; &lt;</a:t>
            </a:r>
            <a:r>
              <a:rPr lang="en-US" altLang="zh-TW" dirty="0" err="1">
                <a:solidFill>
                  <a:schemeClr val="tx1"/>
                </a:solidFill>
                <a:latin typeface="Söhne"/>
              </a:rPr>
              <a:t>LocalBranchName</a:t>
            </a:r>
            <a:r>
              <a:rPr lang="en-US" altLang="zh-TW" dirty="0">
                <a:solidFill>
                  <a:schemeClr val="tx1"/>
                </a:solidFill>
                <a:latin typeface="Söhne"/>
              </a:rPr>
              <a:t>&gt;</a:t>
            </a:r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更新本地端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Git: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Git pull </a:t>
            </a:r>
            <a:r>
              <a:rPr lang="en-US" altLang="zh-TW" dirty="0">
                <a:solidFill>
                  <a:schemeClr val="tx1"/>
                </a:solidFill>
                <a:latin typeface="Söhne"/>
              </a:rPr>
              <a:t>&lt;</a:t>
            </a:r>
            <a:r>
              <a:rPr lang="en-US" altLang="zh-TW" dirty="0" err="1">
                <a:solidFill>
                  <a:schemeClr val="tx1"/>
                </a:solidFill>
                <a:latin typeface="Söhne"/>
              </a:rPr>
              <a:t>RemoteBranchName</a:t>
            </a:r>
            <a:r>
              <a:rPr lang="en-US" altLang="zh-TW" dirty="0">
                <a:solidFill>
                  <a:schemeClr val="tx1"/>
                </a:solidFill>
                <a:latin typeface="Söhne"/>
              </a:rPr>
              <a:t>&gt; &lt;</a:t>
            </a:r>
            <a:r>
              <a:rPr lang="en-US" altLang="zh-TW" dirty="0" err="1">
                <a:solidFill>
                  <a:schemeClr val="tx1"/>
                </a:solidFill>
                <a:latin typeface="Söhne"/>
              </a:rPr>
              <a:t>LocalBranchName</a:t>
            </a:r>
            <a:r>
              <a:rPr lang="en-US" altLang="zh-TW" dirty="0">
                <a:solidFill>
                  <a:schemeClr val="tx1"/>
                </a:solidFill>
                <a:latin typeface="Söhne"/>
              </a:rPr>
              <a:t>&gt;</a:t>
            </a:r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CFE9BAF-468D-F3CA-72F2-66787A9C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2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E7CED-C758-ADF8-E94F-C666B3C4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標籤和版本發佈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8EE5CA-78F6-24D3-33A1-39908B700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7299"/>
            <a:ext cx="8596668" cy="4932948"/>
          </a:xfrm>
        </p:spPr>
        <p:txBody>
          <a:bodyPr>
            <a:normAutofit/>
          </a:bodyPr>
          <a:lstStyle/>
          <a:p>
            <a:r>
              <a:rPr lang="zh-TW" altLang="en-US" dirty="0"/>
              <a:t>標籤（</a:t>
            </a:r>
            <a:r>
              <a:rPr lang="en-US" altLang="zh-TW" dirty="0"/>
              <a:t>Tag</a:t>
            </a:r>
            <a:r>
              <a:rPr lang="zh-TW" altLang="en-US" dirty="0"/>
              <a:t>）：標籤是用於標記特定版本的靜態指針。它們可以用於標記軟件的版本號、發佈日期或重要里程碑。標籤可以使開發人員更容易地回溯到特定版本，並且不會隨著新的提交而移動。</a:t>
            </a:r>
            <a:endParaRPr lang="en-US" altLang="zh-TW" dirty="0"/>
          </a:p>
          <a:p>
            <a:r>
              <a:rPr lang="zh-TW" altLang="en-US" dirty="0"/>
              <a:t>版本發佈：使用標籤，你可以標記和發佈不同版本的軟件。當你準備發佈一個新版本時，你可以創建一個新的標籤，並將它附加到該版本的提交上。這樣，其他人就可以輕鬆地找到並使用這個特定版本的代碼。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4A285D-1B67-97DD-2B54-E63D37CF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0E87D-C5A2-CE0B-615E-34A4A399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標籤管理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7E2CA-123C-3BE3-E314-B9874E4DA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001551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Git </a:t>
            </a:r>
            <a:r>
              <a:rPr lang="zh-TW" altLang="en-US" dirty="0"/>
              <a:t>的標籤功能可以用於標記特定的提交，例如標記軟件版本號或重要的里程碑。</a:t>
            </a:r>
            <a:endParaRPr lang="en-US" altLang="zh-TW" dirty="0"/>
          </a:p>
          <a:p>
            <a:r>
              <a:rPr lang="zh-TW" altLang="en-US" dirty="0"/>
              <a:t>創建標籤及描述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Git –tag –a 1.0.0 –m “description”</a:t>
            </a:r>
          </a:p>
          <a:p>
            <a:r>
              <a:rPr lang="zh-TW" altLang="en-US" dirty="0"/>
              <a:t>查看所有標籤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Git tag</a:t>
            </a:r>
          </a:p>
          <a:p>
            <a:r>
              <a:rPr lang="zh-TW" altLang="en-US" dirty="0"/>
              <a:t>查看特定標籤的詳細信息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Git show 1.0.0</a:t>
            </a:r>
          </a:p>
          <a:p>
            <a:r>
              <a:rPr lang="zh-TW" altLang="en-US" dirty="0"/>
              <a:t>將標籤推送到遠程存儲庫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Git push origin 1.0.0</a:t>
            </a:r>
          </a:p>
          <a:p>
            <a:r>
              <a:rPr lang="zh-TW" altLang="en-US" dirty="0"/>
              <a:t>刪除本地標籤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git tag –d 1.0.0</a:t>
            </a:r>
          </a:p>
          <a:p>
            <a:r>
              <a:rPr lang="zh-TW" altLang="en-US" dirty="0"/>
              <a:t>刪除遠程標籤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Git push origin –delete 1.0.0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BE253DB-1928-08F4-A9BC-077A7F3C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0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0E87D-C5A2-CE0B-615E-34A4A399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分支策略和工作流程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7E2CA-123C-3BE3-E314-B9874E4DA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001551"/>
          </a:xfrm>
        </p:spPr>
        <p:txBody>
          <a:bodyPr>
            <a:normAutofit/>
          </a:bodyPr>
          <a:lstStyle/>
          <a:p>
            <a:r>
              <a:rPr lang="zh-TW" altLang="en-US" dirty="0"/>
              <a:t>分支策略：常見的分支策略包括</a:t>
            </a:r>
            <a:r>
              <a:rPr lang="en-US" altLang="zh-TW" dirty="0"/>
              <a:t>Git Flow</a:t>
            </a:r>
            <a:r>
              <a:rPr lang="zh-TW" altLang="en-US" dirty="0"/>
              <a:t>、</a:t>
            </a:r>
            <a:r>
              <a:rPr lang="en-US" altLang="zh-TW" dirty="0"/>
              <a:t>GitHub Flow</a:t>
            </a:r>
            <a:r>
              <a:rPr lang="zh-TW" altLang="en-US" dirty="0"/>
              <a:t>和</a:t>
            </a:r>
            <a:r>
              <a:rPr lang="en-US" altLang="zh-TW" dirty="0"/>
              <a:t>GitLab Flow</a:t>
            </a:r>
            <a:r>
              <a:rPr lang="zh-TW" altLang="en-US" dirty="0"/>
              <a:t>等。這些策略根據不同的項目需求和開發流程提供了一套分支管理模型。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工作流程：是指項目中不同分支的使用方式和分支之間的合併和部署方式。例如，</a:t>
            </a:r>
            <a:r>
              <a:rPr lang="en-US" altLang="zh-TW" dirty="0"/>
              <a:t>Git Flow</a:t>
            </a:r>
            <a:r>
              <a:rPr lang="zh-TW" altLang="en-US" dirty="0"/>
              <a:t>使用主分支、開發分支、功能分支和發布分支，來支持不同階段的開發和版本發佈。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BE253DB-1928-08F4-A9BC-077A7F3C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7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6752A9-5E09-E97C-9DF4-CE552395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分支策略和工作流程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C6DA7-5D76-C559-B92A-929A25F88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537"/>
            <a:ext cx="8596668" cy="4869863"/>
          </a:xfrm>
        </p:spPr>
        <p:txBody>
          <a:bodyPr>
            <a:normAutofit/>
          </a:bodyPr>
          <a:lstStyle/>
          <a:p>
            <a:r>
              <a:rPr lang="zh-TW" altLang="en-US" dirty="0"/>
              <a:t>補充介紹</a:t>
            </a:r>
            <a:br>
              <a:rPr lang="en-US" altLang="zh-TW" dirty="0"/>
            </a:br>
            <a:r>
              <a:rPr lang="en-US" altLang="zh-TW" dirty="0"/>
              <a:t>GitHub Flow</a:t>
            </a:r>
            <a:r>
              <a:rPr lang="zh-TW" altLang="en-US" dirty="0"/>
              <a:t>是一種簡化的工作流程，強調持續部署和快速反饋。它主要由主分支（</a:t>
            </a:r>
            <a:r>
              <a:rPr lang="en-US" altLang="zh-TW" dirty="0"/>
              <a:t>Main Branch</a:t>
            </a:r>
            <a:r>
              <a:rPr lang="zh-TW" altLang="en-US" dirty="0"/>
              <a:t>）和功能分支（</a:t>
            </a:r>
            <a:r>
              <a:rPr lang="en-US" altLang="zh-TW" dirty="0"/>
              <a:t>Feature Branch</a:t>
            </a:r>
            <a:r>
              <a:rPr lang="zh-TW" altLang="en-US" dirty="0"/>
              <a:t>）組成。</a:t>
            </a:r>
          </a:p>
          <a:p>
            <a:endParaRPr lang="zh-TW" altLang="en-US" dirty="0"/>
          </a:p>
          <a:p>
            <a:r>
              <a:rPr lang="zh-TW" altLang="en-US" dirty="0"/>
              <a:t>主分支（</a:t>
            </a:r>
            <a:r>
              <a:rPr lang="en-US" altLang="zh-TW" dirty="0"/>
              <a:t>Main Branch</a:t>
            </a:r>
            <a:r>
              <a:rPr lang="zh-TW" altLang="en-US" dirty="0"/>
              <a:t>）：主分支在</a:t>
            </a:r>
            <a:r>
              <a:rPr lang="en-US" altLang="zh-TW" dirty="0"/>
              <a:t>GitHub Flow</a:t>
            </a:r>
            <a:r>
              <a:rPr lang="zh-TW" altLang="en-US" dirty="0"/>
              <a:t>中扮演了開發分支和發布分支的角色。所有的開發工作都在主分支上進行，並通過頻繁的提交進行持續部署。</a:t>
            </a:r>
          </a:p>
          <a:p>
            <a:endParaRPr lang="zh-TW" altLang="en-US" dirty="0"/>
          </a:p>
          <a:p>
            <a:r>
              <a:rPr lang="zh-TW" altLang="en-US" dirty="0"/>
              <a:t>功能分支（</a:t>
            </a:r>
            <a:r>
              <a:rPr lang="en-US" altLang="zh-TW" dirty="0"/>
              <a:t>Feature Branch</a:t>
            </a:r>
            <a:r>
              <a:rPr lang="zh-TW" altLang="en-US" dirty="0"/>
              <a:t>）：每次添加新功能時，都可以從主分支創建一個新的功能分支。在功能分支上進行獨立的功能開發，完成後合併回主分支。這樣的合併操作將觸發自動部署和持續集成流程。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GitHub Flow</a:t>
            </a:r>
            <a:r>
              <a:rPr lang="zh-TW" altLang="en-US" dirty="0"/>
              <a:t>的優點在於簡單直接，適用於快速迭代和部署的項目。它強調了小型的功能分支和頻繁的提交，使得團隊能夠快速迭代和獲得反饋。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E751394-71FC-A950-61B8-AE3346F9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6752A9-5E09-E97C-9DF4-CE552395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 Flow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C6DA7-5D76-C559-B92A-929A25F88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537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dirty="0"/>
              <a:t>GitHub Flow</a:t>
            </a:r>
            <a:r>
              <a:rPr lang="zh-TW" altLang="en-US" dirty="0"/>
              <a:t>是一種基於</a:t>
            </a:r>
            <a:r>
              <a:rPr lang="en-US" altLang="zh-TW" dirty="0"/>
              <a:t>GitHub</a:t>
            </a:r>
            <a:r>
              <a:rPr lang="zh-TW" altLang="en-US" dirty="0"/>
              <a:t>平台的簡單且輕量級的工作流程，專注於持續集成、協作和快速部署。以下是</a:t>
            </a:r>
            <a:r>
              <a:rPr lang="en-US" altLang="zh-TW" dirty="0"/>
              <a:t>GitHub Flow</a:t>
            </a:r>
            <a:r>
              <a:rPr lang="zh-TW" altLang="en-US" dirty="0"/>
              <a:t>的詳細介紹：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/>
              <a:t>GitHub Flow</a:t>
            </a:r>
            <a:r>
              <a:rPr lang="zh-TW" altLang="en-US" dirty="0"/>
              <a:t>工作流程的基本原理和目標：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基本原理：</a:t>
            </a:r>
            <a:r>
              <a:rPr lang="en-US" altLang="zh-TW" dirty="0"/>
              <a:t>GitHub Flow</a:t>
            </a:r>
            <a:r>
              <a:rPr lang="zh-TW" altLang="en-US" dirty="0"/>
              <a:t>的基本原理是將開發工作分為多個獨立的功能分支，每個功能分支都用於開發特定的功能或修復錯誤。開發者可以在自己的功能分支上進行獨立的開發工作，而不會影響主分支（通常是主要的開發分支）的穩定性。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目標：</a:t>
            </a:r>
            <a:r>
              <a:rPr lang="en-US" altLang="zh-TW" dirty="0"/>
              <a:t>GitHub Flow</a:t>
            </a:r>
            <a:r>
              <a:rPr lang="zh-TW" altLang="en-US" dirty="0"/>
              <a:t>的目標是實現持續集成和快速部署。通過頻繁的提交和合併，團隊能夠快速迭代和部署新功能，並及早獲得反饋，從而提高生產力和開發效率。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E751394-71FC-A950-61B8-AE3346F9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7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6752A9-5E09-E97C-9DF4-CE552395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 Flow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C6DA7-5D76-C559-B92A-929A25F88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537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dirty="0"/>
              <a:t>Pull Request</a:t>
            </a:r>
            <a:r>
              <a:rPr lang="zh-TW" altLang="en-US" dirty="0"/>
              <a:t>的概念和用法：</a:t>
            </a:r>
          </a:p>
          <a:p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概念：</a:t>
            </a:r>
            <a:r>
              <a:rPr lang="en-US" altLang="zh-TW" dirty="0"/>
              <a:t>Pull Request</a:t>
            </a:r>
            <a:r>
              <a:rPr lang="zh-TW" altLang="en-US" dirty="0"/>
              <a:t>（</a:t>
            </a:r>
            <a:r>
              <a:rPr lang="en-US" altLang="zh-TW" dirty="0"/>
              <a:t>PR</a:t>
            </a:r>
            <a:r>
              <a:rPr lang="zh-TW" altLang="en-US" dirty="0"/>
              <a:t>）是</a:t>
            </a:r>
            <a:r>
              <a:rPr lang="en-US" altLang="zh-TW" dirty="0"/>
              <a:t>GitHub Flow</a:t>
            </a:r>
            <a:r>
              <a:rPr lang="zh-TW" altLang="en-US" dirty="0"/>
              <a:t>中的關鍵概念。它是一種用於進行代碼審查和合併的機制。當你在自己的功能分支上完成開發工作後，可以向主分支發送一個</a:t>
            </a:r>
            <a:r>
              <a:rPr lang="en-US" altLang="zh-TW" dirty="0"/>
              <a:t>PR</a:t>
            </a:r>
            <a:r>
              <a:rPr lang="zh-TW" altLang="en-US" dirty="0"/>
              <a:t>，請求團隊的其他成員進行審查並合併你的更改。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用法：</a:t>
            </a:r>
            <a:r>
              <a:rPr lang="en-US" altLang="zh-TW" dirty="0"/>
              <a:t>PR</a:t>
            </a:r>
            <a:r>
              <a:rPr lang="zh-TW" altLang="en-US" dirty="0"/>
              <a:t>提供了一個中心化的平台，供開發者討論、審查和合併代碼。當你發送</a:t>
            </a:r>
            <a:r>
              <a:rPr lang="en-US" altLang="zh-TW" dirty="0"/>
              <a:t>PR</a:t>
            </a:r>
            <a:r>
              <a:rPr lang="zh-TW" altLang="en-US" dirty="0"/>
              <a:t>時，其他團隊成員可以查看你的更改、進行討論和提供意見。這使得團隊能夠進行代碼審查，確保質量和一致性。一旦審查完成，你的更改就可以合併到主分支中。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E751394-71FC-A950-61B8-AE3346F9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豐碩資訊有限公司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6505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6706</TotalTime>
  <Words>1869</Words>
  <Application>Microsoft Office PowerPoint</Application>
  <PresentationFormat>寬螢幕</PresentationFormat>
  <Paragraphs>119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Söhne</vt:lpstr>
      <vt:lpstr>Arial</vt:lpstr>
      <vt:lpstr>Calibri</vt:lpstr>
      <vt:lpstr>Trebuchet MS</vt:lpstr>
      <vt:lpstr>Wingdings 3</vt:lpstr>
      <vt:lpstr>多面向</vt:lpstr>
      <vt:lpstr>Git指令說明</vt:lpstr>
      <vt:lpstr>團隊協作和遠端儲存庫管理</vt:lpstr>
      <vt:lpstr>遠程存儲庫</vt:lpstr>
      <vt:lpstr>標籤和版本發佈</vt:lpstr>
      <vt:lpstr>標籤管理</vt:lpstr>
      <vt:lpstr>Git分支策略和工作流程</vt:lpstr>
      <vt:lpstr>Git分支策略和工作流程</vt:lpstr>
      <vt:lpstr>GitHub Flow介紹</vt:lpstr>
      <vt:lpstr>GitHub Flow介紹</vt:lpstr>
      <vt:lpstr>程式碼回退和撤銷修改</vt:lpstr>
      <vt:lpstr>衝突處理</vt:lpstr>
      <vt:lpstr>完全移除檔案及記錄</vt:lpstr>
      <vt:lpstr>Submodule</vt:lpstr>
      <vt:lpstr>最佳實踐和常見問題</vt:lpstr>
      <vt:lpstr>最佳實踐和常見問題</vt:lpstr>
      <vt:lpstr>內容結束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ChangYinShung</dc:creator>
  <cp:lastModifiedBy>銀展 張</cp:lastModifiedBy>
  <cp:revision>27</cp:revision>
  <cp:lastPrinted>2022-03-02T04:06:38Z</cp:lastPrinted>
  <dcterms:created xsi:type="dcterms:W3CDTF">2022-02-18T06:14:00Z</dcterms:created>
  <dcterms:modified xsi:type="dcterms:W3CDTF">2023-08-10T12:42:25Z</dcterms:modified>
</cp:coreProperties>
</file>