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313" r:id="rId4"/>
    <p:sldId id="314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280" r:id="rId14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B76F8-47C1-49D1-B01F-A82FAA0893FB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5A008-DB4F-480E-BF00-5F89612374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75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272752"/>
            <a:ext cx="911939" cy="365125"/>
          </a:xfrm>
        </p:spPr>
        <p:txBody>
          <a:bodyPr/>
          <a:lstStyle/>
          <a:p>
            <a:fld id="{BC1CBBFD-8DC3-4CE0-87CE-316BA1CC2809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6" y="6272752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27275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AAA7D23-3B47-40D1-812E-28B928D22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4" y="6315999"/>
            <a:ext cx="911939" cy="365125"/>
          </a:xfrm>
        </p:spPr>
        <p:txBody>
          <a:bodyPr/>
          <a:lstStyle/>
          <a:p>
            <a:fld id="{54ED5195-C2EA-47FB-857E-31D75CBF3396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7" y="6315999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4" y="631599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5D7237-B22F-47CC-8E09-F07835343A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7BA7-902C-4E81-9927-63EAB9AA0421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CB5E-8F1E-4FF7-BC87-62A51B650E8D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CC4-3C54-498B-AF80-F0A8D512ED4E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284-9E93-4371-A81F-FD28446DACFA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A8AC-6228-46D8-BBBA-7A13DA4153F2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5E57-FFDA-4188-8286-5DE52C09AB29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271551"/>
            <a:ext cx="911939" cy="365125"/>
          </a:xfrm>
        </p:spPr>
        <p:txBody>
          <a:bodyPr/>
          <a:lstStyle/>
          <a:p>
            <a:fld id="{364FD4F3-2649-4F55-B807-C78E8563980D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6" y="6271551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27155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274F37-E04A-447B-96F3-D2569C6D6D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66093" y="6298748"/>
            <a:ext cx="911939" cy="365125"/>
          </a:xfrm>
        </p:spPr>
        <p:txBody>
          <a:bodyPr/>
          <a:lstStyle/>
          <a:p>
            <a:fld id="{41B0B63A-E146-4E54-B0ED-BC926616A08A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6" y="6298748"/>
            <a:ext cx="592012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623" y="629874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47A522-99AA-449E-BD6F-8950FFCD2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271550"/>
            <a:ext cx="911939" cy="365125"/>
          </a:xfrm>
        </p:spPr>
        <p:txBody>
          <a:bodyPr/>
          <a:lstStyle/>
          <a:p>
            <a:fld id="{03D230E3-49CF-43FB-B49E-47D00C9F1F38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5786" y="6271550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271550"/>
            <a:ext cx="683339" cy="365125"/>
          </a:xfrm>
        </p:spPr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A9605E-D1F2-4408-979C-EDC0932F81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1338A466-280B-400E-9E84-91B4E3241D04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59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288D1BF-1A19-433C-838D-17C945A559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E69F7F11-2B15-4720-90C2-C2EA3343A46D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C2CD07-012E-44D3-A42E-768C49F080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082" y="6317775"/>
            <a:ext cx="911939" cy="365125"/>
          </a:xfrm>
        </p:spPr>
        <p:txBody>
          <a:bodyPr/>
          <a:lstStyle/>
          <a:p>
            <a:fld id="{163CEE38-5458-46B0-825F-E483F63764D1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15735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12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AD483-8A3E-4B62-AE70-10E08EF5C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88F3D0F9-0F44-4879-8D3C-7B698DF38F12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085D46-F0F6-4E52-BE3E-90401F6D81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165CC09A-6FF3-48F8-B684-8A6224DCACE8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B8F2769-E4BD-40E1-8186-F59FF5EFB3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267118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DFC5-09FD-4447-8F81-7861935325F7}" type="datetime1">
              <a:rPr lang="en-US" altLang="zh-TW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5786" y="6267118"/>
            <a:ext cx="5859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26711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5585ECD-EC69-482C-A8BC-21DD5C5A3A00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035E8-171D-443D-894C-283B9C39B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2"/>
                </a:solidFill>
              </a:rPr>
              <a:t>第三次</a:t>
            </a:r>
            <a:r>
              <a:rPr lang="en-US" altLang="zh-TW" b="1" dirty="0">
                <a:solidFill>
                  <a:schemeClr val="accent2"/>
                </a:solidFill>
              </a:rPr>
              <a:t>MVC</a:t>
            </a:r>
            <a:r>
              <a:rPr lang="zh-TW" altLang="en-US" b="1" dirty="0">
                <a:solidFill>
                  <a:schemeClr val="accent2"/>
                </a:solidFill>
              </a:rPr>
              <a:t> 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5D1331-D944-4ED1-B9D7-C3E6FDC42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9433"/>
            <a:ext cx="7766936" cy="1096899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豐碩資訊有限公司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8401D1-58B0-4F2C-9A4F-6258C17E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7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en-US" altLang="zh-TW" dirty="0" err="1"/>
              <a:t>Serilog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zh-TW" altLang="en-US" dirty="0"/>
              <a:t>日誌級別：</a:t>
            </a:r>
            <a:r>
              <a:rPr lang="en-US" altLang="zh-TW" dirty="0" err="1"/>
              <a:t>Serilog</a:t>
            </a:r>
            <a:r>
              <a:rPr lang="en-US" altLang="zh-TW" dirty="0"/>
              <a:t> </a:t>
            </a:r>
            <a:r>
              <a:rPr lang="zh-TW" altLang="en-US" dirty="0"/>
              <a:t>支援多種日誌級別，包括調試、信息、警告、錯誤等，使您能夠記錄不同級別的消息，以便進行診斷和問題排除。</a:t>
            </a:r>
            <a:endParaRPr lang="en-US" altLang="zh-TW" dirty="0"/>
          </a:p>
          <a:p>
            <a:r>
              <a:rPr lang="zh-TW" altLang="en-US" dirty="0"/>
              <a:t>日誌級別：</a:t>
            </a:r>
            <a:r>
              <a:rPr lang="en-US" altLang="zh-TW" dirty="0" err="1"/>
              <a:t>Serilog</a:t>
            </a:r>
            <a:r>
              <a:rPr lang="en-US" altLang="zh-TW" dirty="0"/>
              <a:t> </a:t>
            </a:r>
            <a:r>
              <a:rPr lang="zh-TW" altLang="en-US" dirty="0"/>
              <a:t>支援多種日誌級別，包括調試、信息、警告、錯誤等，使您能夠記錄不同級別的消息，以便進行診斷和問題排除。</a:t>
            </a:r>
            <a:endParaRPr lang="en-US" altLang="zh-TW" dirty="0"/>
          </a:p>
          <a:p>
            <a:r>
              <a:rPr lang="zh-TW" altLang="en-US" dirty="0"/>
              <a:t>適用於分佈式系統：</a:t>
            </a:r>
            <a:r>
              <a:rPr lang="en-US" altLang="zh-TW" dirty="0" err="1"/>
              <a:t>Serilog</a:t>
            </a:r>
            <a:r>
              <a:rPr lang="en-US" altLang="zh-TW" dirty="0"/>
              <a:t> </a:t>
            </a:r>
            <a:r>
              <a:rPr lang="zh-TW" altLang="en-US" dirty="0"/>
              <a:t>適用於分佈式系統，並支援集中式和分散式日誌紀錄方案，以便在分佈式環境中方便地收集和分析日誌數據。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8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en-US" altLang="zh-TW" dirty="0" err="1"/>
              <a:t>MediatR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3474"/>
            <a:ext cx="8596668" cy="5331249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MediatR</a:t>
            </a:r>
            <a:r>
              <a:rPr lang="en-US" altLang="zh-TW" dirty="0"/>
              <a:t> </a:t>
            </a:r>
            <a:r>
              <a:rPr lang="zh-TW" altLang="en-US" dirty="0"/>
              <a:t>是一個</a:t>
            </a:r>
            <a:r>
              <a:rPr lang="en-US" altLang="zh-TW" dirty="0"/>
              <a:t>.NET</a:t>
            </a:r>
            <a:r>
              <a:rPr lang="zh-TW" altLang="en-US" dirty="0"/>
              <a:t>平台上的開源庫，用於實現 </a:t>
            </a:r>
            <a:r>
              <a:rPr lang="en-US" altLang="zh-TW" dirty="0"/>
              <a:t>CQRS</a:t>
            </a:r>
            <a:r>
              <a:rPr lang="zh-TW" altLang="en-US" dirty="0"/>
              <a:t>（</a:t>
            </a:r>
            <a:r>
              <a:rPr lang="en-US" altLang="zh-TW" dirty="0"/>
              <a:t>Command Query Responsibility Segregation</a:t>
            </a:r>
            <a:r>
              <a:rPr lang="zh-TW" altLang="en-US" dirty="0"/>
              <a:t>）模式以及 </a:t>
            </a:r>
            <a:r>
              <a:rPr lang="en-US" altLang="zh-TW" dirty="0"/>
              <a:t>Mediator </a:t>
            </a:r>
            <a:r>
              <a:rPr lang="zh-TW" altLang="en-US" dirty="0"/>
              <a:t>模式。</a:t>
            </a:r>
            <a:endParaRPr lang="en-US" altLang="zh-TW" dirty="0"/>
          </a:p>
          <a:p>
            <a:r>
              <a:rPr lang="en-US" altLang="zh-TW" dirty="0"/>
              <a:t>CQRS </a:t>
            </a:r>
            <a:r>
              <a:rPr lang="zh-TW" altLang="en-US" dirty="0"/>
              <a:t>支援：</a:t>
            </a:r>
            <a:r>
              <a:rPr lang="en-US" altLang="zh-TW" dirty="0" err="1"/>
              <a:t>MediatR</a:t>
            </a:r>
            <a:r>
              <a:rPr lang="en-US" altLang="zh-TW" dirty="0"/>
              <a:t> </a:t>
            </a:r>
            <a:r>
              <a:rPr lang="zh-TW" altLang="en-US" dirty="0"/>
              <a:t>是為支援</a:t>
            </a:r>
            <a:r>
              <a:rPr lang="en-US" altLang="zh-TW" dirty="0"/>
              <a:t>CQRS</a:t>
            </a:r>
            <a:r>
              <a:rPr lang="zh-TW" altLang="en-US" dirty="0"/>
              <a:t>設計的，這種模式將應用程序的讀取（</a:t>
            </a:r>
            <a:r>
              <a:rPr lang="en-US" altLang="zh-TW" dirty="0"/>
              <a:t>Query</a:t>
            </a:r>
            <a:r>
              <a:rPr lang="zh-TW" altLang="en-US" dirty="0"/>
              <a:t>）操作和寫入（</a:t>
            </a:r>
            <a:r>
              <a:rPr lang="en-US" altLang="zh-TW" dirty="0"/>
              <a:t>Command</a:t>
            </a:r>
            <a:r>
              <a:rPr lang="zh-TW" altLang="en-US" dirty="0"/>
              <a:t>）操作分開。它有助於改善代碼的可維護性和可擴展性，並使應用程序的不同部分更容易獨立測試。</a:t>
            </a:r>
            <a:endParaRPr lang="en-US" altLang="zh-TW" dirty="0"/>
          </a:p>
          <a:p>
            <a:r>
              <a:rPr lang="en-US" altLang="zh-TW" dirty="0"/>
              <a:t>CQRS </a:t>
            </a:r>
            <a:r>
              <a:rPr lang="zh-TW" altLang="en-US" dirty="0"/>
              <a:t>支援：</a:t>
            </a:r>
            <a:r>
              <a:rPr lang="en-US" altLang="zh-TW" dirty="0" err="1"/>
              <a:t>MediatR</a:t>
            </a:r>
            <a:r>
              <a:rPr lang="en-US" altLang="zh-TW" dirty="0"/>
              <a:t> </a:t>
            </a:r>
            <a:r>
              <a:rPr lang="zh-TW" altLang="en-US" dirty="0"/>
              <a:t>是為支援</a:t>
            </a:r>
            <a:r>
              <a:rPr lang="en-US" altLang="zh-TW" dirty="0"/>
              <a:t>CQRS</a:t>
            </a:r>
            <a:r>
              <a:rPr lang="zh-TW" altLang="en-US" dirty="0"/>
              <a:t>設計的，這種模式將應用程序的讀取（</a:t>
            </a:r>
            <a:r>
              <a:rPr lang="en-US" altLang="zh-TW" dirty="0"/>
              <a:t>Query</a:t>
            </a:r>
            <a:r>
              <a:rPr lang="zh-TW" altLang="en-US" dirty="0"/>
              <a:t>）操作和寫入（</a:t>
            </a:r>
            <a:r>
              <a:rPr lang="en-US" altLang="zh-TW" dirty="0"/>
              <a:t>Command</a:t>
            </a:r>
            <a:r>
              <a:rPr lang="zh-TW" altLang="en-US" dirty="0"/>
              <a:t>）操作分開。它有助於改善代碼的可維護性和可擴展性，並使應用程序的不同部分更容易獨立測試。</a:t>
            </a:r>
            <a:endParaRPr lang="en-US" altLang="zh-TW" dirty="0"/>
          </a:p>
          <a:p>
            <a:r>
              <a:rPr lang="zh-TW" altLang="en-US" dirty="0"/>
              <a:t>命令處理：在</a:t>
            </a:r>
            <a:r>
              <a:rPr lang="en-US" altLang="zh-TW" dirty="0" err="1"/>
              <a:t>MediatR</a:t>
            </a:r>
            <a:r>
              <a:rPr lang="zh-TW" altLang="en-US" dirty="0"/>
              <a:t>中，您可以定義命令對象，並為每個命令定義處理程序。當應用程序接收一個命令時，它將該命令傳遞給相應的處理程序進行處理。</a:t>
            </a:r>
            <a:endParaRPr lang="en-US" altLang="zh-TW" dirty="0"/>
          </a:p>
          <a:p>
            <a:r>
              <a:rPr lang="zh-TW" altLang="en-US" dirty="0"/>
              <a:t>查詢處理：與命令一樣，您可以定義查詢對象，並為每個查詢定義處理程序。當應用程序接收一個查詢時，它將該查詢傳遞給相應的處理程序進行處理，然後返回查詢結果。</a:t>
            </a:r>
            <a:endParaRPr lang="en-US" altLang="zh-TW" dirty="0"/>
          </a:p>
          <a:p>
            <a:r>
              <a:rPr lang="zh-TW" altLang="en-US" dirty="0"/>
              <a:t>處理程序的鬆散耦合性：使用 </a:t>
            </a:r>
            <a:r>
              <a:rPr lang="en-US" altLang="zh-TW" dirty="0" err="1"/>
              <a:t>MediatR</a:t>
            </a:r>
            <a:r>
              <a:rPr lang="zh-TW" altLang="en-US" dirty="0"/>
              <a:t>，處理程序可以獨立於命令或查詢的發送方定義。這意味著多個地方可以使用相同的命令或查詢，而不需要更改處理程序的代碼。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9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en-US" altLang="zh-TW" dirty="0" err="1"/>
              <a:t>MediatR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zh-TW" altLang="en-US" dirty="0"/>
              <a:t>管道和中介件：</a:t>
            </a:r>
            <a:r>
              <a:rPr lang="en-US" altLang="zh-TW" dirty="0" err="1"/>
              <a:t>MediatR</a:t>
            </a:r>
            <a:r>
              <a:rPr lang="en-US" altLang="zh-TW" dirty="0"/>
              <a:t> </a:t>
            </a:r>
            <a:r>
              <a:rPr lang="zh-TW" altLang="en-US" dirty="0"/>
              <a:t>允許您使用管道和中介件來定制命令和查詢的處理過程。這使您可以添加日誌、驗證、授權和其他處理邏輯，以滿足應用程序的特定需求。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4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53FF961-B2DB-4F60-A77C-6B2FAF51C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2"/>
                </a:solidFill>
              </a:rPr>
              <a:t>內容結束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12ECE18-0507-4241-B900-3F05A28B8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81E05EF-FAF6-4FCA-8BFA-05E2E0CB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6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Dotnet </a:t>
            </a:r>
            <a:r>
              <a:rPr lang="en-US" altLang="zh-TW" dirty="0" err="1"/>
              <a:t>Mvc</a:t>
            </a:r>
            <a:r>
              <a:rPr lang="zh-TW" altLang="en-US" dirty="0"/>
              <a:t>常用三方套件庫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7856"/>
            <a:ext cx="8641124" cy="535881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Entity Framework Core (EF Core)</a:t>
            </a:r>
            <a:r>
              <a:rPr lang="zh-TW" altLang="en-US" dirty="0"/>
              <a:t>：</a:t>
            </a:r>
            <a:r>
              <a:rPr lang="en-US" altLang="zh-TW" dirty="0" err="1"/>
              <a:t>Asp.Net</a:t>
            </a:r>
            <a:r>
              <a:rPr lang="en-US" altLang="zh-TW" dirty="0"/>
              <a:t> </a:t>
            </a:r>
            <a:r>
              <a:rPr lang="en-US" altLang="zh-TW" dirty="0" err="1"/>
              <a:t>Mvc</a:t>
            </a:r>
            <a:r>
              <a:rPr lang="en-US" altLang="zh-TW" dirty="0"/>
              <a:t> </a:t>
            </a:r>
            <a:r>
              <a:rPr lang="zh-TW" altLang="en-US" dirty="0"/>
              <a:t>通常與 </a:t>
            </a:r>
            <a:r>
              <a:rPr lang="en-US" altLang="zh-TW" dirty="0"/>
              <a:t>Entity Framework Core </a:t>
            </a:r>
            <a:r>
              <a:rPr lang="zh-TW" altLang="en-US" dirty="0"/>
              <a:t>配合使用，以實現數據庫持久化。</a:t>
            </a:r>
            <a:r>
              <a:rPr lang="en-US" altLang="zh-TW" dirty="0"/>
              <a:t>EF Core </a:t>
            </a:r>
            <a:r>
              <a:rPr lang="zh-TW" altLang="en-US" dirty="0"/>
              <a:t>是 </a:t>
            </a:r>
            <a:r>
              <a:rPr lang="en-US" altLang="zh-TW" dirty="0"/>
              <a:t>Microsoft </a:t>
            </a:r>
            <a:r>
              <a:rPr lang="zh-TW" altLang="en-US" dirty="0"/>
              <a:t>開發的一個物件關聯映射（</a:t>
            </a:r>
            <a:r>
              <a:rPr lang="en-US" altLang="zh-TW" dirty="0"/>
              <a:t>ORM</a:t>
            </a:r>
            <a:r>
              <a:rPr lang="zh-TW" altLang="en-US" dirty="0"/>
              <a:t>）框架，用於訪問和操作數據庫。</a:t>
            </a:r>
          </a:p>
          <a:p>
            <a:r>
              <a:rPr lang="en-US" altLang="zh-TW" dirty="0" err="1"/>
              <a:t>AutoMapper</a:t>
            </a:r>
            <a:r>
              <a:rPr lang="zh-TW" altLang="en-US" dirty="0"/>
              <a:t>：</a:t>
            </a:r>
            <a:r>
              <a:rPr lang="en-US" altLang="zh-TW" dirty="0" err="1"/>
              <a:t>AutoMapper</a:t>
            </a:r>
            <a:r>
              <a:rPr lang="en-US" altLang="zh-TW" dirty="0"/>
              <a:t> </a:t>
            </a:r>
            <a:r>
              <a:rPr lang="zh-TW" altLang="en-US" dirty="0"/>
              <a:t>是一個用於對象映射的庫，它使您可以輕鬆地將一個對象的數據映射到另一個對象。</a:t>
            </a:r>
            <a:r>
              <a:rPr lang="en-US" altLang="zh-TW" dirty="0"/>
              <a:t> </a:t>
            </a:r>
            <a:r>
              <a:rPr lang="en-US" altLang="zh-TW" dirty="0" err="1"/>
              <a:t>Asp.Net</a:t>
            </a:r>
            <a:r>
              <a:rPr lang="en-US" altLang="zh-TW" dirty="0"/>
              <a:t> </a:t>
            </a:r>
            <a:r>
              <a:rPr lang="en-US" altLang="zh-TW" dirty="0" err="1"/>
              <a:t>Mvc</a:t>
            </a:r>
            <a:r>
              <a:rPr lang="en-US" altLang="zh-TW" dirty="0"/>
              <a:t> </a:t>
            </a:r>
            <a:r>
              <a:rPr lang="zh-TW" altLang="en-US" dirty="0"/>
              <a:t>通常使用 </a:t>
            </a:r>
            <a:r>
              <a:rPr lang="en-US" altLang="zh-TW" dirty="0" err="1"/>
              <a:t>AutoMapper</a:t>
            </a:r>
            <a:r>
              <a:rPr lang="en-US" altLang="zh-TW" dirty="0"/>
              <a:t> </a:t>
            </a:r>
            <a:r>
              <a:rPr lang="zh-TW" altLang="en-US" dirty="0"/>
              <a:t>來簡化對象之間的轉換。</a:t>
            </a:r>
          </a:p>
          <a:p>
            <a:r>
              <a:rPr lang="en-US" altLang="zh-TW" dirty="0"/>
              <a:t>Swagger</a:t>
            </a:r>
            <a:r>
              <a:rPr lang="zh-TW" altLang="en-US" dirty="0"/>
              <a:t>：</a:t>
            </a:r>
            <a:r>
              <a:rPr lang="en-US" altLang="zh-TW" dirty="0"/>
              <a:t>Swagger </a:t>
            </a:r>
            <a:r>
              <a:rPr lang="zh-TW" altLang="en-US" dirty="0"/>
              <a:t>是一個用於生成 </a:t>
            </a:r>
            <a:r>
              <a:rPr lang="en-US" altLang="zh-TW" dirty="0"/>
              <a:t>API </a:t>
            </a:r>
            <a:r>
              <a:rPr lang="zh-TW" altLang="en-US" dirty="0"/>
              <a:t>文檔的工具，它通常與 </a:t>
            </a:r>
            <a:r>
              <a:rPr lang="en-US" altLang="zh-TW" dirty="0" err="1"/>
              <a:t>Asp.Net</a:t>
            </a:r>
            <a:r>
              <a:rPr lang="en-US" altLang="zh-TW" dirty="0"/>
              <a:t> </a:t>
            </a:r>
            <a:r>
              <a:rPr lang="en-US" altLang="zh-TW" dirty="0" err="1"/>
              <a:t>Mvc</a:t>
            </a:r>
            <a:r>
              <a:rPr lang="zh-TW" altLang="en-US" dirty="0"/>
              <a:t>一起使用，以便開發人員可以輕鬆地查看和測試 </a:t>
            </a:r>
            <a:r>
              <a:rPr lang="en-US" altLang="zh-TW" dirty="0"/>
              <a:t>API</a:t>
            </a:r>
            <a:r>
              <a:rPr lang="zh-TW" altLang="en-US" dirty="0"/>
              <a:t>。</a:t>
            </a:r>
            <a:r>
              <a:rPr lang="en-US" altLang="zh-TW" dirty="0"/>
              <a:t>Swagger </a:t>
            </a:r>
            <a:r>
              <a:rPr lang="zh-TW" altLang="en-US" dirty="0"/>
              <a:t>生成的文檔可以通過瀏覽器輕鬆訪問，這對 </a:t>
            </a:r>
            <a:r>
              <a:rPr lang="en-US" altLang="zh-TW" dirty="0"/>
              <a:t>API </a:t>
            </a:r>
            <a:r>
              <a:rPr lang="zh-TW" altLang="en-US" dirty="0"/>
              <a:t>的文檔和測試非常有用。</a:t>
            </a:r>
          </a:p>
          <a:p>
            <a:r>
              <a:rPr lang="en-US" altLang="zh-TW" dirty="0" err="1"/>
              <a:t>Hangfire</a:t>
            </a:r>
            <a:r>
              <a:rPr lang="zh-TW" altLang="en-US" dirty="0"/>
              <a:t>：</a:t>
            </a:r>
            <a:r>
              <a:rPr lang="en-US" altLang="zh-TW" dirty="0" err="1"/>
              <a:t>Hangfire</a:t>
            </a:r>
            <a:r>
              <a:rPr lang="en-US" altLang="zh-TW" dirty="0"/>
              <a:t> </a:t>
            </a:r>
            <a:r>
              <a:rPr lang="zh-TW" altLang="en-US" dirty="0"/>
              <a:t>是一個用於後台作業和任務調度的庫。它允許您在應用程序中安排和管理定期執行的任務，如發送電子郵件、生成報告等。</a:t>
            </a:r>
          </a:p>
          <a:p>
            <a:r>
              <a:rPr lang="en-US" altLang="zh-TW" dirty="0" err="1"/>
              <a:t>Serilog</a:t>
            </a:r>
            <a:r>
              <a:rPr lang="zh-TW" altLang="en-US" dirty="0"/>
              <a:t>：</a:t>
            </a:r>
            <a:r>
              <a:rPr lang="en-US" altLang="zh-TW" dirty="0" err="1"/>
              <a:t>Serilog</a:t>
            </a:r>
            <a:r>
              <a:rPr lang="en-US" altLang="zh-TW" dirty="0"/>
              <a:t> </a:t>
            </a:r>
            <a:r>
              <a:rPr lang="zh-TW" altLang="en-US" dirty="0"/>
              <a:t>是一個用於記錄的庫，它提供了強大的日誌記錄功能，支持多種日誌輸出和格式化選項。</a:t>
            </a:r>
            <a:endParaRPr lang="en-US" altLang="zh-TW" dirty="0"/>
          </a:p>
          <a:p>
            <a:r>
              <a:rPr lang="en-US" altLang="zh-TW" dirty="0" err="1"/>
              <a:t>MediatR</a:t>
            </a:r>
            <a:r>
              <a:rPr lang="zh-TW" altLang="en-US" dirty="0"/>
              <a:t>：</a:t>
            </a:r>
            <a:r>
              <a:rPr lang="en-US" altLang="zh-TW" dirty="0" err="1"/>
              <a:t>MediatR</a:t>
            </a:r>
            <a:r>
              <a:rPr lang="en-US" altLang="zh-TW" dirty="0"/>
              <a:t> </a:t>
            </a:r>
            <a:r>
              <a:rPr lang="zh-TW" altLang="en-US" dirty="0"/>
              <a:t>是一個用於實現 </a:t>
            </a:r>
            <a:r>
              <a:rPr lang="en-US" altLang="zh-TW" dirty="0"/>
              <a:t>CQRS</a:t>
            </a:r>
            <a:r>
              <a:rPr lang="zh-TW" altLang="en-US" dirty="0"/>
              <a:t>（命令查詢責任分離）模式的庫，它可以幫助您更好地組織和管理應用程序中的命令和查詢。</a:t>
            </a:r>
          </a:p>
          <a:p>
            <a:r>
              <a:rPr lang="en-US" altLang="zh-TW" dirty="0" err="1"/>
              <a:t>FluentValidation</a:t>
            </a:r>
            <a:r>
              <a:rPr lang="zh-TW" altLang="en-US" dirty="0"/>
              <a:t>：</a:t>
            </a:r>
            <a:r>
              <a:rPr lang="en-US" altLang="zh-TW" dirty="0" err="1"/>
              <a:t>FluentValidation</a:t>
            </a:r>
            <a:r>
              <a:rPr lang="en-US" altLang="zh-TW" dirty="0"/>
              <a:t> </a:t>
            </a:r>
            <a:r>
              <a:rPr lang="zh-TW" altLang="en-US" dirty="0"/>
              <a:t>是一個用於驗證表單和輸入數據的庫，它與 </a:t>
            </a:r>
            <a:r>
              <a:rPr lang="en-US" altLang="zh-TW" dirty="0"/>
              <a:t>ABP Framework </a:t>
            </a:r>
            <a:r>
              <a:rPr lang="zh-TW" altLang="en-US" dirty="0"/>
              <a:t>一起使用，以實現數據驗證和模型驗證。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7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en-US" altLang="zh-TW" dirty="0" err="1"/>
              <a:t>AutoMapper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AutoMapper</a:t>
            </a:r>
            <a:r>
              <a:rPr lang="en-US" altLang="zh-TW" dirty="0"/>
              <a:t> </a:t>
            </a:r>
            <a:r>
              <a:rPr lang="zh-TW" altLang="en-US" dirty="0"/>
              <a:t>是一個用於對象映射（</a:t>
            </a:r>
            <a:r>
              <a:rPr lang="en-US" altLang="zh-TW" dirty="0"/>
              <a:t>Object Mapping</a:t>
            </a:r>
            <a:r>
              <a:rPr lang="zh-TW" altLang="en-US" dirty="0"/>
              <a:t>）的</a:t>
            </a:r>
            <a:r>
              <a:rPr lang="en-US" altLang="zh-TW" dirty="0"/>
              <a:t>C#</a:t>
            </a:r>
            <a:r>
              <a:rPr lang="zh-TW" altLang="en-US" dirty="0"/>
              <a:t>庫，它允許您輕鬆地將一個對象的數據映射到另一個對象，而無需手動編寫大量的轉換代碼。這在複雜的應用程序中特別有用，因為它可以節省大量的時間和代碼。</a:t>
            </a:r>
            <a:endParaRPr lang="en-US" altLang="zh-TW" dirty="0"/>
          </a:p>
          <a:p>
            <a:r>
              <a:rPr lang="zh-TW" altLang="en-US" dirty="0"/>
              <a:t>對象映射：</a:t>
            </a:r>
            <a:r>
              <a:rPr lang="en-US" altLang="zh-TW" dirty="0" err="1"/>
              <a:t>AutoMapper</a:t>
            </a:r>
            <a:r>
              <a:rPr lang="en-US" altLang="zh-TW" dirty="0"/>
              <a:t> </a:t>
            </a:r>
            <a:r>
              <a:rPr lang="zh-TW" altLang="en-US" dirty="0"/>
              <a:t>的主要目標是簡化對象之間的映射。這意味著您可以將一個類型的對象轉換為另一個類型的對象，自動映射它們之間的屬性，而無需手動編寫映射代碼。</a:t>
            </a:r>
            <a:endParaRPr lang="en-US" altLang="zh-TW" dirty="0"/>
          </a:p>
          <a:p>
            <a:r>
              <a:rPr lang="zh-TW" altLang="en-US" dirty="0"/>
              <a:t>配置：</a:t>
            </a:r>
            <a:r>
              <a:rPr lang="en-US" altLang="zh-TW" dirty="0" err="1"/>
              <a:t>AutoMapper</a:t>
            </a:r>
            <a:r>
              <a:rPr lang="en-US" altLang="zh-TW" dirty="0"/>
              <a:t> </a:t>
            </a:r>
            <a:r>
              <a:rPr lang="zh-TW" altLang="en-US" dirty="0"/>
              <a:t>允許您通過配置文件或編程方式來定義對象之間的映射規則。您可以設置哪些屬性應該映射到目標對象的哪些屬性，以及如何進行轉換。</a:t>
            </a:r>
            <a:endParaRPr lang="en-US" altLang="zh-TW" dirty="0"/>
          </a:p>
          <a:p>
            <a:r>
              <a:rPr lang="zh-TW" altLang="en-US" dirty="0"/>
              <a:t>型別轉換：</a:t>
            </a:r>
            <a:r>
              <a:rPr lang="en-US" altLang="zh-TW" dirty="0" err="1"/>
              <a:t>AutoMapper</a:t>
            </a:r>
            <a:r>
              <a:rPr lang="en-US" altLang="zh-TW" dirty="0"/>
              <a:t> </a:t>
            </a:r>
            <a:r>
              <a:rPr lang="zh-TW" altLang="en-US" dirty="0"/>
              <a:t>支援各種型別之間的轉換，包括基本數據類型、複雜對象和集合。您可以定義自定義轉換器來處理複雜的轉換邏輯。</a:t>
            </a:r>
            <a:endParaRPr lang="en-US" altLang="zh-TW" dirty="0"/>
          </a:p>
          <a:p>
            <a:r>
              <a:rPr lang="zh-TW" altLang="en-US" dirty="0"/>
              <a:t>嵌套映射：如果您的對象包含其他對象作為其屬性，</a:t>
            </a:r>
            <a:r>
              <a:rPr lang="en-US" altLang="zh-TW" dirty="0" err="1"/>
              <a:t>AutoMapper</a:t>
            </a:r>
            <a:r>
              <a:rPr lang="en-US" altLang="zh-TW" dirty="0"/>
              <a:t> </a:t>
            </a:r>
            <a:r>
              <a:rPr lang="zh-TW" altLang="en-US" dirty="0"/>
              <a:t>可以自動處理嵌套映射，使整個對象圖的映射變得簡單。</a:t>
            </a:r>
            <a:endParaRPr lang="en-US" altLang="zh-TW" dirty="0"/>
          </a:p>
          <a:p>
            <a:r>
              <a:rPr lang="zh-TW" altLang="en-US" dirty="0"/>
              <a:t>自定義轉換邏輯：雖然 </a:t>
            </a:r>
            <a:r>
              <a:rPr lang="en-US" altLang="zh-TW" dirty="0" err="1"/>
              <a:t>AutoMapper</a:t>
            </a:r>
            <a:r>
              <a:rPr lang="en-US" altLang="zh-TW" dirty="0"/>
              <a:t> </a:t>
            </a:r>
            <a:r>
              <a:rPr lang="zh-TW" altLang="en-US" dirty="0"/>
              <a:t>可以處理大多數的基本映射場景，但您仍然可以輕鬆地添加自定義轉換邏輯，以應對特殊情況。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3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3.Swagger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en-US" altLang="zh-TW" dirty="0"/>
              <a:t>Swagger </a:t>
            </a:r>
            <a:r>
              <a:rPr lang="zh-TW" altLang="en-US" dirty="0"/>
              <a:t>是一個用於 </a:t>
            </a:r>
            <a:r>
              <a:rPr lang="en-US" altLang="zh-TW" dirty="0"/>
              <a:t>API </a:t>
            </a:r>
            <a:r>
              <a:rPr lang="zh-TW" altLang="en-US" dirty="0"/>
              <a:t>文檔生成和測試的框架，它提供了一種自動化方式來創建、維護和使用 </a:t>
            </a:r>
            <a:r>
              <a:rPr lang="en-US" altLang="zh-TW" dirty="0"/>
              <a:t>Web API </a:t>
            </a:r>
            <a:r>
              <a:rPr lang="zh-TW" altLang="en-US" dirty="0"/>
              <a:t>的文檔。</a:t>
            </a:r>
            <a:r>
              <a:rPr lang="en-US" altLang="zh-TW" dirty="0"/>
              <a:t>Swagger </a:t>
            </a:r>
            <a:r>
              <a:rPr lang="zh-TW" altLang="en-US" dirty="0"/>
              <a:t>的主要目標是使 </a:t>
            </a:r>
            <a:r>
              <a:rPr lang="en-US" altLang="zh-TW" dirty="0"/>
              <a:t>API </a:t>
            </a:r>
            <a:r>
              <a:rPr lang="zh-TW" altLang="en-US" dirty="0"/>
              <a:t>更容易理解、使用和測試，並且可以用於多種程式語言和框架。</a:t>
            </a:r>
            <a:endParaRPr lang="en-US" altLang="zh-TW" dirty="0"/>
          </a:p>
          <a:p>
            <a:r>
              <a:rPr lang="zh-TW" altLang="en-US" dirty="0"/>
              <a:t>自動文檔生成：</a:t>
            </a:r>
            <a:r>
              <a:rPr lang="en-US" altLang="zh-TW" dirty="0"/>
              <a:t>Swagger </a:t>
            </a:r>
            <a:r>
              <a:rPr lang="zh-TW" altLang="en-US" dirty="0"/>
              <a:t>可以自動從您的 </a:t>
            </a:r>
            <a:r>
              <a:rPr lang="en-US" altLang="zh-TW" dirty="0"/>
              <a:t>Web API </a:t>
            </a:r>
            <a:r>
              <a:rPr lang="zh-TW" altLang="en-US" dirty="0"/>
              <a:t>代碼中提取信息，包括路由、</a:t>
            </a:r>
            <a:r>
              <a:rPr lang="en-US" altLang="zh-TW" dirty="0"/>
              <a:t>HTTP </a:t>
            </a:r>
            <a:r>
              <a:rPr lang="zh-TW" altLang="en-US" dirty="0"/>
              <a:t>方法、輸入參數、輸出模型等，然後使用這些信息生成可交互的 </a:t>
            </a:r>
            <a:r>
              <a:rPr lang="en-US" altLang="zh-TW" dirty="0"/>
              <a:t>API </a:t>
            </a:r>
            <a:r>
              <a:rPr lang="zh-TW" altLang="en-US" dirty="0"/>
              <a:t>文檔。這消除了手動維護 </a:t>
            </a:r>
            <a:r>
              <a:rPr lang="en-US" altLang="zh-TW" dirty="0"/>
              <a:t>API </a:t>
            </a:r>
            <a:r>
              <a:rPr lang="zh-TW" altLang="en-US" dirty="0"/>
              <a:t>文檔的需求。</a:t>
            </a:r>
            <a:endParaRPr lang="en-US" altLang="zh-TW" dirty="0"/>
          </a:p>
          <a:p>
            <a:r>
              <a:rPr lang="zh-TW" altLang="en-US" dirty="0"/>
              <a:t>互動式文檔：生成的 </a:t>
            </a:r>
            <a:r>
              <a:rPr lang="en-US" altLang="zh-TW" dirty="0"/>
              <a:t>Swagger </a:t>
            </a:r>
            <a:r>
              <a:rPr lang="zh-TW" altLang="en-US" dirty="0"/>
              <a:t>文檔是互動式的，意味著您可以通過瀏覽器輕鬆地探索 </a:t>
            </a:r>
            <a:r>
              <a:rPr lang="en-US" altLang="zh-TW" dirty="0"/>
              <a:t>API </a:t>
            </a:r>
            <a:r>
              <a:rPr lang="zh-TW" altLang="en-US" dirty="0"/>
              <a:t>的端點、參數和輸出。這使開發人員能夠更容易地理解和使用 </a:t>
            </a:r>
            <a:r>
              <a:rPr lang="en-US" altLang="zh-TW" dirty="0"/>
              <a:t>API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程式碼生成：</a:t>
            </a:r>
            <a:r>
              <a:rPr lang="en-US" altLang="zh-TW" dirty="0"/>
              <a:t>Swagger </a:t>
            </a:r>
            <a:r>
              <a:rPr lang="zh-TW" altLang="en-US" dirty="0"/>
              <a:t>不僅生成文檔，還可以自動生成用於調用 </a:t>
            </a:r>
            <a:r>
              <a:rPr lang="en-US" altLang="zh-TW" dirty="0"/>
              <a:t>API </a:t>
            </a:r>
            <a:r>
              <a:rPr lang="zh-TW" altLang="en-US" dirty="0"/>
              <a:t>的客戶端代碼。這些客戶端代碼可以用於多種編程語言，幫助客戶端應用程序與 </a:t>
            </a:r>
            <a:r>
              <a:rPr lang="en-US" altLang="zh-TW" dirty="0"/>
              <a:t>API </a:t>
            </a:r>
            <a:r>
              <a:rPr lang="zh-TW" altLang="en-US" dirty="0"/>
              <a:t>進行通信。</a:t>
            </a:r>
            <a:endParaRPr lang="en-US" altLang="zh-TW" dirty="0"/>
          </a:p>
          <a:p>
            <a:r>
              <a:rPr lang="zh-TW" altLang="en-US" dirty="0"/>
              <a:t>輸入驗證：</a:t>
            </a:r>
            <a:r>
              <a:rPr lang="en-US" altLang="zh-TW" dirty="0"/>
              <a:t>Swagger </a:t>
            </a:r>
            <a:r>
              <a:rPr lang="zh-TW" altLang="en-US" dirty="0"/>
              <a:t>文檔可以包括有關 </a:t>
            </a:r>
            <a:r>
              <a:rPr lang="en-US" altLang="zh-TW" dirty="0"/>
              <a:t>API </a:t>
            </a:r>
            <a:r>
              <a:rPr lang="zh-TW" altLang="en-US" dirty="0"/>
              <a:t>端點所需輸入的驗證規則和描述，這有助於確保用戶以正確的方式使用 </a:t>
            </a:r>
            <a:r>
              <a:rPr lang="en-US" altLang="zh-TW" dirty="0"/>
              <a:t>API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安全性配置：您可以使用 </a:t>
            </a:r>
            <a:r>
              <a:rPr lang="en-US" altLang="zh-TW" dirty="0"/>
              <a:t>Swagger </a:t>
            </a:r>
            <a:r>
              <a:rPr lang="zh-TW" altLang="en-US" dirty="0"/>
              <a:t>定義和配置 </a:t>
            </a:r>
            <a:r>
              <a:rPr lang="en-US" altLang="zh-TW" dirty="0"/>
              <a:t>API </a:t>
            </a:r>
            <a:r>
              <a:rPr lang="zh-TW" altLang="en-US" dirty="0"/>
              <a:t>的安全性要求，例如 </a:t>
            </a:r>
            <a:r>
              <a:rPr lang="en-US" altLang="zh-TW" dirty="0"/>
              <a:t>OAuth 2.0 </a:t>
            </a:r>
            <a:r>
              <a:rPr lang="zh-TW" altLang="en-US" dirty="0"/>
              <a:t>驗證，以確保只有授權的用戶能夠訪問 </a:t>
            </a:r>
            <a:r>
              <a:rPr lang="en-US" altLang="zh-TW" dirty="0"/>
              <a:t>API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3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3.Swagger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zh-TW" altLang="en-US" dirty="0"/>
              <a:t>測試工具：</a:t>
            </a:r>
            <a:r>
              <a:rPr lang="en-US" altLang="zh-TW" dirty="0"/>
              <a:t>Swagger </a:t>
            </a:r>
            <a:r>
              <a:rPr lang="zh-TW" altLang="en-US" dirty="0"/>
              <a:t>提供了一個集成的測試工具，允許您直接從文檔中測試 </a:t>
            </a:r>
            <a:r>
              <a:rPr lang="en-US" altLang="zh-TW" dirty="0"/>
              <a:t>API </a:t>
            </a:r>
            <a:r>
              <a:rPr lang="zh-TW" altLang="en-US" dirty="0"/>
              <a:t>端點，並查看請求和響應的詳細信息。這有助於測試 </a:t>
            </a:r>
            <a:r>
              <a:rPr lang="en-US" altLang="zh-TW" dirty="0"/>
              <a:t>API </a:t>
            </a:r>
            <a:r>
              <a:rPr lang="zh-TW" altLang="en-US" dirty="0"/>
              <a:t>的正確性和性能。</a:t>
            </a:r>
            <a:endParaRPr lang="en-US" altLang="zh-TW" dirty="0"/>
          </a:p>
          <a:p>
            <a:r>
              <a:rPr lang="zh-TW" altLang="en-US" dirty="0"/>
              <a:t>擴展性：</a:t>
            </a:r>
            <a:r>
              <a:rPr lang="en-US" altLang="zh-TW" dirty="0"/>
              <a:t>Swagger </a:t>
            </a:r>
            <a:r>
              <a:rPr lang="zh-TW" altLang="en-US" dirty="0"/>
              <a:t>是高度可擴展的，您可以通過自定義註釋和配置文件來自定義生成的文檔，以滿足您的特定需求。</a:t>
            </a:r>
            <a:endParaRPr lang="en-US" altLang="zh-TW" dirty="0"/>
          </a:p>
          <a:p>
            <a:r>
              <a:rPr lang="zh-TW" altLang="en-US" dirty="0"/>
              <a:t>跨平台支援：</a:t>
            </a:r>
            <a:r>
              <a:rPr lang="en-US" altLang="zh-TW" dirty="0"/>
              <a:t>Swagger </a:t>
            </a:r>
            <a:r>
              <a:rPr lang="zh-TW" altLang="en-US" dirty="0"/>
              <a:t>可以用於各種 </a:t>
            </a:r>
            <a:r>
              <a:rPr lang="en-US" altLang="zh-TW" dirty="0"/>
              <a:t>Web </a:t>
            </a:r>
            <a:r>
              <a:rPr lang="zh-TW" altLang="en-US" dirty="0"/>
              <a:t>框架和編程語言，包括 </a:t>
            </a:r>
            <a:r>
              <a:rPr lang="en-US" altLang="zh-TW" dirty="0"/>
              <a:t>ASP.NET Core</a:t>
            </a:r>
            <a:r>
              <a:rPr lang="zh-TW" altLang="en-US" dirty="0"/>
              <a:t>、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Java </a:t>
            </a:r>
            <a:r>
              <a:rPr lang="zh-TW" altLang="en-US" dirty="0"/>
              <a:t>等。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2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en-US" altLang="zh-TW" dirty="0" err="1"/>
              <a:t>Hangfire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Hangfire</a:t>
            </a:r>
            <a:r>
              <a:rPr lang="en-US" altLang="zh-TW" dirty="0"/>
              <a:t> </a:t>
            </a:r>
            <a:r>
              <a:rPr lang="zh-TW" altLang="en-US" dirty="0"/>
              <a:t>是一個用於後台作業和任務調度的開源庫，它使您能夠在</a:t>
            </a:r>
            <a:r>
              <a:rPr lang="en-US" altLang="zh-TW" dirty="0"/>
              <a:t>.NET</a:t>
            </a:r>
            <a:r>
              <a:rPr lang="zh-TW" altLang="en-US" dirty="0"/>
              <a:t>應用程序中方便地安排、管理和執行不同類型的後台任務，而無需擔心這些任務可能會影響主要應用程序的性能或可用性。</a:t>
            </a:r>
            <a:endParaRPr lang="en-US" altLang="zh-TW" dirty="0"/>
          </a:p>
          <a:p>
            <a:r>
              <a:rPr lang="zh-TW" altLang="en-US" dirty="0"/>
              <a:t>後台作業：</a:t>
            </a:r>
            <a:r>
              <a:rPr lang="en-US" altLang="zh-TW" dirty="0" err="1"/>
              <a:t>Hangfire</a:t>
            </a:r>
            <a:r>
              <a:rPr lang="en-US" altLang="zh-TW" dirty="0"/>
              <a:t> </a:t>
            </a:r>
            <a:r>
              <a:rPr lang="zh-TW" altLang="en-US" dirty="0"/>
              <a:t>專注於處理後台作業，這些作業通常是在應用程序的後台或非同步執行的，例如發送郵件、生成報告、執行定期任務等。</a:t>
            </a:r>
            <a:endParaRPr lang="en-US" altLang="zh-TW" dirty="0"/>
          </a:p>
          <a:p>
            <a:r>
              <a:rPr lang="zh-TW" altLang="en-US" dirty="0"/>
              <a:t>任務調度：</a:t>
            </a:r>
            <a:r>
              <a:rPr lang="en-US" altLang="zh-TW" dirty="0" err="1"/>
              <a:t>Hangfire</a:t>
            </a:r>
            <a:r>
              <a:rPr lang="en-US" altLang="zh-TW" dirty="0"/>
              <a:t> </a:t>
            </a:r>
            <a:r>
              <a:rPr lang="zh-TW" altLang="en-US" dirty="0"/>
              <a:t>允許您在特定的時間間隔、固定的時間、或根據某些事件觸發執行任務。這使得您可以輕鬆地執行定期作業，如每天凌晨執行某項任務。</a:t>
            </a:r>
            <a:endParaRPr lang="en-US" altLang="zh-TW" dirty="0"/>
          </a:p>
          <a:p>
            <a:r>
              <a:rPr lang="zh-TW" altLang="en-US" dirty="0"/>
              <a:t>分佈式：</a:t>
            </a:r>
            <a:r>
              <a:rPr lang="en-US" altLang="zh-TW" dirty="0" err="1"/>
              <a:t>Hangfire</a:t>
            </a:r>
            <a:r>
              <a:rPr lang="en-US" altLang="zh-TW" dirty="0"/>
              <a:t> </a:t>
            </a:r>
            <a:r>
              <a:rPr lang="zh-TW" altLang="en-US" dirty="0"/>
              <a:t>具有內置的分佈式支援，這意味著您可以在多個應用程序實例之間分發後台任務。這對於擴展和負載均衡非常有用。</a:t>
            </a:r>
            <a:endParaRPr lang="en-US" altLang="zh-TW" dirty="0"/>
          </a:p>
          <a:p>
            <a:r>
              <a:rPr lang="zh-TW" altLang="en-US" dirty="0"/>
              <a:t>持久性儲存：</a:t>
            </a:r>
            <a:r>
              <a:rPr lang="en-US" altLang="zh-TW" dirty="0" err="1"/>
              <a:t>Hangfire</a:t>
            </a:r>
            <a:r>
              <a:rPr lang="en-US" altLang="zh-TW" dirty="0"/>
              <a:t> </a:t>
            </a:r>
            <a:r>
              <a:rPr lang="zh-TW" altLang="en-US" dirty="0"/>
              <a:t>使用持久性儲存來保留任務和作業的狀態，這意味著即使應用程序重新啟動，您的任務也不會丟失。支援的儲存選項包括</a:t>
            </a:r>
            <a:r>
              <a:rPr lang="en-US" altLang="zh-TW" dirty="0"/>
              <a:t>SQL Server</a:t>
            </a:r>
            <a:r>
              <a:rPr lang="zh-TW" altLang="en-US" dirty="0"/>
              <a:t>、</a:t>
            </a:r>
            <a:r>
              <a:rPr lang="en-US" altLang="zh-TW" dirty="0"/>
              <a:t>Redis</a:t>
            </a:r>
            <a:r>
              <a:rPr lang="zh-TW" altLang="en-US" dirty="0"/>
              <a:t>、</a:t>
            </a:r>
            <a:r>
              <a:rPr lang="en-US" altLang="zh-TW" dirty="0"/>
              <a:t>MongoDB</a:t>
            </a:r>
            <a:r>
              <a:rPr lang="zh-TW" altLang="en-US" dirty="0"/>
              <a:t>等。</a:t>
            </a:r>
            <a:endParaRPr lang="en-US" altLang="zh-TW" dirty="0"/>
          </a:p>
          <a:p>
            <a:r>
              <a:rPr lang="zh-TW" altLang="en-US" dirty="0"/>
              <a:t>持久性儲存：</a:t>
            </a:r>
            <a:r>
              <a:rPr lang="en-US" altLang="zh-TW" dirty="0" err="1"/>
              <a:t>Hangfire</a:t>
            </a:r>
            <a:r>
              <a:rPr lang="en-US" altLang="zh-TW" dirty="0"/>
              <a:t> </a:t>
            </a:r>
            <a:r>
              <a:rPr lang="zh-TW" altLang="en-US" dirty="0"/>
              <a:t>使用持久性儲存來保留任務和作業的狀態，這意味著即使應用程序重新啟動，您的任務也不會丟失。支援的儲存選項包括</a:t>
            </a:r>
            <a:r>
              <a:rPr lang="en-US" altLang="zh-TW" dirty="0"/>
              <a:t>SQL Server</a:t>
            </a:r>
            <a:r>
              <a:rPr lang="zh-TW" altLang="en-US" dirty="0"/>
              <a:t>、</a:t>
            </a:r>
            <a:r>
              <a:rPr lang="en-US" altLang="zh-TW" dirty="0"/>
              <a:t>Redis</a:t>
            </a:r>
            <a:r>
              <a:rPr lang="zh-TW" altLang="en-US" dirty="0"/>
              <a:t>、</a:t>
            </a:r>
            <a:r>
              <a:rPr lang="en-US" altLang="zh-TW" dirty="0"/>
              <a:t>MongoDB</a:t>
            </a:r>
            <a:r>
              <a:rPr lang="zh-TW" altLang="en-US" dirty="0"/>
              <a:t>等。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1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en-US" altLang="zh-TW" dirty="0" err="1"/>
              <a:t>Hangfire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zh-TW" altLang="en-US" dirty="0"/>
              <a:t>管理儀表板：</a:t>
            </a:r>
            <a:r>
              <a:rPr lang="en-US" altLang="zh-TW" dirty="0" err="1"/>
              <a:t>Hangfire</a:t>
            </a:r>
            <a:r>
              <a:rPr lang="en-US" altLang="zh-TW" dirty="0"/>
              <a:t> </a:t>
            </a:r>
            <a:r>
              <a:rPr lang="zh-TW" altLang="en-US" dirty="0"/>
              <a:t>提供了一個內置的管理儀表板，用於監控和管理正在運行的任務。您可以查看任務的狀態、進度和歷史，並手動觸發、暫停或取消任務。</a:t>
            </a:r>
            <a:endParaRPr lang="en-US" altLang="zh-TW" dirty="0"/>
          </a:p>
          <a:p>
            <a:r>
              <a:rPr lang="zh-TW" altLang="en-US" dirty="0"/>
              <a:t>延遲任務：除了定期的任務，</a:t>
            </a:r>
            <a:r>
              <a:rPr lang="en-US" altLang="zh-TW" dirty="0" err="1"/>
              <a:t>Hangfire</a:t>
            </a:r>
            <a:r>
              <a:rPr lang="en-US" altLang="zh-TW" dirty="0"/>
              <a:t> </a:t>
            </a:r>
            <a:r>
              <a:rPr lang="zh-TW" altLang="en-US" dirty="0"/>
              <a:t>還支援延遲任務，您可以指定一個時間，任務將在該時間後執行。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4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en-US" altLang="zh-TW" dirty="0" err="1"/>
              <a:t>Hangfire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zh-TW" altLang="en-US" dirty="0"/>
              <a:t>管理儀表板：</a:t>
            </a:r>
            <a:r>
              <a:rPr lang="en-US" altLang="zh-TW" dirty="0" err="1"/>
              <a:t>Hangfire</a:t>
            </a:r>
            <a:r>
              <a:rPr lang="en-US" altLang="zh-TW" dirty="0"/>
              <a:t> </a:t>
            </a:r>
            <a:r>
              <a:rPr lang="zh-TW" altLang="en-US" dirty="0"/>
              <a:t>提供了一個內置的管理儀表板，用於監控和管理正在運行的任務。您可以查看任務的狀態、進度和歷史，並手動觸發、暫停或取消任務。</a:t>
            </a:r>
            <a:endParaRPr lang="en-US" altLang="zh-TW" dirty="0"/>
          </a:p>
          <a:p>
            <a:r>
              <a:rPr lang="zh-TW" altLang="en-US" dirty="0"/>
              <a:t>延遲任務：除了定期的任務，</a:t>
            </a:r>
            <a:r>
              <a:rPr lang="en-US" altLang="zh-TW" dirty="0" err="1"/>
              <a:t>Hangfire</a:t>
            </a:r>
            <a:r>
              <a:rPr lang="en-US" altLang="zh-TW" dirty="0"/>
              <a:t> </a:t>
            </a:r>
            <a:r>
              <a:rPr lang="zh-TW" altLang="en-US" dirty="0"/>
              <a:t>還支援延遲任務，您可以指定一個時間，任務將在該時間後執行。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1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en-US" altLang="zh-TW" dirty="0" err="1"/>
              <a:t>Serilog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6"/>
            <a:ext cx="8596668" cy="5331249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Serilog</a:t>
            </a:r>
            <a:r>
              <a:rPr lang="en-US" altLang="zh-TW" dirty="0"/>
              <a:t> </a:t>
            </a:r>
            <a:r>
              <a:rPr lang="zh-TW" altLang="en-US" dirty="0"/>
              <a:t>是一個</a:t>
            </a:r>
            <a:r>
              <a:rPr lang="en-US" altLang="zh-TW" dirty="0"/>
              <a:t>.NET</a:t>
            </a:r>
            <a:r>
              <a:rPr lang="zh-TW" altLang="en-US" dirty="0"/>
              <a:t>平台上的開源日誌記錄庫，它被設計成高度可配置、靈活且易於使用。</a:t>
            </a:r>
            <a:r>
              <a:rPr lang="en-US" altLang="zh-TW" dirty="0" err="1"/>
              <a:t>Serilog</a:t>
            </a:r>
            <a:r>
              <a:rPr lang="en-US" altLang="zh-TW" dirty="0"/>
              <a:t> </a:t>
            </a:r>
            <a:r>
              <a:rPr lang="zh-TW" altLang="en-US" dirty="0"/>
              <a:t>提供了豐富的特性，使您能夠在應用程序中有效地記錄各種信息，從簡單的診斷日誌到複雜的應用程序事件跟蹤。</a:t>
            </a:r>
            <a:endParaRPr lang="en-US" altLang="zh-TW" dirty="0"/>
          </a:p>
          <a:p>
            <a:r>
              <a:rPr lang="zh-TW" altLang="en-US" dirty="0"/>
              <a:t>可配置性：</a:t>
            </a:r>
            <a:r>
              <a:rPr lang="en-US" altLang="zh-TW" dirty="0" err="1"/>
              <a:t>Serilog</a:t>
            </a:r>
            <a:r>
              <a:rPr lang="en-US" altLang="zh-TW" dirty="0"/>
              <a:t> </a:t>
            </a:r>
            <a:r>
              <a:rPr lang="zh-TW" altLang="en-US" dirty="0"/>
              <a:t>的主要特點之一是其高度可配置性。您可以輕鬆地配置日誌的輸出目的地（如控制台、文件、資料庫等）和格式（如</a:t>
            </a:r>
            <a:r>
              <a:rPr lang="en-US" altLang="zh-TW" dirty="0"/>
              <a:t>JSON</a:t>
            </a:r>
            <a:r>
              <a:rPr lang="zh-TW" altLang="en-US" dirty="0"/>
              <a:t>、文本等）。這意味著您可以根據應用程序的需求定制日誌記錄。</a:t>
            </a:r>
            <a:endParaRPr lang="en-US" altLang="zh-TW" dirty="0"/>
          </a:p>
          <a:p>
            <a:r>
              <a:rPr lang="zh-TW" altLang="en-US" dirty="0"/>
              <a:t>結構化日誌：</a:t>
            </a:r>
            <a:r>
              <a:rPr lang="en-US" altLang="zh-TW" dirty="0" err="1"/>
              <a:t>Serilog</a:t>
            </a:r>
            <a:r>
              <a:rPr lang="en-US" altLang="zh-TW" dirty="0"/>
              <a:t> </a:t>
            </a:r>
            <a:r>
              <a:rPr lang="zh-TW" altLang="en-US" dirty="0"/>
              <a:t>支援結構化日誌，這意味著您可以記錄具有結構的數據，而不僅僅是純文本。這使得分析和查詢日誌數據變得更加容易，並且更適合於監控和報告。</a:t>
            </a:r>
            <a:endParaRPr lang="en-US" altLang="zh-TW" dirty="0"/>
          </a:p>
          <a:p>
            <a:r>
              <a:rPr lang="zh-TW" altLang="en-US" dirty="0"/>
              <a:t>多輸出：</a:t>
            </a:r>
            <a:r>
              <a:rPr lang="en-US" altLang="zh-TW" dirty="0" err="1"/>
              <a:t>Serilog</a:t>
            </a:r>
            <a:r>
              <a:rPr lang="en-US" altLang="zh-TW" dirty="0"/>
              <a:t> </a:t>
            </a:r>
            <a:r>
              <a:rPr lang="zh-TW" altLang="en-US" dirty="0"/>
              <a:t>支援將日誌信息輸出到多個目的地，例如控制台、文件、資料庫、遠程服務等。這可以讓您將日誌信息同時記錄到多個位置，以滿足不同的需求。</a:t>
            </a:r>
            <a:endParaRPr lang="en-US" altLang="zh-TW" dirty="0"/>
          </a:p>
          <a:p>
            <a:r>
              <a:rPr lang="zh-TW" altLang="en-US" dirty="0"/>
              <a:t>日誌過濾器：您可以使用日誌過濾器來篩選和選擇哪些日誌消息應該被記錄，這有助於減少不必要的日誌信息。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0087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8521</TotalTime>
  <Words>2043</Words>
  <Application>Microsoft Office PowerPoint</Application>
  <PresentationFormat>寬螢幕</PresentationFormat>
  <Paragraphs>74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多面向</vt:lpstr>
      <vt:lpstr>第三次MVC 教學</vt:lpstr>
      <vt:lpstr>Dotnet Mvc常用三方套件庫</vt:lpstr>
      <vt:lpstr>2. AutoMapper </vt:lpstr>
      <vt:lpstr>3.Swagger</vt:lpstr>
      <vt:lpstr>3.Swagger</vt:lpstr>
      <vt:lpstr>4. Hangfire</vt:lpstr>
      <vt:lpstr>4. Hangfire</vt:lpstr>
      <vt:lpstr>4. Hangfire</vt:lpstr>
      <vt:lpstr>5. Serilog</vt:lpstr>
      <vt:lpstr>5. Serilog</vt:lpstr>
      <vt:lpstr>6. MediatR</vt:lpstr>
      <vt:lpstr>6. MediatR</vt:lpstr>
      <vt:lpstr>內容結束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ChangYinShung</dc:creator>
  <cp:lastModifiedBy>銀展 張</cp:lastModifiedBy>
  <cp:revision>33</cp:revision>
  <cp:lastPrinted>2022-03-02T04:06:38Z</cp:lastPrinted>
  <dcterms:created xsi:type="dcterms:W3CDTF">2022-02-18T06:14:00Z</dcterms:created>
  <dcterms:modified xsi:type="dcterms:W3CDTF">2023-08-31T05:27:16Z</dcterms:modified>
</cp:coreProperties>
</file>